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3"/>
  </p:notesMasterIdLst>
  <p:sldIdLst>
    <p:sldId id="256" r:id="rId2"/>
    <p:sldId id="257" r:id="rId3"/>
    <p:sldId id="259" r:id="rId4"/>
    <p:sldId id="258" r:id="rId5"/>
    <p:sldId id="260" r:id="rId6"/>
    <p:sldId id="261" r:id="rId7"/>
    <p:sldId id="262" r:id="rId8"/>
    <p:sldId id="263" r:id="rId9"/>
    <p:sldId id="264" r:id="rId10"/>
    <p:sldId id="286"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7" r:id="rId31"/>
    <p:sldId id="284" r:id="rId32"/>
  </p:sldIdLst>
  <p:sldSz cx="9144000" cy="5143500" type="screen16x9"/>
  <p:notesSz cx="6858000" cy="9144000"/>
  <p:embeddedFontLst>
    <p:embeddedFont>
      <p:font typeface="Calibri" pitchFamily="34" charset="0"/>
      <p:regular r:id="rId34"/>
      <p:bold r:id="rId35"/>
      <p:italic r:id="rId36"/>
      <p:boldItalic r:id="rId37"/>
    </p:embeddedFont>
    <p:embeddedFont>
      <p:font typeface="Montserrat" charset="0"/>
      <p:regular r:id="rId38"/>
      <p:bold r:id="rId39"/>
      <p:italic r:id="rId40"/>
      <p:boldItalic r:id="rId41"/>
    </p:embeddedFont>
    <p:embeddedFont>
      <p:font typeface="Roboto" charset="0"/>
      <p:regular r:id="rId42"/>
      <p:bold r:id="rId43"/>
      <p:italic r:id="rId44"/>
      <p:boldItalic r:id="rId45"/>
    </p:embeddedFont>
    <p:embeddedFont>
      <p:font typeface="Calibri Light" pitchFamily="34" charset="0"/>
      <p:regular r:id="rId46"/>
      <p:italic r:id="rId47"/>
    </p:embeddedFont>
    <p:embeddedFont>
      <p:font typeface="Arial Black" pitchFamily="34" charset="0"/>
      <p:bold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4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2721205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196022-BBD1-4BC5-BD5A-8A8114637B07}"/>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B6451A2-EF40-4D13-A27E-0F2B4740A2B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7CB30AE-36EE-4F07-93DB-463A96F1369B}"/>
              </a:ext>
            </a:extLst>
          </p:cNvPr>
          <p:cNvSpPr>
            <a:spLocks noGrp="1"/>
          </p:cNvSpPr>
          <p:nvPr>
            <p:ph type="dt" sz="half" idx="10"/>
          </p:nvPr>
        </p:nvSpPr>
        <p:spPr/>
        <p:txBody>
          <a:bodyPr/>
          <a:lstStyle/>
          <a:p>
            <a:fld id="{0ED5E92E-C502-4434-9981-B7B977D58888}" type="datetimeFigureOut">
              <a:rPr lang="en-IN" smtClean="0"/>
              <a:t>24-08-2022</a:t>
            </a:fld>
            <a:endParaRPr lang="en-IN"/>
          </a:p>
        </p:txBody>
      </p:sp>
      <p:sp>
        <p:nvSpPr>
          <p:cNvPr id="5" name="Footer Placeholder 4">
            <a:extLst>
              <a:ext uri="{FF2B5EF4-FFF2-40B4-BE49-F238E27FC236}">
                <a16:creationId xmlns:a16="http://schemas.microsoft.com/office/drawing/2014/main" xmlns="" id="{500B888C-965B-4886-B6A7-E738B5F334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0E2AE15-B606-4D09-93C1-1630E1FFA3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546844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622121-36E5-44D0-BDDF-6C57441ADA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E0ED29D-03E1-4081-9899-6F13726E14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1C9460D-20DA-4AC6-B055-5E4B85DB4A3E}"/>
              </a:ext>
            </a:extLst>
          </p:cNvPr>
          <p:cNvSpPr>
            <a:spLocks noGrp="1"/>
          </p:cNvSpPr>
          <p:nvPr>
            <p:ph type="dt" sz="half" idx="10"/>
          </p:nvPr>
        </p:nvSpPr>
        <p:spPr/>
        <p:txBody>
          <a:bodyPr/>
          <a:lstStyle/>
          <a:p>
            <a:fld id="{0ED5E92E-C502-4434-9981-B7B977D58888}" type="datetimeFigureOut">
              <a:rPr lang="en-IN" smtClean="0"/>
              <a:t>24-08-2022</a:t>
            </a:fld>
            <a:endParaRPr lang="en-IN"/>
          </a:p>
        </p:txBody>
      </p:sp>
      <p:sp>
        <p:nvSpPr>
          <p:cNvPr id="5" name="Footer Placeholder 4">
            <a:extLst>
              <a:ext uri="{FF2B5EF4-FFF2-40B4-BE49-F238E27FC236}">
                <a16:creationId xmlns:a16="http://schemas.microsoft.com/office/drawing/2014/main" xmlns="" id="{95791A03-16C0-4759-A3D1-90700D77D1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2ADA32D-4CE0-43E4-AE62-F245518468F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814384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4DF6A60-CD2D-4528-968B-765A19C93394}"/>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36CE315-DF07-41EC-B888-3DAFA13AAFBF}"/>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F3F551F-34AD-44C1-A941-316CB455F6F8}"/>
              </a:ext>
            </a:extLst>
          </p:cNvPr>
          <p:cNvSpPr>
            <a:spLocks noGrp="1"/>
          </p:cNvSpPr>
          <p:nvPr>
            <p:ph type="dt" sz="half" idx="10"/>
          </p:nvPr>
        </p:nvSpPr>
        <p:spPr/>
        <p:txBody>
          <a:bodyPr/>
          <a:lstStyle/>
          <a:p>
            <a:fld id="{0ED5E92E-C502-4434-9981-B7B977D58888}" type="datetimeFigureOut">
              <a:rPr lang="en-IN" smtClean="0"/>
              <a:t>24-08-2022</a:t>
            </a:fld>
            <a:endParaRPr lang="en-IN"/>
          </a:p>
        </p:txBody>
      </p:sp>
      <p:sp>
        <p:nvSpPr>
          <p:cNvPr id="5" name="Footer Placeholder 4">
            <a:extLst>
              <a:ext uri="{FF2B5EF4-FFF2-40B4-BE49-F238E27FC236}">
                <a16:creationId xmlns:a16="http://schemas.microsoft.com/office/drawing/2014/main" xmlns="" id="{FD479065-8143-4E00-B29F-C0611B9A0A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9D14D25-4735-4ABA-B203-681DA7E046F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61391635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222522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2AF559-B664-461E-8B8D-522323656F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7D0BA7A-F03B-4F59-8B59-84ACB576B5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60ED717-74CE-495B-B41C-33616D2146EB}"/>
              </a:ext>
            </a:extLst>
          </p:cNvPr>
          <p:cNvSpPr>
            <a:spLocks noGrp="1"/>
          </p:cNvSpPr>
          <p:nvPr>
            <p:ph type="dt" sz="half" idx="10"/>
          </p:nvPr>
        </p:nvSpPr>
        <p:spPr/>
        <p:txBody>
          <a:bodyPr/>
          <a:lstStyle/>
          <a:p>
            <a:fld id="{0ED5E92E-C502-4434-9981-B7B977D58888}" type="datetimeFigureOut">
              <a:rPr lang="en-IN" smtClean="0"/>
              <a:t>24-08-2022</a:t>
            </a:fld>
            <a:endParaRPr lang="en-IN"/>
          </a:p>
        </p:txBody>
      </p:sp>
      <p:sp>
        <p:nvSpPr>
          <p:cNvPr id="5" name="Footer Placeholder 4">
            <a:extLst>
              <a:ext uri="{FF2B5EF4-FFF2-40B4-BE49-F238E27FC236}">
                <a16:creationId xmlns:a16="http://schemas.microsoft.com/office/drawing/2014/main" xmlns="" id="{F940C64B-FF70-406A-A9B0-C838C0B169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F6124DE-C2A6-4DF9-8EC1-38276EC362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4418765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859FD-95C5-496D-BA0E-01938385468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94437DD-A5F6-42A4-932C-D96553994D6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9912854-ADDA-4808-B7BE-AE1FAC362086}"/>
              </a:ext>
            </a:extLst>
          </p:cNvPr>
          <p:cNvSpPr>
            <a:spLocks noGrp="1"/>
          </p:cNvSpPr>
          <p:nvPr>
            <p:ph type="dt" sz="half" idx="10"/>
          </p:nvPr>
        </p:nvSpPr>
        <p:spPr/>
        <p:txBody>
          <a:bodyPr/>
          <a:lstStyle/>
          <a:p>
            <a:fld id="{0ED5E92E-C502-4434-9981-B7B977D58888}" type="datetimeFigureOut">
              <a:rPr lang="en-IN" smtClean="0"/>
              <a:t>24-08-2022</a:t>
            </a:fld>
            <a:endParaRPr lang="en-IN"/>
          </a:p>
        </p:txBody>
      </p:sp>
      <p:sp>
        <p:nvSpPr>
          <p:cNvPr id="5" name="Footer Placeholder 4">
            <a:extLst>
              <a:ext uri="{FF2B5EF4-FFF2-40B4-BE49-F238E27FC236}">
                <a16:creationId xmlns:a16="http://schemas.microsoft.com/office/drawing/2014/main" xmlns="" id="{D05D4689-A221-470C-9D28-FB3E0A4EFF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FDE85AD-8ACA-441C-9D0B-528AAF9FF78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9605880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90C9F4-58B8-4E2D-85EE-09A0C909A8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D845B24-46BB-47CE-AE8F-07FF9D0736E5}"/>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1B9A3B7-807A-410D-9284-A30411762255}"/>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20826239-5F94-48A4-B523-88A888000CE2}"/>
              </a:ext>
            </a:extLst>
          </p:cNvPr>
          <p:cNvSpPr>
            <a:spLocks noGrp="1"/>
          </p:cNvSpPr>
          <p:nvPr>
            <p:ph type="dt" sz="half" idx="10"/>
          </p:nvPr>
        </p:nvSpPr>
        <p:spPr/>
        <p:txBody>
          <a:bodyPr/>
          <a:lstStyle/>
          <a:p>
            <a:fld id="{0ED5E92E-C502-4434-9981-B7B977D58888}" type="datetimeFigureOut">
              <a:rPr lang="en-IN" smtClean="0"/>
              <a:t>24-08-2022</a:t>
            </a:fld>
            <a:endParaRPr lang="en-IN"/>
          </a:p>
        </p:txBody>
      </p:sp>
      <p:sp>
        <p:nvSpPr>
          <p:cNvPr id="6" name="Footer Placeholder 5">
            <a:extLst>
              <a:ext uri="{FF2B5EF4-FFF2-40B4-BE49-F238E27FC236}">
                <a16:creationId xmlns:a16="http://schemas.microsoft.com/office/drawing/2014/main" xmlns="" id="{A256F62B-E780-4788-B947-1048334EB7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C72DA03-D211-4468-A2A9-D407BE189A2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8006526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11A2C3-D128-4EC5-A563-B878B0151283}"/>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07198AB-DA1D-4F4A-B0CB-3458B0C5CB4E}"/>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3C4D8BE-749C-48B0-9624-9E08E818ACB4}"/>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AE53AD9-BD5B-4410-B9ED-803450EA5984}"/>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BB1BD5B-C373-4954-AC6A-6C02ECFF30A8}"/>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626CA10E-BE2F-48C4-BF6D-F7597064169B}"/>
              </a:ext>
            </a:extLst>
          </p:cNvPr>
          <p:cNvSpPr>
            <a:spLocks noGrp="1"/>
          </p:cNvSpPr>
          <p:nvPr>
            <p:ph type="dt" sz="half" idx="10"/>
          </p:nvPr>
        </p:nvSpPr>
        <p:spPr/>
        <p:txBody>
          <a:bodyPr/>
          <a:lstStyle/>
          <a:p>
            <a:fld id="{0ED5E92E-C502-4434-9981-B7B977D58888}" type="datetimeFigureOut">
              <a:rPr lang="en-IN" smtClean="0"/>
              <a:t>24-08-2022</a:t>
            </a:fld>
            <a:endParaRPr lang="en-IN"/>
          </a:p>
        </p:txBody>
      </p:sp>
      <p:sp>
        <p:nvSpPr>
          <p:cNvPr id="8" name="Footer Placeholder 7">
            <a:extLst>
              <a:ext uri="{FF2B5EF4-FFF2-40B4-BE49-F238E27FC236}">
                <a16:creationId xmlns:a16="http://schemas.microsoft.com/office/drawing/2014/main" xmlns="" id="{DD7D8DCB-D8C5-476F-AEC1-67112FAEEC9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0049BFF-6722-4DB1-B07B-81A24CC9EC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522987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7824C2-4F3A-4854-A830-1C7D8841FD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564717CD-9FC9-4C47-9521-FACD132103E3}"/>
              </a:ext>
            </a:extLst>
          </p:cNvPr>
          <p:cNvSpPr>
            <a:spLocks noGrp="1"/>
          </p:cNvSpPr>
          <p:nvPr>
            <p:ph type="dt" sz="half" idx="10"/>
          </p:nvPr>
        </p:nvSpPr>
        <p:spPr/>
        <p:txBody>
          <a:bodyPr/>
          <a:lstStyle/>
          <a:p>
            <a:fld id="{0ED5E92E-C502-4434-9981-B7B977D58888}" type="datetimeFigureOut">
              <a:rPr lang="en-IN" smtClean="0"/>
              <a:t>24-08-2022</a:t>
            </a:fld>
            <a:endParaRPr lang="en-IN"/>
          </a:p>
        </p:txBody>
      </p:sp>
      <p:sp>
        <p:nvSpPr>
          <p:cNvPr id="4" name="Footer Placeholder 3">
            <a:extLst>
              <a:ext uri="{FF2B5EF4-FFF2-40B4-BE49-F238E27FC236}">
                <a16:creationId xmlns:a16="http://schemas.microsoft.com/office/drawing/2014/main" xmlns="" id="{691E17D0-2A25-4601-A86E-92CE847CBF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DBF3B569-0C10-4B40-9AA0-52486DBC00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152734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4FBE704-8F26-45F1-8FC9-F7CE02F545DE}"/>
              </a:ext>
            </a:extLst>
          </p:cNvPr>
          <p:cNvSpPr>
            <a:spLocks noGrp="1"/>
          </p:cNvSpPr>
          <p:nvPr>
            <p:ph type="dt" sz="half" idx="10"/>
          </p:nvPr>
        </p:nvSpPr>
        <p:spPr/>
        <p:txBody>
          <a:bodyPr/>
          <a:lstStyle/>
          <a:p>
            <a:fld id="{0ED5E92E-C502-4434-9981-B7B977D58888}" type="datetimeFigureOut">
              <a:rPr lang="en-IN" smtClean="0"/>
              <a:t>24-08-2022</a:t>
            </a:fld>
            <a:endParaRPr lang="en-IN"/>
          </a:p>
        </p:txBody>
      </p:sp>
      <p:sp>
        <p:nvSpPr>
          <p:cNvPr id="3" name="Footer Placeholder 2">
            <a:extLst>
              <a:ext uri="{FF2B5EF4-FFF2-40B4-BE49-F238E27FC236}">
                <a16:creationId xmlns:a16="http://schemas.microsoft.com/office/drawing/2014/main" xmlns="" id="{5187F12A-940C-4BF2-B5F1-56D6D0BBF7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F843F8AD-F9F1-49F2-89B5-6E10E7B9A50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989341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D99A1D-E273-4CF0-A73A-3FB2FDA915D1}"/>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4FE662A-D7A5-4498-AC48-63DBF40FFEEC}"/>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BD633D6-2557-4418-8BB0-E535D153622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DA106920-9156-404D-976C-0246BEBE797D}"/>
              </a:ext>
            </a:extLst>
          </p:cNvPr>
          <p:cNvSpPr>
            <a:spLocks noGrp="1"/>
          </p:cNvSpPr>
          <p:nvPr>
            <p:ph type="dt" sz="half" idx="10"/>
          </p:nvPr>
        </p:nvSpPr>
        <p:spPr/>
        <p:txBody>
          <a:bodyPr/>
          <a:lstStyle/>
          <a:p>
            <a:fld id="{0ED5E92E-C502-4434-9981-B7B977D58888}" type="datetimeFigureOut">
              <a:rPr lang="en-IN" smtClean="0"/>
              <a:t>24-08-2022</a:t>
            </a:fld>
            <a:endParaRPr lang="en-IN"/>
          </a:p>
        </p:txBody>
      </p:sp>
      <p:sp>
        <p:nvSpPr>
          <p:cNvPr id="6" name="Footer Placeholder 5">
            <a:extLst>
              <a:ext uri="{FF2B5EF4-FFF2-40B4-BE49-F238E27FC236}">
                <a16:creationId xmlns:a16="http://schemas.microsoft.com/office/drawing/2014/main" xmlns="" id="{651F91B7-8C67-431B-82B0-1461B5DD15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289A6C8-8EB4-4A28-9061-C0252A294E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4332720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4BB74-3AED-4C08-A402-B165FD82934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4D1D8C2-9011-42CE-AF0E-DCCE56A5AFB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32F2C493-2FA6-404B-88F7-040B5EB4713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2BA7C109-76BC-4549-924E-641DFB63FB2E}"/>
              </a:ext>
            </a:extLst>
          </p:cNvPr>
          <p:cNvSpPr>
            <a:spLocks noGrp="1"/>
          </p:cNvSpPr>
          <p:nvPr>
            <p:ph type="dt" sz="half" idx="10"/>
          </p:nvPr>
        </p:nvSpPr>
        <p:spPr/>
        <p:txBody>
          <a:bodyPr/>
          <a:lstStyle/>
          <a:p>
            <a:fld id="{0ED5E92E-C502-4434-9981-B7B977D58888}" type="datetimeFigureOut">
              <a:rPr lang="en-IN" smtClean="0"/>
              <a:t>24-08-2022</a:t>
            </a:fld>
            <a:endParaRPr lang="en-IN"/>
          </a:p>
        </p:txBody>
      </p:sp>
      <p:sp>
        <p:nvSpPr>
          <p:cNvPr id="6" name="Footer Placeholder 5">
            <a:extLst>
              <a:ext uri="{FF2B5EF4-FFF2-40B4-BE49-F238E27FC236}">
                <a16:creationId xmlns:a16="http://schemas.microsoft.com/office/drawing/2014/main" xmlns="" id="{351722D4-C825-4F31-86AC-8244A84990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2A2B071-5CE6-4271-B211-5BD7355EF9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341589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EDDCE05-362B-4E3D-B98D-911FEC89B58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E725B0E-872E-4817-835F-5AF52C449455}"/>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A13411B-46BF-4DBB-9545-57A46B2C6679}"/>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ED5E92E-C502-4434-9981-B7B977D58888}" type="datetimeFigureOut">
              <a:rPr lang="en-IN" smtClean="0"/>
              <a:t>24-08-2022</a:t>
            </a:fld>
            <a:endParaRPr lang="en-IN"/>
          </a:p>
        </p:txBody>
      </p:sp>
      <p:sp>
        <p:nvSpPr>
          <p:cNvPr id="5" name="Footer Placeholder 4">
            <a:extLst>
              <a:ext uri="{FF2B5EF4-FFF2-40B4-BE49-F238E27FC236}">
                <a16:creationId xmlns:a16="http://schemas.microsoft.com/office/drawing/2014/main" xmlns="" id="{C478C312-9B45-472B-979E-ABBA53CE8F1C}"/>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32265BB-7C50-4F12-999F-40E36B3C03C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853632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15750" y="638657"/>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3200" b="1" dirty="0">
                <a:solidFill>
                  <a:srgbClr val="CC0000"/>
                </a:solidFill>
                <a:latin typeface="Arial Black" panose="020B0A04020102020204" pitchFamily="34" charset="0"/>
                <a:ea typeface="Montserrat"/>
                <a:cs typeface="Montserrat"/>
                <a:sym typeface="Montserrat"/>
              </a:rPr>
              <a:t>Capstone</a:t>
            </a:r>
            <a:r>
              <a:rPr lang="en-GB" sz="3200" b="1" dirty="0">
                <a:solidFill>
                  <a:srgbClr val="CC0000"/>
                </a:solidFill>
                <a:latin typeface="Montserrat"/>
                <a:ea typeface="Montserrat"/>
                <a:cs typeface="Montserrat"/>
                <a:sym typeface="Montserrat"/>
              </a:rPr>
              <a:t> </a:t>
            </a:r>
            <a:r>
              <a:rPr lang="en-GB" sz="3200" b="1" dirty="0">
                <a:solidFill>
                  <a:srgbClr val="CC0000"/>
                </a:solidFill>
                <a:latin typeface="Arial Black" panose="020B0A04020102020204" pitchFamily="34" charset="0"/>
                <a:sym typeface="Montserrat"/>
              </a:rPr>
              <a:t>Project1</a:t>
            </a:r>
            <a:endParaRPr sz="3200" b="1" dirty="0">
              <a:solidFill>
                <a:srgbClr val="CC0000"/>
              </a:solidFill>
              <a:latin typeface="Arial Black" panose="020B0A04020102020204" pitchFamily="34" charset="0"/>
              <a:sym typeface="Montserrat"/>
            </a:endParaRPr>
          </a:p>
          <a:p>
            <a:pPr algn="ctr">
              <a:lnSpc>
                <a:spcPct val="115000"/>
              </a:lnSpc>
              <a:spcBef>
                <a:spcPts val="1200"/>
              </a:spcBef>
            </a:pPr>
            <a:r>
              <a:rPr lang="en-IN" sz="3600" b="1" u="sng" dirty="0">
                <a:effectLst/>
                <a:latin typeface="Times New Roman" panose="02020603050405020304" pitchFamily="18" charset="0"/>
                <a:ea typeface="Times New Roman" panose="02020603050405020304" pitchFamily="18" charset="0"/>
              </a:rPr>
              <a:t>Play Store Apps Review Analysis</a:t>
            </a:r>
            <a:r>
              <a:rPr lang="en-IN" sz="1600" dirty="0">
                <a:effectLst/>
                <a:latin typeface="Arial" panose="020B0604020202020204" pitchFamily="34" charset="0"/>
                <a:ea typeface="Arial" panose="020B0604020202020204" pitchFamily="34" charset="0"/>
              </a:rPr>
              <a:t/>
            </a:r>
            <a:br>
              <a:rPr lang="en-IN" sz="1600" dirty="0">
                <a:effectLst/>
                <a:latin typeface="Arial" panose="020B0604020202020204" pitchFamily="34" charset="0"/>
                <a:ea typeface="Arial" panose="020B0604020202020204" pitchFamily="34" charset="0"/>
              </a:rPr>
            </a:br>
            <a:r>
              <a:rPr lang="en-IN" sz="3600" b="1" dirty="0">
                <a:solidFill>
                  <a:schemeClr val="lt1"/>
                </a:solidFill>
                <a:latin typeface="Montserrat"/>
                <a:ea typeface="Montserrat"/>
                <a:cs typeface="Montserrat"/>
                <a:sym typeface="Montserrat"/>
              </a:rPr>
              <a:t>re Apps Review Analysis</a:t>
            </a:r>
            <a:br>
              <a:rPr lang="en-IN" sz="3600" b="1" dirty="0">
                <a:solidFill>
                  <a:schemeClr val="lt1"/>
                </a:solidFill>
                <a:latin typeface="Montserrat"/>
                <a:ea typeface="Montserrat"/>
                <a:cs typeface="Montserrat"/>
                <a:sym typeface="Montserrat"/>
              </a:rPr>
            </a:br>
            <a:r>
              <a:rPr lang="en-IN" sz="2400" b="1" dirty="0">
                <a:solidFill>
                  <a:srgbClr val="0070C0"/>
                </a:solidFill>
                <a:latin typeface="Arial" panose="020B0604020202020204" pitchFamily="34" charset="0"/>
                <a:ea typeface="Montserrat"/>
                <a:cs typeface="Arial" panose="020B0604020202020204" pitchFamily="34" charset="0"/>
                <a:sym typeface="Montserrat"/>
              </a:rPr>
              <a:t>By Deepmala Srivastava</a:t>
            </a:r>
            <a:r>
              <a:rPr lang="en-IN" sz="3600" b="1" dirty="0">
                <a:solidFill>
                  <a:schemeClr val="lt1"/>
                </a:solidFill>
                <a:latin typeface="Arial" panose="020B0604020202020204" pitchFamily="34" charset="0"/>
                <a:ea typeface="Montserrat"/>
                <a:cs typeface="Arial" panose="020B0604020202020204" pitchFamily="34" charset="0"/>
                <a:sym typeface="Montserrat"/>
              </a:rPr>
              <a:t/>
            </a:r>
            <a:br>
              <a:rPr lang="en-IN" sz="3600" b="1" dirty="0">
                <a:solidFill>
                  <a:schemeClr val="lt1"/>
                </a:solidFill>
                <a:latin typeface="Arial" panose="020B0604020202020204" pitchFamily="34" charset="0"/>
                <a:ea typeface="Montserrat"/>
                <a:cs typeface="Arial" panose="020B0604020202020204" pitchFamily="34" charset="0"/>
                <a:sym typeface="Montserrat"/>
              </a:rPr>
            </a:br>
            <a:r>
              <a:rPr lang="en-IN" sz="1800" b="1" i="0" u="none" strike="noStrike" baseline="0" dirty="0">
                <a:latin typeface="Arial" panose="020B0604020202020204" pitchFamily="34" charset="0"/>
                <a:cs typeface="Arial" panose="020B0604020202020204" pitchFamily="34" charset="0"/>
              </a:rPr>
              <a:t>Data Science Trainee ~ </a:t>
            </a:r>
            <a:r>
              <a:rPr lang="en-IN" sz="2800" b="1" i="0" u="none" strike="noStrike" baseline="0" dirty="0" err="1">
                <a:solidFill>
                  <a:srgbClr val="C00000"/>
                </a:solidFill>
                <a:latin typeface="Arial" panose="020B0604020202020204" pitchFamily="34" charset="0"/>
                <a:cs typeface="Arial" panose="020B0604020202020204" pitchFamily="34" charset="0"/>
              </a:rPr>
              <a:t>Al</a:t>
            </a:r>
            <a:r>
              <a:rPr lang="en-IN" sz="1800" b="1" i="0" u="none" strike="noStrike" baseline="0" dirty="0" err="1">
                <a:latin typeface="Arial" panose="020B0604020202020204" pitchFamily="34" charset="0"/>
                <a:cs typeface="Arial" panose="020B0604020202020204" pitchFamily="34" charset="0"/>
              </a:rPr>
              <a:t>maBetter</a:t>
            </a:r>
            <a:endParaRPr lang="en-IN" sz="3600" b="1" dirty="0">
              <a:latin typeface="Arial" panose="020B0604020202020204" pitchFamily="34" charset="0"/>
              <a:ea typeface="Montserrat"/>
              <a:cs typeface="Arial" panose="020B0604020202020204" pitchFamily="34" charset="0"/>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pic>
        <p:nvPicPr>
          <p:cNvPr id="3" name="Picture 2">
            <a:extLst>
              <a:ext uri="{FF2B5EF4-FFF2-40B4-BE49-F238E27FC236}">
                <a16:creationId xmlns:a16="http://schemas.microsoft.com/office/drawing/2014/main" xmlns="" id="{411DB27F-7962-4D76-B86A-F7F65DBCB244}"/>
              </a:ext>
            </a:extLst>
          </p:cNvPr>
          <p:cNvPicPr>
            <a:picLocks noChangeAspect="1"/>
          </p:cNvPicPr>
          <p:nvPr/>
        </p:nvPicPr>
        <p:blipFill>
          <a:blip r:embed="rId3"/>
          <a:stretch>
            <a:fillRect/>
          </a:stretch>
        </p:blipFill>
        <p:spPr>
          <a:xfrm>
            <a:off x="8481060" y="134102"/>
            <a:ext cx="495780" cy="5045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E24183-80DA-4475-A460-88D6911F802A}"/>
              </a:ext>
            </a:extLst>
          </p:cNvPr>
          <p:cNvSpPr>
            <a:spLocks noGrp="1"/>
          </p:cNvSpPr>
          <p:nvPr>
            <p:ph type="title"/>
          </p:nvPr>
        </p:nvSpPr>
        <p:spPr>
          <a:xfrm>
            <a:off x="456240" y="65957"/>
            <a:ext cx="8520600" cy="572700"/>
          </a:xfrm>
        </p:spPr>
        <p:txBody>
          <a:bodyPr/>
          <a:lstStyle/>
          <a:p>
            <a:r>
              <a:rPr lang="en-IN" sz="3200" b="1" u="sng" dirty="0">
                <a:solidFill>
                  <a:srgbClr val="292929"/>
                </a:solidFill>
                <a:effectLst/>
                <a:latin typeface="Times New Roman" panose="02020603050405020304" pitchFamily="18" charset="0"/>
                <a:ea typeface="Times New Roman" panose="02020603050405020304" pitchFamily="18" charset="0"/>
              </a:rPr>
              <a:t>Data Visualization</a:t>
            </a:r>
            <a:endParaRPr lang="en-IN" dirty="0"/>
          </a:p>
        </p:txBody>
      </p:sp>
      <p:sp>
        <p:nvSpPr>
          <p:cNvPr id="3" name="Text Placeholder 2">
            <a:extLst>
              <a:ext uri="{FF2B5EF4-FFF2-40B4-BE49-F238E27FC236}">
                <a16:creationId xmlns:a16="http://schemas.microsoft.com/office/drawing/2014/main" xmlns="" id="{C2DC0DD6-CFE6-45B6-AA2E-F51F654592A4}"/>
              </a:ext>
            </a:extLst>
          </p:cNvPr>
          <p:cNvSpPr>
            <a:spLocks noGrp="1"/>
          </p:cNvSpPr>
          <p:nvPr>
            <p:ph type="body" idx="1"/>
          </p:nvPr>
        </p:nvSpPr>
        <p:spPr>
          <a:xfrm>
            <a:off x="311700" y="706802"/>
            <a:ext cx="8520600" cy="4302596"/>
          </a:xfrm>
        </p:spPr>
        <p:txBody>
          <a:bodyPr/>
          <a:lstStyle/>
          <a:p>
            <a:r>
              <a:rPr lang="en-IN" sz="12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Distribution of Application Type</a:t>
            </a:r>
          </a:p>
          <a:p>
            <a:r>
              <a:rPr lang="en-IN" sz="1200" dirty="0">
                <a:solidFill>
                  <a:srgbClr val="C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Number of Apps per Category</a:t>
            </a:r>
          </a:p>
          <a:p>
            <a:r>
              <a:rPr lang="en-IN" sz="1200" dirty="0">
                <a:solidFill>
                  <a:srgbClr val="C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Number of installs type-wise according to categories</a:t>
            </a:r>
          </a:p>
          <a:p>
            <a:r>
              <a:rPr lang="en-IN" sz="1200" dirty="0">
                <a:solidFill>
                  <a:srgbClr val="C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Top genres in </a:t>
            </a:r>
            <a:r>
              <a:rPr lang="en-IN" sz="1200" dirty="0" err="1">
                <a:solidFill>
                  <a:srgbClr val="C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playstore</a:t>
            </a:r>
            <a:endParaRPr lang="en-IN" sz="1200" dirty="0">
              <a:solidFill>
                <a:srgbClr val="C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endParaRPr>
          </a:p>
          <a:p>
            <a:r>
              <a:rPr lang="en-IN" sz="1200" dirty="0">
                <a:solidFill>
                  <a:srgbClr val="C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Number of installs for each category</a:t>
            </a:r>
          </a:p>
          <a:p>
            <a:r>
              <a:rPr lang="en-IN" sz="1200" dirty="0">
                <a:solidFill>
                  <a:srgbClr val="C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Number of apps per category differentiated</a:t>
            </a:r>
          </a:p>
          <a:p>
            <a:r>
              <a:rPr lang="en-IN" sz="1200" dirty="0">
                <a:solidFill>
                  <a:srgbClr val="C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Distribution of Size of app</a:t>
            </a:r>
          </a:p>
          <a:p>
            <a:r>
              <a:rPr lang="en-IN" sz="1200" dirty="0">
                <a:solidFill>
                  <a:srgbClr val="C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Impact of size on the number of installs</a:t>
            </a:r>
          </a:p>
          <a:p>
            <a:r>
              <a:rPr lang="en-IN" sz="1200" dirty="0">
                <a:solidFill>
                  <a:srgbClr val="C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Distribution of App Rating</a:t>
            </a:r>
          </a:p>
          <a:p>
            <a:r>
              <a:rPr lang="en-IN" sz="12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Install per Rating</a:t>
            </a:r>
          </a:p>
          <a:p>
            <a:r>
              <a:rPr lang="en-IN" sz="12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Rating on the basis of Size</a:t>
            </a:r>
          </a:p>
          <a:p>
            <a:r>
              <a:rPr lang="en-IN" sz="12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Reviews Sentiment</a:t>
            </a:r>
          </a:p>
          <a:p>
            <a:r>
              <a:rPr lang="en-IN" sz="1200" dirty="0">
                <a:solidFill>
                  <a:srgbClr val="C00000"/>
                </a:solidFill>
                <a:latin typeface="Arial" panose="020B0604020202020204" pitchFamily="34" charset="0"/>
                <a:ea typeface="Times New Roman" panose="02020603050405020304" pitchFamily="18" charset="0"/>
                <a:cs typeface="Arial" panose="020B0604020202020204" pitchFamily="34" charset="0"/>
              </a:rPr>
              <a:t>Number of installs type wise according to Genres</a:t>
            </a:r>
          </a:p>
          <a:p>
            <a:r>
              <a:rPr lang="en-IN" sz="12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Distribution of Subjectivity</a:t>
            </a:r>
          </a:p>
          <a:p>
            <a:r>
              <a:rPr lang="en-IN" sz="1200" dirty="0">
                <a:solidFill>
                  <a:srgbClr val="C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Sentiment subjectivity and Sentiment Polarity</a:t>
            </a:r>
          </a:p>
          <a:p>
            <a:r>
              <a:rPr lang="en-IN" sz="1200" dirty="0">
                <a:solidFill>
                  <a:srgbClr val="C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Content Rating on the basis of Age</a:t>
            </a:r>
          </a:p>
          <a:p>
            <a:r>
              <a:rPr lang="en-IN" sz="1200" dirty="0">
                <a:solidFill>
                  <a:srgbClr val="C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Sentiment polarity relation with type of app</a:t>
            </a:r>
          </a:p>
          <a:p>
            <a:r>
              <a:rPr lang="en-IN" sz="1200" dirty="0">
                <a:solidFill>
                  <a:srgbClr val="C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Content Rating relation with Sentiment Polarity</a:t>
            </a:r>
          </a:p>
          <a:p>
            <a:r>
              <a:rPr lang="en-IN" sz="1200" dirty="0">
                <a:solidFill>
                  <a:srgbClr val="C00000"/>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Categories Relation with Sentiment Polarity</a:t>
            </a:r>
          </a:p>
          <a:p>
            <a:pPr marL="114300" indent="0">
              <a:buNone/>
            </a:pPr>
            <a:endParaRPr lang="en-IN" sz="1200" dirty="0">
              <a:solidFill>
                <a:srgbClr val="292929"/>
              </a:solidFill>
              <a:latin typeface="Times New Roman" panose="02020603050405020304" pitchFamily="18" charset="0"/>
              <a:ea typeface="Times New Roman" panose="02020603050405020304" pitchFamily="18" charset="0"/>
            </a:endParaRPr>
          </a:p>
          <a:p>
            <a:endParaRPr lang="en-IN" sz="1200" dirty="0">
              <a:solidFill>
                <a:srgbClr val="292929"/>
              </a:solidFill>
              <a:latin typeface="Times New Roman" panose="02020603050405020304" pitchFamily="18" charset="0"/>
              <a:ea typeface="Times New Roman" panose="02020603050405020304" pitchFamily="18" charset="0"/>
            </a:endParaRPr>
          </a:p>
          <a:p>
            <a:endParaRPr lang="en-IN" sz="1200" dirty="0">
              <a:solidFill>
                <a:srgbClr val="24292F"/>
              </a:solidFill>
              <a:highlight>
                <a:srgbClr val="FFFFFF"/>
              </a:highlight>
              <a:latin typeface="Times New Roman" panose="02020603050405020304" pitchFamily="18" charset="0"/>
              <a:ea typeface="Times New Roman" panose="02020603050405020304" pitchFamily="18" charset="0"/>
            </a:endParaRPr>
          </a:p>
          <a:p>
            <a:endParaRPr lang="en-IN" sz="2400" dirty="0">
              <a:solidFill>
                <a:srgbClr val="24292F"/>
              </a:solidFill>
              <a:effectLst/>
              <a:highlight>
                <a:srgbClr val="FFFFFF"/>
              </a:highlight>
              <a:latin typeface="Times New Roman" panose="02020603050405020304" pitchFamily="18" charset="0"/>
              <a:ea typeface="Times New Roman" panose="02020603050405020304" pitchFamily="18" charset="0"/>
            </a:endParaRPr>
          </a:p>
          <a:p>
            <a:endParaRPr lang="en-IN" sz="2400" dirty="0">
              <a:solidFill>
                <a:srgbClr val="24292F"/>
              </a:solidFill>
              <a:effectLst/>
              <a:highlight>
                <a:srgbClr val="FFFFFF"/>
              </a:highlight>
              <a:latin typeface="Times New Roman" panose="02020603050405020304" pitchFamily="18" charset="0"/>
              <a:ea typeface="Times New Roman" panose="02020603050405020304" pitchFamily="18" charset="0"/>
            </a:endParaRPr>
          </a:p>
          <a:p>
            <a:endParaRPr lang="en-IN" sz="2400" b="1" dirty="0">
              <a:solidFill>
                <a:srgbClr val="24292F"/>
              </a:solidFill>
              <a:highlight>
                <a:srgbClr val="FFFFFF"/>
              </a:highlight>
              <a:latin typeface="Times New Roman" panose="02020603050405020304" pitchFamily="18" charset="0"/>
              <a:ea typeface="Times New Roman" panose="02020603050405020304" pitchFamily="18" charset="0"/>
            </a:endParaRPr>
          </a:p>
          <a:p>
            <a:endParaRPr lang="en-IN" sz="2400" dirty="0">
              <a:solidFill>
                <a:srgbClr val="24292F"/>
              </a:solidFill>
              <a:effectLst/>
              <a:highlight>
                <a:srgbClr val="FFFFFF"/>
              </a:highlight>
              <a:latin typeface="Times New Roman" panose="02020603050405020304" pitchFamily="18" charset="0"/>
              <a:ea typeface="Times New Roman" panose="02020603050405020304" pitchFamily="18" charset="0"/>
            </a:endParaRPr>
          </a:p>
          <a:p>
            <a:endParaRPr lang="en-IN" sz="2400" b="1" dirty="0">
              <a:solidFill>
                <a:srgbClr val="292929"/>
              </a:solidFill>
              <a:highlight>
                <a:srgbClr val="FFFFFF"/>
              </a:highlight>
              <a:latin typeface="Times New Roman" panose="02020603050405020304" pitchFamily="18" charset="0"/>
              <a:ea typeface="Times New Roman" panose="02020603050405020304" pitchFamily="18" charset="0"/>
            </a:endParaRPr>
          </a:p>
          <a:p>
            <a:endParaRPr lang="en-IN" sz="2400" b="1" dirty="0">
              <a:solidFill>
                <a:srgbClr val="292929"/>
              </a:solidFill>
              <a:effectLst/>
              <a:latin typeface="Times New Roman" panose="02020603050405020304" pitchFamily="18" charset="0"/>
              <a:ea typeface="Times New Roman" panose="02020603050405020304" pitchFamily="18" charset="0"/>
            </a:endParaRPr>
          </a:p>
          <a:p>
            <a:endParaRPr lang="en-IN" sz="2400" b="1" dirty="0">
              <a:solidFill>
                <a:srgbClr val="292929"/>
              </a:solidFill>
              <a:effectLst/>
              <a:latin typeface="Times New Roman" panose="02020603050405020304" pitchFamily="18" charset="0"/>
              <a:ea typeface="Times New Roman" panose="02020603050405020304" pitchFamily="18" charset="0"/>
            </a:endParaRPr>
          </a:p>
          <a:p>
            <a:endParaRPr lang="en-IN" sz="2400" b="1" dirty="0">
              <a:effectLst/>
              <a:latin typeface="Arial" panose="020B0604020202020204" pitchFamily="34" charset="0"/>
              <a:ea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xmlns="" id="{CA806C21-E13D-42E2-83F9-829FC8D7AE6F}"/>
              </a:ext>
            </a:extLst>
          </p:cNvPr>
          <p:cNvPicPr>
            <a:picLocks noChangeAspect="1"/>
          </p:cNvPicPr>
          <p:nvPr/>
        </p:nvPicPr>
        <p:blipFill>
          <a:blip r:embed="rId2"/>
          <a:stretch>
            <a:fillRect/>
          </a:stretch>
        </p:blipFill>
        <p:spPr>
          <a:xfrm>
            <a:off x="8481060" y="134102"/>
            <a:ext cx="495780" cy="504555"/>
          </a:xfrm>
          <a:prstGeom prst="rect">
            <a:avLst/>
          </a:prstGeom>
        </p:spPr>
      </p:pic>
    </p:spTree>
    <p:extLst>
      <p:ext uri="{BB962C8B-B14F-4D97-AF65-F5344CB8AC3E}">
        <p14:creationId xmlns:p14="http://schemas.microsoft.com/office/powerpoint/2010/main" val="168740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88BAE0-19C7-46AA-AD12-4BD91AB32A27}"/>
              </a:ext>
            </a:extLst>
          </p:cNvPr>
          <p:cNvSpPr>
            <a:spLocks noGrp="1"/>
          </p:cNvSpPr>
          <p:nvPr>
            <p:ph type="title"/>
          </p:nvPr>
        </p:nvSpPr>
        <p:spPr/>
        <p:txBody>
          <a:bodyPr/>
          <a:lstStyle/>
          <a:p>
            <a:pPr algn="ctr"/>
            <a:r>
              <a:rPr lang="en-IN" sz="2800" b="1" u="sng" dirty="0">
                <a:solidFill>
                  <a:srgbClr val="292929"/>
                </a:solidFill>
                <a:effectLst/>
                <a:latin typeface="Times New Roman" panose="02020603050405020304" pitchFamily="18" charset="0"/>
                <a:ea typeface="Times New Roman" panose="02020603050405020304" pitchFamily="18" charset="0"/>
              </a:rPr>
              <a:t/>
            </a:r>
            <a:br>
              <a:rPr lang="en-IN" sz="2800" b="1" u="sng" dirty="0">
                <a:solidFill>
                  <a:srgbClr val="292929"/>
                </a:solidFill>
                <a:effectLst/>
                <a:latin typeface="Times New Roman" panose="02020603050405020304" pitchFamily="18" charset="0"/>
                <a:ea typeface="Times New Roman" panose="02020603050405020304" pitchFamily="18" charset="0"/>
              </a:rPr>
            </a:br>
            <a:endParaRPr lang="en-IN" sz="2800" dirty="0"/>
          </a:p>
        </p:txBody>
      </p:sp>
      <p:pic>
        <p:nvPicPr>
          <p:cNvPr id="4" name="image16.png">
            <a:extLst>
              <a:ext uri="{FF2B5EF4-FFF2-40B4-BE49-F238E27FC236}">
                <a16:creationId xmlns:a16="http://schemas.microsoft.com/office/drawing/2014/main" xmlns="" id="{F4B7D1A9-7DD3-412A-8BFF-53DFAE6CDF10}"/>
              </a:ext>
            </a:extLst>
          </p:cNvPr>
          <p:cNvPicPr/>
          <p:nvPr/>
        </p:nvPicPr>
        <p:blipFill>
          <a:blip r:embed="rId2"/>
          <a:srcRect/>
          <a:stretch>
            <a:fillRect/>
          </a:stretch>
        </p:blipFill>
        <p:spPr>
          <a:xfrm>
            <a:off x="261690" y="893983"/>
            <a:ext cx="4043130" cy="4027083"/>
          </a:xfrm>
          <a:prstGeom prst="rect">
            <a:avLst/>
          </a:prstGeom>
          <a:ln/>
        </p:spPr>
      </p:pic>
      <p:sp>
        <p:nvSpPr>
          <p:cNvPr id="6" name="TextBox 5">
            <a:extLst>
              <a:ext uri="{FF2B5EF4-FFF2-40B4-BE49-F238E27FC236}">
                <a16:creationId xmlns:a16="http://schemas.microsoft.com/office/drawing/2014/main" xmlns="" id="{7ED8334E-F0CF-41CF-9E67-C962FFD5139F}"/>
              </a:ext>
            </a:extLst>
          </p:cNvPr>
          <p:cNvSpPr txBox="1"/>
          <p:nvPr/>
        </p:nvSpPr>
        <p:spPr>
          <a:xfrm>
            <a:off x="311700" y="346333"/>
            <a:ext cx="8615130" cy="547650"/>
          </a:xfrm>
          <a:prstGeom prst="rect">
            <a:avLst/>
          </a:prstGeom>
          <a:noFill/>
        </p:spPr>
        <p:txBody>
          <a:bodyPr wrap="square">
            <a:spAutoFit/>
          </a:bodyPr>
          <a:lstStyle/>
          <a:p>
            <a:pPr algn="ctr">
              <a:lnSpc>
                <a:spcPct val="115000"/>
              </a:lnSpc>
              <a:spcBef>
                <a:spcPts val="1200"/>
              </a:spcBef>
              <a:spcAft>
                <a:spcPts val="1200"/>
              </a:spcAft>
            </a:pPr>
            <a:r>
              <a:rPr lang="en-IN" sz="2800" b="1" dirty="0">
                <a:solidFill>
                  <a:srgbClr val="292929"/>
                </a:solidFill>
                <a:effectLst/>
                <a:latin typeface="Times New Roman" panose="02020603050405020304" pitchFamily="18" charset="0"/>
                <a:ea typeface="Times New Roman" panose="02020603050405020304" pitchFamily="18" charset="0"/>
              </a:rPr>
              <a:t>Distribution of Application Type</a:t>
            </a:r>
            <a:endParaRPr lang="en-IN" sz="2800" b="1" dirty="0">
              <a:effectLst/>
              <a:latin typeface="Arial" panose="020B0604020202020204" pitchFamily="34" charset="0"/>
              <a:ea typeface="Arial" panose="020B0604020202020204" pitchFamily="34" charset="0"/>
            </a:endParaRPr>
          </a:p>
        </p:txBody>
      </p:sp>
      <p:pic>
        <p:nvPicPr>
          <p:cNvPr id="5" name="Picture 4">
            <a:extLst>
              <a:ext uri="{FF2B5EF4-FFF2-40B4-BE49-F238E27FC236}">
                <a16:creationId xmlns:a16="http://schemas.microsoft.com/office/drawing/2014/main" xmlns="" id="{C3C1C14E-5A9A-41E7-8270-DF7E8FBB8CBA}"/>
              </a:ext>
            </a:extLst>
          </p:cNvPr>
          <p:cNvPicPr>
            <a:picLocks noChangeAspect="1"/>
          </p:cNvPicPr>
          <p:nvPr/>
        </p:nvPicPr>
        <p:blipFill>
          <a:blip r:embed="rId3"/>
          <a:stretch>
            <a:fillRect/>
          </a:stretch>
        </p:blipFill>
        <p:spPr>
          <a:xfrm>
            <a:off x="8481060" y="134102"/>
            <a:ext cx="351240" cy="357457"/>
          </a:xfrm>
          <a:prstGeom prst="rect">
            <a:avLst/>
          </a:prstGeom>
        </p:spPr>
      </p:pic>
      <p:sp>
        <p:nvSpPr>
          <p:cNvPr id="7" name="TextBox 6">
            <a:extLst>
              <a:ext uri="{FF2B5EF4-FFF2-40B4-BE49-F238E27FC236}">
                <a16:creationId xmlns:a16="http://schemas.microsoft.com/office/drawing/2014/main" xmlns="" id="{45518961-C54F-4EBF-866C-834EDE213561}"/>
              </a:ext>
            </a:extLst>
          </p:cNvPr>
          <p:cNvSpPr txBox="1"/>
          <p:nvPr/>
        </p:nvSpPr>
        <p:spPr>
          <a:xfrm>
            <a:off x="4354830" y="1785615"/>
            <a:ext cx="4572000" cy="703591"/>
          </a:xfrm>
          <a:prstGeom prst="rect">
            <a:avLst/>
          </a:prstGeom>
          <a:noFill/>
        </p:spPr>
        <p:txBody>
          <a:bodyPr wrap="square">
            <a:spAutoFit/>
          </a:bodyPr>
          <a:lstStyle/>
          <a:p>
            <a:pPr algn="just">
              <a:lnSpc>
                <a:spcPct val="115000"/>
              </a:lnSpc>
              <a:spcBef>
                <a:spcPts val="1200"/>
              </a:spcBef>
              <a:spcAft>
                <a:spcPts val="1200"/>
              </a:spcAft>
            </a:pPr>
            <a:r>
              <a:rPr lang="en-IN" sz="1800" dirty="0">
                <a:solidFill>
                  <a:srgbClr val="24292F"/>
                </a:solidFill>
                <a:effectLst/>
                <a:highlight>
                  <a:srgbClr val="FFFFFF"/>
                </a:highlight>
                <a:latin typeface="Times New Roman" panose="02020603050405020304" pitchFamily="18" charset="0"/>
                <a:ea typeface="Times New Roman" panose="02020603050405020304" pitchFamily="18" charset="0"/>
              </a:rPr>
              <a:t>Play Store </a:t>
            </a:r>
            <a:r>
              <a:rPr lang="en-IN" dirty="0">
                <a:solidFill>
                  <a:srgbClr val="24292F"/>
                </a:solidFill>
                <a:highlight>
                  <a:srgbClr val="FFFFFF"/>
                </a:highlight>
                <a:latin typeface="Times New Roman" panose="02020603050405020304" pitchFamily="18" charset="0"/>
                <a:ea typeface="Times New Roman" panose="02020603050405020304" pitchFamily="18" charset="0"/>
              </a:rPr>
              <a:t>has 92.2%</a:t>
            </a:r>
            <a:r>
              <a:rPr lang="en-IN" sz="1800" dirty="0">
                <a:solidFill>
                  <a:srgbClr val="24292F"/>
                </a:solidFill>
                <a:effectLst/>
                <a:highlight>
                  <a:srgbClr val="FFFFFF"/>
                </a:highlight>
                <a:latin typeface="Times New Roman" panose="02020603050405020304" pitchFamily="18" charset="0"/>
                <a:ea typeface="Times New Roman" panose="02020603050405020304" pitchFamily="18" charset="0"/>
              </a:rPr>
              <a:t> Free apps and only 7.80%  are paid apps.</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999063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E984AA-572D-447D-A904-A2E61CF24B89}"/>
              </a:ext>
            </a:extLst>
          </p:cNvPr>
          <p:cNvSpPr>
            <a:spLocks noGrp="1"/>
          </p:cNvSpPr>
          <p:nvPr>
            <p:ph type="title"/>
          </p:nvPr>
        </p:nvSpPr>
        <p:spPr>
          <a:xfrm>
            <a:off x="456240" y="100029"/>
            <a:ext cx="8520600" cy="572700"/>
          </a:xfrm>
        </p:spPr>
        <p:txBody>
          <a:bodyPr/>
          <a:lstStyle/>
          <a:p>
            <a:pPr algn="ctr"/>
            <a:r>
              <a:rPr lang="en-IN" sz="2800" b="1" dirty="0">
                <a:solidFill>
                  <a:srgbClr val="24292F"/>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Number of Apps per Category</a:t>
            </a:r>
            <a:endParaRPr lang="en-IN" sz="2800" b="1" dirty="0">
              <a:latin typeface="Arial" panose="020B0604020202020204" pitchFamily="34" charset="0"/>
              <a:cs typeface="Arial" panose="020B0604020202020204" pitchFamily="34" charset="0"/>
            </a:endParaRPr>
          </a:p>
        </p:txBody>
      </p:sp>
      <p:pic>
        <p:nvPicPr>
          <p:cNvPr id="4" name="image5.png">
            <a:extLst>
              <a:ext uri="{FF2B5EF4-FFF2-40B4-BE49-F238E27FC236}">
                <a16:creationId xmlns:a16="http://schemas.microsoft.com/office/drawing/2014/main" xmlns="" id="{ED981787-E2D8-4C8D-9341-EE17218AA463}"/>
              </a:ext>
            </a:extLst>
          </p:cNvPr>
          <p:cNvPicPr/>
          <p:nvPr/>
        </p:nvPicPr>
        <p:blipFill>
          <a:blip r:embed="rId2"/>
          <a:srcRect/>
          <a:stretch>
            <a:fillRect/>
          </a:stretch>
        </p:blipFill>
        <p:spPr>
          <a:xfrm>
            <a:off x="0" y="688160"/>
            <a:ext cx="5303520" cy="4470771"/>
          </a:xfrm>
          <a:prstGeom prst="rect">
            <a:avLst/>
          </a:prstGeom>
          <a:ln/>
        </p:spPr>
      </p:pic>
      <p:pic>
        <p:nvPicPr>
          <p:cNvPr id="5" name="Picture 4">
            <a:extLst>
              <a:ext uri="{FF2B5EF4-FFF2-40B4-BE49-F238E27FC236}">
                <a16:creationId xmlns:a16="http://schemas.microsoft.com/office/drawing/2014/main" xmlns="" id="{8B3DBBA5-2107-43A8-AF9A-8B7E7D414657}"/>
              </a:ext>
            </a:extLst>
          </p:cNvPr>
          <p:cNvPicPr>
            <a:picLocks noChangeAspect="1"/>
          </p:cNvPicPr>
          <p:nvPr/>
        </p:nvPicPr>
        <p:blipFill>
          <a:blip r:embed="rId3"/>
          <a:stretch>
            <a:fillRect/>
          </a:stretch>
        </p:blipFill>
        <p:spPr>
          <a:xfrm>
            <a:off x="8481060" y="134102"/>
            <a:ext cx="495780" cy="504555"/>
          </a:xfrm>
          <a:prstGeom prst="rect">
            <a:avLst/>
          </a:prstGeom>
        </p:spPr>
      </p:pic>
      <p:sp>
        <p:nvSpPr>
          <p:cNvPr id="6" name="TextBox 5">
            <a:extLst>
              <a:ext uri="{FF2B5EF4-FFF2-40B4-BE49-F238E27FC236}">
                <a16:creationId xmlns:a16="http://schemas.microsoft.com/office/drawing/2014/main" xmlns="" id="{BDA76B2D-0235-4C4D-B579-CA1C17C0BF5D}"/>
              </a:ext>
            </a:extLst>
          </p:cNvPr>
          <p:cNvSpPr txBox="1"/>
          <p:nvPr/>
        </p:nvSpPr>
        <p:spPr>
          <a:xfrm>
            <a:off x="5406390" y="1008375"/>
            <a:ext cx="3474720" cy="1022139"/>
          </a:xfrm>
          <a:prstGeom prst="rect">
            <a:avLst/>
          </a:prstGeom>
          <a:noFill/>
        </p:spPr>
        <p:txBody>
          <a:bodyPr wrap="square">
            <a:spAutoFit/>
          </a:bodyPr>
          <a:lstStyle/>
          <a:p>
            <a:pPr algn="just">
              <a:lnSpc>
                <a:spcPct val="115000"/>
              </a:lnSpc>
              <a:spcBef>
                <a:spcPts val="1200"/>
              </a:spcBef>
              <a:spcAft>
                <a:spcPts val="1200"/>
              </a:spcAft>
            </a:pPr>
            <a:r>
              <a:rPr lang="en-IN" sz="1800" dirty="0">
                <a:solidFill>
                  <a:srgbClr val="24292F"/>
                </a:solidFill>
                <a:effectLst/>
                <a:highlight>
                  <a:srgbClr val="FFFFFF"/>
                </a:highlight>
                <a:latin typeface="Times New Roman" panose="02020603050405020304" pitchFamily="18" charset="0"/>
                <a:ea typeface="Times New Roman" panose="02020603050405020304" pitchFamily="18" charset="0"/>
              </a:rPr>
              <a:t> </a:t>
            </a:r>
            <a:r>
              <a:rPr lang="en-IN" dirty="0">
                <a:solidFill>
                  <a:srgbClr val="24292F"/>
                </a:solidFill>
                <a:highlight>
                  <a:srgbClr val="FFFFFF"/>
                </a:highlight>
                <a:latin typeface="Times New Roman" panose="02020603050405020304" pitchFamily="18" charset="0"/>
                <a:ea typeface="Times New Roman" panose="02020603050405020304" pitchFamily="18" charset="0"/>
              </a:rPr>
              <a:t>M</a:t>
            </a:r>
            <a:r>
              <a:rPr lang="en-IN" sz="1800" dirty="0">
                <a:solidFill>
                  <a:srgbClr val="24292F"/>
                </a:solidFill>
                <a:effectLst/>
                <a:highlight>
                  <a:srgbClr val="FFFFFF"/>
                </a:highlight>
                <a:latin typeface="Times New Roman" panose="02020603050405020304" pitchFamily="18" charset="0"/>
                <a:ea typeface="Times New Roman" panose="02020603050405020304" pitchFamily="18" charset="0"/>
              </a:rPr>
              <a:t>ost of the apps are from the categories of 'Family', 'Game' and 'Tools' category.</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796892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DE0C6F-3CCC-4B6A-A606-982ABE7F7082}"/>
              </a:ext>
            </a:extLst>
          </p:cNvPr>
          <p:cNvSpPr>
            <a:spLocks noGrp="1"/>
          </p:cNvSpPr>
          <p:nvPr>
            <p:ph type="title"/>
          </p:nvPr>
        </p:nvSpPr>
        <p:spPr>
          <a:xfrm>
            <a:off x="311700" y="134102"/>
            <a:ext cx="8520600" cy="572700"/>
          </a:xfrm>
        </p:spPr>
        <p:txBody>
          <a:bodyPr/>
          <a:lstStyle/>
          <a:p>
            <a:pPr algn="ctr"/>
            <a:r>
              <a:rPr lang="en-IN" sz="2400" b="1" dirty="0">
                <a:solidFill>
                  <a:srgbClr val="24292F"/>
                </a:solidFill>
                <a:effectLst/>
                <a:highlight>
                  <a:srgbClr val="FFFFFF"/>
                </a:highlight>
                <a:latin typeface="Times New Roman" panose="02020603050405020304" pitchFamily="18" charset="0"/>
                <a:ea typeface="Times New Roman" panose="02020603050405020304" pitchFamily="18" charset="0"/>
              </a:rPr>
              <a:t>Number of Installs </a:t>
            </a:r>
            <a:r>
              <a:rPr lang="en-IN" sz="2400" b="1" dirty="0">
                <a:solidFill>
                  <a:srgbClr val="24292F"/>
                </a:solidFill>
                <a:highlight>
                  <a:srgbClr val="FFFFFF"/>
                </a:highlight>
                <a:latin typeface="Times New Roman" panose="02020603050405020304" pitchFamily="18" charset="0"/>
                <a:ea typeface="Times New Roman" panose="02020603050405020304" pitchFamily="18" charset="0"/>
              </a:rPr>
              <a:t>T</a:t>
            </a:r>
            <a:r>
              <a:rPr lang="en-IN" sz="2400" b="1" dirty="0">
                <a:solidFill>
                  <a:srgbClr val="24292F"/>
                </a:solidFill>
                <a:effectLst/>
                <a:highlight>
                  <a:srgbClr val="FFFFFF"/>
                </a:highlight>
                <a:latin typeface="Times New Roman" panose="02020603050405020304" pitchFamily="18" charset="0"/>
                <a:ea typeface="Times New Roman" panose="02020603050405020304" pitchFamily="18" charset="0"/>
              </a:rPr>
              <a:t>ype-wise according to Categories</a:t>
            </a:r>
            <a:endParaRPr lang="en-IN" sz="2400" b="1" dirty="0"/>
          </a:p>
        </p:txBody>
      </p:sp>
      <p:pic>
        <p:nvPicPr>
          <p:cNvPr id="4" name="image8.png">
            <a:extLst>
              <a:ext uri="{FF2B5EF4-FFF2-40B4-BE49-F238E27FC236}">
                <a16:creationId xmlns:a16="http://schemas.microsoft.com/office/drawing/2014/main" xmlns="" id="{72735512-ABFD-4619-90F5-A2D06CF9B79B}"/>
              </a:ext>
            </a:extLst>
          </p:cNvPr>
          <p:cNvPicPr/>
          <p:nvPr/>
        </p:nvPicPr>
        <p:blipFill>
          <a:blip r:embed="rId2"/>
          <a:srcRect/>
          <a:stretch>
            <a:fillRect/>
          </a:stretch>
        </p:blipFill>
        <p:spPr>
          <a:xfrm>
            <a:off x="208350" y="1715769"/>
            <a:ext cx="8520600" cy="3282199"/>
          </a:xfrm>
          <a:prstGeom prst="rect">
            <a:avLst/>
          </a:prstGeom>
          <a:ln/>
        </p:spPr>
      </p:pic>
      <p:pic>
        <p:nvPicPr>
          <p:cNvPr id="5" name="Picture 4">
            <a:extLst>
              <a:ext uri="{FF2B5EF4-FFF2-40B4-BE49-F238E27FC236}">
                <a16:creationId xmlns:a16="http://schemas.microsoft.com/office/drawing/2014/main" xmlns="" id="{33700C2A-2A29-4D16-B19E-A045B51D99CF}"/>
              </a:ext>
            </a:extLst>
          </p:cNvPr>
          <p:cNvPicPr>
            <a:picLocks noChangeAspect="1"/>
          </p:cNvPicPr>
          <p:nvPr/>
        </p:nvPicPr>
        <p:blipFill>
          <a:blip r:embed="rId3"/>
          <a:stretch>
            <a:fillRect/>
          </a:stretch>
        </p:blipFill>
        <p:spPr>
          <a:xfrm>
            <a:off x="8481060" y="134102"/>
            <a:ext cx="495780" cy="504555"/>
          </a:xfrm>
          <a:prstGeom prst="rect">
            <a:avLst/>
          </a:prstGeom>
        </p:spPr>
      </p:pic>
      <p:sp>
        <p:nvSpPr>
          <p:cNvPr id="6" name="TextBox 5">
            <a:extLst>
              <a:ext uri="{FF2B5EF4-FFF2-40B4-BE49-F238E27FC236}">
                <a16:creationId xmlns:a16="http://schemas.microsoft.com/office/drawing/2014/main" xmlns="" id="{7A8A8AF4-507E-4F58-876E-ADB6720AB884}"/>
              </a:ext>
            </a:extLst>
          </p:cNvPr>
          <p:cNvSpPr txBox="1"/>
          <p:nvPr/>
        </p:nvSpPr>
        <p:spPr>
          <a:xfrm>
            <a:off x="456240" y="1039766"/>
            <a:ext cx="8520600" cy="385042"/>
          </a:xfrm>
          <a:prstGeom prst="rect">
            <a:avLst/>
          </a:prstGeom>
          <a:noFill/>
        </p:spPr>
        <p:txBody>
          <a:bodyPr wrap="square">
            <a:spAutoFit/>
          </a:bodyPr>
          <a:lstStyle/>
          <a:p>
            <a:pPr algn="just">
              <a:lnSpc>
                <a:spcPct val="115000"/>
              </a:lnSpc>
              <a:spcBef>
                <a:spcPts val="1200"/>
              </a:spcBef>
              <a:spcAft>
                <a:spcPts val="1200"/>
              </a:spcAft>
            </a:pPr>
            <a:r>
              <a:rPr lang="en-IN" sz="1800" dirty="0">
                <a:solidFill>
                  <a:srgbClr val="24292F"/>
                </a:solidFill>
                <a:effectLst/>
                <a:highlight>
                  <a:srgbClr val="FFFFFF"/>
                </a:highlight>
                <a:latin typeface="Times New Roman" panose="02020603050405020304" pitchFamily="18" charset="0"/>
                <a:ea typeface="Times New Roman" panose="02020603050405020304" pitchFamily="18" charset="0"/>
              </a:rPr>
              <a:t> </a:t>
            </a:r>
            <a:r>
              <a:rPr lang="en-IN" dirty="0">
                <a:solidFill>
                  <a:srgbClr val="24292F"/>
                </a:solidFill>
                <a:highlight>
                  <a:srgbClr val="FFFFFF"/>
                </a:highlight>
                <a:latin typeface="Times New Roman" panose="02020603050405020304" pitchFamily="18" charset="0"/>
                <a:ea typeface="Times New Roman" panose="02020603050405020304" pitchFamily="18" charset="0"/>
              </a:rPr>
              <a:t>A</a:t>
            </a:r>
            <a:r>
              <a:rPr lang="en-IN" sz="1800" dirty="0">
                <a:solidFill>
                  <a:srgbClr val="24292F"/>
                </a:solidFill>
                <a:effectLst/>
                <a:highlight>
                  <a:srgbClr val="FFFFFF"/>
                </a:highlight>
                <a:latin typeface="Times New Roman" panose="02020603050405020304" pitchFamily="18" charset="0"/>
                <a:ea typeface="Times New Roman" panose="02020603050405020304" pitchFamily="18" charset="0"/>
              </a:rPr>
              <a:t>pp installations have a significantly higher proportion of free software than paid ones. </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982607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C7B648-188B-4116-90DF-D6E9D28E90A2}"/>
              </a:ext>
            </a:extLst>
          </p:cNvPr>
          <p:cNvSpPr>
            <a:spLocks noGrp="1"/>
          </p:cNvSpPr>
          <p:nvPr>
            <p:ph type="title"/>
          </p:nvPr>
        </p:nvSpPr>
        <p:spPr>
          <a:xfrm>
            <a:off x="208350" y="0"/>
            <a:ext cx="8520600" cy="572700"/>
          </a:xfrm>
        </p:spPr>
        <p:txBody>
          <a:bodyPr/>
          <a:lstStyle/>
          <a:p>
            <a:pPr algn="ctr"/>
            <a:r>
              <a:rPr lang="en-IN" sz="3600" dirty="0">
                <a:solidFill>
                  <a:srgbClr val="24292F"/>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Top Genres in </a:t>
            </a:r>
            <a:r>
              <a:rPr lang="en-IN" sz="3600" dirty="0" err="1">
                <a:solidFill>
                  <a:srgbClr val="24292F"/>
                </a:solidFill>
                <a:highlight>
                  <a:srgbClr val="FFFFFF"/>
                </a:highlight>
                <a:latin typeface="Arial" panose="020B0604020202020204" pitchFamily="34" charset="0"/>
                <a:ea typeface="Times New Roman" panose="02020603050405020304" pitchFamily="18" charset="0"/>
                <a:cs typeface="Arial" panose="020B0604020202020204" pitchFamily="34" charset="0"/>
              </a:rPr>
              <a:t>P</a:t>
            </a:r>
            <a:r>
              <a:rPr lang="en-IN" sz="3600" dirty="0" err="1">
                <a:solidFill>
                  <a:srgbClr val="24292F"/>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laystore</a:t>
            </a:r>
            <a:endParaRPr lang="en-IN" sz="3600" dirty="0">
              <a:latin typeface="Arial" panose="020B0604020202020204" pitchFamily="34" charset="0"/>
              <a:cs typeface="Arial" panose="020B0604020202020204" pitchFamily="34" charset="0"/>
            </a:endParaRPr>
          </a:p>
        </p:txBody>
      </p:sp>
      <p:pic>
        <p:nvPicPr>
          <p:cNvPr id="4" name="image2.png">
            <a:extLst>
              <a:ext uri="{FF2B5EF4-FFF2-40B4-BE49-F238E27FC236}">
                <a16:creationId xmlns:a16="http://schemas.microsoft.com/office/drawing/2014/main" xmlns="" id="{B108F3FF-32EE-427C-A818-05686A9701CA}"/>
              </a:ext>
            </a:extLst>
          </p:cNvPr>
          <p:cNvPicPr/>
          <p:nvPr/>
        </p:nvPicPr>
        <p:blipFill>
          <a:blip r:embed="rId2"/>
          <a:srcRect/>
          <a:stretch>
            <a:fillRect/>
          </a:stretch>
        </p:blipFill>
        <p:spPr>
          <a:xfrm>
            <a:off x="144541" y="772758"/>
            <a:ext cx="5517599" cy="4370742"/>
          </a:xfrm>
          <a:prstGeom prst="rect">
            <a:avLst/>
          </a:prstGeom>
          <a:ln/>
        </p:spPr>
      </p:pic>
      <p:pic>
        <p:nvPicPr>
          <p:cNvPr id="5" name="Picture 4">
            <a:extLst>
              <a:ext uri="{FF2B5EF4-FFF2-40B4-BE49-F238E27FC236}">
                <a16:creationId xmlns:a16="http://schemas.microsoft.com/office/drawing/2014/main" xmlns="" id="{87F28D8E-F9C8-4AE3-AF25-CD37A950EB80}"/>
              </a:ext>
            </a:extLst>
          </p:cNvPr>
          <p:cNvPicPr>
            <a:picLocks noChangeAspect="1"/>
          </p:cNvPicPr>
          <p:nvPr/>
        </p:nvPicPr>
        <p:blipFill>
          <a:blip r:embed="rId3"/>
          <a:stretch>
            <a:fillRect/>
          </a:stretch>
        </p:blipFill>
        <p:spPr>
          <a:xfrm>
            <a:off x="8481060" y="134102"/>
            <a:ext cx="495780" cy="504555"/>
          </a:xfrm>
          <a:prstGeom prst="rect">
            <a:avLst/>
          </a:prstGeom>
        </p:spPr>
      </p:pic>
      <p:sp>
        <p:nvSpPr>
          <p:cNvPr id="6" name="TextBox 5">
            <a:extLst>
              <a:ext uri="{FF2B5EF4-FFF2-40B4-BE49-F238E27FC236}">
                <a16:creationId xmlns:a16="http://schemas.microsoft.com/office/drawing/2014/main" xmlns="" id="{4DFE8427-52ED-465E-B2AC-FCC79C13D02C}"/>
              </a:ext>
            </a:extLst>
          </p:cNvPr>
          <p:cNvSpPr txBox="1"/>
          <p:nvPr/>
        </p:nvSpPr>
        <p:spPr>
          <a:xfrm>
            <a:off x="5684759" y="1211357"/>
            <a:ext cx="3314700" cy="1340688"/>
          </a:xfrm>
          <a:prstGeom prst="rect">
            <a:avLst/>
          </a:prstGeom>
          <a:noFill/>
        </p:spPr>
        <p:txBody>
          <a:bodyPr wrap="square">
            <a:spAutoFit/>
          </a:bodyPr>
          <a:lstStyle/>
          <a:p>
            <a:pPr algn="just">
              <a:lnSpc>
                <a:spcPct val="115000"/>
              </a:lnSpc>
              <a:spcBef>
                <a:spcPts val="1200"/>
              </a:spcBef>
              <a:spcAft>
                <a:spcPts val="1200"/>
              </a:spcAft>
            </a:pPr>
            <a:r>
              <a:rPr lang="en-IN" dirty="0">
                <a:solidFill>
                  <a:srgbClr val="24292F"/>
                </a:solidFill>
                <a:highlight>
                  <a:srgbClr val="FFFFFF"/>
                </a:highlight>
                <a:latin typeface="Times New Roman" panose="02020603050405020304" pitchFamily="18" charset="0"/>
                <a:ea typeface="Times New Roman" panose="02020603050405020304" pitchFamily="18" charset="0"/>
              </a:rPr>
              <a:t>T</a:t>
            </a:r>
            <a:r>
              <a:rPr lang="en-IN" sz="1800" dirty="0">
                <a:solidFill>
                  <a:srgbClr val="24292F"/>
                </a:solidFill>
                <a:effectLst/>
                <a:highlight>
                  <a:srgbClr val="FFFFFF"/>
                </a:highlight>
                <a:latin typeface="Times New Roman" panose="02020603050405020304" pitchFamily="18" charset="0"/>
                <a:ea typeface="Times New Roman" panose="02020603050405020304" pitchFamily="18" charset="0"/>
              </a:rPr>
              <a:t>he top genres in our data set is Tools followed by entertainment, education, business, medical apps and so on.</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11498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4BF942-5910-462E-8697-655329D000EE}"/>
              </a:ext>
            </a:extLst>
          </p:cNvPr>
          <p:cNvSpPr>
            <a:spLocks noGrp="1"/>
          </p:cNvSpPr>
          <p:nvPr>
            <p:ph type="title"/>
          </p:nvPr>
        </p:nvSpPr>
        <p:spPr>
          <a:xfrm>
            <a:off x="131910" y="65957"/>
            <a:ext cx="8520600" cy="572700"/>
          </a:xfrm>
        </p:spPr>
        <p:txBody>
          <a:bodyPr/>
          <a:lstStyle/>
          <a:p>
            <a:pPr algn="ctr"/>
            <a:r>
              <a:rPr lang="en-IN" sz="3600" dirty="0">
                <a:solidFill>
                  <a:srgbClr val="24292F"/>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Number of installs for each category</a:t>
            </a:r>
            <a:endParaRPr lang="en-IN" sz="3600" dirty="0">
              <a:latin typeface="Arial" panose="020B0604020202020204" pitchFamily="34" charset="0"/>
              <a:cs typeface="Arial" panose="020B0604020202020204" pitchFamily="34" charset="0"/>
            </a:endParaRPr>
          </a:p>
        </p:txBody>
      </p:sp>
      <p:pic>
        <p:nvPicPr>
          <p:cNvPr id="4" name="image18.png">
            <a:extLst>
              <a:ext uri="{FF2B5EF4-FFF2-40B4-BE49-F238E27FC236}">
                <a16:creationId xmlns:a16="http://schemas.microsoft.com/office/drawing/2014/main" xmlns="" id="{A52B5908-6E9D-4F5E-B709-F67F7F037247}"/>
              </a:ext>
            </a:extLst>
          </p:cNvPr>
          <p:cNvPicPr/>
          <p:nvPr/>
        </p:nvPicPr>
        <p:blipFill>
          <a:blip r:embed="rId2"/>
          <a:srcRect/>
          <a:stretch>
            <a:fillRect/>
          </a:stretch>
        </p:blipFill>
        <p:spPr>
          <a:xfrm>
            <a:off x="0" y="1941168"/>
            <a:ext cx="8976840" cy="3136375"/>
          </a:xfrm>
          <a:prstGeom prst="rect">
            <a:avLst/>
          </a:prstGeom>
          <a:ln/>
        </p:spPr>
      </p:pic>
      <p:pic>
        <p:nvPicPr>
          <p:cNvPr id="5" name="Picture 4">
            <a:extLst>
              <a:ext uri="{FF2B5EF4-FFF2-40B4-BE49-F238E27FC236}">
                <a16:creationId xmlns:a16="http://schemas.microsoft.com/office/drawing/2014/main" xmlns="" id="{B1676E0F-8EC0-4533-BB25-B95394BDF3EC}"/>
              </a:ext>
            </a:extLst>
          </p:cNvPr>
          <p:cNvPicPr>
            <a:picLocks noChangeAspect="1"/>
          </p:cNvPicPr>
          <p:nvPr/>
        </p:nvPicPr>
        <p:blipFill>
          <a:blip r:embed="rId3"/>
          <a:stretch>
            <a:fillRect/>
          </a:stretch>
        </p:blipFill>
        <p:spPr>
          <a:xfrm>
            <a:off x="8481060" y="134102"/>
            <a:ext cx="495780" cy="504555"/>
          </a:xfrm>
          <a:prstGeom prst="rect">
            <a:avLst/>
          </a:prstGeom>
        </p:spPr>
      </p:pic>
      <p:sp>
        <p:nvSpPr>
          <p:cNvPr id="6" name="TextBox 5">
            <a:extLst>
              <a:ext uri="{FF2B5EF4-FFF2-40B4-BE49-F238E27FC236}">
                <a16:creationId xmlns:a16="http://schemas.microsoft.com/office/drawing/2014/main" xmlns="" id="{F8203FA9-C09B-454A-AA57-BB1F898B274B}"/>
              </a:ext>
            </a:extLst>
          </p:cNvPr>
          <p:cNvSpPr txBox="1"/>
          <p:nvPr/>
        </p:nvSpPr>
        <p:spPr>
          <a:xfrm>
            <a:off x="948690" y="1082725"/>
            <a:ext cx="7703820" cy="369332"/>
          </a:xfrm>
          <a:prstGeom prst="rect">
            <a:avLst/>
          </a:prstGeom>
          <a:noFill/>
        </p:spPr>
        <p:txBody>
          <a:bodyPr wrap="square">
            <a:spAutoFit/>
          </a:bodyPr>
          <a:lstStyle/>
          <a:p>
            <a:pPr algn="just"/>
            <a:r>
              <a:rPr lang="en-IN" sz="1800" dirty="0">
                <a:solidFill>
                  <a:srgbClr val="24292F"/>
                </a:solidFill>
                <a:effectLst/>
                <a:highlight>
                  <a:srgbClr val="FFFFFF"/>
                </a:highlight>
                <a:latin typeface="Arial" panose="020B0604020202020204" pitchFamily="34" charset="0"/>
                <a:ea typeface="Arial" panose="020B0604020202020204" pitchFamily="34" charset="0"/>
              </a:rPr>
              <a:t>Games, communication, Family and tools have the most installed apps.</a:t>
            </a:r>
            <a:endParaRPr lang="en-IN" dirty="0"/>
          </a:p>
        </p:txBody>
      </p:sp>
    </p:spTree>
    <p:extLst>
      <p:ext uri="{BB962C8B-B14F-4D97-AF65-F5344CB8AC3E}">
        <p14:creationId xmlns:p14="http://schemas.microsoft.com/office/powerpoint/2010/main" val="2694572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358968-95EE-4A87-8229-E580BD06069A}"/>
              </a:ext>
            </a:extLst>
          </p:cNvPr>
          <p:cNvSpPr>
            <a:spLocks noGrp="1"/>
          </p:cNvSpPr>
          <p:nvPr>
            <p:ph type="title"/>
          </p:nvPr>
        </p:nvSpPr>
        <p:spPr>
          <a:xfrm>
            <a:off x="-39540" y="31667"/>
            <a:ext cx="8520600" cy="572700"/>
          </a:xfrm>
        </p:spPr>
        <p:txBody>
          <a:bodyPr/>
          <a:lstStyle/>
          <a:p>
            <a:pPr algn="ctr"/>
            <a:r>
              <a:rPr lang="en-IN" sz="2800" dirty="0">
                <a:solidFill>
                  <a:srgbClr val="24292F"/>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Number of apps per category differentiated by type</a:t>
            </a:r>
            <a:r>
              <a:rPr lang="en-IN" sz="2800" dirty="0">
                <a:effectLst/>
                <a:latin typeface="Arial" panose="020B0604020202020204" pitchFamily="34" charset="0"/>
                <a:ea typeface="Arial" panose="020B0604020202020204" pitchFamily="34" charset="0"/>
                <a:cs typeface="Arial" panose="020B0604020202020204" pitchFamily="34" charset="0"/>
              </a:rPr>
              <a:t/>
            </a:r>
            <a:br>
              <a:rPr lang="en-IN" sz="2800" dirty="0">
                <a:effectLst/>
                <a:latin typeface="Arial" panose="020B0604020202020204" pitchFamily="34" charset="0"/>
                <a:ea typeface="Arial" panose="020B060402020202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pic>
        <p:nvPicPr>
          <p:cNvPr id="4" name="image11.png">
            <a:extLst>
              <a:ext uri="{FF2B5EF4-FFF2-40B4-BE49-F238E27FC236}">
                <a16:creationId xmlns:a16="http://schemas.microsoft.com/office/drawing/2014/main" xmlns="" id="{5FFD7BCA-A5A2-4595-8BB1-5334636BF6D5}"/>
              </a:ext>
            </a:extLst>
          </p:cNvPr>
          <p:cNvPicPr/>
          <p:nvPr/>
        </p:nvPicPr>
        <p:blipFill>
          <a:blip r:embed="rId2"/>
          <a:srcRect/>
          <a:stretch>
            <a:fillRect/>
          </a:stretch>
        </p:blipFill>
        <p:spPr>
          <a:xfrm>
            <a:off x="137160" y="1325446"/>
            <a:ext cx="8839680" cy="3786387"/>
          </a:xfrm>
          <a:prstGeom prst="rect">
            <a:avLst/>
          </a:prstGeom>
          <a:ln/>
        </p:spPr>
      </p:pic>
      <p:pic>
        <p:nvPicPr>
          <p:cNvPr id="5" name="Picture 4">
            <a:extLst>
              <a:ext uri="{FF2B5EF4-FFF2-40B4-BE49-F238E27FC236}">
                <a16:creationId xmlns:a16="http://schemas.microsoft.com/office/drawing/2014/main" xmlns="" id="{AD8F759B-3A7C-4BAE-9527-F06F48F143CC}"/>
              </a:ext>
            </a:extLst>
          </p:cNvPr>
          <p:cNvPicPr>
            <a:picLocks noChangeAspect="1"/>
          </p:cNvPicPr>
          <p:nvPr/>
        </p:nvPicPr>
        <p:blipFill>
          <a:blip r:embed="rId3"/>
          <a:stretch>
            <a:fillRect/>
          </a:stretch>
        </p:blipFill>
        <p:spPr>
          <a:xfrm>
            <a:off x="8481060" y="134102"/>
            <a:ext cx="495780" cy="504555"/>
          </a:xfrm>
          <a:prstGeom prst="rect">
            <a:avLst/>
          </a:prstGeom>
        </p:spPr>
      </p:pic>
      <p:sp>
        <p:nvSpPr>
          <p:cNvPr id="6" name="TextBox 5">
            <a:extLst>
              <a:ext uri="{FF2B5EF4-FFF2-40B4-BE49-F238E27FC236}">
                <a16:creationId xmlns:a16="http://schemas.microsoft.com/office/drawing/2014/main" xmlns="" id="{49B7F0F6-B85D-44A1-B1A3-626930C4C2A1}"/>
              </a:ext>
            </a:extLst>
          </p:cNvPr>
          <p:cNvSpPr txBox="1"/>
          <p:nvPr/>
        </p:nvSpPr>
        <p:spPr>
          <a:xfrm>
            <a:off x="694372" y="638657"/>
            <a:ext cx="8282467" cy="646331"/>
          </a:xfrm>
          <a:prstGeom prst="rect">
            <a:avLst/>
          </a:prstGeom>
          <a:noFill/>
        </p:spPr>
        <p:txBody>
          <a:bodyPr wrap="square">
            <a:spAutoFit/>
          </a:bodyPr>
          <a:lstStyle/>
          <a:p>
            <a:pPr marL="285750" indent="-285750" algn="just">
              <a:buFont typeface="Arial" panose="020B0604020202020204" pitchFamily="34" charset="0"/>
              <a:buChar char="•"/>
            </a:pPr>
            <a:r>
              <a:rPr lang="en-IN" sz="1800" dirty="0">
                <a:solidFill>
                  <a:srgbClr val="24292F"/>
                </a:solidFill>
                <a:effectLst/>
                <a:highlight>
                  <a:srgbClr val="FFFFFF"/>
                </a:highlight>
                <a:latin typeface="Times New Roman" panose="02020603050405020304" pitchFamily="18" charset="0"/>
                <a:ea typeface="Times New Roman" panose="02020603050405020304" pitchFamily="18" charset="0"/>
              </a:rPr>
              <a:t>Most free </a:t>
            </a:r>
            <a:r>
              <a:rPr lang="en-IN" dirty="0">
                <a:solidFill>
                  <a:srgbClr val="24292F"/>
                </a:solidFill>
                <a:highlight>
                  <a:srgbClr val="FFFFFF"/>
                </a:highlight>
                <a:latin typeface="Times New Roman" panose="02020603050405020304" pitchFamily="18" charset="0"/>
                <a:ea typeface="Times New Roman" panose="02020603050405020304" pitchFamily="18" charset="0"/>
              </a:rPr>
              <a:t>app download categories:</a:t>
            </a:r>
            <a:r>
              <a:rPr lang="en-IN" sz="1800" dirty="0">
                <a:solidFill>
                  <a:srgbClr val="24292F"/>
                </a:solidFill>
                <a:effectLst/>
                <a:highlight>
                  <a:srgbClr val="FFFFFF"/>
                </a:highlight>
                <a:latin typeface="Times New Roman" panose="02020603050405020304" pitchFamily="18" charset="0"/>
                <a:ea typeface="Times New Roman" panose="02020603050405020304" pitchFamily="18" charset="0"/>
              </a:rPr>
              <a:t> Family, Games, Tools</a:t>
            </a:r>
            <a:r>
              <a:rPr lang="en-IN" dirty="0">
                <a:solidFill>
                  <a:srgbClr val="24292F"/>
                </a:solidFill>
                <a:highlight>
                  <a:srgbClr val="FFFFFF"/>
                </a:highlight>
                <a:latin typeface="Times New Roman" panose="02020603050405020304" pitchFamily="18" charset="0"/>
                <a:ea typeface="Times New Roman" panose="02020603050405020304" pitchFamily="18" charset="0"/>
              </a:rPr>
              <a:t> and </a:t>
            </a:r>
            <a:r>
              <a:rPr lang="en-IN" sz="1800" dirty="0">
                <a:solidFill>
                  <a:srgbClr val="24292F"/>
                </a:solidFill>
                <a:effectLst/>
                <a:highlight>
                  <a:srgbClr val="FFFFFF"/>
                </a:highlight>
                <a:latin typeface="Times New Roman" panose="02020603050405020304" pitchFamily="18" charset="0"/>
                <a:ea typeface="Times New Roman" panose="02020603050405020304" pitchFamily="18" charset="0"/>
              </a:rPr>
              <a:t>Social </a:t>
            </a:r>
          </a:p>
          <a:p>
            <a:pPr marL="285750" indent="-285750" algn="just">
              <a:buFont typeface="Arial" panose="020B0604020202020204" pitchFamily="34" charset="0"/>
              <a:buChar char="•"/>
            </a:pPr>
            <a:r>
              <a:rPr lang="en-IN" dirty="0">
                <a:solidFill>
                  <a:srgbClr val="24292F"/>
                </a:solidFill>
                <a:highlight>
                  <a:srgbClr val="FFFFFF"/>
                </a:highlight>
                <a:latin typeface="Times New Roman" panose="02020603050405020304" pitchFamily="18" charset="0"/>
                <a:ea typeface="Times New Roman" panose="02020603050405020304" pitchFamily="18" charset="0"/>
              </a:rPr>
              <a:t>M</a:t>
            </a:r>
            <a:r>
              <a:rPr lang="en-IN" sz="1800" dirty="0">
                <a:solidFill>
                  <a:srgbClr val="24292F"/>
                </a:solidFill>
                <a:effectLst/>
                <a:highlight>
                  <a:srgbClr val="FFFFFF"/>
                </a:highlight>
                <a:latin typeface="Times New Roman" panose="02020603050405020304" pitchFamily="18" charset="0"/>
                <a:ea typeface="Times New Roman" panose="02020603050405020304" pitchFamily="18" charset="0"/>
              </a:rPr>
              <a:t>ost paid apps  download categories</a:t>
            </a:r>
            <a:r>
              <a:rPr lang="en-IN" dirty="0">
                <a:solidFill>
                  <a:srgbClr val="24292F"/>
                </a:solidFill>
                <a:highlight>
                  <a:srgbClr val="FFFFFF"/>
                </a:highlight>
                <a:latin typeface="Times New Roman" panose="02020603050405020304" pitchFamily="18" charset="0"/>
                <a:ea typeface="Times New Roman" panose="02020603050405020304" pitchFamily="18" charset="0"/>
              </a:rPr>
              <a:t>:</a:t>
            </a:r>
            <a:r>
              <a:rPr lang="en-IN" sz="1600" dirty="0">
                <a:solidFill>
                  <a:srgbClr val="24292F"/>
                </a:solidFill>
                <a:effectLst/>
                <a:highlight>
                  <a:srgbClr val="FFFFFF"/>
                </a:highlight>
                <a:latin typeface="Times New Roman" panose="02020603050405020304" pitchFamily="18" charset="0"/>
                <a:ea typeface="Times New Roman" panose="02020603050405020304" pitchFamily="18" charset="0"/>
              </a:rPr>
              <a:t>  Family, Personalization, and Medical </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287931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4D7BF4-FFF0-436C-BBEC-AE5079AD9BA0}"/>
              </a:ext>
            </a:extLst>
          </p:cNvPr>
          <p:cNvSpPr>
            <a:spLocks noGrp="1"/>
          </p:cNvSpPr>
          <p:nvPr>
            <p:ph type="title"/>
          </p:nvPr>
        </p:nvSpPr>
        <p:spPr>
          <a:xfrm>
            <a:off x="311700" y="100029"/>
            <a:ext cx="8520600" cy="572700"/>
          </a:xfrm>
        </p:spPr>
        <p:txBody>
          <a:bodyPr/>
          <a:lstStyle/>
          <a:p>
            <a:pPr algn="ctr"/>
            <a:r>
              <a:rPr lang="en-IN" sz="2800" dirty="0">
                <a:solidFill>
                  <a:srgbClr val="24292F"/>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Distribution of Size of app</a:t>
            </a:r>
            <a:r>
              <a:rPr lang="en-IN" sz="3600" dirty="0">
                <a:effectLst/>
                <a:latin typeface="Arial" panose="020B0604020202020204" pitchFamily="34" charset="0"/>
                <a:ea typeface="Arial" panose="020B0604020202020204" pitchFamily="34" charset="0"/>
              </a:rPr>
              <a:t/>
            </a:r>
            <a:br>
              <a:rPr lang="en-IN" sz="3600" dirty="0">
                <a:effectLst/>
                <a:latin typeface="Arial" panose="020B0604020202020204" pitchFamily="34" charset="0"/>
                <a:ea typeface="Arial" panose="020B0604020202020204" pitchFamily="34" charset="0"/>
              </a:rPr>
            </a:br>
            <a:endParaRPr lang="en-IN" sz="3600" dirty="0"/>
          </a:p>
        </p:txBody>
      </p:sp>
      <p:pic>
        <p:nvPicPr>
          <p:cNvPr id="4" name="image17.png">
            <a:extLst>
              <a:ext uri="{FF2B5EF4-FFF2-40B4-BE49-F238E27FC236}">
                <a16:creationId xmlns:a16="http://schemas.microsoft.com/office/drawing/2014/main" xmlns="" id="{F79E9993-9A54-4DCE-B3FC-BA58F54BA31C}"/>
              </a:ext>
            </a:extLst>
          </p:cNvPr>
          <p:cNvPicPr/>
          <p:nvPr/>
        </p:nvPicPr>
        <p:blipFill>
          <a:blip r:embed="rId2"/>
          <a:srcRect/>
          <a:stretch>
            <a:fillRect/>
          </a:stretch>
        </p:blipFill>
        <p:spPr>
          <a:xfrm>
            <a:off x="594360" y="1568450"/>
            <a:ext cx="7715250" cy="3369310"/>
          </a:xfrm>
          <a:prstGeom prst="rect">
            <a:avLst/>
          </a:prstGeom>
          <a:ln/>
        </p:spPr>
      </p:pic>
      <p:pic>
        <p:nvPicPr>
          <p:cNvPr id="5" name="Picture 4">
            <a:extLst>
              <a:ext uri="{FF2B5EF4-FFF2-40B4-BE49-F238E27FC236}">
                <a16:creationId xmlns:a16="http://schemas.microsoft.com/office/drawing/2014/main" xmlns="" id="{3EA00E17-C3DB-47BD-B6E2-B8C438F84243}"/>
              </a:ext>
            </a:extLst>
          </p:cNvPr>
          <p:cNvPicPr>
            <a:picLocks noChangeAspect="1"/>
          </p:cNvPicPr>
          <p:nvPr/>
        </p:nvPicPr>
        <p:blipFill>
          <a:blip r:embed="rId3"/>
          <a:stretch>
            <a:fillRect/>
          </a:stretch>
        </p:blipFill>
        <p:spPr>
          <a:xfrm>
            <a:off x="8481060" y="134102"/>
            <a:ext cx="495780" cy="504555"/>
          </a:xfrm>
          <a:prstGeom prst="rect">
            <a:avLst/>
          </a:prstGeom>
        </p:spPr>
      </p:pic>
      <p:sp>
        <p:nvSpPr>
          <p:cNvPr id="6" name="TextBox 5">
            <a:extLst>
              <a:ext uri="{FF2B5EF4-FFF2-40B4-BE49-F238E27FC236}">
                <a16:creationId xmlns:a16="http://schemas.microsoft.com/office/drawing/2014/main" xmlns="" id="{95BAC762-11FB-44EB-917F-94D646ADC69F}"/>
              </a:ext>
            </a:extLst>
          </p:cNvPr>
          <p:cNvSpPr txBox="1"/>
          <p:nvPr/>
        </p:nvSpPr>
        <p:spPr>
          <a:xfrm>
            <a:off x="605790" y="928068"/>
            <a:ext cx="7932420" cy="703591"/>
          </a:xfrm>
          <a:prstGeom prst="rect">
            <a:avLst/>
          </a:prstGeom>
          <a:noFill/>
        </p:spPr>
        <p:txBody>
          <a:bodyPr wrap="square">
            <a:spAutoFit/>
          </a:bodyPr>
          <a:lstStyle/>
          <a:p>
            <a:pPr marL="285750" indent="-285750" algn="just">
              <a:lnSpc>
                <a:spcPct val="115000"/>
              </a:lnSpc>
              <a:spcBef>
                <a:spcPts val="1200"/>
              </a:spcBef>
              <a:spcAft>
                <a:spcPts val="1200"/>
              </a:spcAft>
              <a:buFont typeface="Wingdings" panose="05000000000000000000" pitchFamily="2" charset="2"/>
              <a:buChar char="Ø"/>
            </a:pPr>
            <a:r>
              <a:rPr lang="en-IN" dirty="0">
                <a:solidFill>
                  <a:srgbClr val="24292F"/>
                </a:solidFill>
                <a:highlight>
                  <a:srgbClr val="FFFFFF"/>
                </a:highlight>
                <a:latin typeface="Times New Roman" panose="02020603050405020304" pitchFamily="18" charset="0"/>
                <a:ea typeface="Times New Roman" panose="02020603050405020304" pitchFamily="18" charset="0"/>
              </a:rPr>
              <a:t>M</a:t>
            </a:r>
            <a:r>
              <a:rPr lang="en-IN" sz="1800" dirty="0">
                <a:solidFill>
                  <a:srgbClr val="24292F"/>
                </a:solidFill>
                <a:effectLst/>
                <a:highlight>
                  <a:srgbClr val="FFFFFF"/>
                </a:highlight>
                <a:latin typeface="Times New Roman" panose="02020603050405020304" pitchFamily="18" charset="0"/>
                <a:ea typeface="Times New Roman" panose="02020603050405020304" pitchFamily="18" charset="0"/>
              </a:rPr>
              <a:t>ost of the apps present in Play Store are smaller in size and consume less memory</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454819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12946D-E10B-423E-BDE4-362D1108E9BF}"/>
              </a:ext>
            </a:extLst>
          </p:cNvPr>
          <p:cNvSpPr>
            <a:spLocks noGrp="1"/>
          </p:cNvSpPr>
          <p:nvPr>
            <p:ph type="title"/>
          </p:nvPr>
        </p:nvSpPr>
        <p:spPr>
          <a:xfrm>
            <a:off x="311700" y="100029"/>
            <a:ext cx="8520600" cy="572700"/>
          </a:xfrm>
        </p:spPr>
        <p:txBody>
          <a:bodyPr/>
          <a:lstStyle/>
          <a:p>
            <a:pPr algn="ctr"/>
            <a:r>
              <a:rPr lang="en-IN" sz="2800" b="1" dirty="0">
                <a:solidFill>
                  <a:srgbClr val="24292F"/>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Impact of size on the number of installs</a:t>
            </a:r>
            <a:endParaRPr lang="en-IN" sz="2800" b="1" dirty="0">
              <a:latin typeface="Arial" panose="020B0604020202020204" pitchFamily="34" charset="0"/>
              <a:cs typeface="Arial" panose="020B0604020202020204" pitchFamily="34" charset="0"/>
            </a:endParaRPr>
          </a:p>
        </p:txBody>
      </p:sp>
      <p:pic>
        <p:nvPicPr>
          <p:cNvPr id="4" name="image7.png">
            <a:extLst>
              <a:ext uri="{FF2B5EF4-FFF2-40B4-BE49-F238E27FC236}">
                <a16:creationId xmlns:a16="http://schemas.microsoft.com/office/drawing/2014/main" xmlns="" id="{DD4CBBFC-B451-40DE-A4DA-EF7BB1484F69}"/>
              </a:ext>
            </a:extLst>
          </p:cNvPr>
          <p:cNvPicPr/>
          <p:nvPr/>
        </p:nvPicPr>
        <p:blipFill>
          <a:blip r:embed="rId2"/>
          <a:srcRect/>
          <a:stretch>
            <a:fillRect/>
          </a:stretch>
        </p:blipFill>
        <p:spPr>
          <a:xfrm>
            <a:off x="208350" y="1831926"/>
            <a:ext cx="8520600" cy="3311574"/>
          </a:xfrm>
          <a:prstGeom prst="rect">
            <a:avLst/>
          </a:prstGeom>
          <a:ln/>
        </p:spPr>
      </p:pic>
      <p:pic>
        <p:nvPicPr>
          <p:cNvPr id="5" name="Picture 4">
            <a:extLst>
              <a:ext uri="{FF2B5EF4-FFF2-40B4-BE49-F238E27FC236}">
                <a16:creationId xmlns:a16="http://schemas.microsoft.com/office/drawing/2014/main" xmlns="" id="{811644D0-719C-4893-BD29-E348F246B890}"/>
              </a:ext>
            </a:extLst>
          </p:cNvPr>
          <p:cNvPicPr>
            <a:picLocks noChangeAspect="1"/>
          </p:cNvPicPr>
          <p:nvPr/>
        </p:nvPicPr>
        <p:blipFill>
          <a:blip r:embed="rId3"/>
          <a:stretch>
            <a:fillRect/>
          </a:stretch>
        </p:blipFill>
        <p:spPr>
          <a:xfrm>
            <a:off x="8481060" y="134102"/>
            <a:ext cx="495780" cy="504555"/>
          </a:xfrm>
          <a:prstGeom prst="rect">
            <a:avLst/>
          </a:prstGeom>
        </p:spPr>
      </p:pic>
      <p:sp>
        <p:nvSpPr>
          <p:cNvPr id="7" name="TextBox 6">
            <a:extLst>
              <a:ext uri="{FF2B5EF4-FFF2-40B4-BE49-F238E27FC236}">
                <a16:creationId xmlns:a16="http://schemas.microsoft.com/office/drawing/2014/main" xmlns="" id="{4A4E4E4A-EC59-4B7C-9F0D-7EBA9FD507E6}"/>
              </a:ext>
            </a:extLst>
          </p:cNvPr>
          <p:cNvSpPr txBox="1"/>
          <p:nvPr/>
        </p:nvSpPr>
        <p:spPr>
          <a:xfrm>
            <a:off x="674370" y="1213369"/>
            <a:ext cx="4572000" cy="385042"/>
          </a:xfrm>
          <a:prstGeom prst="rect">
            <a:avLst/>
          </a:prstGeom>
          <a:noFill/>
        </p:spPr>
        <p:txBody>
          <a:bodyPr wrap="square">
            <a:spAutoFit/>
          </a:bodyPr>
          <a:lstStyle/>
          <a:p>
            <a:pPr marL="285750" indent="-285750">
              <a:lnSpc>
                <a:spcPct val="115000"/>
              </a:lnSpc>
              <a:spcBef>
                <a:spcPts val="1200"/>
              </a:spcBef>
              <a:spcAft>
                <a:spcPts val="1200"/>
              </a:spcAft>
              <a:buFont typeface="Wingdings" panose="05000000000000000000" pitchFamily="2" charset="2"/>
              <a:buChar char="Ø"/>
            </a:pPr>
            <a:r>
              <a:rPr lang="en-IN" dirty="0">
                <a:solidFill>
                  <a:srgbClr val="24292F"/>
                </a:solidFill>
                <a:highlight>
                  <a:srgbClr val="FFFFFF"/>
                </a:highlight>
                <a:latin typeface="Times New Roman" panose="02020603050405020304" pitchFamily="18" charset="0"/>
                <a:ea typeface="Times New Roman" panose="02020603050405020304" pitchFamily="18" charset="0"/>
              </a:rPr>
              <a:t>S</a:t>
            </a:r>
            <a:r>
              <a:rPr lang="en-IN" sz="1800" dirty="0">
                <a:solidFill>
                  <a:srgbClr val="24292F"/>
                </a:solidFill>
                <a:effectLst/>
                <a:highlight>
                  <a:srgbClr val="FFFFFF"/>
                </a:highlight>
                <a:latin typeface="Times New Roman" panose="02020603050405020304" pitchFamily="18" charset="0"/>
                <a:ea typeface="Times New Roman" panose="02020603050405020304" pitchFamily="18" charset="0"/>
              </a:rPr>
              <a:t>ize affects the installs of apps by the user.</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321414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0B1715-878B-44AE-BA0C-98A026694FCF}"/>
              </a:ext>
            </a:extLst>
          </p:cNvPr>
          <p:cNvSpPr>
            <a:spLocks noGrp="1"/>
          </p:cNvSpPr>
          <p:nvPr>
            <p:ph type="title"/>
          </p:nvPr>
        </p:nvSpPr>
        <p:spPr>
          <a:xfrm>
            <a:off x="167160" y="74711"/>
            <a:ext cx="8520600" cy="572700"/>
          </a:xfrm>
        </p:spPr>
        <p:txBody>
          <a:bodyPr/>
          <a:lstStyle/>
          <a:p>
            <a:pPr algn="ctr"/>
            <a:r>
              <a:rPr lang="en-IN" sz="3200" dirty="0">
                <a:solidFill>
                  <a:srgbClr val="24292F"/>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Distribution of App Rating</a:t>
            </a:r>
            <a:r>
              <a:rPr lang="en-IN" sz="3600" dirty="0">
                <a:effectLst/>
                <a:latin typeface="+mn-lt"/>
                <a:ea typeface="Arial" panose="020B0604020202020204" pitchFamily="34" charset="0"/>
              </a:rPr>
              <a:t/>
            </a:r>
            <a:br>
              <a:rPr lang="en-IN" sz="3600" dirty="0">
                <a:effectLst/>
                <a:latin typeface="+mn-lt"/>
                <a:ea typeface="Arial" panose="020B0604020202020204" pitchFamily="34" charset="0"/>
              </a:rPr>
            </a:br>
            <a:endParaRPr lang="en-IN" sz="3600" dirty="0">
              <a:latin typeface="+mn-lt"/>
            </a:endParaRPr>
          </a:p>
        </p:txBody>
      </p:sp>
      <p:pic>
        <p:nvPicPr>
          <p:cNvPr id="4" name="image13.png">
            <a:extLst>
              <a:ext uri="{FF2B5EF4-FFF2-40B4-BE49-F238E27FC236}">
                <a16:creationId xmlns:a16="http://schemas.microsoft.com/office/drawing/2014/main" xmlns="" id="{5FD12240-9375-4839-90D3-84FAF7EB7C47}"/>
              </a:ext>
            </a:extLst>
          </p:cNvPr>
          <p:cNvPicPr/>
          <p:nvPr/>
        </p:nvPicPr>
        <p:blipFill>
          <a:blip r:embed="rId2"/>
          <a:srcRect/>
          <a:stretch>
            <a:fillRect/>
          </a:stretch>
        </p:blipFill>
        <p:spPr>
          <a:xfrm>
            <a:off x="167160" y="1652389"/>
            <a:ext cx="8172450" cy="3416400"/>
          </a:xfrm>
          <a:prstGeom prst="rect">
            <a:avLst/>
          </a:prstGeom>
          <a:ln/>
        </p:spPr>
      </p:pic>
      <p:pic>
        <p:nvPicPr>
          <p:cNvPr id="5" name="Picture 4">
            <a:extLst>
              <a:ext uri="{FF2B5EF4-FFF2-40B4-BE49-F238E27FC236}">
                <a16:creationId xmlns:a16="http://schemas.microsoft.com/office/drawing/2014/main" xmlns="" id="{994539DC-2FE7-4A02-8FFA-FFAD05D4FF3F}"/>
              </a:ext>
            </a:extLst>
          </p:cNvPr>
          <p:cNvPicPr>
            <a:picLocks noChangeAspect="1"/>
          </p:cNvPicPr>
          <p:nvPr/>
        </p:nvPicPr>
        <p:blipFill>
          <a:blip r:embed="rId3"/>
          <a:stretch>
            <a:fillRect/>
          </a:stretch>
        </p:blipFill>
        <p:spPr>
          <a:xfrm>
            <a:off x="8481060" y="134102"/>
            <a:ext cx="495780" cy="504555"/>
          </a:xfrm>
          <a:prstGeom prst="rect">
            <a:avLst/>
          </a:prstGeom>
        </p:spPr>
      </p:pic>
      <p:sp>
        <p:nvSpPr>
          <p:cNvPr id="6" name="TextBox 5">
            <a:extLst>
              <a:ext uri="{FF2B5EF4-FFF2-40B4-BE49-F238E27FC236}">
                <a16:creationId xmlns:a16="http://schemas.microsoft.com/office/drawing/2014/main" xmlns="" id="{F98473CA-0515-4CF0-A6B6-E24E4BDE72EC}"/>
              </a:ext>
            </a:extLst>
          </p:cNvPr>
          <p:cNvSpPr txBox="1"/>
          <p:nvPr/>
        </p:nvSpPr>
        <p:spPr>
          <a:xfrm>
            <a:off x="931545" y="948798"/>
            <a:ext cx="7280910" cy="703591"/>
          </a:xfrm>
          <a:prstGeom prst="rect">
            <a:avLst/>
          </a:prstGeom>
          <a:noFill/>
        </p:spPr>
        <p:txBody>
          <a:bodyPr wrap="square">
            <a:spAutoFit/>
          </a:bodyPr>
          <a:lstStyle/>
          <a:p>
            <a:pPr marL="285750" indent="-285750">
              <a:lnSpc>
                <a:spcPct val="115000"/>
              </a:lnSpc>
              <a:spcBef>
                <a:spcPts val="1200"/>
              </a:spcBef>
              <a:spcAft>
                <a:spcPts val="1200"/>
              </a:spcAft>
              <a:buFont typeface="Wingdings" panose="05000000000000000000" pitchFamily="2" charset="2"/>
              <a:buChar char="Ø"/>
            </a:pPr>
            <a:r>
              <a:rPr lang="en-IN" dirty="0">
                <a:solidFill>
                  <a:srgbClr val="292929"/>
                </a:solidFill>
                <a:latin typeface="Times New Roman" panose="02020603050405020304" pitchFamily="18" charset="0"/>
                <a:ea typeface="Times New Roman" panose="02020603050405020304" pitchFamily="18" charset="0"/>
              </a:rPr>
              <a:t>M</a:t>
            </a:r>
            <a:r>
              <a:rPr lang="en-IN" sz="1800" dirty="0">
                <a:solidFill>
                  <a:srgbClr val="292929"/>
                </a:solidFill>
                <a:effectLst/>
                <a:latin typeface="Times New Roman" panose="02020603050405020304" pitchFamily="18" charset="0"/>
                <a:ea typeface="Times New Roman" panose="02020603050405020304" pitchFamily="18" charset="0"/>
              </a:rPr>
              <a:t>ost of the apps in the Play Store are having rating higher than 4 or in the range of 4 to 4.7.</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329690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167160" y="77920"/>
            <a:ext cx="8520600" cy="643805"/>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rtl="0">
              <a:spcBef>
                <a:spcPts val="0"/>
              </a:spcBef>
              <a:spcAft>
                <a:spcPts val="0"/>
              </a:spcAft>
              <a:buSzPts val="5200"/>
              <a:buNone/>
            </a:pPr>
            <a:r>
              <a:rPr lang="en-IN" sz="3600" b="1" dirty="0">
                <a:solidFill>
                  <a:schemeClr val="tx1">
                    <a:lumMod val="40000"/>
                    <a:lumOff val="60000"/>
                  </a:schemeClr>
                </a:solidFill>
                <a:latin typeface="Montserrat"/>
                <a:ea typeface="Montserrat"/>
                <a:cs typeface="Montserrat"/>
                <a:sym typeface="Montserrat"/>
              </a:rPr>
              <a:t/>
            </a:r>
            <a:br>
              <a:rPr lang="en-IN" sz="3600" b="1" dirty="0">
                <a:solidFill>
                  <a:schemeClr val="tx1">
                    <a:lumMod val="40000"/>
                    <a:lumOff val="60000"/>
                  </a:schemeClr>
                </a:solidFill>
                <a:latin typeface="Montserrat"/>
                <a:ea typeface="Montserrat"/>
                <a:cs typeface="Montserrat"/>
                <a:sym typeface="Montserrat"/>
              </a:rPr>
            </a:br>
            <a:r>
              <a:rPr lang="en-IN" sz="3600" b="1" dirty="0">
                <a:solidFill>
                  <a:schemeClr val="tx1">
                    <a:lumMod val="40000"/>
                    <a:lumOff val="60000"/>
                  </a:schemeClr>
                </a:solidFill>
                <a:latin typeface="Montserrat"/>
                <a:ea typeface="Montserrat"/>
                <a:cs typeface="Montserrat"/>
                <a:sym typeface="Montserrat"/>
              </a:rPr>
              <a:t/>
            </a:r>
            <a:br>
              <a:rPr lang="en-IN" sz="3600" b="1" dirty="0">
                <a:solidFill>
                  <a:schemeClr val="tx1">
                    <a:lumMod val="40000"/>
                    <a:lumOff val="60000"/>
                  </a:schemeClr>
                </a:solidFill>
                <a:latin typeface="Montserrat"/>
                <a:ea typeface="Montserrat"/>
                <a:cs typeface="Montserrat"/>
                <a:sym typeface="Montserrat"/>
              </a:rPr>
            </a:br>
            <a:r>
              <a:rPr lang="en-IN" sz="3600" b="1" dirty="0">
                <a:solidFill>
                  <a:schemeClr val="tx1">
                    <a:lumMod val="40000"/>
                    <a:lumOff val="60000"/>
                  </a:schemeClr>
                </a:solidFill>
                <a:latin typeface="Montserrat"/>
                <a:ea typeface="Montserrat"/>
                <a:cs typeface="Montserrat"/>
                <a:sym typeface="Montserrat"/>
              </a:rPr>
              <a:t/>
            </a:r>
            <a:br>
              <a:rPr lang="en-IN" sz="3600" b="1" dirty="0">
                <a:solidFill>
                  <a:schemeClr val="tx1">
                    <a:lumMod val="40000"/>
                    <a:lumOff val="60000"/>
                  </a:schemeClr>
                </a:solidFill>
                <a:latin typeface="Montserrat"/>
                <a:ea typeface="Montserrat"/>
                <a:cs typeface="Montserrat"/>
                <a:sym typeface="Montserrat"/>
              </a:rPr>
            </a:br>
            <a:r>
              <a:rPr lang="en-IN" sz="3600" b="1" dirty="0">
                <a:solidFill>
                  <a:schemeClr val="tx1">
                    <a:lumMod val="40000"/>
                    <a:lumOff val="60000"/>
                  </a:schemeClr>
                </a:solidFill>
                <a:latin typeface="Montserrat"/>
                <a:ea typeface="Montserrat"/>
                <a:cs typeface="Montserrat"/>
                <a:sym typeface="Montserrat"/>
              </a:rPr>
              <a:t/>
            </a:r>
            <a:br>
              <a:rPr lang="en-IN" sz="3600" b="1" dirty="0">
                <a:solidFill>
                  <a:schemeClr val="tx1">
                    <a:lumMod val="40000"/>
                    <a:lumOff val="60000"/>
                  </a:schemeClr>
                </a:solidFill>
                <a:latin typeface="Montserrat"/>
                <a:ea typeface="Montserrat"/>
                <a:cs typeface="Montserrat"/>
                <a:sym typeface="Montserrat"/>
              </a:rPr>
            </a:br>
            <a:r>
              <a:rPr lang="en-IN" sz="3600" b="1" dirty="0">
                <a:solidFill>
                  <a:schemeClr val="tx1">
                    <a:lumMod val="40000"/>
                    <a:lumOff val="60000"/>
                  </a:schemeClr>
                </a:solidFill>
                <a:latin typeface="Montserrat"/>
                <a:ea typeface="Montserrat"/>
                <a:cs typeface="Montserrat"/>
                <a:sym typeface="Montserrat"/>
              </a:rPr>
              <a:t/>
            </a:r>
            <a:br>
              <a:rPr lang="en-IN" sz="3600" b="1" dirty="0">
                <a:solidFill>
                  <a:schemeClr val="tx1">
                    <a:lumMod val="40000"/>
                    <a:lumOff val="60000"/>
                  </a:schemeClr>
                </a:solidFill>
                <a:latin typeface="Montserrat"/>
                <a:ea typeface="Montserrat"/>
                <a:cs typeface="Montserrat"/>
                <a:sym typeface="Montserrat"/>
              </a:rPr>
            </a:br>
            <a:r>
              <a:rPr lang="en-IN" sz="3600" b="1" dirty="0">
                <a:solidFill>
                  <a:schemeClr val="tx1">
                    <a:lumMod val="40000"/>
                    <a:lumOff val="60000"/>
                  </a:schemeClr>
                </a:solidFill>
                <a:latin typeface="Montserrat"/>
                <a:ea typeface="Montserrat"/>
                <a:cs typeface="Montserrat"/>
                <a:sym typeface="Montserrat"/>
              </a:rPr>
              <a:t/>
            </a:r>
            <a:br>
              <a:rPr lang="en-IN" sz="3600" b="1" dirty="0">
                <a:solidFill>
                  <a:schemeClr val="tx1">
                    <a:lumMod val="40000"/>
                    <a:lumOff val="60000"/>
                  </a:schemeClr>
                </a:solidFill>
                <a:latin typeface="Montserrat"/>
                <a:ea typeface="Montserrat"/>
                <a:cs typeface="Montserrat"/>
                <a:sym typeface="Montserrat"/>
              </a:rPr>
            </a:br>
            <a:r>
              <a:rPr lang="en-IN" sz="3600" b="1" dirty="0">
                <a:solidFill>
                  <a:schemeClr val="tx1">
                    <a:lumMod val="40000"/>
                    <a:lumOff val="60000"/>
                  </a:schemeClr>
                </a:solidFill>
                <a:latin typeface="Montserrat"/>
                <a:ea typeface="Montserrat"/>
                <a:cs typeface="Montserrat"/>
                <a:sym typeface="Montserrat"/>
              </a:rPr>
              <a:t/>
            </a:r>
            <a:br>
              <a:rPr lang="en-IN" sz="3600" b="1" dirty="0">
                <a:solidFill>
                  <a:schemeClr val="tx1">
                    <a:lumMod val="40000"/>
                    <a:lumOff val="60000"/>
                  </a:schemeClr>
                </a:solidFill>
                <a:latin typeface="Montserrat"/>
                <a:ea typeface="Montserrat"/>
                <a:cs typeface="Montserrat"/>
                <a:sym typeface="Montserrat"/>
              </a:rPr>
            </a:br>
            <a:r>
              <a:rPr lang="en-IN" sz="3600" b="1" dirty="0">
                <a:solidFill>
                  <a:schemeClr val="tx1">
                    <a:lumMod val="40000"/>
                    <a:lumOff val="60000"/>
                  </a:schemeClr>
                </a:solidFill>
                <a:latin typeface="Montserrat"/>
                <a:ea typeface="Montserrat"/>
                <a:cs typeface="Montserrat"/>
                <a:sym typeface="Montserrat"/>
              </a:rPr>
              <a:t/>
            </a:r>
            <a:br>
              <a:rPr lang="en-IN" sz="3600" b="1" dirty="0">
                <a:solidFill>
                  <a:schemeClr val="tx1">
                    <a:lumMod val="40000"/>
                    <a:lumOff val="60000"/>
                  </a:schemeClr>
                </a:solidFill>
                <a:latin typeface="Montserrat"/>
                <a:ea typeface="Montserrat"/>
                <a:cs typeface="Montserrat"/>
                <a:sym typeface="Montserrat"/>
              </a:rPr>
            </a:br>
            <a:r>
              <a:rPr lang="en-IN" sz="3600" b="1" dirty="0">
                <a:solidFill>
                  <a:schemeClr val="tx1">
                    <a:lumMod val="40000"/>
                    <a:lumOff val="60000"/>
                  </a:schemeClr>
                </a:solidFill>
                <a:latin typeface="Montserrat"/>
                <a:ea typeface="Montserrat"/>
                <a:cs typeface="Montserrat"/>
                <a:sym typeface="Montserrat"/>
              </a:rPr>
              <a:t/>
            </a:r>
            <a:br>
              <a:rPr lang="en-IN" sz="3600" b="1" dirty="0">
                <a:solidFill>
                  <a:schemeClr val="tx1">
                    <a:lumMod val="40000"/>
                    <a:lumOff val="60000"/>
                  </a:schemeClr>
                </a:solidFill>
                <a:latin typeface="Montserrat"/>
                <a:ea typeface="Montserrat"/>
                <a:cs typeface="Montserrat"/>
                <a:sym typeface="Montserrat"/>
              </a:rPr>
            </a:br>
            <a:r>
              <a:rPr lang="en-IN" sz="3600" b="1" dirty="0">
                <a:solidFill>
                  <a:schemeClr val="tx1">
                    <a:lumMod val="40000"/>
                    <a:lumOff val="60000"/>
                  </a:schemeClr>
                </a:solidFill>
                <a:latin typeface="Montserrat"/>
                <a:ea typeface="Montserrat"/>
                <a:cs typeface="Montserrat"/>
                <a:sym typeface="Montserrat"/>
              </a:rPr>
              <a:t/>
            </a:r>
            <a:br>
              <a:rPr lang="en-IN" sz="3600" b="1" dirty="0">
                <a:solidFill>
                  <a:schemeClr val="tx1">
                    <a:lumMod val="40000"/>
                    <a:lumOff val="60000"/>
                  </a:schemeClr>
                </a:solidFill>
                <a:latin typeface="Montserrat"/>
                <a:ea typeface="Montserrat"/>
                <a:cs typeface="Montserrat"/>
                <a:sym typeface="Montserrat"/>
              </a:rPr>
            </a:br>
            <a:r>
              <a:rPr lang="en-IN" sz="3600" b="1" dirty="0">
                <a:solidFill>
                  <a:schemeClr val="tx1">
                    <a:lumMod val="40000"/>
                    <a:lumOff val="60000"/>
                  </a:schemeClr>
                </a:solidFill>
                <a:latin typeface="Montserrat"/>
                <a:ea typeface="Montserrat"/>
                <a:cs typeface="Montserrat"/>
                <a:sym typeface="Montserrat"/>
              </a:rPr>
              <a:t/>
            </a:r>
            <a:br>
              <a:rPr lang="en-IN" sz="3600" b="1" dirty="0">
                <a:solidFill>
                  <a:schemeClr val="tx1">
                    <a:lumMod val="40000"/>
                    <a:lumOff val="60000"/>
                  </a:schemeClr>
                </a:solidFill>
                <a:latin typeface="Montserrat"/>
                <a:ea typeface="Montserrat"/>
                <a:cs typeface="Montserrat"/>
                <a:sym typeface="Montserrat"/>
              </a:rPr>
            </a:br>
            <a:r>
              <a:rPr lang="en-IN" sz="3600" b="1" dirty="0">
                <a:solidFill>
                  <a:schemeClr val="tx1">
                    <a:lumMod val="40000"/>
                    <a:lumOff val="60000"/>
                  </a:schemeClr>
                </a:solidFill>
                <a:latin typeface="Montserrat"/>
                <a:ea typeface="Montserrat"/>
                <a:cs typeface="Montserrat"/>
                <a:sym typeface="Montserrat"/>
              </a:rPr>
              <a:t/>
            </a:r>
            <a:br>
              <a:rPr lang="en-IN" sz="3600" b="1" dirty="0">
                <a:solidFill>
                  <a:schemeClr val="tx1">
                    <a:lumMod val="40000"/>
                    <a:lumOff val="60000"/>
                  </a:schemeClr>
                </a:solidFill>
                <a:latin typeface="Montserrat"/>
                <a:ea typeface="Montserrat"/>
                <a:cs typeface="Montserrat"/>
                <a:sym typeface="Montserrat"/>
              </a:rPr>
            </a:br>
            <a:r>
              <a:rPr lang="en-IN" sz="3600" b="1" dirty="0">
                <a:solidFill>
                  <a:schemeClr val="tx1">
                    <a:lumMod val="40000"/>
                    <a:lumOff val="60000"/>
                  </a:schemeClr>
                </a:solidFill>
                <a:latin typeface="Arial" panose="020B0604020202020204" pitchFamily="34" charset="0"/>
                <a:ea typeface="Montserrat"/>
                <a:cs typeface="Arial" panose="020B0604020202020204" pitchFamily="34" charset="0"/>
                <a:sym typeface="Montserrat"/>
              </a:rPr>
              <a:t/>
            </a:r>
            <a:br>
              <a:rPr lang="en-IN" sz="3600" b="1" dirty="0">
                <a:solidFill>
                  <a:schemeClr val="tx1">
                    <a:lumMod val="40000"/>
                    <a:lumOff val="60000"/>
                  </a:schemeClr>
                </a:solidFill>
                <a:latin typeface="Arial" panose="020B0604020202020204" pitchFamily="34" charset="0"/>
                <a:ea typeface="Montserrat"/>
                <a:cs typeface="Arial" panose="020B0604020202020204" pitchFamily="34" charset="0"/>
                <a:sym typeface="Montserrat"/>
              </a:rPr>
            </a:br>
            <a:r>
              <a:rPr lang="en-IN" sz="3600" b="1" dirty="0">
                <a:solidFill>
                  <a:schemeClr val="tx1">
                    <a:lumMod val="40000"/>
                    <a:lumOff val="60000"/>
                  </a:schemeClr>
                </a:solidFill>
                <a:latin typeface="Arial" panose="020B0604020202020204" pitchFamily="34" charset="0"/>
                <a:ea typeface="Montserrat"/>
                <a:cs typeface="Arial" panose="020B0604020202020204" pitchFamily="34" charset="0"/>
                <a:sym typeface="Montserrat"/>
              </a:rPr>
              <a:t/>
            </a:r>
            <a:br>
              <a:rPr lang="en-IN" sz="3600" b="1" dirty="0">
                <a:solidFill>
                  <a:schemeClr val="tx1">
                    <a:lumMod val="40000"/>
                    <a:lumOff val="60000"/>
                  </a:schemeClr>
                </a:solidFill>
                <a:latin typeface="Arial" panose="020B0604020202020204" pitchFamily="34" charset="0"/>
                <a:ea typeface="Montserrat"/>
                <a:cs typeface="Arial" panose="020B0604020202020204" pitchFamily="34" charset="0"/>
                <a:sym typeface="Montserrat"/>
              </a:rPr>
            </a:br>
            <a:r>
              <a:rPr lang="en-IN" sz="3600" b="1" dirty="0">
                <a:solidFill>
                  <a:schemeClr val="tx1">
                    <a:lumMod val="40000"/>
                    <a:lumOff val="60000"/>
                  </a:schemeClr>
                </a:solidFill>
                <a:latin typeface="Arial" panose="020B0604020202020204" pitchFamily="34" charset="0"/>
                <a:ea typeface="Montserrat"/>
                <a:cs typeface="Arial" panose="020B0604020202020204" pitchFamily="34" charset="0"/>
                <a:sym typeface="Montserrat"/>
              </a:rPr>
              <a:t/>
            </a:r>
            <a:br>
              <a:rPr lang="en-IN" sz="3600" b="1" dirty="0">
                <a:solidFill>
                  <a:schemeClr val="tx1">
                    <a:lumMod val="40000"/>
                    <a:lumOff val="60000"/>
                  </a:schemeClr>
                </a:solidFill>
                <a:latin typeface="Arial" panose="020B0604020202020204" pitchFamily="34" charset="0"/>
                <a:ea typeface="Montserrat"/>
                <a:cs typeface="Arial" panose="020B0604020202020204" pitchFamily="34" charset="0"/>
                <a:sym typeface="Montserrat"/>
              </a:rPr>
            </a:br>
            <a:endParaRPr sz="3600" b="1" dirty="0">
              <a:solidFill>
                <a:schemeClr val="tx1"/>
              </a:solidFill>
              <a:latin typeface="Arial" panose="020B0604020202020204" pitchFamily="34" charset="0"/>
              <a:ea typeface="Montserrat"/>
              <a:cs typeface="Arial" panose="020B0604020202020204" pitchFamily="34" charset="0"/>
              <a:sym typeface="Montserrat"/>
            </a:endParaRPr>
          </a:p>
          <a:p>
            <a:pPr marL="0" lvl="0" indent="0" algn="ctr" rtl="0">
              <a:spcBef>
                <a:spcPts val="0"/>
              </a:spcBef>
              <a:spcAft>
                <a:spcPts val="0"/>
              </a:spcAft>
              <a:buSzPts val="5200"/>
              <a:buNone/>
            </a:pPr>
            <a:r>
              <a:rPr lang="en-IN" sz="4000" b="1" u="sng" dirty="0">
                <a:solidFill>
                  <a:schemeClr val="tx1"/>
                </a:solidFill>
                <a:latin typeface="+mn-lt"/>
                <a:ea typeface="Montserrat"/>
                <a:cs typeface="Arial" panose="020B0604020202020204" pitchFamily="34" charset="0"/>
                <a:sym typeface="Montserrat"/>
              </a:rPr>
              <a:t>Contents</a:t>
            </a:r>
            <a:endParaRPr sz="4000" b="1" u="sng" dirty="0">
              <a:solidFill>
                <a:schemeClr val="lt1"/>
              </a:solidFill>
              <a:latin typeface="+mn-lt"/>
              <a:ea typeface="Montserrat"/>
              <a:cs typeface="Montserrat"/>
              <a:sym typeface="Montserrat"/>
            </a:endParaRPr>
          </a:p>
        </p:txBody>
      </p:sp>
      <p:sp>
        <p:nvSpPr>
          <p:cNvPr id="7" name="Text Placeholder 6">
            <a:extLst>
              <a:ext uri="{FF2B5EF4-FFF2-40B4-BE49-F238E27FC236}">
                <a16:creationId xmlns:a16="http://schemas.microsoft.com/office/drawing/2014/main" xmlns="" id="{410F4FCB-B851-4716-B19D-705D9E023CA9}"/>
              </a:ext>
            </a:extLst>
          </p:cNvPr>
          <p:cNvSpPr>
            <a:spLocks noGrp="1"/>
          </p:cNvSpPr>
          <p:nvPr>
            <p:ph type="body" idx="1"/>
          </p:nvPr>
        </p:nvSpPr>
        <p:spPr/>
        <p:txBody>
          <a:bodyPr/>
          <a:lstStyle/>
          <a:p>
            <a:r>
              <a:rPr lang="en-IN" sz="3200" b="1" dirty="0"/>
              <a:t>Introduction</a:t>
            </a:r>
          </a:p>
          <a:p>
            <a:r>
              <a:rPr lang="en-IN" sz="3200" b="1" dirty="0"/>
              <a:t>Data Description</a:t>
            </a:r>
          </a:p>
          <a:p>
            <a:r>
              <a:rPr lang="en-IN" sz="3200" b="1" dirty="0"/>
              <a:t>Analysis Methodology</a:t>
            </a:r>
          </a:p>
          <a:p>
            <a:r>
              <a:rPr lang="en-IN" sz="3200" b="1" dirty="0"/>
              <a:t>Data Visualization</a:t>
            </a:r>
          </a:p>
          <a:p>
            <a:r>
              <a:rPr lang="en-IN" sz="3200" b="1" dirty="0"/>
              <a:t>Conclusion</a:t>
            </a:r>
          </a:p>
          <a:p>
            <a:pPr marL="114300" indent="0">
              <a:buNone/>
            </a:pPr>
            <a:endParaRPr lang="en-IN" dirty="0"/>
          </a:p>
        </p:txBody>
      </p:sp>
      <p:pic>
        <p:nvPicPr>
          <p:cNvPr id="4" name="Picture 3">
            <a:extLst>
              <a:ext uri="{FF2B5EF4-FFF2-40B4-BE49-F238E27FC236}">
                <a16:creationId xmlns:a16="http://schemas.microsoft.com/office/drawing/2014/main" xmlns="" id="{A002A0B2-F7A1-4C73-90C9-94400CB92AD5}"/>
              </a:ext>
            </a:extLst>
          </p:cNvPr>
          <p:cNvPicPr>
            <a:picLocks noChangeAspect="1"/>
          </p:cNvPicPr>
          <p:nvPr/>
        </p:nvPicPr>
        <p:blipFill>
          <a:blip r:embed="rId3"/>
          <a:stretch>
            <a:fillRect/>
          </a:stretch>
        </p:blipFill>
        <p:spPr>
          <a:xfrm>
            <a:off x="8481060" y="134102"/>
            <a:ext cx="495780" cy="50455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6F9555-7AC9-4949-8F0F-D37B38F47A85}"/>
              </a:ext>
            </a:extLst>
          </p:cNvPr>
          <p:cNvSpPr>
            <a:spLocks noGrp="1"/>
          </p:cNvSpPr>
          <p:nvPr>
            <p:ph type="title"/>
          </p:nvPr>
        </p:nvSpPr>
        <p:spPr>
          <a:xfrm>
            <a:off x="167160" y="100029"/>
            <a:ext cx="8520600" cy="572700"/>
          </a:xfrm>
        </p:spPr>
        <p:txBody>
          <a:bodyPr/>
          <a:lstStyle/>
          <a:p>
            <a:pPr algn="ctr"/>
            <a:r>
              <a:rPr lang="en-IN" sz="3200" dirty="0">
                <a:solidFill>
                  <a:srgbClr val="292929"/>
                </a:solidFill>
                <a:effectLst/>
                <a:latin typeface="Times New Roman" panose="02020603050405020304" pitchFamily="18" charset="0"/>
                <a:ea typeface="Times New Roman" panose="02020603050405020304" pitchFamily="18" charset="0"/>
              </a:rPr>
              <a:t>Install per Rating</a:t>
            </a:r>
            <a:endParaRPr lang="en-IN" sz="3200" dirty="0"/>
          </a:p>
        </p:txBody>
      </p:sp>
      <p:pic>
        <p:nvPicPr>
          <p:cNvPr id="4" name="image1.png">
            <a:extLst>
              <a:ext uri="{FF2B5EF4-FFF2-40B4-BE49-F238E27FC236}">
                <a16:creationId xmlns:a16="http://schemas.microsoft.com/office/drawing/2014/main" xmlns="" id="{F3E39A61-95AF-4D5E-8E31-8DA0EA77BE59}"/>
              </a:ext>
            </a:extLst>
          </p:cNvPr>
          <p:cNvPicPr/>
          <p:nvPr/>
        </p:nvPicPr>
        <p:blipFill>
          <a:blip r:embed="rId2"/>
          <a:srcRect/>
          <a:stretch>
            <a:fillRect/>
          </a:stretch>
        </p:blipFill>
        <p:spPr>
          <a:xfrm>
            <a:off x="1291590" y="1992629"/>
            <a:ext cx="5657850" cy="2888725"/>
          </a:xfrm>
          <a:prstGeom prst="rect">
            <a:avLst/>
          </a:prstGeom>
          <a:ln/>
        </p:spPr>
      </p:pic>
      <p:pic>
        <p:nvPicPr>
          <p:cNvPr id="5" name="Picture 4">
            <a:extLst>
              <a:ext uri="{FF2B5EF4-FFF2-40B4-BE49-F238E27FC236}">
                <a16:creationId xmlns:a16="http://schemas.microsoft.com/office/drawing/2014/main" xmlns="" id="{231BB087-00AE-4767-B40E-655FF3C841F7}"/>
              </a:ext>
            </a:extLst>
          </p:cNvPr>
          <p:cNvPicPr>
            <a:picLocks noChangeAspect="1"/>
          </p:cNvPicPr>
          <p:nvPr/>
        </p:nvPicPr>
        <p:blipFill>
          <a:blip r:embed="rId3"/>
          <a:stretch>
            <a:fillRect/>
          </a:stretch>
        </p:blipFill>
        <p:spPr>
          <a:xfrm>
            <a:off x="8481060" y="134102"/>
            <a:ext cx="495780" cy="504555"/>
          </a:xfrm>
          <a:prstGeom prst="rect">
            <a:avLst/>
          </a:prstGeom>
        </p:spPr>
      </p:pic>
      <p:sp>
        <p:nvSpPr>
          <p:cNvPr id="6" name="TextBox 5">
            <a:extLst>
              <a:ext uri="{FF2B5EF4-FFF2-40B4-BE49-F238E27FC236}">
                <a16:creationId xmlns:a16="http://schemas.microsoft.com/office/drawing/2014/main" xmlns="" id="{4348E824-5432-4118-8F3B-96D66B9980EC}"/>
              </a:ext>
            </a:extLst>
          </p:cNvPr>
          <p:cNvSpPr txBox="1"/>
          <p:nvPr/>
        </p:nvSpPr>
        <p:spPr>
          <a:xfrm>
            <a:off x="1271587" y="980883"/>
            <a:ext cx="6600825" cy="703591"/>
          </a:xfrm>
          <a:prstGeom prst="rect">
            <a:avLst/>
          </a:prstGeom>
          <a:noFill/>
        </p:spPr>
        <p:txBody>
          <a:bodyPr wrap="square">
            <a:spAutoFit/>
          </a:bodyPr>
          <a:lstStyle/>
          <a:p>
            <a:pPr marL="285750" indent="-285750">
              <a:lnSpc>
                <a:spcPct val="115000"/>
              </a:lnSpc>
              <a:spcBef>
                <a:spcPts val="1200"/>
              </a:spcBef>
              <a:spcAft>
                <a:spcPts val="1200"/>
              </a:spcAft>
              <a:buFont typeface="Wingdings" panose="05000000000000000000" pitchFamily="2" charset="2"/>
              <a:buChar char="Ø"/>
            </a:pPr>
            <a:r>
              <a:rPr lang="en-IN" dirty="0">
                <a:solidFill>
                  <a:srgbClr val="292929"/>
                </a:solidFill>
                <a:latin typeface="Times New Roman" panose="02020603050405020304" pitchFamily="18" charset="0"/>
                <a:ea typeface="Times New Roman" panose="02020603050405020304" pitchFamily="18" charset="0"/>
              </a:rPr>
              <a:t>M</a:t>
            </a:r>
            <a:r>
              <a:rPr lang="en-IN" sz="1800" dirty="0">
                <a:solidFill>
                  <a:srgbClr val="292929"/>
                </a:solidFill>
                <a:effectLst/>
                <a:latin typeface="Times New Roman" panose="02020603050405020304" pitchFamily="18" charset="0"/>
                <a:ea typeface="Times New Roman" panose="02020603050405020304" pitchFamily="18" charset="0"/>
              </a:rPr>
              <a:t>ost of the apps downloaded by the customers are of higher rating </a:t>
            </a:r>
            <a:r>
              <a:rPr lang="en-IN" dirty="0">
                <a:solidFill>
                  <a:srgbClr val="292929"/>
                </a:solidFill>
                <a:latin typeface="Times New Roman" panose="02020603050405020304" pitchFamily="18" charset="0"/>
                <a:ea typeface="Times New Roman" panose="02020603050405020304" pitchFamily="18" charset="0"/>
              </a:rPr>
              <a:t>(</a:t>
            </a:r>
            <a:r>
              <a:rPr lang="en-IN" sz="1800" dirty="0">
                <a:solidFill>
                  <a:srgbClr val="292929"/>
                </a:solidFill>
                <a:effectLst/>
                <a:latin typeface="Times New Roman" panose="02020603050405020304" pitchFamily="18" charset="0"/>
                <a:ea typeface="Times New Roman" panose="02020603050405020304" pitchFamily="18" charset="0"/>
              </a:rPr>
              <a:t> 4.2 to 4.6 ratings).</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53515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B16458E-763B-4ABA-92DD-B22B30908981}"/>
              </a:ext>
            </a:extLst>
          </p:cNvPr>
          <p:cNvSpPr>
            <a:spLocks noGrp="1"/>
          </p:cNvSpPr>
          <p:nvPr>
            <p:ph type="title"/>
          </p:nvPr>
        </p:nvSpPr>
        <p:spPr>
          <a:xfrm>
            <a:off x="0" y="-36491"/>
            <a:ext cx="8520600" cy="572700"/>
          </a:xfrm>
        </p:spPr>
        <p:txBody>
          <a:bodyPr/>
          <a:lstStyle/>
          <a:p>
            <a:pPr algn="ctr"/>
            <a:r>
              <a:rPr lang="en-IN" sz="3200"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Rating on the basis of Size</a:t>
            </a:r>
            <a:endParaRPr lang="en-IN" sz="3200" dirty="0">
              <a:latin typeface="Arial" panose="020B0604020202020204" pitchFamily="34" charset="0"/>
              <a:cs typeface="Arial" panose="020B0604020202020204" pitchFamily="34" charset="0"/>
            </a:endParaRPr>
          </a:p>
        </p:txBody>
      </p:sp>
      <p:pic>
        <p:nvPicPr>
          <p:cNvPr id="4" name="image14.png">
            <a:extLst>
              <a:ext uri="{FF2B5EF4-FFF2-40B4-BE49-F238E27FC236}">
                <a16:creationId xmlns:a16="http://schemas.microsoft.com/office/drawing/2014/main" xmlns="" id="{3F9CEDC9-FDBF-4EEA-B9B9-27110D2CAC08}"/>
              </a:ext>
            </a:extLst>
          </p:cNvPr>
          <p:cNvPicPr/>
          <p:nvPr/>
        </p:nvPicPr>
        <p:blipFill>
          <a:blip r:embed="rId2"/>
          <a:srcRect/>
          <a:stretch>
            <a:fillRect/>
          </a:stretch>
        </p:blipFill>
        <p:spPr>
          <a:xfrm>
            <a:off x="167160" y="1556794"/>
            <a:ext cx="8809680" cy="3452604"/>
          </a:xfrm>
          <a:prstGeom prst="rect">
            <a:avLst/>
          </a:prstGeom>
          <a:ln/>
        </p:spPr>
      </p:pic>
      <p:pic>
        <p:nvPicPr>
          <p:cNvPr id="5" name="Picture 4">
            <a:extLst>
              <a:ext uri="{FF2B5EF4-FFF2-40B4-BE49-F238E27FC236}">
                <a16:creationId xmlns:a16="http://schemas.microsoft.com/office/drawing/2014/main" xmlns="" id="{43DD4E17-09EC-4501-AD5E-C15BB076248C}"/>
              </a:ext>
            </a:extLst>
          </p:cNvPr>
          <p:cNvPicPr>
            <a:picLocks noChangeAspect="1"/>
          </p:cNvPicPr>
          <p:nvPr/>
        </p:nvPicPr>
        <p:blipFill>
          <a:blip r:embed="rId3"/>
          <a:stretch>
            <a:fillRect/>
          </a:stretch>
        </p:blipFill>
        <p:spPr>
          <a:xfrm>
            <a:off x="8481060" y="121671"/>
            <a:ext cx="495780" cy="504555"/>
          </a:xfrm>
          <a:prstGeom prst="rect">
            <a:avLst/>
          </a:prstGeom>
        </p:spPr>
      </p:pic>
      <p:sp>
        <p:nvSpPr>
          <p:cNvPr id="6" name="TextBox 5">
            <a:extLst>
              <a:ext uri="{FF2B5EF4-FFF2-40B4-BE49-F238E27FC236}">
                <a16:creationId xmlns:a16="http://schemas.microsoft.com/office/drawing/2014/main" xmlns="" id="{4ADE232F-17BE-49B2-AE3F-7D799AA462FF}"/>
              </a:ext>
            </a:extLst>
          </p:cNvPr>
          <p:cNvSpPr txBox="1"/>
          <p:nvPr/>
        </p:nvSpPr>
        <p:spPr>
          <a:xfrm>
            <a:off x="456240" y="809250"/>
            <a:ext cx="8520600" cy="385042"/>
          </a:xfrm>
          <a:prstGeom prst="rect">
            <a:avLst/>
          </a:prstGeom>
          <a:noFill/>
        </p:spPr>
        <p:txBody>
          <a:bodyPr wrap="square">
            <a:spAutoFit/>
          </a:bodyPr>
          <a:lstStyle/>
          <a:p>
            <a:pPr marL="285750" indent="-285750">
              <a:lnSpc>
                <a:spcPct val="115000"/>
              </a:lnSpc>
              <a:spcBef>
                <a:spcPts val="1200"/>
              </a:spcBef>
              <a:spcAft>
                <a:spcPts val="1200"/>
              </a:spcAft>
              <a:buFont typeface="Wingdings" panose="05000000000000000000" pitchFamily="2" charset="2"/>
              <a:buChar char="Ø"/>
            </a:pPr>
            <a:r>
              <a:rPr lang="en-IN" dirty="0">
                <a:solidFill>
                  <a:srgbClr val="292929"/>
                </a:solidFill>
                <a:latin typeface="Times New Roman" panose="02020603050405020304" pitchFamily="18" charset="0"/>
                <a:ea typeface="Times New Roman" panose="02020603050405020304" pitchFamily="18" charset="0"/>
              </a:rPr>
              <a:t>M</a:t>
            </a:r>
            <a:r>
              <a:rPr lang="en-IN" sz="1800" dirty="0">
                <a:solidFill>
                  <a:srgbClr val="292929"/>
                </a:solidFill>
                <a:effectLst/>
                <a:latin typeface="Times New Roman" panose="02020603050405020304" pitchFamily="18" charset="0"/>
                <a:ea typeface="Times New Roman" panose="02020603050405020304" pitchFamily="18" charset="0"/>
              </a:rPr>
              <a:t>ost of the apps with higher rating are smaller apps in size</a:t>
            </a:r>
            <a:r>
              <a:rPr lang="en-IN" dirty="0">
                <a:solidFill>
                  <a:srgbClr val="292929"/>
                </a:solidFill>
                <a:latin typeface="Times New Roman" panose="02020603050405020304" pitchFamily="18" charset="0"/>
                <a:ea typeface="Times New Roman" panose="02020603050405020304" pitchFamily="18" charset="0"/>
              </a:rPr>
              <a:t>.</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73788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EBD494-24B0-40E1-8E64-DB92E9ECBBC4}"/>
              </a:ext>
            </a:extLst>
          </p:cNvPr>
          <p:cNvSpPr>
            <a:spLocks noGrp="1"/>
          </p:cNvSpPr>
          <p:nvPr>
            <p:ph type="title"/>
          </p:nvPr>
        </p:nvSpPr>
        <p:spPr>
          <a:xfrm>
            <a:off x="167160" y="65957"/>
            <a:ext cx="8520600" cy="572700"/>
          </a:xfrm>
        </p:spPr>
        <p:txBody>
          <a:bodyPr/>
          <a:lstStyle/>
          <a:p>
            <a:pPr algn="ctr"/>
            <a:r>
              <a:rPr lang="en-IN" sz="3200"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Reviews Sentiment</a:t>
            </a:r>
            <a:endParaRPr lang="en-IN" sz="3200" dirty="0">
              <a:latin typeface="Arial" panose="020B0604020202020204" pitchFamily="34" charset="0"/>
              <a:cs typeface="Arial" panose="020B0604020202020204" pitchFamily="34" charset="0"/>
            </a:endParaRPr>
          </a:p>
        </p:txBody>
      </p:sp>
      <p:pic>
        <p:nvPicPr>
          <p:cNvPr id="4" name="image10.png">
            <a:extLst>
              <a:ext uri="{FF2B5EF4-FFF2-40B4-BE49-F238E27FC236}">
                <a16:creationId xmlns:a16="http://schemas.microsoft.com/office/drawing/2014/main" xmlns="" id="{2580D2A2-40E8-40CA-999E-606EE59C50FC}"/>
              </a:ext>
            </a:extLst>
          </p:cNvPr>
          <p:cNvPicPr/>
          <p:nvPr/>
        </p:nvPicPr>
        <p:blipFill>
          <a:blip r:embed="rId2"/>
          <a:srcRect/>
          <a:stretch>
            <a:fillRect/>
          </a:stretch>
        </p:blipFill>
        <p:spPr>
          <a:xfrm>
            <a:off x="422910" y="1417320"/>
            <a:ext cx="4549140" cy="2971800"/>
          </a:xfrm>
          <a:prstGeom prst="rect">
            <a:avLst/>
          </a:prstGeom>
          <a:ln/>
        </p:spPr>
      </p:pic>
      <p:pic>
        <p:nvPicPr>
          <p:cNvPr id="5" name="Picture 4">
            <a:extLst>
              <a:ext uri="{FF2B5EF4-FFF2-40B4-BE49-F238E27FC236}">
                <a16:creationId xmlns:a16="http://schemas.microsoft.com/office/drawing/2014/main" xmlns="" id="{CCEDD870-7236-4868-B79D-EC8C5A069EE4}"/>
              </a:ext>
            </a:extLst>
          </p:cNvPr>
          <p:cNvPicPr>
            <a:picLocks noChangeAspect="1"/>
          </p:cNvPicPr>
          <p:nvPr/>
        </p:nvPicPr>
        <p:blipFill>
          <a:blip r:embed="rId3"/>
          <a:stretch>
            <a:fillRect/>
          </a:stretch>
        </p:blipFill>
        <p:spPr>
          <a:xfrm>
            <a:off x="8481060" y="134102"/>
            <a:ext cx="495780" cy="504555"/>
          </a:xfrm>
          <a:prstGeom prst="rect">
            <a:avLst/>
          </a:prstGeom>
        </p:spPr>
      </p:pic>
      <p:sp>
        <p:nvSpPr>
          <p:cNvPr id="6" name="TextBox 5">
            <a:extLst>
              <a:ext uri="{FF2B5EF4-FFF2-40B4-BE49-F238E27FC236}">
                <a16:creationId xmlns:a16="http://schemas.microsoft.com/office/drawing/2014/main" xmlns="" id="{3DDC4C39-02F5-4A64-979D-6E355C88F40B}"/>
              </a:ext>
            </a:extLst>
          </p:cNvPr>
          <p:cNvSpPr txBox="1"/>
          <p:nvPr/>
        </p:nvSpPr>
        <p:spPr>
          <a:xfrm>
            <a:off x="5406630" y="1324839"/>
            <a:ext cx="3570210" cy="3156762"/>
          </a:xfrm>
          <a:prstGeom prst="rect">
            <a:avLst/>
          </a:prstGeom>
          <a:noFill/>
        </p:spPr>
        <p:txBody>
          <a:bodyPr wrap="square">
            <a:spAutoFit/>
          </a:bodyPr>
          <a:lstStyle/>
          <a:p>
            <a:pPr marL="342900" indent="-342900">
              <a:lnSpc>
                <a:spcPct val="115000"/>
              </a:lnSpc>
              <a:spcBef>
                <a:spcPts val="1200"/>
              </a:spcBef>
              <a:spcAft>
                <a:spcPts val="1200"/>
              </a:spcAft>
              <a:buFont typeface="Wingdings" panose="05000000000000000000" pitchFamily="2" charset="2"/>
              <a:buChar char="Ø"/>
            </a:pPr>
            <a:r>
              <a:rPr lang="en-IN" sz="2000" dirty="0">
                <a:solidFill>
                  <a:srgbClr val="292929"/>
                </a:solidFill>
                <a:latin typeface="Times New Roman" panose="02020603050405020304" pitchFamily="18" charset="0"/>
                <a:ea typeface="Times New Roman" panose="02020603050405020304" pitchFamily="18" charset="0"/>
              </a:rPr>
              <a:t>M</a:t>
            </a:r>
            <a:r>
              <a:rPr lang="en-IN" sz="2000" dirty="0">
                <a:solidFill>
                  <a:srgbClr val="292929"/>
                </a:solidFill>
                <a:effectLst/>
                <a:latin typeface="Times New Roman" panose="02020603050405020304" pitchFamily="18" charset="0"/>
                <a:ea typeface="Times New Roman" panose="02020603050405020304" pitchFamily="18" charset="0"/>
              </a:rPr>
              <a:t>ost of the reviews are positive in nature with </a:t>
            </a:r>
            <a:r>
              <a:rPr lang="en-IN" sz="2000" dirty="0">
                <a:solidFill>
                  <a:srgbClr val="C00000"/>
                </a:solidFill>
                <a:effectLst/>
                <a:latin typeface="Times New Roman" panose="02020603050405020304" pitchFamily="18" charset="0"/>
                <a:ea typeface="Times New Roman" panose="02020603050405020304" pitchFamily="18" charset="0"/>
              </a:rPr>
              <a:t>64.57% </a:t>
            </a:r>
            <a:endParaRPr lang="en-IN" sz="2000" dirty="0">
              <a:solidFill>
                <a:srgbClr val="C00000"/>
              </a:solidFill>
              <a:latin typeface="Times New Roman" panose="02020603050405020304" pitchFamily="18" charset="0"/>
              <a:ea typeface="Times New Roman" panose="02020603050405020304" pitchFamily="18" charset="0"/>
            </a:endParaRPr>
          </a:p>
          <a:p>
            <a:pPr marL="342900" indent="-342900">
              <a:lnSpc>
                <a:spcPct val="115000"/>
              </a:lnSpc>
              <a:spcBef>
                <a:spcPts val="1200"/>
              </a:spcBef>
              <a:spcAft>
                <a:spcPts val="1200"/>
              </a:spcAft>
              <a:buFont typeface="Wingdings" panose="05000000000000000000" pitchFamily="2" charset="2"/>
              <a:buChar char="Ø"/>
            </a:pPr>
            <a:r>
              <a:rPr lang="en-IN" sz="2000" dirty="0">
                <a:solidFill>
                  <a:srgbClr val="292929"/>
                </a:solidFill>
                <a:latin typeface="Times New Roman" panose="02020603050405020304" pitchFamily="18" charset="0"/>
                <a:ea typeface="Times New Roman" panose="02020603050405020304" pitchFamily="18" charset="0"/>
              </a:rPr>
              <a:t>N</a:t>
            </a:r>
            <a:r>
              <a:rPr lang="en-IN" sz="2000" dirty="0">
                <a:solidFill>
                  <a:srgbClr val="292929"/>
                </a:solidFill>
                <a:effectLst/>
                <a:latin typeface="Times New Roman" panose="02020603050405020304" pitchFamily="18" charset="0"/>
                <a:ea typeface="Times New Roman" panose="02020603050405020304" pitchFamily="18" charset="0"/>
              </a:rPr>
              <a:t>egative reviews are only </a:t>
            </a:r>
            <a:r>
              <a:rPr lang="en-IN" sz="2000" dirty="0">
                <a:solidFill>
                  <a:srgbClr val="C00000"/>
                </a:solidFill>
                <a:effectLst/>
                <a:latin typeface="Times New Roman" panose="02020603050405020304" pitchFamily="18" charset="0"/>
                <a:ea typeface="Times New Roman" panose="02020603050405020304" pitchFamily="18" charset="0"/>
              </a:rPr>
              <a:t>24.63%. </a:t>
            </a:r>
          </a:p>
          <a:p>
            <a:pPr marL="342900" indent="-342900">
              <a:lnSpc>
                <a:spcPct val="115000"/>
              </a:lnSpc>
              <a:spcBef>
                <a:spcPts val="1200"/>
              </a:spcBef>
              <a:spcAft>
                <a:spcPts val="1200"/>
              </a:spcAft>
              <a:buFont typeface="Wingdings" panose="05000000000000000000" pitchFamily="2" charset="2"/>
              <a:buChar char="Ø"/>
            </a:pPr>
            <a:r>
              <a:rPr lang="en-IN" sz="2000" dirty="0">
                <a:solidFill>
                  <a:srgbClr val="292929"/>
                </a:solidFill>
                <a:latin typeface="Times New Roman" panose="02020603050405020304" pitchFamily="18" charset="0"/>
                <a:ea typeface="Times New Roman" panose="02020603050405020304" pitchFamily="18" charset="0"/>
              </a:rPr>
              <a:t>N</a:t>
            </a:r>
            <a:r>
              <a:rPr lang="en-IN" sz="2000" dirty="0">
                <a:solidFill>
                  <a:srgbClr val="292929"/>
                </a:solidFill>
                <a:effectLst/>
                <a:latin typeface="Times New Roman" panose="02020603050405020304" pitchFamily="18" charset="0"/>
                <a:ea typeface="Times New Roman" panose="02020603050405020304" pitchFamily="18" charset="0"/>
              </a:rPr>
              <a:t>eutral reviews </a:t>
            </a:r>
            <a:r>
              <a:rPr lang="en-IN" sz="2000" dirty="0">
                <a:solidFill>
                  <a:srgbClr val="292929"/>
                </a:solidFill>
                <a:latin typeface="Times New Roman" panose="02020603050405020304" pitchFamily="18" charset="0"/>
                <a:ea typeface="Times New Roman" panose="02020603050405020304" pitchFamily="18" charset="0"/>
              </a:rPr>
              <a:t>are </a:t>
            </a:r>
            <a:r>
              <a:rPr lang="en-IN" sz="2000" dirty="0">
                <a:solidFill>
                  <a:srgbClr val="292929"/>
                </a:solidFill>
                <a:effectLst/>
                <a:latin typeface="Times New Roman" panose="02020603050405020304" pitchFamily="18" charset="0"/>
                <a:ea typeface="Times New Roman" panose="02020603050405020304" pitchFamily="18" charset="0"/>
              </a:rPr>
              <a:t> only </a:t>
            </a:r>
            <a:r>
              <a:rPr lang="en-IN" sz="2000" dirty="0">
                <a:solidFill>
                  <a:srgbClr val="C00000"/>
                </a:solidFill>
                <a:effectLst/>
                <a:latin typeface="Times New Roman" panose="02020603050405020304" pitchFamily="18" charset="0"/>
                <a:ea typeface="Times New Roman" panose="02020603050405020304" pitchFamily="18" charset="0"/>
              </a:rPr>
              <a:t>10.8%.</a:t>
            </a:r>
            <a:endParaRPr lang="en-IN" sz="2000" dirty="0">
              <a:solidFill>
                <a:srgbClr val="C00000"/>
              </a:solidFill>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599622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06601E-8FD6-4656-B56B-AA9FC586D2A2}"/>
              </a:ext>
            </a:extLst>
          </p:cNvPr>
          <p:cNvSpPr>
            <a:spLocks noGrp="1"/>
          </p:cNvSpPr>
          <p:nvPr>
            <p:ph type="title"/>
          </p:nvPr>
        </p:nvSpPr>
        <p:spPr>
          <a:xfrm>
            <a:off x="248834" y="65957"/>
            <a:ext cx="8520600" cy="572700"/>
          </a:xfrm>
        </p:spPr>
        <p:txBody>
          <a:bodyPr/>
          <a:lstStyle/>
          <a:p>
            <a:r>
              <a:rPr lang="en-IN" sz="2800" dirty="0">
                <a:latin typeface="Arial" panose="020B0604020202020204" pitchFamily="34" charset="0"/>
                <a:cs typeface="Arial" panose="020B0604020202020204" pitchFamily="34" charset="0"/>
              </a:rPr>
              <a:t>Number of installs type wise according to Genres</a:t>
            </a:r>
          </a:p>
        </p:txBody>
      </p:sp>
      <p:pic>
        <p:nvPicPr>
          <p:cNvPr id="4" name="image3.png">
            <a:extLst>
              <a:ext uri="{FF2B5EF4-FFF2-40B4-BE49-F238E27FC236}">
                <a16:creationId xmlns:a16="http://schemas.microsoft.com/office/drawing/2014/main" xmlns="" id="{82D4A941-438B-4E54-8039-79FE39C71F3E}"/>
              </a:ext>
            </a:extLst>
          </p:cNvPr>
          <p:cNvPicPr/>
          <p:nvPr/>
        </p:nvPicPr>
        <p:blipFill>
          <a:blip r:embed="rId2"/>
          <a:srcRect/>
          <a:stretch>
            <a:fillRect/>
          </a:stretch>
        </p:blipFill>
        <p:spPr>
          <a:xfrm>
            <a:off x="41429" y="2014538"/>
            <a:ext cx="8728005" cy="3238500"/>
          </a:xfrm>
          <a:prstGeom prst="rect">
            <a:avLst/>
          </a:prstGeom>
          <a:ln/>
        </p:spPr>
      </p:pic>
      <p:pic>
        <p:nvPicPr>
          <p:cNvPr id="5" name="Picture 4">
            <a:extLst>
              <a:ext uri="{FF2B5EF4-FFF2-40B4-BE49-F238E27FC236}">
                <a16:creationId xmlns:a16="http://schemas.microsoft.com/office/drawing/2014/main" xmlns="" id="{21EF4BA6-851C-4B03-8246-11F7964535C6}"/>
              </a:ext>
            </a:extLst>
          </p:cNvPr>
          <p:cNvPicPr>
            <a:picLocks noChangeAspect="1"/>
          </p:cNvPicPr>
          <p:nvPr/>
        </p:nvPicPr>
        <p:blipFill>
          <a:blip r:embed="rId3"/>
          <a:stretch>
            <a:fillRect/>
          </a:stretch>
        </p:blipFill>
        <p:spPr>
          <a:xfrm>
            <a:off x="8481060" y="134102"/>
            <a:ext cx="495780" cy="504555"/>
          </a:xfrm>
          <a:prstGeom prst="rect">
            <a:avLst/>
          </a:prstGeom>
        </p:spPr>
      </p:pic>
      <p:sp>
        <p:nvSpPr>
          <p:cNvPr id="6" name="TextBox 5">
            <a:extLst>
              <a:ext uri="{FF2B5EF4-FFF2-40B4-BE49-F238E27FC236}">
                <a16:creationId xmlns:a16="http://schemas.microsoft.com/office/drawing/2014/main" xmlns="" id="{FB651282-D5D9-4A36-92F3-41FFD2D14F38}"/>
              </a:ext>
            </a:extLst>
          </p:cNvPr>
          <p:cNvSpPr txBox="1"/>
          <p:nvPr/>
        </p:nvSpPr>
        <p:spPr>
          <a:xfrm>
            <a:off x="167160" y="537210"/>
            <a:ext cx="8896830" cy="1477328"/>
          </a:xfrm>
          <a:prstGeom prst="rect">
            <a:avLst/>
          </a:prstGeom>
          <a:noFill/>
        </p:spPr>
        <p:txBody>
          <a:bodyPr wrap="square">
            <a:spAutoFit/>
          </a:bodyPr>
          <a:lstStyle/>
          <a:p>
            <a:pPr marL="285750" indent="-285750" algn="just">
              <a:buFont typeface="Wingdings" panose="05000000000000000000" pitchFamily="2" charset="2"/>
              <a:buChar char="Ø"/>
            </a:pPr>
            <a:r>
              <a:rPr lang="en-IN" dirty="0">
                <a:solidFill>
                  <a:srgbClr val="292929"/>
                </a:solidFill>
                <a:latin typeface="Times New Roman" panose="02020603050405020304" pitchFamily="18" charset="0"/>
                <a:ea typeface="Times New Roman" panose="02020603050405020304" pitchFamily="18" charset="0"/>
              </a:rPr>
              <a:t>P</a:t>
            </a:r>
            <a:r>
              <a:rPr lang="en-IN" sz="1800" dirty="0">
                <a:solidFill>
                  <a:srgbClr val="292929"/>
                </a:solidFill>
                <a:effectLst/>
                <a:latin typeface="Times New Roman" panose="02020603050405020304" pitchFamily="18" charset="0"/>
                <a:ea typeface="Times New Roman" panose="02020603050405020304" pitchFamily="18" charset="0"/>
              </a:rPr>
              <a:t>ositive reviews are higher in each category of Play Store data, </a:t>
            </a:r>
          </a:p>
          <a:p>
            <a:pPr marL="285750" indent="-285750" algn="just">
              <a:buFont typeface="Wingdings" panose="05000000000000000000" pitchFamily="2" charset="2"/>
              <a:buChar char="Ø"/>
            </a:pPr>
            <a:r>
              <a:rPr lang="en-IN" dirty="0">
                <a:solidFill>
                  <a:srgbClr val="292929"/>
                </a:solidFill>
                <a:latin typeface="Times New Roman" panose="02020603050405020304" pitchFamily="18" charset="0"/>
                <a:ea typeface="Times New Roman" panose="02020603050405020304" pitchFamily="18" charset="0"/>
              </a:rPr>
              <a:t>Some</a:t>
            </a:r>
            <a:r>
              <a:rPr lang="en-IN" sz="1800" dirty="0">
                <a:solidFill>
                  <a:srgbClr val="292929"/>
                </a:solidFill>
                <a:effectLst/>
                <a:latin typeface="Times New Roman" panose="02020603050405020304" pitchFamily="18" charset="0"/>
                <a:ea typeface="Times New Roman" panose="02020603050405020304" pitchFamily="18" charset="0"/>
              </a:rPr>
              <a:t> categories such as Game and Business have   very less difference in the positive and negative reviews. </a:t>
            </a:r>
          </a:p>
          <a:p>
            <a:pPr marL="285750" indent="-285750" algn="just">
              <a:buFont typeface="Wingdings" panose="05000000000000000000" pitchFamily="2" charset="2"/>
              <a:buChar char="Ø"/>
            </a:pPr>
            <a:r>
              <a:rPr lang="en-IN" dirty="0">
                <a:solidFill>
                  <a:srgbClr val="292929"/>
                </a:solidFill>
                <a:latin typeface="Times New Roman" panose="02020603050405020304" pitchFamily="18" charset="0"/>
                <a:ea typeface="Times New Roman" panose="02020603050405020304" pitchFamily="18" charset="0"/>
              </a:rPr>
              <a:t>Some </a:t>
            </a:r>
            <a:r>
              <a:rPr lang="en-IN" sz="1800" dirty="0">
                <a:solidFill>
                  <a:srgbClr val="292929"/>
                </a:solidFill>
                <a:effectLst/>
                <a:latin typeface="Times New Roman" panose="02020603050405020304" pitchFamily="18" charset="0"/>
                <a:ea typeface="Times New Roman" panose="02020603050405020304" pitchFamily="18" charset="0"/>
              </a:rPr>
              <a:t>categories such as House and Home and Business where neutral reviews are also very large as compared to negative reviews</a:t>
            </a:r>
            <a:endParaRPr lang="en-IN" dirty="0"/>
          </a:p>
        </p:txBody>
      </p:sp>
    </p:spTree>
    <p:extLst>
      <p:ext uri="{BB962C8B-B14F-4D97-AF65-F5344CB8AC3E}">
        <p14:creationId xmlns:p14="http://schemas.microsoft.com/office/powerpoint/2010/main" val="1646798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0A6FF1-7396-4F6D-A298-C20E89914CE8}"/>
              </a:ext>
            </a:extLst>
          </p:cNvPr>
          <p:cNvSpPr>
            <a:spLocks noGrp="1"/>
          </p:cNvSpPr>
          <p:nvPr>
            <p:ph type="title"/>
          </p:nvPr>
        </p:nvSpPr>
        <p:spPr>
          <a:xfrm>
            <a:off x="208350" y="134102"/>
            <a:ext cx="8520600" cy="572700"/>
          </a:xfrm>
        </p:spPr>
        <p:txBody>
          <a:bodyPr/>
          <a:lstStyle/>
          <a:p>
            <a:pPr algn="ctr"/>
            <a:r>
              <a:rPr lang="en-IN" sz="3600" dirty="0">
                <a:solidFill>
                  <a:srgbClr val="292929"/>
                </a:solidFill>
                <a:effectLst/>
                <a:latin typeface="Times New Roman" panose="02020603050405020304" pitchFamily="18" charset="0"/>
                <a:ea typeface="Times New Roman" panose="02020603050405020304" pitchFamily="18" charset="0"/>
              </a:rPr>
              <a:t>Distribution of Subjectivity</a:t>
            </a:r>
            <a:endParaRPr lang="en-IN" sz="3600" dirty="0"/>
          </a:p>
        </p:txBody>
      </p:sp>
      <p:pic>
        <p:nvPicPr>
          <p:cNvPr id="4" name="image6.png">
            <a:extLst>
              <a:ext uri="{FF2B5EF4-FFF2-40B4-BE49-F238E27FC236}">
                <a16:creationId xmlns:a16="http://schemas.microsoft.com/office/drawing/2014/main" xmlns="" id="{275D8206-7C43-45F3-B05D-77FF9BF84BD9}"/>
              </a:ext>
            </a:extLst>
          </p:cNvPr>
          <p:cNvPicPr/>
          <p:nvPr/>
        </p:nvPicPr>
        <p:blipFill>
          <a:blip r:embed="rId2"/>
          <a:srcRect/>
          <a:stretch>
            <a:fillRect/>
          </a:stretch>
        </p:blipFill>
        <p:spPr>
          <a:xfrm>
            <a:off x="1143000" y="1714500"/>
            <a:ext cx="7040880" cy="2972348"/>
          </a:xfrm>
          <a:prstGeom prst="rect">
            <a:avLst/>
          </a:prstGeom>
          <a:ln/>
        </p:spPr>
      </p:pic>
      <p:pic>
        <p:nvPicPr>
          <p:cNvPr id="5" name="Picture 4">
            <a:extLst>
              <a:ext uri="{FF2B5EF4-FFF2-40B4-BE49-F238E27FC236}">
                <a16:creationId xmlns:a16="http://schemas.microsoft.com/office/drawing/2014/main" xmlns="" id="{F70B814A-FE36-46D7-8EAD-3663332BE5A1}"/>
              </a:ext>
            </a:extLst>
          </p:cNvPr>
          <p:cNvPicPr>
            <a:picLocks noChangeAspect="1"/>
          </p:cNvPicPr>
          <p:nvPr/>
        </p:nvPicPr>
        <p:blipFill>
          <a:blip r:embed="rId3"/>
          <a:stretch>
            <a:fillRect/>
          </a:stretch>
        </p:blipFill>
        <p:spPr>
          <a:xfrm>
            <a:off x="8481060" y="134102"/>
            <a:ext cx="495780" cy="504555"/>
          </a:xfrm>
          <a:prstGeom prst="rect">
            <a:avLst/>
          </a:prstGeom>
        </p:spPr>
      </p:pic>
      <p:sp>
        <p:nvSpPr>
          <p:cNvPr id="6" name="TextBox 5">
            <a:extLst>
              <a:ext uri="{FF2B5EF4-FFF2-40B4-BE49-F238E27FC236}">
                <a16:creationId xmlns:a16="http://schemas.microsoft.com/office/drawing/2014/main" xmlns="" id="{F4A71E80-F037-49B4-A668-A68E3DAD56BE}"/>
              </a:ext>
            </a:extLst>
          </p:cNvPr>
          <p:cNvSpPr txBox="1"/>
          <p:nvPr/>
        </p:nvSpPr>
        <p:spPr>
          <a:xfrm>
            <a:off x="685800" y="924520"/>
            <a:ext cx="8043150" cy="923330"/>
          </a:xfrm>
          <a:prstGeom prst="rect">
            <a:avLst/>
          </a:prstGeom>
          <a:noFill/>
        </p:spPr>
        <p:txBody>
          <a:bodyPr wrap="square">
            <a:spAutoFit/>
          </a:bodyPr>
          <a:lstStyle/>
          <a:p>
            <a:pPr marL="285750" indent="-285750">
              <a:buFont typeface="Wingdings" panose="05000000000000000000" pitchFamily="2" charset="2"/>
              <a:buChar char="Ø"/>
            </a:pPr>
            <a:r>
              <a:rPr lang="en-IN" dirty="0">
                <a:solidFill>
                  <a:srgbClr val="292929"/>
                </a:solidFill>
                <a:highlight>
                  <a:srgbClr val="FFFFFF"/>
                </a:highlight>
                <a:latin typeface="Times New Roman" panose="02020603050405020304" pitchFamily="18" charset="0"/>
                <a:ea typeface="Times New Roman" panose="02020603050405020304" pitchFamily="18" charset="0"/>
              </a:rPr>
              <a:t>M</a:t>
            </a:r>
            <a:r>
              <a:rPr lang="en-IN" sz="1800" dirty="0">
                <a:solidFill>
                  <a:srgbClr val="292929"/>
                </a:solidFill>
                <a:effectLst/>
                <a:highlight>
                  <a:srgbClr val="FFFFFF"/>
                </a:highlight>
                <a:latin typeface="Times New Roman" panose="02020603050405020304" pitchFamily="18" charset="0"/>
                <a:ea typeface="Times New Roman" panose="02020603050405020304" pitchFamily="18" charset="0"/>
              </a:rPr>
              <a:t>aximum number of sentiment subjectivity lies between 0.4 to 0.7. </a:t>
            </a:r>
          </a:p>
          <a:p>
            <a:pPr marL="285750" indent="-285750">
              <a:buFont typeface="Wingdings" panose="05000000000000000000" pitchFamily="2" charset="2"/>
              <a:buChar char="Ø"/>
            </a:pPr>
            <a:r>
              <a:rPr lang="en-IN" sz="1800" dirty="0">
                <a:solidFill>
                  <a:srgbClr val="292929"/>
                </a:solidFill>
                <a:effectLst/>
                <a:highlight>
                  <a:srgbClr val="FFFFFF"/>
                </a:highlight>
                <a:latin typeface="Times New Roman" panose="02020603050405020304" pitchFamily="18" charset="0"/>
                <a:ea typeface="Times New Roman" panose="02020603050405020304" pitchFamily="18" charset="0"/>
              </a:rPr>
              <a:t>These reviews comes from the experience from the users while using these apps.</a:t>
            </a:r>
            <a:endParaRPr lang="en-IN" sz="1800" dirty="0">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2254308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C89C67-35D1-474D-B5BD-B72A1896AB38}"/>
              </a:ext>
            </a:extLst>
          </p:cNvPr>
          <p:cNvSpPr>
            <a:spLocks noGrp="1"/>
          </p:cNvSpPr>
          <p:nvPr>
            <p:ph type="title"/>
          </p:nvPr>
        </p:nvSpPr>
        <p:spPr>
          <a:xfrm>
            <a:off x="140250" y="100029"/>
            <a:ext cx="8520600" cy="572700"/>
          </a:xfrm>
        </p:spPr>
        <p:txBody>
          <a:bodyPr/>
          <a:lstStyle/>
          <a:p>
            <a:pPr algn="ctr"/>
            <a:r>
              <a:rPr lang="en-IN" sz="2800" dirty="0">
                <a:solidFill>
                  <a:srgbClr val="292929"/>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Sentiment subjectivity and Sentiment Polarity</a:t>
            </a:r>
            <a:r>
              <a:rPr lang="en-IN" sz="2800" dirty="0">
                <a:effectLst/>
                <a:latin typeface="Arial" panose="020B0604020202020204" pitchFamily="34" charset="0"/>
                <a:ea typeface="Arial" panose="020B0604020202020204" pitchFamily="34" charset="0"/>
                <a:cs typeface="Arial" panose="020B0604020202020204" pitchFamily="34" charset="0"/>
              </a:rPr>
              <a:t/>
            </a:r>
            <a:br>
              <a:rPr lang="en-IN" sz="2800" dirty="0">
                <a:effectLst/>
                <a:latin typeface="Arial" panose="020B0604020202020204" pitchFamily="34" charset="0"/>
                <a:ea typeface="Arial" panose="020B0604020202020204" pitchFamily="34" charset="0"/>
                <a:cs typeface="Arial" panose="020B0604020202020204" pitchFamily="34" charset="0"/>
              </a:rPr>
            </a:br>
            <a:endParaRPr lang="en-IN" sz="2800" dirty="0">
              <a:latin typeface="Arial" panose="020B0604020202020204" pitchFamily="34" charset="0"/>
              <a:cs typeface="Arial" panose="020B0604020202020204" pitchFamily="34" charset="0"/>
            </a:endParaRPr>
          </a:p>
        </p:txBody>
      </p:sp>
      <p:pic>
        <p:nvPicPr>
          <p:cNvPr id="4" name="image12.png">
            <a:extLst>
              <a:ext uri="{FF2B5EF4-FFF2-40B4-BE49-F238E27FC236}">
                <a16:creationId xmlns:a16="http://schemas.microsoft.com/office/drawing/2014/main" xmlns="" id="{9A5EB3DA-86ED-4266-9081-215C000AA587}"/>
              </a:ext>
            </a:extLst>
          </p:cNvPr>
          <p:cNvPicPr/>
          <p:nvPr/>
        </p:nvPicPr>
        <p:blipFill>
          <a:blip r:embed="rId2"/>
          <a:srcRect/>
          <a:stretch>
            <a:fillRect/>
          </a:stretch>
        </p:blipFill>
        <p:spPr>
          <a:xfrm>
            <a:off x="0" y="854104"/>
            <a:ext cx="5037540" cy="3874315"/>
          </a:xfrm>
          <a:prstGeom prst="rect">
            <a:avLst/>
          </a:prstGeom>
          <a:ln/>
        </p:spPr>
      </p:pic>
      <p:pic>
        <p:nvPicPr>
          <p:cNvPr id="5" name="Picture 4">
            <a:extLst>
              <a:ext uri="{FF2B5EF4-FFF2-40B4-BE49-F238E27FC236}">
                <a16:creationId xmlns:a16="http://schemas.microsoft.com/office/drawing/2014/main" xmlns="" id="{4A453DA7-9E01-4224-9566-BB6E091373C8}"/>
              </a:ext>
            </a:extLst>
          </p:cNvPr>
          <p:cNvPicPr>
            <a:picLocks noChangeAspect="1"/>
          </p:cNvPicPr>
          <p:nvPr/>
        </p:nvPicPr>
        <p:blipFill>
          <a:blip r:embed="rId3"/>
          <a:stretch>
            <a:fillRect/>
          </a:stretch>
        </p:blipFill>
        <p:spPr>
          <a:xfrm>
            <a:off x="8481060" y="134102"/>
            <a:ext cx="495780" cy="504555"/>
          </a:xfrm>
          <a:prstGeom prst="rect">
            <a:avLst/>
          </a:prstGeom>
        </p:spPr>
      </p:pic>
      <p:sp>
        <p:nvSpPr>
          <p:cNvPr id="7" name="TextBox 6">
            <a:extLst>
              <a:ext uri="{FF2B5EF4-FFF2-40B4-BE49-F238E27FC236}">
                <a16:creationId xmlns:a16="http://schemas.microsoft.com/office/drawing/2014/main" xmlns="" id="{129FC374-0CA8-4B66-9AFD-705706BA7332}"/>
              </a:ext>
            </a:extLst>
          </p:cNvPr>
          <p:cNvSpPr txBox="1"/>
          <p:nvPr/>
        </p:nvSpPr>
        <p:spPr>
          <a:xfrm>
            <a:off x="5037540" y="1132024"/>
            <a:ext cx="3954780" cy="1659237"/>
          </a:xfrm>
          <a:prstGeom prst="rect">
            <a:avLst/>
          </a:prstGeom>
          <a:noFill/>
        </p:spPr>
        <p:txBody>
          <a:bodyPr wrap="square">
            <a:spAutoFit/>
          </a:bodyPr>
          <a:lstStyle/>
          <a:p>
            <a:pPr marL="285750" indent="-285750" algn="just">
              <a:lnSpc>
                <a:spcPct val="115000"/>
              </a:lnSpc>
              <a:spcBef>
                <a:spcPts val="1200"/>
              </a:spcBef>
              <a:spcAft>
                <a:spcPts val="1200"/>
              </a:spcAft>
              <a:buFont typeface="Wingdings" panose="05000000000000000000" pitchFamily="2" charset="2"/>
              <a:buChar char="Ø"/>
            </a:pPr>
            <a:r>
              <a:rPr lang="en-IN" dirty="0">
                <a:solidFill>
                  <a:srgbClr val="292929"/>
                </a:solidFill>
                <a:highlight>
                  <a:srgbClr val="FFFFFF"/>
                </a:highlight>
                <a:latin typeface="Times New Roman" panose="02020603050405020304" pitchFamily="18" charset="0"/>
                <a:ea typeface="Times New Roman" panose="02020603050405020304" pitchFamily="18" charset="0"/>
              </a:rPr>
              <a:t>S</a:t>
            </a:r>
            <a:r>
              <a:rPr lang="en-IN" sz="1800" dirty="0">
                <a:solidFill>
                  <a:srgbClr val="292929"/>
                </a:solidFill>
                <a:effectLst/>
                <a:highlight>
                  <a:srgbClr val="FFFFFF"/>
                </a:highlight>
                <a:latin typeface="Times New Roman" panose="02020603050405020304" pitchFamily="18" charset="0"/>
                <a:ea typeface="Times New Roman" panose="02020603050405020304" pitchFamily="18" charset="0"/>
              </a:rPr>
              <a:t>entiment subjectivity is not always proportional to sentiment polarity but in maximum number of cases, it shows a proportional behaviour when variance is too high or low.</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106274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B2D23A-47B2-4BAD-9CC4-EBB65CCDBAFB}"/>
              </a:ext>
            </a:extLst>
          </p:cNvPr>
          <p:cNvSpPr>
            <a:spLocks noGrp="1"/>
          </p:cNvSpPr>
          <p:nvPr>
            <p:ph type="title"/>
          </p:nvPr>
        </p:nvSpPr>
        <p:spPr>
          <a:xfrm>
            <a:off x="144540" y="134102"/>
            <a:ext cx="8520600" cy="572700"/>
          </a:xfrm>
        </p:spPr>
        <p:txBody>
          <a:bodyPr/>
          <a:lstStyle/>
          <a:p>
            <a:pPr algn="ctr"/>
            <a:r>
              <a:rPr lang="en-IN" sz="2800" b="1" dirty="0">
                <a:solidFill>
                  <a:srgbClr val="292929"/>
                </a:solidFill>
                <a:effectLst/>
                <a:highlight>
                  <a:srgbClr val="FFFFFF"/>
                </a:highlight>
                <a:latin typeface="Times New Roman" panose="02020603050405020304" pitchFamily="18" charset="0"/>
                <a:ea typeface="Times New Roman" panose="02020603050405020304" pitchFamily="18" charset="0"/>
              </a:rPr>
              <a:t>Content Rating on the basis of Age</a:t>
            </a:r>
            <a:endParaRPr lang="en-IN" sz="2800" b="1" dirty="0"/>
          </a:p>
        </p:txBody>
      </p:sp>
      <p:pic>
        <p:nvPicPr>
          <p:cNvPr id="4" name="image4.png">
            <a:extLst>
              <a:ext uri="{FF2B5EF4-FFF2-40B4-BE49-F238E27FC236}">
                <a16:creationId xmlns:a16="http://schemas.microsoft.com/office/drawing/2014/main" xmlns="" id="{B651E5B0-9A90-4BE3-BCC4-D3C47F08A1D8}"/>
              </a:ext>
            </a:extLst>
          </p:cNvPr>
          <p:cNvPicPr/>
          <p:nvPr/>
        </p:nvPicPr>
        <p:blipFill>
          <a:blip r:embed="rId2"/>
          <a:srcRect/>
          <a:stretch>
            <a:fillRect/>
          </a:stretch>
        </p:blipFill>
        <p:spPr>
          <a:xfrm>
            <a:off x="102870" y="997932"/>
            <a:ext cx="4301970" cy="3579090"/>
          </a:xfrm>
          <a:prstGeom prst="rect">
            <a:avLst/>
          </a:prstGeom>
          <a:ln/>
        </p:spPr>
      </p:pic>
      <p:pic>
        <p:nvPicPr>
          <p:cNvPr id="5" name="Picture 4">
            <a:extLst>
              <a:ext uri="{FF2B5EF4-FFF2-40B4-BE49-F238E27FC236}">
                <a16:creationId xmlns:a16="http://schemas.microsoft.com/office/drawing/2014/main" xmlns="" id="{8A8CD141-F791-46FF-B8C3-498A254A4EDD}"/>
              </a:ext>
            </a:extLst>
          </p:cNvPr>
          <p:cNvPicPr>
            <a:picLocks noChangeAspect="1"/>
          </p:cNvPicPr>
          <p:nvPr/>
        </p:nvPicPr>
        <p:blipFill>
          <a:blip r:embed="rId3"/>
          <a:stretch>
            <a:fillRect/>
          </a:stretch>
        </p:blipFill>
        <p:spPr>
          <a:xfrm>
            <a:off x="8481060" y="134102"/>
            <a:ext cx="495780" cy="504555"/>
          </a:xfrm>
          <a:prstGeom prst="rect">
            <a:avLst/>
          </a:prstGeom>
        </p:spPr>
      </p:pic>
      <p:sp>
        <p:nvSpPr>
          <p:cNvPr id="7" name="TextBox 6">
            <a:extLst>
              <a:ext uri="{FF2B5EF4-FFF2-40B4-BE49-F238E27FC236}">
                <a16:creationId xmlns:a16="http://schemas.microsoft.com/office/drawing/2014/main" xmlns="" id="{EE8C7FA4-6D30-444A-AEF4-DA7E489BDFCB}"/>
              </a:ext>
            </a:extLst>
          </p:cNvPr>
          <p:cNvSpPr txBox="1"/>
          <p:nvPr/>
        </p:nvSpPr>
        <p:spPr>
          <a:xfrm>
            <a:off x="4404840" y="1328648"/>
            <a:ext cx="4572000" cy="2917658"/>
          </a:xfrm>
          <a:prstGeom prst="rect">
            <a:avLst/>
          </a:prstGeom>
          <a:noFill/>
        </p:spPr>
        <p:txBody>
          <a:bodyPr wrap="square">
            <a:spAutoFit/>
          </a:bodyPr>
          <a:lstStyle/>
          <a:p>
            <a:pPr marL="285750" indent="-285750" algn="just">
              <a:lnSpc>
                <a:spcPct val="115000"/>
              </a:lnSpc>
              <a:spcBef>
                <a:spcPts val="1200"/>
              </a:spcBef>
              <a:spcAft>
                <a:spcPts val="1200"/>
              </a:spcAft>
              <a:buFont typeface="Wingdings" panose="05000000000000000000" pitchFamily="2" charset="2"/>
              <a:buChar char="Ø"/>
            </a:pPr>
            <a:r>
              <a:rPr lang="en-IN" sz="1400" dirty="0">
                <a:solidFill>
                  <a:srgbClr val="292929"/>
                </a:solidFill>
                <a:highlight>
                  <a:srgbClr val="FFFFFF"/>
                </a:highlight>
                <a:latin typeface="Times New Roman" panose="02020603050405020304" pitchFamily="18" charset="0"/>
                <a:ea typeface="Times New Roman" panose="02020603050405020304" pitchFamily="18" charset="0"/>
              </a:rPr>
              <a:t>M</a:t>
            </a:r>
            <a:r>
              <a:rPr lang="en-IN" sz="1400" dirty="0">
                <a:solidFill>
                  <a:srgbClr val="292929"/>
                </a:solidFill>
                <a:effectLst/>
                <a:highlight>
                  <a:srgbClr val="FFFFFF"/>
                </a:highlight>
                <a:latin typeface="Times New Roman" panose="02020603050405020304" pitchFamily="18" charset="0"/>
                <a:ea typeface="Times New Roman" panose="02020603050405020304" pitchFamily="18" charset="0"/>
              </a:rPr>
              <a:t>ost of the Ratings came from the Everyone category and the ratings gone lesser when we move forward with the age criteria of the apps and gone to even 1 when comes to the adults only category. </a:t>
            </a:r>
          </a:p>
          <a:p>
            <a:pPr marL="285750" indent="-285750" algn="just">
              <a:lnSpc>
                <a:spcPct val="115000"/>
              </a:lnSpc>
              <a:spcBef>
                <a:spcPts val="1200"/>
              </a:spcBef>
              <a:spcAft>
                <a:spcPts val="1200"/>
              </a:spcAft>
              <a:buFont typeface="Wingdings" panose="05000000000000000000" pitchFamily="2" charset="2"/>
              <a:buChar char="Ø"/>
            </a:pPr>
            <a:r>
              <a:rPr lang="en-IN" sz="1400" dirty="0">
                <a:solidFill>
                  <a:srgbClr val="292929"/>
                </a:solidFill>
                <a:effectLst/>
                <a:highlight>
                  <a:srgbClr val="FFFFFF"/>
                </a:highlight>
                <a:latin typeface="Times New Roman" panose="02020603050405020304" pitchFamily="18" charset="0"/>
                <a:ea typeface="Times New Roman" panose="02020603050405020304" pitchFamily="18" charset="0"/>
              </a:rPr>
              <a:t> In </a:t>
            </a:r>
            <a:r>
              <a:rPr lang="en-IN" sz="1400" dirty="0">
                <a:solidFill>
                  <a:srgbClr val="292929"/>
                </a:solidFill>
                <a:highlight>
                  <a:srgbClr val="FFFFFF"/>
                </a:highlight>
                <a:latin typeface="Times New Roman" panose="02020603050405020304" pitchFamily="18" charset="0"/>
                <a:ea typeface="Times New Roman" panose="02020603050405020304" pitchFamily="18" charset="0"/>
              </a:rPr>
              <a:t>S</a:t>
            </a:r>
            <a:r>
              <a:rPr lang="en-IN" sz="1400" dirty="0">
                <a:solidFill>
                  <a:srgbClr val="292929"/>
                </a:solidFill>
                <a:effectLst/>
                <a:highlight>
                  <a:srgbClr val="FFFFFF"/>
                </a:highlight>
                <a:latin typeface="Times New Roman" panose="02020603050405020304" pitchFamily="18" charset="0"/>
                <a:ea typeface="Times New Roman" panose="02020603050405020304" pitchFamily="18" charset="0"/>
              </a:rPr>
              <a:t>entiment of the review </a:t>
            </a:r>
            <a:r>
              <a:rPr lang="en-IN" sz="1400" dirty="0">
                <a:solidFill>
                  <a:srgbClr val="292929"/>
                </a:solidFill>
                <a:highlight>
                  <a:srgbClr val="FFFFFF"/>
                </a:highlight>
                <a:latin typeface="Times New Roman" panose="02020603050405020304" pitchFamily="18" charset="0"/>
                <a:ea typeface="Times New Roman" panose="02020603050405020304" pitchFamily="18" charset="0"/>
              </a:rPr>
              <a:t>,</a:t>
            </a:r>
            <a:r>
              <a:rPr lang="en-IN" sz="1400" dirty="0">
                <a:solidFill>
                  <a:srgbClr val="292929"/>
                </a:solidFill>
                <a:effectLst/>
                <a:highlight>
                  <a:srgbClr val="FFFFFF"/>
                </a:highlight>
                <a:latin typeface="Times New Roman" panose="02020603050405020304" pitchFamily="18" charset="0"/>
                <a:ea typeface="Times New Roman" panose="02020603050405020304" pitchFamily="18" charset="0"/>
              </a:rPr>
              <a:t> most of the positive ratings came from the everyone category apps with 2149 ratings and 801 negative ratings. </a:t>
            </a:r>
            <a:endParaRPr lang="en-IN" sz="1400" dirty="0">
              <a:solidFill>
                <a:srgbClr val="292929"/>
              </a:solidFill>
              <a:highlight>
                <a:srgbClr val="FFFFFF"/>
              </a:highlight>
              <a:latin typeface="Times New Roman" panose="02020603050405020304" pitchFamily="18" charset="0"/>
              <a:ea typeface="Times New Roman" panose="02020603050405020304" pitchFamily="18" charset="0"/>
            </a:endParaRPr>
          </a:p>
          <a:p>
            <a:pPr marL="285750" indent="-285750" algn="just">
              <a:lnSpc>
                <a:spcPct val="115000"/>
              </a:lnSpc>
              <a:spcBef>
                <a:spcPts val="1200"/>
              </a:spcBef>
              <a:spcAft>
                <a:spcPts val="1200"/>
              </a:spcAft>
              <a:buFont typeface="Wingdings" panose="05000000000000000000" pitchFamily="2" charset="2"/>
              <a:buChar char="Ø"/>
            </a:pPr>
            <a:r>
              <a:rPr lang="en-IN" sz="1400" dirty="0">
                <a:solidFill>
                  <a:srgbClr val="292929"/>
                </a:solidFill>
                <a:highlight>
                  <a:srgbClr val="FFFFFF"/>
                </a:highlight>
                <a:latin typeface="Times New Roman" panose="02020603050405020304" pitchFamily="18" charset="0"/>
                <a:ea typeface="Times New Roman" panose="02020603050405020304" pitchFamily="18" charset="0"/>
              </a:rPr>
              <a:t>N</a:t>
            </a:r>
            <a:r>
              <a:rPr lang="en-IN" sz="1400" dirty="0">
                <a:solidFill>
                  <a:srgbClr val="292929"/>
                </a:solidFill>
                <a:effectLst/>
                <a:highlight>
                  <a:srgbClr val="FFFFFF"/>
                </a:highlight>
                <a:latin typeface="Times New Roman" panose="02020603050405020304" pitchFamily="18" charset="0"/>
                <a:ea typeface="Times New Roman" panose="02020603050405020304" pitchFamily="18" charset="0"/>
              </a:rPr>
              <a:t>eutral ratings are also low in comparison to positive and negative reviews.</a:t>
            </a:r>
            <a:endParaRPr lang="en-IN" sz="14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428737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86ADBE-01BD-4B92-88C7-E8031286D841}"/>
              </a:ext>
            </a:extLst>
          </p:cNvPr>
          <p:cNvSpPr>
            <a:spLocks noGrp="1"/>
          </p:cNvSpPr>
          <p:nvPr>
            <p:ph type="title"/>
          </p:nvPr>
        </p:nvSpPr>
        <p:spPr>
          <a:xfrm>
            <a:off x="167160" y="134102"/>
            <a:ext cx="8520600" cy="572700"/>
          </a:xfrm>
        </p:spPr>
        <p:txBody>
          <a:bodyPr/>
          <a:lstStyle/>
          <a:p>
            <a:pPr algn="ctr"/>
            <a:r>
              <a:rPr lang="en-IN" sz="2800" b="1" dirty="0">
                <a:solidFill>
                  <a:srgbClr val="292929"/>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Sentiment polarity relation with type of app</a:t>
            </a:r>
            <a:r>
              <a:rPr lang="en-IN" sz="2800" b="1" dirty="0">
                <a:effectLst/>
                <a:latin typeface="Arial" panose="020B0604020202020204" pitchFamily="34" charset="0"/>
                <a:ea typeface="Arial" panose="020B0604020202020204" pitchFamily="34" charset="0"/>
                <a:cs typeface="Arial" panose="020B0604020202020204" pitchFamily="34" charset="0"/>
              </a:rPr>
              <a:t/>
            </a:r>
            <a:br>
              <a:rPr lang="en-IN" sz="2800" b="1" dirty="0">
                <a:effectLst/>
                <a:latin typeface="Arial" panose="020B0604020202020204" pitchFamily="34" charset="0"/>
                <a:ea typeface="Arial" panose="020B0604020202020204" pitchFamily="34" charset="0"/>
                <a:cs typeface="Arial" panose="020B0604020202020204" pitchFamily="34" charset="0"/>
              </a:rPr>
            </a:br>
            <a:endParaRPr lang="en-IN" sz="2800" b="1" dirty="0">
              <a:latin typeface="Arial" panose="020B0604020202020204" pitchFamily="34" charset="0"/>
              <a:cs typeface="Arial" panose="020B0604020202020204" pitchFamily="34" charset="0"/>
            </a:endParaRPr>
          </a:p>
        </p:txBody>
      </p:sp>
      <p:pic>
        <p:nvPicPr>
          <p:cNvPr id="4" name="image20.png">
            <a:extLst>
              <a:ext uri="{FF2B5EF4-FFF2-40B4-BE49-F238E27FC236}">
                <a16:creationId xmlns:a16="http://schemas.microsoft.com/office/drawing/2014/main" xmlns="" id="{83CEE91B-8509-4896-84B2-8CDF3B5DC7EA}"/>
              </a:ext>
            </a:extLst>
          </p:cNvPr>
          <p:cNvPicPr/>
          <p:nvPr/>
        </p:nvPicPr>
        <p:blipFill>
          <a:blip r:embed="rId2"/>
          <a:srcRect/>
          <a:stretch>
            <a:fillRect/>
          </a:stretch>
        </p:blipFill>
        <p:spPr>
          <a:xfrm>
            <a:off x="0" y="1339850"/>
            <a:ext cx="4297680" cy="2862322"/>
          </a:xfrm>
          <a:prstGeom prst="rect">
            <a:avLst/>
          </a:prstGeom>
          <a:ln/>
        </p:spPr>
      </p:pic>
      <p:pic>
        <p:nvPicPr>
          <p:cNvPr id="5" name="Picture 4">
            <a:extLst>
              <a:ext uri="{FF2B5EF4-FFF2-40B4-BE49-F238E27FC236}">
                <a16:creationId xmlns:a16="http://schemas.microsoft.com/office/drawing/2014/main" xmlns="" id="{DB18E433-ADD8-4B48-867C-CDBF6F6ED1CB}"/>
              </a:ext>
            </a:extLst>
          </p:cNvPr>
          <p:cNvPicPr>
            <a:picLocks noChangeAspect="1"/>
          </p:cNvPicPr>
          <p:nvPr/>
        </p:nvPicPr>
        <p:blipFill>
          <a:blip r:embed="rId3"/>
          <a:stretch>
            <a:fillRect/>
          </a:stretch>
        </p:blipFill>
        <p:spPr>
          <a:xfrm>
            <a:off x="8481060" y="134102"/>
            <a:ext cx="495780" cy="504555"/>
          </a:xfrm>
          <a:prstGeom prst="rect">
            <a:avLst/>
          </a:prstGeom>
        </p:spPr>
      </p:pic>
      <p:sp>
        <p:nvSpPr>
          <p:cNvPr id="7" name="TextBox 6">
            <a:extLst>
              <a:ext uri="{FF2B5EF4-FFF2-40B4-BE49-F238E27FC236}">
                <a16:creationId xmlns:a16="http://schemas.microsoft.com/office/drawing/2014/main" xmlns="" id="{DD431932-21A2-43C7-B526-164B86414EE7}"/>
              </a:ext>
            </a:extLst>
          </p:cNvPr>
          <p:cNvSpPr txBox="1"/>
          <p:nvPr/>
        </p:nvSpPr>
        <p:spPr>
          <a:xfrm>
            <a:off x="4404840" y="1342390"/>
            <a:ext cx="4572000" cy="2554545"/>
          </a:xfrm>
          <a:prstGeom prst="rect">
            <a:avLst/>
          </a:prstGeom>
          <a:noFill/>
        </p:spPr>
        <p:txBody>
          <a:bodyPr wrap="square">
            <a:spAutoFit/>
          </a:bodyPr>
          <a:lstStyle/>
          <a:p>
            <a:pPr marL="285750" indent="-285750" algn="just">
              <a:buFont typeface="Wingdings" panose="05000000000000000000" pitchFamily="2" charset="2"/>
              <a:buChar char="Ø"/>
            </a:pPr>
            <a:r>
              <a:rPr lang="en-IN" sz="1600" dirty="0">
                <a:solidFill>
                  <a:srgbClr val="292929"/>
                </a:solidFill>
                <a:highlight>
                  <a:srgbClr val="FFFFFF"/>
                </a:highlight>
                <a:latin typeface="Arial" panose="020B0604020202020204" pitchFamily="34" charset="0"/>
                <a:ea typeface="Times New Roman" panose="02020603050405020304" pitchFamily="18" charset="0"/>
                <a:cs typeface="Arial" panose="020B0604020202020204" pitchFamily="34" charset="0"/>
              </a:rPr>
              <a:t>I</a:t>
            </a:r>
            <a:r>
              <a:rPr lang="en-IN" sz="1600" dirty="0">
                <a:solidFill>
                  <a:srgbClr val="292929"/>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n Free apps the sentiment polarity lies majorly in 0.1 and decreases after that which shows that only a handful of users give reviews after experiencing apps.</a:t>
            </a:r>
          </a:p>
          <a:p>
            <a:pPr marL="285750" indent="-285750" algn="just">
              <a:buFont typeface="Wingdings" panose="05000000000000000000" pitchFamily="2" charset="2"/>
              <a:buChar char="Ø"/>
            </a:pPr>
            <a:r>
              <a:rPr lang="en-IN" sz="1600" dirty="0">
                <a:solidFill>
                  <a:srgbClr val="292929"/>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 The sentiment polarity of paid apps which falls majorly between 0.1 to 0.4 with highest in 0.4. customers first experience these apps and then gave their reviews about those apps.</a:t>
            </a:r>
            <a:endParaRPr lang="en-IN" sz="1600" dirty="0">
              <a:effectLst/>
              <a:latin typeface="Arial" panose="020B0604020202020204" pitchFamily="34" charset="0"/>
              <a:ea typeface="Arial" panose="020B0604020202020204" pitchFamily="34" charset="0"/>
              <a:cs typeface="Arial" panose="020B0604020202020204" pitchFamily="34" charset="0"/>
            </a:endParaRPr>
          </a:p>
          <a:p>
            <a:pPr algn="just"/>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51646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6EB454-7A2F-4CFD-BB06-BFA13EB4A7A1}"/>
              </a:ext>
            </a:extLst>
          </p:cNvPr>
          <p:cNvSpPr>
            <a:spLocks noGrp="1"/>
          </p:cNvSpPr>
          <p:nvPr>
            <p:ph type="title"/>
          </p:nvPr>
        </p:nvSpPr>
        <p:spPr>
          <a:xfrm>
            <a:off x="311700" y="65957"/>
            <a:ext cx="8520600" cy="572700"/>
          </a:xfrm>
        </p:spPr>
        <p:txBody>
          <a:bodyPr/>
          <a:lstStyle/>
          <a:p>
            <a:r>
              <a:rPr lang="en-IN" sz="2800" b="1" dirty="0">
                <a:solidFill>
                  <a:srgbClr val="292929"/>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Content Rating relation with Sentiment Polarity</a:t>
            </a:r>
            <a:r>
              <a:rPr lang="en-IN" sz="2800" b="1" dirty="0">
                <a:effectLst/>
                <a:latin typeface="Arial" panose="020B0604020202020204" pitchFamily="34" charset="0"/>
                <a:ea typeface="Arial" panose="020B0604020202020204" pitchFamily="34" charset="0"/>
                <a:cs typeface="Arial" panose="020B0604020202020204" pitchFamily="34" charset="0"/>
              </a:rPr>
              <a:t/>
            </a:r>
            <a:br>
              <a:rPr lang="en-IN" sz="2800" b="1" dirty="0">
                <a:effectLst/>
                <a:latin typeface="Arial" panose="020B0604020202020204" pitchFamily="34" charset="0"/>
                <a:ea typeface="Arial" panose="020B0604020202020204" pitchFamily="34" charset="0"/>
                <a:cs typeface="Arial" panose="020B0604020202020204" pitchFamily="34" charset="0"/>
              </a:rPr>
            </a:br>
            <a:endParaRPr lang="en-IN" sz="2800" b="1" dirty="0">
              <a:latin typeface="Arial" panose="020B0604020202020204" pitchFamily="34" charset="0"/>
              <a:cs typeface="Arial" panose="020B0604020202020204" pitchFamily="34" charset="0"/>
            </a:endParaRPr>
          </a:p>
        </p:txBody>
      </p:sp>
      <p:pic>
        <p:nvPicPr>
          <p:cNvPr id="4" name="image19.png">
            <a:extLst>
              <a:ext uri="{FF2B5EF4-FFF2-40B4-BE49-F238E27FC236}">
                <a16:creationId xmlns:a16="http://schemas.microsoft.com/office/drawing/2014/main" xmlns="" id="{E87E8152-059C-436C-8DA0-776095B947B2}"/>
              </a:ext>
            </a:extLst>
          </p:cNvPr>
          <p:cNvPicPr/>
          <p:nvPr/>
        </p:nvPicPr>
        <p:blipFill>
          <a:blip r:embed="rId2"/>
          <a:srcRect/>
          <a:stretch>
            <a:fillRect/>
          </a:stretch>
        </p:blipFill>
        <p:spPr>
          <a:xfrm>
            <a:off x="171450" y="2308860"/>
            <a:ext cx="8123040" cy="2663190"/>
          </a:xfrm>
          <a:prstGeom prst="rect">
            <a:avLst/>
          </a:prstGeom>
          <a:ln/>
        </p:spPr>
      </p:pic>
      <p:pic>
        <p:nvPicPr>
          <p:cNvPr id="5" name="Picture 4">
            <a:extLst>
              <a:ext uri="{FF2B5EF4-FFF2-40B4-BE49-F238E27FC236}">
                <a16:creationId xmlns:a16="http://schemas.microsoft.com/office/drawing/2014/main" xmlns="" id="{DE6CD29A-866B-44CC-BD8A-69204D0219AE}"/>
              </a:ext>
            </a:extLst>
          </p:cNvPr>
          <p:cNvPicPr>
            <a:picLocks noChangeAspect="1"/>
          </p:cNvPicPr>
          <p:nvPr/>
        </p:nvPicPr>
        <p:blipFill>
          <a:blip r:embed="rId3"/>
          <a:stretch>
            <a:fillRect/>
          </a:stretch>
        </p:blipFill>
        <p:spPr>
          <a:xfrm>
            <a:off x="8481060" y="134102"/>
            <a:ext cx="495780" cy="504555"/>
          </a:xfrm>
          <a:prstGeom prst="rect">
            <a:avLst/>
          </a:prstGeom>
        </p:spPr>
      </p:pic>
      <p:sp>
        <p:nvSpPr>
          <p:cNvPr id="7" name="TextBox 6">
            <a:extLst>
              <a:ext uri="{FF2B5EF4-FFF2-40B4-BE49-F238E27FC236}">
                <a16:creationId xmlns:a16="http://schemas.microsoft.com/office/drawing/2014/main" xmlns="" id="{56C38984-F7B4-4D12-B1FC-AA27D4637129}"/>
              </a:ext>
            </a:extLst>
          </p:cNvPr>
          <p:cNvSpPr txBox="1"/>
          <p:nvPr/>
        </p:nvSpPr>
        <p:spPr>
          <a:xfrm>
            <a:off x="849510" y="959580"/>
            <a:ext cx="7444980" cy="1349280"/>
          </a:xfrm>
          <a:prstGeom prst="rect">
            <a:avLst/>
          </a:prstGeom>
          <a:noFill/>
        </p:spPr>
        <p:txBody>
          <a:bodyPr wrap="square">
            <a:spAutoFit/>
          </a:bodyPr>
          <a:lstStyle/>
          <a:p>
            <a:pPr marL="285750" indent="-285750" algn="just">
              <a:lnSpc>
                <a:spcPct val="115000"/>
              </a:lnSpc>
              <a:buFont typeface="Wingdings" panose="05000000000000000000" pitchFamily="2" charset="2"/>
              <a:buChar char="Ø"/>
            </a:pPr>
            <a:r>
              <a:rPr lang="en-IN" sz="1200" dirty="0">
                <a:solidFill>
                  <a:srgbClr val="292929"/>
                </a:solidFill>
                <a:highlight>
                  <a:srgbClr val="FFFFFF"/>
                </a:highlight>
                <a:latin typeface="Times New Roman" panose="02020603050405020304" pitchFamily="18" charset="0"/>
                <a:ea typeface="Times New Roman" panose="02020603050405020304" pitchFamily="18" charset="0"/>
              </a:rPr>
              <a:t>S</a:t>
            </a:r>
            <a:r>
              <a:rPr lang="en-IN" sz="1200" dirty="0">
                <a:solidFill>
                  <a:srgbClr val="292929"/>
                </a:solidFill>
                <a:effectLst/>
                <a:highlight>
                  <a:srgbClr val="FFFFFF"/>
                </a:highlight>
                <a:latin typeface="Times New Roman" panose="02020603050405020304" pitchFamily="18" charset="0"/>
                <a:ea typeface="Times New Roman" panose="02020603050405020304" pitchFamily="18" charset="0"/>
              </a:rPr>
              <a:t>entiment polarity is low in all categories but in above 10 category of Content Rating </a:t>
            </a:r>
            <a:endParaRPr lang="en-IN" sz="1200" dirty="0">
              <a:solidFill>
                <a:srgbClr val="292929"/>
              </a:solidFill>
              <a:highlight>
                <a:srgbClr val="FFFFFF"/>
              </a:highlight>
              <a:latin typeface="Times New Roman" panose="02020603050405020304" pitchFamily="18" charset="0"/>
              <a:ea typeface="Times New Roman" panose="02020603050405020304" pitchFamily="18" charset="0"/>
            </a:endParaRPr>
          </a:p>
          <a:p>
            <a:pPr marL="285750" indent="-285750" algn="just">
              <a:lnSpc>
                <a:spcPct val="115000"/>
              </a:lnSpc>
              <a:buFont typeface="Wingdings" panose="05000000000000000000" pitchFamily="2" charset="2"/>
              <a:buChar char="Ø"/>
            </a:pPr>
            <a:r>
              <a:rPr lang="en-IN" sz="1200" dirty="0">
                <a:solidFill>
                  <a:srgbClr val="292929"/>
                </a:solidFill>
                <a:effectLst/>
                <a:highlight>
                  <a:srgbClr val="FFFFFF"/>
                </a:highlight>
                <a:latin typeface="Times New Roman" panose="02020603050405020304" pitchFamily="18" charset="0"/>
                <a:ea typeface="Times New Roman" panose="02020603050405020304" pitchFamily="18" charset="0"/>
              </a:rPr>
              <a:t>Sentiment polarity is evenly distributed, so that users have first used the app and then they give their reviews but this can also be seen as less number of reviews in that category. </a:t>
            </a:r>
          </a:p>
          <a:p>
            <a:pPr marL="285750" indent="-285750" algn="just">
              <a:lnSpc>
                <a:spcPct val="115000"/>
              </a:lnSpc>
              <a:buFont typeface="Wingdings" panose="05000000000000000000" pitchFamily="2" charset="2"/>
              <a:buChar char="Ø"/>
            </a:pPr>
            <a:r>
              <a:rPr lang="en-IN" sz="1200" dirty="0">
                <a:solidFill>
                  <a:srgbClr val="292929"/>
                </a:solidFill>
                <a:highlight>
                  <a:srgbClr val="FFFFFF"/>
                </a:highlight>
                <a:latin typeface="Times New Roman" panose="02020603050405020304" pitchFamily="18" charset="0"/>
                <a:ea typeface="Times New Roman" panose="02020603050405020304" pitchFamily="18" charset="0"/>
              </a:rPr>
              <a:t>I</a:t>
            </a:r>
            <a:r>
              <a:rPr lang="en-IN" sz="1200" dirty="0">
                <a:solidFill>
                  <a:srgbClr val="292929"/>
                </a:solidFill>
                <a:effectLst/>
                <a:highlight>
                  <a:srgbClr val="FFFFFF"/>
                </a:highlight>
                <a:latin typeface="Times New Roman" panose="02020603050405020304" pitchFamily="18" charset="0"/>
                <a:ea typeface="Times New Roman" panose="02020603050405020304" pitchFamily="18" charset="0"/>
              </a:rPr>
              <a:t>n Everyone category has highest number of reviews but major part of those reviews lies between 0.1 to 0.4 and not more reviews are going higher than  that, in this we can say that customers have not used those apps and gave their reviews beforehand. </a:t>
            </a:r>
            <a:endParaRPr lang="en-IN" sz="12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050817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00077F-34F1-4830-AB9B-6EDA540E1188}"/>
              </a:ext>
            </a:extLst>
          </p:cNvPr>
          <p:cNvSpPr>
            <a:spLocks noGrp="1"/>
          </p:cNvSpPr>
          <p:nvPr>
            <p:ph type="title"/>
          </p:nvPr>
        </p:nvSpPr>
        <p:spPr/>
        <p:txBody>
          <a:bodyPr/>
          <a:lstStyle/>
          <a:p>
            <a:pPr algn="ctr"/>
            <a:r>
              <a:rPr lang="en-IN" sz="2400" b="1" dirty="0">
                <a:solidFill>
                  <a:srgbClr val="292929"/>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Categories Relation with Sentiment Polarity</a:t>
            </a:r>
            <a:endParaRPr lang="en-IN" sz="2400" b="1" dirty="0">
              <a:latin typeface="Arial" panose="020B0604020202020204" pitchFamily="34" charset="0"/>
              <a:cs typeface="Arial" panose="020B0604020202020204" pitchFamily="34" charset="0"/>
            </a:endParaRPr>
          </a:p>
        </p:txBody>
      </p:sp>
      <p:pic>
        <p:nvPicPr>
          <p:cNvPr id="4" name="image15.png">
            <a:extLst>
              <a:ext uri="{FF2B5EF4-FFF2-40B4-BE49-F238E27FC236}">
                <a16:creationId xmlns:a16="http://schemas.microsoft.com/office/drawing/2014/main" xmlns="" id="{C1BF8774-E5DE-4ADF-8A49-4E415A3C7612}"/>
              </a:ext>
            </a:extLst>
          </p:cNvPr>
          <p:cNvPicPr/>
          <p:nvPr/>
        </p:nvPicPr>
        <p:blipFill>
          <a:blip r:embed="rId2"/>
          <a:srcRect/>
          <a:stretch>
            <a:fillRect/>
          </a:stretch>
        </p:blipFill>
        <p:spPr>
          <a:xfrm>
            <a:off x="-39540" y="2571750"/>
            <a:ext cx="8520600" cy="2729689"/>
          </a:xfrm>
          <a:prstGeom prst="rect">
            <a:avLst/>
          </a:prstGeom>
          <a:ln/>
        </p:spPr>
      </p:pic>
      <p:pic>
        <p:nvPicPr>
          <p:cNvPr id="5" name="Picture 4">
            <a:extLst>
              <a:ext uri="{FF2B5EF4-FFF2-40B4-BE49-F238E27FC236}">
                <a16:creationId xmlns:a16="http://schemas.microsoft.com/office/drawing/2014/main" xmlns="" id="{7A104508-AFA8-46EE-B952-C030FBF69077}"/>
              </a:ext>
            </a:extLst>
          </p:cNvPr>
          <p:cNvPicPr>
            <a:picLocks noChangeAspect="1"/>
          </p:cNvPicPr>
          <p:nvPr/>
        </p:nvPicPr>
        <p:blipFill>
          <a:blip r:embed="rId3"/>
          <a:stretch>
            <a:fillRect/>
          </a:stretch>
        </p:blipFill>
        <p:spPr>
          <a:xfrm>
            <a:off x="8481060" y="134102"/>
            <a:ext cx="495780" cy="504555"/>
          </a:xfrm>
          <a:prstGeom prst="rect">
            <a:avLst/>
          </a:prstGeom>
        </p:spPr>
      </p:pic>
      <p:sp>
        <p:nvSpPr>
          <p:cNvPr id="7" name="TextBox 6">
            <a:extLst>
              <a:ext uri="{FF2B5EF4-FFF2-40B4-BE49-F238E27FC236}">
                <a16:creationId xmlns:a16="http://schemas.microsoft.com/office/drawing/2014/main" xmlns="" id="{D00B0B8C-4D0D-4AE0-B89E-CE5E34421675}"/>
              </a:ext>
            </a:extLst>
          </p:cNvPr>
          <p:cNvSpPr txBox="1"/>
          <p:nvPr/>
        </p:nvSpPr>
        <p:spPr>
          <a:xfrm>
            <a:off x="540780" y="949580"/>
            <a:ext cx="8603220" cy="1200329"/>
          </a:xfrm>
          <a:prstGeom prst="rect">
            <a:avLst/>
          </a:prstGeom>
          <a:noFill/>
        </p:spPr>
        <p:txBody>
          <a:bodyPr wrap="square">
            <a:spAutoFit/>
          </a:bodyPr>
          <a:lstStyle/>
          <a:p>
            <a:pPr marL="285750" indent="-285750" algn="just">
              <a:buFont typeface="Wingdings" panose="05000000000000000000" pitchFamily="2" charset="2"/>
              <a:buChar char="Ø"/>
            </a:pPr>
            <a:r>
              <a:rPr lang="en-IN" sz="1800" dirty="0">
                <a:solidFill>
                  <a:srgbClr val="292929"/>
                </a:solidFill>
                <a:effectLst/>
                <a:highlight>
                  <a:srgbClr val="FFFFFF"/>
                </a:highlight>
                <a:latin typeface="Times New Roman" panose="02020603050405020304" pitchFamily="18" charset="0"/>
                <a:ea typeface="Times New Roman" panose="02020603050405020304" pitchFamily="18" charset="0"/>
              </a:rPr>
              <a:t> Sentiment Polarity lies between 0.2 to 0.8 in all Categories, </a:t>
            </a:r>
            <a:endParaRPr lang="en-IN" dirty="0">
              <a:solidFill>
                <a:srgbClr val="292929"/>
              </a:solidFill>
              <a:highlight>
                <a:srgbClr val="FFFFFF"/>
              </a:highligh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Ø"/>
            </a:pPr>
            <a:r>
              <a:rPr lang="en-IN" sz="1800" dirty="0">
                <a:solidFill>
                  <a:srgbClr val="292929"/>
                </a:solidFill>
                <a:effectLst/>
                <a:highlight>
                  <a:srgbClr val="FFFFFF"/>
                </a:highlight>
                <a:latin typeface="Times New Roman" panose="02020603050405020304" pitchFamily="18" charset="0"/>
                <a:ea typeface="Times New Roman" panose="02020603050405020304" pitchFamily="18" charset="0"/>
              </a:rPr>
              <a:t> Family Category has the higher number of reviews in which Sentiment Polarity lies between 0.4 to 0.6 which shows that apps in this Category have been reviewed after using them. </a:t>
            </a:r>
            <a:endParaRPr lang="en-IN" sz="16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34985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284B82-7D72-430F-A0BD-54C61F80CAC3}"/>
              </a:ext>
            </a:extLst>
          </p:cNvPr>
          <p:cNvSpPr>
            <a:spLocks noGrp="1"/>
          </p:cNvSpPr>
          <p:nvPr>
            <p:ph type="title"/>
          </p:nvPr>
        </p:nvSpPr>
        <p:spPr/>
        <p:txBody>
          <a:bodyPr/>
          <a:lstStyle/>
          <a:p>
            <a:pPr algn="ctr"/>
            <a:r>
              <a:rPr lang="en-IN" sz="3600" b="1" u="sng" strike="noStrike" dirty="0">
                <a:effectLst/>
                <a:latin typeface="+mn-lt"/>
                <a:ea typeface="Times New Roman" panose="02020603050405020304" pitchFamily="18" charset="0"/>
              </a:rPr>
              <a:t>Introduction</a:t>
            </a:r>
            <a:r>
              <a:rPr lang="en-IN" sz="1800" u="none" strike="noStrike" dirty="0">
                <a:effectLst/>
                <a:latin typeface="+mn-lt"/>
                <a:ea typeface="Arial" panose="020B0604020202020204" pitchFamily="34" charset="0"/>
              </a:rPr>
              <a:t/>
            </a:r>
            <a:br>
              <a:rPr lang="en-IN" sz="1800" u="none" strike="noStrike" dirty="0">
                <a:effectLst/>
                <a:latin typeface="+mn-lt"/>
                <a:ea typeface="Arial" panose="020B0604020202020204" pitchFamily="34" charset="0"/>
              </a:rPr>
            </a:br>
            <a:endParaRPr lang="en-IN" dirty="0">
              <a:latin typeface="+mn-lt"/>
            </a:endParaRPr>
          </a:p>
        </p:txBody>
      </p:sp>
      <p:sp>
        <p:nvSpPr>
          <p:cNvPr id="3" name="Text Placeholder 2">
            <a:extLst>
              <a:ext uri="{FF2B5EF4-FFF2-40B4-BE49-F238E27FC236}">
                <a16:creationId xmlns:a16="http://schemas.microsoft.com/office/drawing/2014/main" xmlns="" id="{ED1622E2-F41D-4870-ABDD-82C5615DFFE8}"/>
              </a:ext>
            </a:extLst>
          </p:cNvPr>
          <p:cNvSpPr>
            <a:spLocks noGrp="1"/>
          </p:cNvSpPr>
          <p:nvPr>
            <p:ph type="body" idx="1"/>
          </p:nvPr>
        </p:nvSpPr>
        <p:spPr/>
        <p:txBody>
          <a:bodyPr/>
          <a:lstStyle/>
          <a:p>
            <a:r>
              <a:rPr lang="en-IN" b="0" i="0" dirty="0">
                <a:solidFill>
                  <a:srgbClr val="202124"/>
                </a:solidFill>
                <a:effectLst/>
              </a:rPr>
              <a:t>Google Play Store, is </a:t>
            </a:r>
            <a:r>
              <a:rPr lang="en-IN" b="1" i="0" dirty="0">
                <a:solidFill>
                  <a:srgbClr val="202124"/>
                </a:solidFill>
                <a:effectLst/>
              </a:rPr>
              <a:t>where  we can download or buy millions of apps, games, and other media onto  Android device</a:t>
            </a:r>
            <a:r>
              <a:rPr lang="en-IN" b="0" i="0" dirty="0">
                <a:solidFill>
                  <a:srgbClr val="202124"/>
                </a:solidFill>
                <a:effectLst/>
              </a:rPr>
              <a:t>.</a:t>
            </a:r>
            <a:endParaRPr lang="en-IN" dirty="0"/>
          </a:p>
        </p:txBody>
      </p:sp>
      <p:pic>
        <p:nvPicPr>
          <p:cNvPr id="4" name="Picture 3">
            <a:extLst>
              <a:ext uri="{FF2B5EF4-FFF2-40B4-BE49-F238E27FC236}">
                <a16:creationId xmlns:a16="http://schemas.microsoft.com/office/drawing/2014/main" xmlns="" id="{D0D2DE11-569B-4797-9AFD-3BF8129D27C9}"/>
              </a:ext>
            </a:extLst>
          </p:cNvPr>
          <p:cNvPicPr>
            <a:picLocks noChangeAspect="1"/>
          </p:cNvPicPr>
          <p:nvPr/>
        </p:nvPicPr>
        <p:blipFill>
          <a:blip r:embed="rId2"/>
          <a:stretch>
            <a:fillRect/>
          </a:stretch>
        </p:blipFill>
        <p:spPr>
          <a:xfrm>
            <a:off x="2852589" y="2311881"/>
            <a:ext cx="3438822" cy="1917219"/>
          </a:xfrm>
          <a:prstGeom prst="rect">
            <a:avLst/>
          </a:prstGeom>
        </p:spPr>
      </p:pic>
    </p:spTree>
    <p:extLst>
      <p:ext uri="{BB962C8B-B14F-4D97-AF65-F5344CB8AC3E}">
        <p14:creationId xmlns:p14="http://schemas.microsoft.com/office/powerpoint/2010/main" val="1798550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06213C-475E-4D0C-8FDF-1564D9E4CAB7}"/>
              </a:ext>
            </a:extLst>
          </p:cNvPr>
          <p:cNvSpPr>
            <a:spLocks noGrp="1"/>
          </p:cNvSpPr>
          <p:nvPr>
            <p:ph type="title"/>
          </p:nvPr>
        </p:nvSpPr>
        <p:spPr>
          <a:xfrm>
            <a:off x="151680" y="216425"/>
            <a:ext cx="8520600" cy="572700"/>
          </a:xfrm>
        </p:spPr>
        <p:txBody>
          <a:bodyPr/>
          <a:lstStyle/>
          <a:p>
            <a:pPr algn="ctr"/>
            <a:r>
              <a:rPr lang="en-IN" sz="3600" b="1" dirty="0"/>
              <a:t>Asking from Analysis</a:t>
            </a:r>
          </a:p>
        </p:txBody>
      </p:sp>
      <p:sp>
        <p:nvSpPr>
          <p:cNvPr id="5" name="TextBox 4">
            <a:extLst>
              <a:ext uri="{FF2B5EF4-FFF2-40B4-BE49-F238E27FC236}">
                <a16:creationId xmlns:a16="http://schemas.microsoft.com/office/drawing/2014/main" xmlns="" id="{940F3AB0-4BDD-40D8-8FEF-BB1916D942C3}"/>
              </a:ext>
            </a:extLst>
          </p:cNvPr>
          <p:cNvSpPr txBox="1"/>
          <p:nvPr/>
        </p:nvSpPr>
        <p:spPr>
          <a:xfrm>
            <a:off x="494348" y="1174165"/>
            <a:ext cx="8649652" cy="4524315"/>
          </a:xfrm>
          <a:prstGeom prst="rect">
            <a:avLst/>
          </a:prstGeom>
          <a:noFill/>
        </p:spPr>
        <p:txBody>
          <a:bodyPr wrap="square">
            <a:spAutoFit/>
          </a:bodyPr>
          <a:lstStyle/>
          <a:p>
            <a:pPr marL="342900" indent="-342900">
              <a:buFont typeface="+mj-lt"/>
              <a:buAutoNum type="arabicPeriod"/>
            </a:pPr>
            <a:r>
              <a:rPr lang="en-IN" i="0" dirty="0">
                <a:solidFill>
                  <a:srgbClr val="212121"/>
                </a:solidFill>
                <a:effectLst/>
                <a:latin typeface="Arial" panose="020B0604020202020204" pitchFamily="34" charset="0"/>
                <a:cs typeface="Arial" panose="020B0604020202020204" pitchFamily="34" charset="0"/>
              </a:rPr>
              <a:t>How does size impact on the number of installs?</a:t>
            </a:r>
          </a:p>
          <a:p>
            <a:pPr marL="342900" indent="-342900">
              <a:buFont typeface="+mj-lt"/>
              <a:buAutoNum type="arabicPeriod"/>
            </a:pPr>
            <a:r>
              <a:rPr lang="en-IN" i="0" dirty="0">
                <a:solidFill>
                  <a:srgbClr val="212121"/>
                </a:solidFill>
                <a:effectLst/>
                <a:latin typeface="Arial" panose="020B0604020202020204" pitchFamily="34" charset="0"/>
                <a:cs typeface="Arial" panose="020B0604020202020204" pitchFamily="34" charset="0"/>
              </a:rPr>
              <a:t>How does size impact the ratings of any app?</a:t>
            </a:r>
          </a:p>
          <a:p>
            <a:pPr marL="342900" indent="-342900">
              <a:buFont typeface="+mj-lt"/>
              <a:buAutoNum type="arabicPeriod"/>
            </a:pPr>
            <a:r>
              <a:rPr lang="en-IN" i="0" dirty="0">
                <a:solidFill>
                  <a:srgbClr val="212121"/>
                </a:solidFill>
                <a:effectLst/>
                <a:latin typeface="Arial" panose="020B0604020202020204" pitchFamily="34" charset="0"/>
                <a:cs typeface="Arial" panose="020B0604020202020204" pitchFamily="34" charset="0"/>
              </a:rPr>
              <a:t>What is the distribution of apps in terms of their ratings, size and type?</a:t>
            </a:r>
          </a:p>
          <a:p>
            <a:pPr marL="342900" indent="-342900">
              <a:buFont typeface="+mj-lt"/>
              <a:buAutoNum type="arabicPeriod"/>
            </a:pPr>
            <a:r>
              <a:rPr lang="en-IN" i="0" dirty="0">
                <a:solidFill>
                  <a:srgbClr val="212121"/>
                </a:solidFill>
                <a:effectLst/>
                <a:latin typeface="Arial" panose="020B0604020202020204" pitchFamily="34" charset="0"/>
                <a:cs typeface="Arial" panose="020B0604020202020204" pitchFamily="34" charset="0"/>
              </a:rPr>
              <a:t>How sentiment is divided for different type of reviews?</a:t>
            </a:r>
          </a:p>
          <a:p>
            <a:pPr marL="342900" indent="-342900">
              <a:buFont typeface="+mj-lt"/>
              <a:buAutoNum type="arabicPeriod"/>
            </a:pPr>
            <a:r>
              <a:rPr lang="en-IN" i="0" dirty="0">
                <a:solidFill>
                  <a:srgbClr val="212121"/>
                </a:solidFill>
                <a:effectLst/>
                <a:latin typeface="Arial" panose="020B0604020202020204" pitchFamily="34" charset="0"/>
                <a:cs typeface="Arial" panose="020B0604020202020204" pitchFamily="34" charset="0"/>
              </a:rPr>
              <a:t>What is the distribution of type of reviews, category wise in the data set?</a:t>
            </a:r>
          </a:p>
          <a:p>
            <a:pPr marL="342900" indent="-342900">
              <a:buFont typeface="+mj-lt"/>
              <a:buAutoNum type="arabicPeriod"/>
            </a:pPr>
            <a:r>
              <a:rPr lang="en-IN" i="0" dirty="0">
                <a:solidFill>
                  <a:srgbClr val="212121"/>
                </a:solidFill>
                <a:effectLst/>
                <a:latin typeface="Arial" panose="020B0604020202020204" pitchFamily="34" charset="0"/>
                <a:cs typeface="Arial" panose="020B0604020202020204" pitchFamily="34" charset="0"/>
              </a:rPr>
              <a:t>Is sentiment subjectivity proportional to sentiment polarity?</a:t>
            </a:r>
          </a:p>
          <a:p>
            <a:pPr marL="342900" indent="-342900">
              <a:buFont typeface="+mj-lt"/>
              <a:buAutoNum type="arabicPeriod"/>
            </a:pPr>
            <a:r>
              <a:rPr lang="en-IN" i="0" dirty="0">
                <a:solidFill>
                  <a:srgbClr val="212121"/>
                </a:solidFill>
                <a:effectLst/>
                <a:latin typeface="Arial" panose="020B0604020202020204" pitchFamily="34" charset="0"/>
                <a:cs typeface="Arial" panose="020B0604020202020204" pitchFamily="34" charset="0"/>
              </a:rPr>
              <a:t>Age vs sentiment: each age with its Positive, Negative, </a:t>
            </a:r>
            <a:r>
              <a:rPr lang="en-IN" i="0" dirty="0" err="1">
                <a:solidFill>
                  <a:srgbClr val="212121"/>
                </a:solidFill>
                <a:effectLst/>
                <a:latin typeface="Arial" panose="020B0604020202020204" pitchFamily="34" charset="0"/>
                <a:cs typeface="Arial" panose="020B0604020202020204" pitchFamily="34" charset="0"/>
              </a:rPr>
              <a:t>Nauteral</a:t>
            </a:r>
            <a:r>
              <a:rPr lang="en-IN" i="0" dirty="0">
                <a:solidFill>
                  <a:srgbClr val="212121"/>
                </a:solidFill>
                <a:effectLst/>
                <a:latin typeface="Arial" panose="020B0604020202020204" pitchFamily="34" charset="0"/>
                <a:cs typeface="Arial" panose="020B0604020202020204" pitchFamily="34" charset="0"/>
              </a:rPr>
              <a:t> sentiment</a:t>
            </a:r>
          </a:p>
          <a:p>
            <a:pPr marL="342900" indent="-342900">
              <a:buFont typeface="+mj-lt"/>
              <a:buAutoNum type="arabicPeriod"/>
            </a:pPr>
            <a:r>
              <a:rPr lang="en-IN" i="0" dirty="0">
                <a:solidFill>
                  <a:srgbClr val="212121"/>
                </a:solidFill>
                <a:effectLst/>
                <a:latin typeface="Arial" panose="020B0604020202020204" pitchFamily="34" charset="0"/>
                <a:cs typeface="Arial" panose="020B0604020202020204" pitchFamily="34" charset="0"/>
              </a:rPr>
              <a:t>Sentiment Polarity relation with paid and Free App</a:t>
            </a:r>
          </a:p>
          <a:p>
            <a:pPr marL="342900" indent="-342900">
              <a:buFont typeface="+mj-lt"/>
              <a:buAutoNum type="arabicPeriod"/>
            </a:pPr>
            <a:r>
              <a:rPr lang="en-IN" i="0" dirty="0">
                <a:solidFill>
                  <a:srgbClr val="212121"/>
                </a:solidFill>
                <a:effectLst/>
                <a:latin typeface="Arial" panose="020B0604020202020204" pitchFamily="34" charset="0"/>
                <a:cs typeface="Arial" panose="020B0604020202020204" pitchFamily="34" charset="0"/>
              </a:rPr>
              <a:t>Content Rating Relation with Sentiment Polarity</a:t>
            </a:r>
          </a:p>
          <a:p>
            <a:pPr marL="342900" indent="-342900">
              <a:buFont typeface="+mj-lt"/>
              <a:buAutoNum type="arabicPeriod"/>
            </a:pPr>
            <a:r>
              <a:rPr lang="en-IN" i="0" dirty="0">
                <a:solidFill>
                  <a:srgbClr val="212121"/>
                </a:solidFill>
                <a:effectLst/>
                <a:latin typeface="Arial" panose="020B0604020202020204" pitchFamily="34" charset="0"/>
                <a:cs typeface="Arial" panose="020B0604020202020204" pitchFamily="34" charset="0"/>
              </a:rPr>
              <a:t>Categories Relation with Sentiment Subjectivity</a:t>
            </a:r>
          </a:p>
          <a:p>
            <a:pPr marL="342900" indent="-342900">
              <a:buFont typeface="+mj-lt"/>
              <a:buAutoNum type="arabicPeriod"/>
            </a:pPr>
            <a:r>
              <a:rPr lang="en-IN" i="0" dirty="0">
                <a:solidFill>
                  <a:srgbClr val="212121"/>
                </a:solidFill>
                <a:effectLst/>
                <a:latin typeface="Arial" panose="020B0604020202020204" pitchFamily="34" charset="0"/>
                <a:cs typeface="Arial" panose="020B0604020202020204" pitchFamily="34" charset="0"/>
              </a:rPr>
              <a:t>A quick look on reviews through Word cloud</a:t>
            </a:r>
          </a:p>
          <a:p>
            <a:pPr marL="342900" indent="-342900">
              <a:buFont typeface="+mj-lt"/>
              <a:buAutoNum type="arabicPeriod"/>
            </a:pPr>
            <a:endParaRPr lang="en-IN" i="0" dirty="0">
              <a:solidFill>
                <a:srgbClr val="212121"/>
              </a:solidFill>
              <a:effectLst/>
              <a:latin typeface="Arial" panose="020B0604020202020204" pitchFamily="34" charset="0"/>
              <a:cs typeface="Arial" panose="020B0604020202020204" pitchFamily="34" charset="0"/>
            </a:endParaRPr>
          </a:p>
          <a:p>
            <a:endParaRPr lang="en-IN" b="0" i="0" dirty="0">
              <a:solidFill>
                <a:srgbClr val="212121"/>
              </a:solidFill>
              <a:effectLst/>
              <a:latin typeface="Roboto" panose="02000000000000000000" pitchFamily="2" charset="0"/>
            </a:endParaRPr>
          </a:p>
          <a:p>
            <a:endParaRPr lang="en-IN" b="0" i="0" dirty="0">
              <a:solidFill>
                <a:srgbClr val="212121"/>
              </a:solidFill>
              <a:effectLst/>
              <a:latin typeface="Roboto" panose="02000000000000000000" pitchFamily="2" charset="0"/>
            </a:endParaRPr>
          </a:p>
          <a:p>
            <a:endParaRPr lang="en-IN" b="1" i="0" dirty="0">
              <a:solidFill>
                <a:srgbClr val="212121"/>
              </a:solidFill>
              <a:effectLst/>
              <a:latin typeface="Roboto" panose="02000000000000000000" pitchFamily="2" charset="0"/>
            </a:endParaRPr>
          </a:p>
          <a:p>
            <a:endParaRPr lang="en-IN" dirty="0"/>
          </a:p>
        </p:txBody>
      </p:sp>
      <p:pic>
        <p:nvPicPr>
          <p:cNvPr id="6" name="Picture 5">
            <a:extLst>
              <a:ext uri="{FF2B5EF4-FFF2-40B4-BE49-F238E27FC236}">
                <a16:creationId xmlns:a16="http://schemas.microsoft.com/office/drawing/2014/main" xmlns="" id="{9E12905D-685E-4C57-9C44-3B23E680C456}"/>
              </a:ext>
            </a:extLst>
          </p:cNvPr>
          <p:cNvPicPr>
            <a:picLocks noChangeAspect="1"/>
          </p:cNvPicPr>
          <p:nvPr/>
        </p:nvPicPr>
        <p:blipFill>
          <a:blip r:embed="rId2"/>
          <a:stretch>
            <a:fillRect/>
          </a:stretch>
        </p:blipFill>
        <p:spPr>
          <a:xfrm>
            <a:off x="8481060" y="134102"/>
            <a:ext cx="495780" cy="504555"/>
          </a:xfrm>
          <a:prstGeom prst="rect">
            <a:avLst/>
          </a:prstGeom>
        </p:spPr>
      </p:pic>
    </p:spTree>
    <p:extLst>
      <p:ext uri="{BB962C8B-B14F-4D97-AF65-F5344CB8AC3E}">
        <p14:creationId xmlns:p14="http://schemas.microsoft.com/office/powerpoint/2010/main" val="3594739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C7D374-A83B-4BD8-A110-7E71B8E9582F}"/>
              </a:ext>
            </a:extLst>
          </p:cNvPr>
          <p:cNvSpPr>
            <a:spLocks noGrp="1"/>
          </p:cNvSpPr>
          <p:nvPr>
            <p:ph type="title"/>
          </p:nvPr>
        </p:nvSpPr>
        <p:spPr>
          <a:xfrm>
            <a:off x="163110" y="158675"/>
            <a:ext cx="8520600" cy="572700"/>
          </a:xfrm>
        </p:spPr>
        <p:txBody>
          <a:bodyPr/>
          <a:lstStyle/>
          <a:p>
            <a:pPr algn="ctr"/>
            <a:r>
              <a:rPr lang="en-IN" sz="3200" b="1" u="sng" dirty="0">
                <a:solidFill>
                  <a:srgbClr val="292929"/>
                </a:solidFill>
                <a:effectLst/>
                <a:highlight>
                  <a:srgbClr val="FFFFFF"/>
                </a:highlight>
                <a:latin typeface="Times New Roman" panose="02020603050405020304" pitchFamily="18" charset="0"/>
                <a:ea typeface="Times New Roman" panose="02020603050405020304" pitchFamily="18" charset="0"/>
              </a:rPr>
              <a:t>Conclusion</a:t>
            </a:r>
            <a:r>
              <a:rPr lang="en-IN" sz="1800" dirty="0">
                <a:effectLst/>
                <a:latin typeface="Arial" panose="020B0604020202020204" pitchFamily="34" charset="0"/>
                <a:ea typeface="Arial" panose="020B0604020202020204" pitchFamily="34" charset="0"/>
              </a:rPr>
              <a:t/>
            </a:r>
            <a:br>
              <a:rPr lang="en-IN" sz="1800" dirty="0">
                <a:effectLst/>
                <a:latin typeface="Arial" panose="020B0604020202020204" pitchFamily="34" charset="0"/>
                <a:ea typeface="Arial" panose="020B0604020202020204" pitchFamily="34" charset="0"/>
              </a:rPr>
            </a:br>
            <a:endParaRPr lang="en-IN" dirty="0"/>
          </a:p>
        </p:txBody>
      </p:sp>
      <p:sp>
        <p:nvSpPr>
          <p:cNvPr id="3" name="Text Placeholder 2">
            <a:extLst>
              <a:ext uri="{FF2B5EF4-FFF2-40B4-BE49-F238E27FC236}">
                <a16:creationId xmlns:a16="http://schemas.microsoft.com/office/drawing/2014/main" xmlns="" id="{C37799CA-7941-4F01-8792-3D9F73C974E7}"/>
              </a:ext>
            </a:extLst>
          </p:cNvPr>
          <p:cNvSpPr>
            <a:spLocks noGrp="1"/>
          </p:cNvSpPr>
          <p:nvPr>
            <p:ph type="body" idx="1"/>
          </p:nvPr>
        </p:nvSpPr>
        <p:spPr>
          <a:xfrm>
            <a:off x="163110" y="731375"/>
            <a:ext cx="8520600" cy="3416400"/>
          </a:xfrm>
        </p:spPr>
        <p:txBody>
          <a:bodyPr/>
          <a:lstStyle/>
          <a:p>
            <a:pPr algn="just">
              <a:lnSpc>
                <a:spcPct val="115000"/>
              </a:lnSpc>
              <a:spcBef>
                <a:spcPts val="1200"/>
              </a:spcBef>
              <a:spcAft>
                <a:spcPts val="1200"/>
              </a:spcAft>
              <a:buFont typeface="Wingdings" panose="05000000000000000000" pitchFamily="2" charset="2"/>
              <a:buChar char="Ø"/>
            </a:pPr>
            <a:r>
              <a:rPr lang="en-IN" sz="1200" dirty="0">
                <a:solidFill>
                  <a:srgbClr val="292929"/>
                </a:solidFill>
                <a:highlight>
                  <a:srgbClr val="FFFFFF"/>
                </a:highlight>
                <a:latin typeface="Adobe Garamond Pro Bold" panose="02020702060506020403" pitchFamily="18" charset="0"/>
                <a:ea typeface="Times New Roman" panose="02020603050405020304" pitchFamily="18" charset="0"/>
              </a:rPr>
              <a:t>M</a:t>
            </a:r>
            <a:r>
              <a:rPr lang="en-IN" sz="1200" dirty="0">
                <a:solidFill>
                  <a:srgbClr val="292929"/>
                </a:solidFill>
                <a:effectLst/>
                <a:highlight>
                  <a:srgbClr val="FFFFFF"/>
                </a:highlight>
                <a:latin typeface="Adobe Garamond Pro Bold" panose="02020702060506020403" pitchFamily="18" charset="0"/>
                <a:ea typeface="Times New Roman" panose="02020603050405020304" pitchFamily="18" charset="0"/>
              </a:rPr>
              <a:t>ost of the trending apps (in terms of users' installs) are from the categories like GAME, COMMUNICATION, and TOOL even though the amount of available apps from these categories are twice as much lesser than the category FAMILY.  </a:t>
            </a:r>
            <a:endParaRPr lang="en-IN" sz="1200" dirty="0">
              <a:highlight>
                <a:srgbClr val="FFFFFF"/>
              </a:highlight>
              <a:latin typeface="Adobe Garamond Pro Bold" panose="02020702060506020403" pitchFamily="18" charset="0"/>
              <a:ea typeface="Times New Roman" panose="02020603050405020304" pitchFamily="18" charset="0"/>
            </a:endParaRPr>
          </a:p>
          <a:p>
            <a:pPr algn="just">
              <a:lnSpc>
                <a:spcPct val="115000"/>
              </a:lnSpc>
              <a:spcBef>
                <a:spcPts val="1200"/>
              </a:spcBef>
              <a:spcAft>
                <a:spcPts val="1200"/>
              </a:spcAft>
              <a:buFont typeface="Wingdings" panose="05000000000000000000" pitchFamily="2" charset="2"/>
              <a:buChar char="Ø"/>
            </a:pPr>
            <a:r>
              <a:rPr lang="en-IN" sz="1200" dirty="0">
                <a:solidFill>
                  <a:srgbClr val="292929"/>
                </a:solidFill>
                <a:highlight>
                  <a:srgbClr val="FFFFFF"/>
                </a:highlight>
                <a:latin typeface="Adobe Garamond Pro Bold" panose="02020702060506020403" pitchFamily="18" charset="0"/>
                <a:ea typeface="Times New Roman" panose="02020603050405020304" pitchFamily="18" charset="0"/>
              </a:rPr>
              <a:t>M</a:t>
            </a:r>
            <a:r>
              <a:rPr lang="en-IN" sz="1200" dirty="0">
                <a:solidFill>
                  <a:srgbClr val="292929"/>
                </a:solidFill>
                <a:effectLst/>
                <a:highlight>
                  <a:srgbClr val="FFFFFF"/>
                </a:highlight>
                <a:latin typeface="Adobe Garamond Pro Bold" panose="02020702060506020403" pitchFamily="18" charset="0"/>
                <a:ea typeface="Times New Roman" panose="02020603050405020304" pitchFamily="18" charset="0"/>
              </a:rPr>
              <a:t>ost of the apps having good ratings of above 4.0 are mostly confirmed to have high amount of reviews and user installs. </a:t>
            </a:r>
          </a:p>
          <a:p>
            <a:pPr algn="just">
              <a:lnSpc>
                <a:spcPct val="115000"/>
              </a:lnSpc>
              <a:spcBef>
                <a:spcPts val="1200"/>
              </a:spcBef>
              <a:spcAft>
                <a:spcPts val="1200"/>
              </a:spcAft>
              <a:buFont typeface="Wingdings" panose="05000000000000000000" pitchFamily="2" charset="2"/>
              <a:buChar char="Ø"/>
            </a:pPr>
            <a:r>
              <a:rPr lang="en-IN" sz="1200" dirty="0" err="1">
                <a:solidFill>
                  <a:srgbClr val="292929"/>
                </a:solidFill>
                <a:effectLst/>
                <a:highlight>
                  <a:srgbClr val="FFFFFF"/>
                </a:highlight>
                <a:latin typeface="Adobe Garamond Pro Bold" panose="02020702060506020403" pitchFamily="18" charset="0"/>
                <a:ea typeface="Times New Roman" panose="02020603050405020304" pitchFamily="18" charset="0"/>
              </a:rPr>
              <a:t>Futhermore</a:t>
            </a:r>
            <a:r>
              <a:rPr lang="en-IN" sz="1200" dirty="0">
                <a:solidFill>
                  <a:srgbClr val="292929"/>
                </a:solidFill>
                <a:effectLst/>
                <a:highlight>
                  <a:srgbClr val="FFFFFF"/>
                </a:highlight>
                <a:latin typeface="Adobe Garamond Pro Bold" panose="02020702060506020403" pitchFamily="18" charset="0"/>
                <a:ea typeface="Times New Roman" panose="02020603050405020304" pitchFamily="18" charset="0"/>
              </a:rPr>
              <a:t>, most of the apps that are having high amount of reviews are from the categories of SOCIAL, COMMUNICATION and GAME like Facebook, WhatsApp Messenger, Instagram, Messenger – Text and Video Chat for Free, Clash of Clans etc.</a:t>
            </a:r>
            <a:endParaRPr lang="en-IN" sz="1200" dirty="0">
              <a:effectLst/>
              <a:latin typeface="Adobe Garamond Pro Bold" panose="02020702060506020403" pitchFamily="18" charset="0"/>
              <a:ea typeface="Arial" panose="020B0604020202020204" pitchFamily="34" charset="0"/>
            </a:endParaRPr>
          </a:p>
          <a:p>
            <a:pPr algn="just">
              <a:buFont typeface="Wingdings" panose="05000000000000000000" pitchFamily="2" charset="2"/>
              <a:buChar char="Ø"/>
            </a:pPr>
            <a:r>
              <a:rPr lang="en-IN" sz="1200" dirty="0">
                <a:solidFill>
                  <a:srgbClr val="292929"/>
                </a:solidFill>
                <a:highlight>
                  <a:srgbClr val="FFFFFF"/>
                </a:highlight>
                <a:latin typeface="Adobe Garamond Pro Bold" panose="02020702060506020403" pitchFamily="18" charset="0"/>
                <a:ea typeface="Times New Roman" panose="02020603050405020304" pitchFamily="18" charset="0"/>
              </a:rPr>
              <a:t>A</a:t>
            </a:r>
            <a:r>
              <a:rPr lang="en-IN" sz="1200" dirty="0">
                <a:solidFill>
                  <a:srgbClr val="292929"/>
                </a:solidFill>
                <a:effectLst/>
                <a:highlight>
                  <a:srgbClr val="FFFFFF"/>
                </a:highlight>
                <a:latin typeface="Adobe Garamond Pro Bold" panose="02020702060506020403" pitchFamily="18" charset="0"/>
                <a:ea typeface="Times New Roman" panose="02020603050405020304" pitchFamily="18" charset="0"/>
              </a:rPr>
              <a:t>pps from the categories </a:t>
            </a:r>
            <a:r>
              <a:rPr lang="en-IN" sz="1600" dirty="0">
                <a:solidFill>
                  <a:srgbClr val="292929"/>
                </a:solidFill>
                <a:effectLst/>
                <a:highlight>
                  <a:srgbClr val="FFFFFF"/>
                </a:highlight>
                <a:latin typeface="Adobe Garamond Pro Bold" panose="02020702060506020403" pitchFamily="18" charset="0"/>
                <a:ea typeface="Times New Roman" panose="02020603050405020304" pitchFamily="18" charset="0"/>
              </a:rPr>
              <a:t>like</a:t>
            </a:r>
            <a:r>
              <a:rPr lang="en-IN" sz="1200" dirty="0">
                <a:solidFill>
                  <a:srgbClr val="292929"/>
                </a:solidFill>
                <a:effectLst/>
                <a:highlight>
                  <a:srgbClr val="FFFFFF"/>
                </a:highlight>
                <a:latin typeface="Adobe Garamond Pro Bold" panose="02020702060506020403" pitchFamily="18" charset="0"/>
                <a:ea typeface="Times New Roman" panose="02020603050405020304" pitchFamily="18" charset="0"/>
              </a:rPr>
              <a:t> GAME, SOCIAL, COMMUNICATION and TOOL of having the highest amount of installs, rating and reviews are reflecting the current trend of Android users, they are not even appearing as category in the top 5 most expensive apps in the store (which are mostly from FINANCE and LIFESTYLE). </a:t>
            </a:r>
          </a:p>
          <a:p>
            <a:pPr algn="just">
              <a:buFont typeface="Wingdings" panose="05000000000000000000" pitchFamily="2" charset="2"/>
              <a:buChar char="Ø"/>
            </a:pPr>
            <a:r>
              <a:rPr lang="en-IN" sz="1200" dirty="0">
                <a:solidFill>
                  <a:srgbClr val="292929"/>
                </a:solidFill>
                <a:effectLst/>
                <a:highlight>
                  <a:srgbClr val="FFFFFF"/>
                </a:highlight>
                <a:latin typeface="Adobe Garamond Pro Bold" panose="02020702060506020403" pitchFamily="18" charset="0"/>
                <a:ea typeface="Times New Roman" panose="02020603050405020304" pitchFamily="18" charset="0"/>
              </a:rPr>
              <a:t>As a </a:t>
            </a:r>
            <a:r>
              <a:rPr lang="en-IN" sz="1200" dirty="0" err="1">
                <a:solidFill>
                  <a:srgbClr val="292929"/>
                </a:solidFill>
                <a:effectLst/>
                <a:highlight>
                  <a:srgbClr val="FFFFFF"/>
                </a:highlight>
                <a:latin typeface="Adobe Garamond Pro Bold" panose="02020702060506020403" pitchFamily="18" charset="0"/>
                <a:ea typeface="Times New Roman" panose="02020603050405020304" pitchFamily="18" charset="0"/>
              </a:rPr>
              <a:t>conclsuion</a:t>
            </a:r>
            <a:r>
              <a:rPr lang="en-IN" sz="1200" dirty="0">
                <a:solidFill>
                  <a:srgbClr val="292929"/>
                </a:solidFill>
                <a:effectLst/>
                <a:highlight>
                  <a:srgbClr val="FFFFFF"/>
                </a:highlight>
                <a:latin typeface="Adobe Garamond Pro Bold" panose="02020702060506020403" pitchFamily="18" charset="0"/>
                <a:ea typeface="Times New Roman" panose="02020603050405020304" pitchFamily="18" charset="0"/>
              </a:rPr>
              <a:t>, we learnt that the current trend in the Android market are mostly from these categories which either assisting, communicating or entertaining apps.</a:t>
            </a:r>
            <a:endParaRPr lang="en-IN" sz="1200" dirty="0">
              <a:effectLst/>
              <a:latin typeface="Adobe Garamond Pro Bold" panose="02020702060506020403" pitchFamily="18" charset="0"/>
              <a:ea typeface="Arial" panose="020B0604020202020204" pitchFamily="34" charset="0"/>
            </a:endParaRPr>
          </a:p>
          <a:p>
            <a:endParaRPr lang="en-IN" sz="1200" dirty="0"/>
          </a:p>
        </p:txBody>
      </p:sp>
      <p:pic>
        <p:nvPicPr>
          <p:cNvPr id="4" name="Picture 3">
            <a:extLst>
              <a:ext uri="{FF2B5EF4-FFF2-40B4-BE49-F238E27FC236}">
                <a16:creationId xmlns:a16="http://schemas.microsoft.com/office/drawing/2014/main" xmlns="" id="{4E323B2F-EF42-4356-826C-10BA77FF62AF}"/>
              </a:ext>
            </a:extLst>
          </p:cNvPr>
          <p:cNvPicPr>
            <a:picLocks noChangeAspect="1"/>
          </p:cNvPicPr>
          <p:nvPr/>
        </p:nvPicPr>
        <p:blipFill>
          <a:blip r:embed="rId2"/>
          <a:stretch>
            <a:fillRect/>
          </a:stretch>
        </p:blipFill>
        <p:spPr>
          <a:xfrm>
            <a:off x="8481060" y="134102"/>
            <a:ext cx="495780" cy="504555"/>
          </a:xfrm>
          <a:prstGeom prst="rect">
            <a:avLst/>
          </a:prstGeom>
        </p:spPr>
      </p:pic>
    </p:spTree>
    <p:extLst>
      <p:ext uri="{BB962C8B-B14F-4D97-AF65-F5344CB8AC3E}">
        <p14:creationId xmlns:p14="http://schemas.microsoft.com/office/powerpoint/2010/main" val="585027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00248-4842-4D18-838A-31A660C20D18}"/>
              </a:ext>
            </a:extLst>
          </p:cNvPr>
          <p:cNvSpPr>
            <a:spLocks noGrp="1"/>
          </p:cNvSpPr>
          <p:nvPr>
            <p:ph type="title"/>
          </p:nvPr>
        </p:nvSpPr>
        <p:spPr/>
        <p:txBody>
          <a:bodyPr/>
          <a:lstStyle/>
          <a:p>
            <a:pPr algn="ctr"/>
            <a:r>
              <a:rPr lang="en-IN" b="1" u="sng" dirty="0">
                <a:latin typeface="+mn-lt"/>
              </a:rPr>
              <a:t>Objective</a:t>
            </a:r>
            <a:r>
              <a:rPr lang="en-IN" dirty="0">
                <a:latin typeface="Arial Black" panose="020B0A04020102020204" pitchFamily="34" charset="0"/>
              </a:rPr>
              <a:t> </a:t>
            </a:r>
          </a:p>
        </p:txBody>
      </p:sp>
      <p:sp>
        <p:nvSpPr>
          <p:cNvPr id="3" name="Text Placeholder 2">
            <a:extLst>
              <a:ext uri="{FF2B5EF4-FFF2-40B4-BE49-F238E27FC236}">
                <a16:creationId xmlns:a16="http://schemas.microsoft.com/office/drawing/2014/main" xmlns="" id="{4E0AB1E5-9EB4-4EA4-A493-C79A519DFBE9}"/>
              </a:ext>
            </a:extLst>
          </p:cNvPr>
          <p:cNvSpPr>
            <a:spLocks noGrp="1"/>
          </p:cNvSpPr>
          <p:nvPr>
            <p:ph type="body" idx="1"/>
          </p:nvPr>
        </p:nvSpPr>
        <p:spPr/>
        <p:txBody>
          <a:bodyPr/>
          <a:lstStyle/>
          <a:p>
            <a:pPr marL="114300" indent="0" algn="just">
              <a:buNone/>
            </a:pPr>
            <a:r>
              <a:rPr lang="en-IN" sz="2000" b="1" i="0" u="none" strike="noStrike" baseline="0" dirty="0">
                <a:solidFill>
                  <a:srgbClr val="1E1E1E"/>
                </a:solidFill>
                <a:cs typeface="Arial" panose="020B0604020202020204" pitchFamily="34" charset="0"/>
              </a:rPr>
              <a:t>Performed Exploratory data analysis </a:t>
            </a:r>
            <a:r>
              <a:rPr lang="en-IN" sz="2000" b="1" i="0" u="none" strike="noStrike" baseline="0" dirty="0">
                <a:solidFill>
                  <a:srgbClr val="000000"/>
                </a:solidFill>
                <a:cs typeface="Arial" panose="020B0604020202020204" pitchFamily="34" charset="0"/>
              </a:rPr>
              <a:t>to discover following key factors responsible for app engagement and success.</a:t>
            </a:r>
          </a:p>
          <a:p>
            <a:pPr algn="just">
              <a:buFont typeface="Wingdings" panose="05000000000000000000" pitchFamily="2" charset="2"/>
              <a:buChar char="Ø"/>
            </a:pPr>
            <a:r>
              <a:rPr lang="en-IN" sz="2000" b="1" i="0" dirty="0">
                <a:solidFill>
                  <a:srgbClr val="212121"/>
                </a:solidFill>
                <a:effectLst/>
                <a:cs typeface="Arial" panose="020B0604020202020204" pitchFamily="34" charset="0"/>
              </a:rPr>
              <a:t>Application Types in Play Store</a:t>
            </a:r>
            <a:endParaRPr lang="en-IN" sz="2000" b="1" dirty="0">
              <a:solidFill>
                <a:srgbClr val="000000"/>
              </a:solidFill>
              <a:effectLst/>
              <a:cs typeface="Arial" panose="020B0604020202020204" pitchFamily="34" charset="0"/>
            </a:endParaRPr>
          </a:p>
          <a:p>
            <a:pPr algn="just">
              <a:buFont typeface="Wingdings" panose="05000000000000000000" pitchFamily="2" charset="2"/>
              <a:buChar char="Ø"/>
            </a:pPr>
            <a:r>
              <a:rPr lang="en-IN" sz="2000" b="1" i="0" dirty="0">
                <a:solidFill>
                  <a:srgbClr val="212121"/>
                </a:solidFill>
                <a:effectLst/>
                <a:cs typeface="Arial" panose="020B0604020202020204" pitchFamily="34" charset="0"/>
              </a:rPr>
              <a:t>Categories in Play Store</a:t>
            </a:r>
          </a:p>
          <a:p>
            <a:pPr algn="just">
              <a:buFont typeface="Wingdings" panose="05000000000000000000" pitchFamily="2" charset="2"/>
              <a:buChar char="Ø"/>
            </a:pPr>
            <a:r>
              <a:rPr lang="en-IN" sz="2000" b="1" i="0" dirty="0">
                <a:solidFill>
                  <a:srgbClr val="212121"/>
                </a:solidFill>
                <a:effectLst/>
                <a:cs typeface="Arial" panose="020B0604020202020204" pitchFamily="34" charset="0"/>
              </a:rPr>
              <a:t>Size of Apps</a:t>
            </a:r>
            <a:endParaRPr lang="en-IN" sz="2000" b="1" dirty="0">
              <a:solidFill>
                <a:srgbClr val="212121"/>
              </a:solidFill>
              <a:cs typeface="Arial" panose="020B0604020202020204" pitchFamily="34" charset="0"/>
            </a:endParaRPr>
          </a:p>
          <a:p>
            <a:pPr algn="just">
              <a:buFont typeface="Wingdings" panose="05000000000000000000" pitchFamily="2" charset="2"/>
              <a:buChar char="Ø"/>
            </a:pPr>
            <a:r>
              <a:rPr lang="en-IN" sz="2000" b="1" dirty="0">
                <a:solidFill>
                  <a:srgbClr val="212121"/>
                </a:solidFill>
                <a:cs typeface="Arial" panose="020B0604020202020204" pitchFamily="34" charset="0"/>
              </a:rPr>
              <a:t>A</a:t>
            </a:r>
            <a:r>
              <a:rPr lang="en-IN" sz="2000" b="1" i="0" dirty="0">
                <a:solidFill>
                  <a:srgbClr val="212121"/>
                </a:solidFill>
                <a:effectLst/>
                <a:cs typeface="Arial" panose="020B0604020202020204" pitchFamily="34" charset="0"/>
              </a:rPr>
              <a:t>pp ratings</a:t>
            </a:r>
          </a:p>
          <a:p>
            <a:pPr algn="just">
              <a:buFont typeface="Wingdings" panose="05000000000000000000" pitchFamily="2" charset="2"/>
              <a:buChar char="Ø"/>
            </a:pPr>
            <a:r>
              <a:rPr lang="en-IN" sz="2000" b="1" i="0" dirty="0">
                <a:solidFill>
                  <a:srgbClr val="212121"/>
                </a:solidFill>
                <a:effectLst/>
                <a:cs typeface="Arial" panose="020B0604020202020204" pitchFamily="34" charset="0"/>
              </a:rPr>
              <a:t>Sentiment reviews</a:t>
            </a:r>
          </a:p>
          <a:p>
            <a:pPr marL="114300" indent="0">
              <a:buNone/>
            </a:pPr>
            <a:endParaRPr lang="en-IN" sz="1100" b="0" i="0" dirty="0">
              <a:solidFill>
                <a:srgbClr val="212121"/>
              </a:solidFill>
              <a:effectLst/>
              <a:latin typeface="Roboto" panose="02000000000000000000" pitchFamily="2" charset="0"/>
            </a:endParaRPr>
          </a:p>
          <a:p>
            <a:pPr marL="114300" indent="0">
              <a:buNone/>
            </a:pPr>
            <a:endParaRPr lang="en-IN" sz="1400" b="0" i="0" dirty="0">
              <a:solidFill>
                <a:srgbClr val="212121"/>
              </a:solidFill>
              <a:effectLst/>
              <a:latin typeface="Roboto" panose="02000000000000000000" pitchFamily="2" charset="0"/>
            </a:endParaRPr>
          </a:p>
          <a:p>
            <a:pPr marL="114300" indent="0" algn="l">
              <a:buNone/>
            </a:pPr>
            <a:endParaRPr lang="en-IN" sz="1800" b="1" i="0" dirty="0">
              <a:solidFill>
                <a:srgbClr val="000000"/>
              </a:solidFill>
              <a:latin typeface="Arial" panose="020B0604020202020204" pitchFamily="34" charset="0"/>
              <a:cs typeface="Arial" panose="020B0604020202020204" pitchFamily="34" charset="0"/>
            </a:endParaRPr>
          </a:p>
          <a:p>
            <a:pPr marL="114300" indent="0" algn="l">
              <a:buNone/>
            </a:pPr>
            <a:endParaRPr lang="en-IN" sz="1800" b="0" i="0" u="none" strike="noStrike" baseline="0" dirty="0">
              <a:solidFill>
                <a:srgbClr val="000000"/>
              </a:solidFill>
              <a:latin typeface="Arial" panose="020B0604020202020204" pitchFamily="34" charset="0"/>
              <a:cs typeface="Arial" panose="020B0604020202020204" pitchFamily="34" charset="0"/>
            </a:endParaRPr>
          </a:p>
          <a:p>
            <a:pPr marL="114300" indent="0" algn="l">
              <a:buNone/>
            </a:pPr>
            <a:r>
              <a:rPr lang="en-IN" sz="1800" dirty="0">
                <a:solidFill>
                  <a:srgbClr val="000000"/>
                </a:solidFill>
                <a:latin typeface="Arial" panose="020B0604020202020204" pitchFamily="34" charset="0"/>
                <a:cs typeface="Arial" panose="020B0604020202020204" pitchFamily="34" charset="0"/>
              </a:rPr>
              <a:t>     </a:t>
            </a:r>
            <a:endParaRPr lang="en-IN" sz="1800" b="0" i="0" u="none" strike="noStrike" baseline="0" dirty="0">
              <a:solidFill>
                <a:srgbClr val="000000"/>
              </a:solidFill>
              <a:latin typeface="Arial" panose="020B0604020202020204" pitchFamily="34" charset="0"/>
              <a:cs typeface="Arial" panose="020B0604020202020204" pitchFamily="34" charset="0"/>
            </a:endParaRPr>
          </a:p>
          <a:p>
            <a:pPr marL="114300" indent="0" algn="l">
              <a:buNone/>
            </a:pPr>
            <a:r>
              <a:rPr lang="en-IN" sz="1800" dirty="0">
                <a:solidFill>
                  <a:srgbClr val="292929"/>
                </a:solidFill>
                <a:latin typeface="Times New Roman" panose="02020603050405020304" pitchFamily="18"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xmlns="" id="{FC9ED7DF-5EEF-40CE-9F67-D29D6590D8BB}"/>
              </a:ext>
            </a:extLst>
          </p:cNvPr>
          <p:cNvPicPr>
            <a:picLocks noChangeAspect="1"/>
          </p:cNvPicPr>
          <p:nvPr/>
        </p:nvPicPr>
        <p:blipFill>
          <a:blip r:embed="rId2"/>
          <a:stretch>
            <a:fillRect/>
          </a:stretch>
        </p:blipFill>
        <p:spPr>
          <a:xfrm>
            <a:off x="8481060" y="134102"/>
            <a:ext cx="495780" cy="504555"/>
          </a:xfrm>
          <a:prstGeom prst="rect">
            <a:avLst/>
          </a:prstGeom>
        </p:spPr>
      </p:pic>
    </p:spTree>
    <p:extLst>
      <p:ext uri="{BB962C8B-B14F-4D97-AF65-F5344CB8AC3E}">
        <p14:creationId xmlns:p14="http://schemas.microsoft.com/office/powerpoint/2010/main" val="2854866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3BEF74-E9D3-4151-85A0-521D0ECC4998}"/>
              </a:ext>
            </a:extLst>
          </p:cNvPr>
          <p:cNvSpPr>
            <a:spLocks noGrp="1"/>
          </p:cNvSpPr>
          <p:nvPr>
            <p:ph type="title"/>
          </p:nvPr>
        </p:nvSpPr>
        <p:spPr/>
        <p:txBody>
          <a:bodyPr/>
          <a:lstStyle/>
          <a:p>
            <a:pPr algn="ctr"/>
            <a:r>
              <a:rPr lang="en-IN" sz="3600" b="1" u="sng" strike="noStrike" dirty="0">
                <a:effectLst/>
                <a:latin typeface="+mn-lt"/>
                <a:ea typeface="Times New Roman" panose="02020603050405020304" pitchFamily="18" charset="0"/>
                <a:cs typeface="Arial" panose="020B0604020202020204" pitchFamily="34" charset="0"/>
              </a:rPr>
              <a:t>Data Description</a:t>
            </a:r>
            <a:r>
              <a:rPr lang="en-IN" sz="1800" u="none" strike="noStrike" dirty="0">
                <a:effectLst/>
                <a:latin typeface="Arial" panose="020B0604020202020204" pitchFamily="34" charset="0"/>
                <a:ea typeface="Arial" panose="020B0604020202020204" pitchFamily="34" charset="0"/>
              </a:rPr>
              <a:t/>
            </a:r>
            <a:br>
              <a:rPr lang="en-IN" sz="1800" u="none" strike="noStrike" dirty="0">
                <a:effectLst/>
                <a:latin typeface="Arial" panose="020B0604020202020204" pitchFamily="34" charset="0"/>
                <a:ea typeface="Arial" panose="020B0604020202020204" pitchFamily="34" charset="0"/>
              </a:rPr>
            </a:br>
            <a:endParaRPr lang="en-IN" dirty="0"/>
          </a:p>
        </p:txBody>
      </p:sp>
      <p:sp>
        <p:nvSpPr>
          <p:cNvPr id="3" name="Text Placeholder 2">
            <a:extLst>
              <a:ext uri="{FF2B5EF4-FFF2-40B4-BE49-F238E27FC236}">
                <a16:creationId xmlns:a16="http://schemas.microsoft.com/office/drawing/2014/main" xmlns="" id="{78125EC9-61EF-4294-9DB5-2F38FD18686F}"/>
              </a:ext>
            </a:extLst>
          </p:cNvPr>
          <p:cNvSpPr>
            <a:spLocks noGrp="1"/>
          </p:cNvSpPr>
          <p:nvPr>
            <p:ph type="body" idx="1"/>
          </p:nvPr>
        </p:nvSpPr>
        <p:spPr/>
        <p:txBody>
          <a:bodyPr/>
          <a:lstStyle/>
          <a:p>
            <a:pPr marL="114300" indent="0" algn="l">
              <a:buNone/>
            </a:pPr>
            <a:r>
              <a:rPr lang="en-IN" sz="2400" b="1" i="0" u="none" strike="noStrike" baseline="0" dirty="0">
                <a:cs typeface="Arial" panose="020B0604020202020204" pitchFamily="34" charset="0"/>
              </a:rPr>
              <a:t>The project is an </a:t>
            </a:r>
            <a:r>
              <a:rPr lang="en-IN" sz="2400" b="1" i="0" u="none" strike="noStrike" baseline="0" dirty="0">
                <a:solidFill>
                  <a:srgbClr val="FF0000"/>
                </a:solidFill>
                <a:cs typeface="Arial" panose="020B0604020202020204" pitchFamily="34" charset="0"/>
              </a:rPr>
              <a:t>Exploratory Data Analysis </a:t>
            </a:r>
            <a:r>
              <a:rPr lang="en-IN" sz="2400" b="1" i="0" u="none" strike="noStrike" baseline="0" dirty="0">
                <a:cs typeface="Arial" panose="020B0604020202020204" pitchFamily="34" charset="0"/>
              </a:rPr>
              <a:t>of two data sets </a:t>
            </a:r>
            <a:r>
              <a:rPr lang="en-IN" sz="2400" b="1" i="0" u="none" strike="noStrike" baseline="0" dirty="0" smtClean="0">
                <a:cs typeface="Arial" panose="020B0604020202020204" pitchFamily="34" charset="0"/>
              </a:rPr>
              <a:t>of</a:t>
            </a:r>
            <a:r>
              <a:rPr lang="en-IN" sz="2400" b="1" i="0" u="none" strike="noStrike" dirty="0" smtClean="0">
                <a:cs typeface="Arial" panose="020B0604020202020204" pitchFamily="34" charset="0"/>
              </a:rPr>
              <a:t> </a:t>
            </a:r>
            <a:r>
              <a:rPr lang="en-IN" sz="2400" b="1" i="0" u="none" strike="noStrike" baseline="0" dirty="0" smtClean="0">
                <a:cs typeface="Arial" panose="020B0604020202020204" pitchFamily="34" charset="0"/>
              </a:rPr>
              <a:t>Play </a:t>
            </a:r>
            <a:r>
              <a:rPr lang="en-IN" sz="2400" b="1" i="0" u="none" strike="noStrike" baseline="0" dirty="0">
                <a:cs typeface="Arial" panose="020B0604020202020204" pitchFamily="34" charset="0"/>
              </a:rPr>
              <a:t>Store which are:</a:t>
            </a:r>
            <a:endParaRPr lang="en-IN" sz="2400" b="1" dirty="0">
              <a:cs typeface="Arial" panose="020B0604020202020204" pitchFamily="34" charset="0"/>
            </a:endParaRPr>
          </a:p>
          <a:p>
            <a:pPr algn="l">
              <a:buFont typeface="Wingdings" panose="05000000000000000000" pitchFamily="2" charset="2"/>
              <a:buChar char="Ø"/>
            </a:pPr>
            <a:r>
              <a:rPr lang="en-IN" sz="2400" b="1" i="0" u="none" strike="noStrike" baseline="0" dirty="0">
                <a:solidFill>
                  <a:srgbClr val="FF0000"/>
                </a:solidFill>
                <a:cs typeface="Arial" panose="020B0604020202020204" pitchFamily="34" charset="0"/>
              </a:rPr>
              <a:t>Play Store Data</a:t>
            </a:r>
          </a:p>
          <a:p>
            <a:pPr>
              <a:buFont typeface="Wingdings" panose="05000000000000000000" pitchFamily="2" charset="2"/>
              <a:buChar char="Ø"/>
            </a:pPr>
            <a:r>
              <a:rPr lang="en-IN" sz="2400" b="1" dirty="0">
                <a:solidFill>
                  <a:srgbClr val="FF0000"/>
                </a:solidFill>
                <a:cs typeface="Arial" panose="020B0604020202020204" pitchFamily="34" charset="0"/>
              </a:rPr>
              <a:t>User</a:t>
            </a:r>
            <a:r>
              <a:rPr lang="en-IN" sz="2400" b="1" i="0" u="none" strike="noStrike" baseline="0" dirty="0">
                <a:solidFill>
                  <a:srgbClr val="FF0000"/>
                </a:solidFill>
                <a:cs typeface="Arial" panose="020B0604020202020204" pitchFamily="34" charset="0"/>
              </a:rPr>
              <a:t> Reviews</a:t>
            </a:r>
            <a:endParaRPr lang="en-IN" sz="2400" b="1" dirty="0">
              <a:cs typeface="Arial" panose="020B0604020202020204" pitchFamily="34" charset="0"/>
            </a:endParaRPr>
          </a:p>
        </p:txBody>
      </p:sp>
      <p:pic>
        <p:nvPicPr>
          <p:cNvPr id="4" name="Picture 3">
            <a:extLst>
              <a:ext uri="{FF2B5EF4-FFF2-40B4-BE49-F238E27FC236}">
                <a16:creationId xmlns:a16="http://schemas.microsoft.com/office/drawing/2014/main" xmlns="" id="{18728CE9-0FC5-4D77-AA52-66FA44C1E4FB}"/>
              </a:ext>
            </a:extLst>
          </p:cNvPr>
          <p:cNvPicPr>
            <a:picLocks noChangeAspect="1"/>
          </p:cNvPicPr>
          <p:nvPr/>
        </p:nvPicPr>
        <p:blipFill>
          <a:blip r:embed="rId2"/>
          <a:stretch>
            <a:fillRect/>
          </a:stretch>
        </p:blipFill>
        <p:spPr>
          <a:xfrm>
            <a:off x="8481060" y="134102"/>
            <a:ext cx="495780" cy="504555"/>
          </a:xfrm>
          <a:prstGeom prst="rect">
            <a:avLst/>
          </a:prstGeom>
        </p:spPr>
      </p:pic>
    </p:spTree>
    <p:extLst>
      <p:ext uri="{BB962C8B-B14F-4D97-AF65-F5344CB8AC3E}">
        <p14:creationId xmlns:p14="http://schemas.microsoft.com/office/powerpoint/2010/main" val="2796306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ABB504-7896-42CF-83C0-6CF4F602725C}"/>
              </a:ext>
            </a:extLst>
          </p:cNvPr>
          <p:cNvSpPr>
            <a:spLocks noGrp="1"/>
          </p:cNvSpPr>
          <p:nvPr>
            <p:ph type="title"/>
          </p:nvPr>
        </p:nvSpPr>
        <p:spPr>
          <a:xfrm>
            <a:off x="426000" y="102871"/>
            <a:ext cx="8520600" cy="572700"/>
          </a:xfrm>
        </p:spPr>
        <p:txBody>
          <a:bodyPr/>
          <a:lstStyle/>
          <a:p>
            <a:pPr algn="ctr"/>
            <a:r>
              <a:rPr lang="en-IN" sz="3600" b="1" dirty="0">
                <a:latin typeface="Arial" panose="020B0604020202020204" pitchFamily="34" charset="0"/>
                <a:cs typeface="Arial" panose="020B0604020202020204" pitchFamily="34" charset="0"/>
              </a:rPr>
              <a:t>Play Store Data</a:t>
            </a:r>
          </a:p>
        </p:txBody>
      </p:sp>
      <p:sp>
        <p:nvSpPr>
          <p:cNvPr id="3" name="Text Placeholder 2">
            <a:extLst>
              <a:ext uri="{FF2B5EF4-FFF2-40B4-BE49-F238E27FC236}">
                <a16:creationId xmlns:a16="http://schemas.microsoft.com/office/drawing/2014/main" xmlns="" id="{763313BB-8DAC-4662-94EF-2AC56781D7F1}"/>
              </a:ext>
            </a:extLst>
          </p:cNvPr>
          <p:cNvSpPr>
            <a:spLocks noGrp="1"/>
          </p:cNvSpPr>
          <p:nvPr>
            <p:ph type="body" idx="1"/>
          </p:nvPr>
        </p:nvSpPr>
        <p:spPr>
          <a:xfrm>
            <a:off x="311700" y="775284"/>
            <a:ext cx="8520600" cy="4265345"/>
          </a:xfrm>
        </p:spPr>
        <p:txBody>
          <a:bodyPr/>
          <a:lstStyle/>
          <a:p>
            <a:pPr marL="114300" indent="0">
              <a:buNone/>
            </a:pPr>
            <a:r>
              <a:rPr lang="en-IN" sz="2000" b="1" u="none" strike="noStrike" baseline="0" dirty="0">
                <a:cs typeface="Arial" panose="020B0604020202020204" pitchFamily="34" charset="0"/>
              </a:rPr>
              <a:t>It consists of 13 columns </a:t>
            </a:r>
            <a:r>
              <a:rPr lang="en-IN" sz="2000" b="1" u="none" strike="noStrike" baseline="0" dirty="0" smtClean="0">
                <a:cs typeface="Arial" panose="020B0604020202020204" pitchFamily="34" charset="0"/>
              </a:rPr>
              <a:t>with 10841 </a:t>
            </a:r>
            <a:r>
              <a:rPr lang="en-IN" sz="2000" b="1" u="none" strike="noStrike" baseline="0" dirty="0">
                <a:cs typeface="Arial" panose="020B0604020202020204" pitchFamily="34" charset="0"/>
              </a:rPr>
              <a:t>Rows :- </a:t>
            </a:r>
          </a:p>
          <a:p>
            <a:pPr algn="just">
              <a:buFont typeface="+mj-lt"/>
              <a:buAutoNum type="arabicParenR"/>
            </a:pPr>
            <a:r>
              <a:rPr lang="en-IN" sz="1600" b="1" i="0" u="none" strike="noStrike" baseline="0" dirty="0">
                <a:solidFill>
                  <a:srgbClr val="C00000"/>
                </a:solidFill>
                <a:cs typeface="Arial" panose="020B0604020202020204" pitchFamily="34" charset="0"/>
              </a:rPr>
              <a:t>App</a:t>
            </a:r>
            <a:r>
              <a:rPr lang="en-IN" sz="1600" b="1" i="1" u="none" strike="noStrike" baseline="0" dirty="0">
                <a:solidFill>
                  <a:srgbClr val="C00000"/>
                </a:solidFill>
                <a:cs typeface="Arial" panose="020B0604020202020204" pitchFamily="34" charset="0"/>
              </a:rPr>
              <a:t>, </a:t>
            </a:r>
          </a:p>
          <a:p>
            <a:pPr algn="just">
              <a:buFont typeface="+mj-lt"/>
              <a:buAutoNum type="arabicParenR"/>
            </a:pPr>
            <a:r>
              <a:rPr lang="en-IN" sz="1600" b="1" i="0" u="none" strike="noStrike" baseline="0" dirty="0">
                <a:solidFill>
                  <a:srgbClr val="C00000"/>
                </a:solidFill>
                <a:cs typeface="Arial" panose="020B0604020202020204" pitchFamily="34" charset="0"/>
              </a:rPr>
              <a:t>Category</a:t>
            </a:r>
            <a:r>
              <a:rPr lang="en-IN" sz="1600" b="1" i="1" u="none" strike="noStrike" baseline="0" dirty="0">
                <a:solidFill>
                  <a:srgbClr val="C00000"/>
                </a:solidFill>
                <a:cs typeface="Arial" panose="020B0604020202020204" pitchFamily="34" charset="0"/>
              </a:rPr>
              <a:t>, </a:t>
            </a:r>
          </a:p>
          <a:p>
            <a:pPr algn="just">
              <a:buFont typeface="+mj-lt"/>
              <a:buAutoNum type="arabicParenR"/>
            </a:pPr>
            <a:r>
              <a:rPr lang="en-IN" sz="1600" b="1" i="0" u="none" strike="noStrike" baseline="0" dirty="0">
                <a:solidFill>
                  <a:srgbClr val="C00000"/>
                </a:solidFill>
                <a:cs typeface="Arial" panose="020B0604020202020204" pitchFamily="34" charset="0"/>
              </a:rPr>
              <a:t>Rating</a:t>
            </a:r>
            <a:r>
              <a:rPr lang="en-IN" sz="1600" b="1" i="1" u="none" strike="noStrike" baseline="0" dirty="0">
                <a:solidFill>
                  <a:srgbClr val="C00000"/>
                </a:solidFill>
                <a:cs typeface="Arial" panose="020B0604020202020204" pitchFamily="34" charset="0"/>
              </a:rPr>
              <a:t>, </a:t>
            </a:r>
          </a:p>
          <a:p>
            <a:pPr algn="just">
              <a:buFont typeface="+mj-lt"/>
              <a:buAutoNum type="arabicParenR"/>
            </a:pPr>
            <a:r>
              <a:rPr lang="en-IN" sz="1600" b="1" i="0" u="none" strike="noStrike" baseline="0" dirty="0">
                <a:solidFill>
                  <a:srgbClr val="C00000"/>
                </a:solidFill>
                <a:cs typeface="Arial" panose="020B0604020202020204" pitchFamily="34" charset="0"/>
              </a:rPr>
              <a:t>Reviews</a:t>
            </a:r>
            <a:r>
              <a:rPr lang="en-IN" sz="1600" b="1" i="1" u="none" strike="noStrike" baseline="0" dirty="0">
                <a:solidFill>
                  <a:srgbClr val="C00000"/>
                </a:solidFill>
                <a:cs typeface="Arial" panose="020B0604020202020204" pitchFamily="34" charset="0"/>
              </a:rPr>
              <a:t>, </a:t>
            </a:r>
          </a:p>
          <a:p>
            <a:pPr algn="just">
              <a:buFont typeface="+mj-lt"/>
              <a:buAutoNum type="arabicParenR"/>
            </a:pPr>
            <a:r>
              <a:rPr lang="en-IN" sz="1600" b="1" i="0" u="none" strike="noStrike" baseline="0" dirty="0">
                <a:solidFill>
                  <a:srgbClr val="C00000"/>
                </a:solidFill>
                <a:cs typeface="Arial" panose="020B0604020202020204" pitchFamily="34" charset="0"/>
              </a:rPr>
              <a:t>Size</a:t>
            </a:r>
            <a:r>
              <a:rPr lang="en-IN" sz="1600" b="1" i="1" u="none" strike="noStrike" baseline="0" dirty="0">
                <a:solidFill>
                  <a:srgbClr val="C00000"/>
                </a:solidFill>
                <a:cs typeface="Arial" panose="020B0604020202020204" pitchFamily="34" charset="0"/>
              </a:rPr>
              <a:t>,</a:t>
            </a:r>
          </a:p>
          <a:p>
            <a:pPr algn="just">
              <a:buFont typeface="+mj-lt"/>
              <a:buAutoNum type="arabicParenR"/>
            </a:pPr>
            <a:r>
              <a:rPr lang="en-IN" sz="1600" b="1" i="1" u="none" strike="noStrike" baseline="0" dirty="0">
                <a:solidFill>
                  <a:srgbClr val="C00000"/>
                </a:solidFill>
                <a:cs typeface="Arial" panose="020B0604020202020204" pitchFamily="34" charset="0"/>
              </a:rPr>
              <a:t> </a:t>
            </a:r>
            <a:r>
              <a:rPr lang="en-IN" sz="1600" b="1" i="0" u="none" strike="noStrike" baseline="0" dirty="0">
                <a:solidFill>
                  <a:srgbClr val="C00000"/>
                </a:solidFill>
                <a:cs typeface="Arial" panose="020B0604020202020204" pitchFamily="34" charset="0"/>
              </a:rPr>
              <a:t>Installs</a:t>
            </a:r>
            <a:r>
              <a:rPr lang="en-IN" sz="1600" b="1" i="1" u="none" strike="noStrike" baseline="0" dirty="0">
                <a:solidFill>
                  <a:srgbClr val="C00000"/>
                </a:solidFill>
                <a:cs typeface="Arial" panose="020B0604020202020204" pitchFamily="34" charset="0"/>
              </a:rPr>
              <a:t>, </a:t>
            </a:r>
          </a:p>
          <a:p>
            <a:pPr algn="just">
              <a:buFont typeface="+mj-lt"/>
              <a:buAutoNum type="arabicParenR"/>
            </a:pPr>
            <a:r>
              <a:rPr lang="en-IN" sz="1600" b="1" i="0" u="none" strike="noStrike" baseline="0" dirty="0">
                <a:solidFill>
                  <a:srgbClr val="C00000"/>
                </a:solidFill>
                <a:cs typeface="Arial" panose="020B0604020202020204" pitchFamily="34" charset="0"/>
              </a:rPr>
              <a:t>Type</a:t>
            </a:r>
            <a:r>
              <a:rPr lang="en-IN" sz="1600" b="1" i="1" u="none" strike="noStrike" baseline="0" dirty="0">
                <a:solidFill>
                  <a:srgbClr val="C00000"/>
                </a:solidFill>
                <a:cs typeface="Arial" panose="020B0604020202020204" pitchFamily="34" charset="0"/>
              </a:rPr>
              <a:t>,</a:t>
            </a:r>
          </a:p>
          <a:p>
            <a:pPr algn="just">
              <a:buFont typeface="+mj-lt"/>
              <a:buAutoNum type="arabicParenR"/>
            </a:pPr>
            <a:r>
              <a:rPr lang="en-IN" sz="1600" b="1" i="1" u="none" strike="noStrike" baseline="0" dirty="0">
                <a:solidFill>
                  <a:srgbClr val="C00000"/>
                </a:solidFill>
                <a:cs typeface="Arial" panose="020B0604020202020204" pitchFamily="34" charset="0"/>
              </a:rPr>
              <a:t> </a:t>
            </a:r>
            <a:r>
              <a:rPr lang="en-IN" sz="1600" b="1" i="0" u="none" strike="noStrike" baseline="0" dirty="0">
                <a:solidFill>
                  <a:srgbClr val="C00000"/>
                </a:solidFill>
                <a:cs typeface="Arial" panose="020B0604020202020204" pitchFamily="34" charset="0"/>
              </a:rPr>
              <a:t>Price</a:t>
            </a:r>
            <a:r>
              <a:rPr lang="en-IN" sz="1600" b="1" i="1" u="none" strike="noStrike" baseline="0" dirty="0">
                <a:solidFill>
                  <a:srgbClr val="C00000"/>
                </a:solidFill>
                <a:cs typeface="Arial" panose="020B0604020202020204" pitchFamily="34" charset="0"/>
              </a:rPr>
              <a:t>, </a:t>
            </a:r>
          </a:p>
          <a:p>
            <a:pPr algn="just">
              <a:buFont typeface="+mj-lt"/>
              <a:buAutoNum type="arabicParenR"/>
            </a:pPr>
            <a:r>
              <a:rPr lang="en-IN" sz="1600" b="1" i="0" u="none" strike="noStrike" baseline="0" dirty="0">
                <a:solidFill>
                  <a:srgbClr val="C00000"/>
                </a:solidFill>
                <a:cs typeface="Arial" panose="020B0604020202020204" pitchFamily="34" charset="0"/>
              </a:rPr>
              <a:t>Content Rating</a:t>
            </a:r>
            <a:r>
              <a:rPr lang="en-IN" sz="1600" b="1" i="1" u="none" strike="noStrike" baseline="0" dirty="0">
                <a:solidFill>
                  <a:srgbClr val="C00000"/>
                </a:solidFill>
                <a:cs typeface="Arial" panose="020B0604020202020204" pitchFamily="34" charset="0"/>
              </a:rPr>
              <a:t>, </a:t>
            </a:r>
          </a:p>
          <a:p>
            <a:pPr algn="just">
              <a:buFont typeface="+mj-lt"/>
              <a:buAutoNum type="arabicParenR"/>
            </a:pPr>
            <a:r>
              <a:rPr lang="en-IN" sz="1600" b="1" i="0" u="none" strike="noStrike" baseline="0" dirty="0">
                <a:solidFill>
                  <a:srgbClr val="C00000"/>
                </a:solidFill>
                <a:cs typeface="Arial" panose="020B0604020202020204" pitchFamily="34" charset="0"/>
              </a:rPr>
              <a:t>Genres</a:t>
            </a:r>
            <a:r>
              <a:rPr lang="en-IN" sz="1600" b="1" i="1" u="none" strike="noStrike" baseline="0" dirty="0">
                <a:solidFill>
                  <a:srgbClr val="C00000"/>
                </a:solidFill>
                <a:cs typeface="Arial" panose="020B0604020202020204" pitchFamily="34" charset="0"/>
              </a:rPr>
              <a:t>,</a:t>
            </a:r>
          </a:p>
          <a:p>
            <a:pPr algn="just">
              <a:buFont typeface="+mj-lt"/>
              <a:buAutoNum type="arabicParenR"/>
            </a:pPr>
            <a:r>
              <a:rPr lang="en-IN" sz="1600" b="1" i="1" u="none" strike="noStrike" baseline="0" dirty="0">
                <a:solidFill>
                  <a:srgbClr val="C00000"/>
                </a:solidFill>
                <a:cs typeface="Arial" panose="020B0604020202020204" pitchFamily="34" charset="0"/>
              </a:rPr>
              <a:t> </a:t>
            </a:r>
            <a:r>
              <a:rPr lang="en-IN" sz="1600" b="1" i="0" u="none" strike="noStrike" baseline="0" dirty="0">
                <a:solidFill>
                  <a:srgbClr val="C00000"/>
                </a:solidFill>
                <a:cs typeface="Arial" panose="020B0604020202020204" pitchFamily="34" charset="0"/>
              </a:rPr>
              <a:t>Last Updated</a:t>
            </a:r>
            <a:r>
              <a:rPr lang="en-IN" sz="1600" b="1" i="1" u="none" strike="noStrike" baseline="0" dirty="0">
                <a:solidFill>
                  <a:srgbClr val="C00000"/>
                </a:solidFill>
                <a:cs typeface="Arial" panose="020B0604020202020204" pitchFamily="34" charset="0"/>
              </a:rPr>
              <a:t>, </a:t>
            </a:r>
          </a:p>
          <a:p>
            <a:pPr algn="just">
              <a:buFont typeface="+mj-lt"/>
              <a:buAutoNum type="arabicParenR"/>
            </a:pPr>
            <a:r>
              <a:rPr lang="en-IN" sz="1600" b="1" i="0" u="none" strike="noStrike" baseline="0" dirty="0">
                <a:solidFill>
                  <a:srgbClr val="C00000"/>
                </a:solidFill>
                <a:cs typeface="Arial" panose="020B0604020202020204" pitchFamily="34" charset="0"/>
              </a:rPr>
              <a:t>Current Ver</a:t>
            </a:r>
            <a:r>
              <a:rPr lang="en-IN" sz="1600" b="1" i="1" u="none" strike="noStrike" baseline="0" dirty="0">
                <a:solidFill>
                  <a:srgbClr val="C00000"/>
                </a:solidFill>
                <a:cs typeface="Arial" panose="020B0604020202020204" pitchFamily="34" charset="0"/>
              </a:rPr>
              <a:t>, </a:t>
            </a:r>
          </a:p>
          <a:p>
            <a:pPr algn="just">
              <a:buFont typeface="+mj-lt"/>
              <a:buAutoNum type="arabicParenR"/>
            </a:pPr>
            <a:r>
              <a:rPr lang="en-IN" sz="1600" b="1" i="0" u="none" strike="noStrike" baseline="0" dirty="0">
                <a:solidFill>
                  <a:srgbClr val="C00000"/>
                </a:solidFill>
                <a:cs typeface="Arial" panose="020B0604020202020204" pitchFamily="34" charset="0"/>
              </a:rPr>
              <a:t>Android Ver</a:t>
            </a:r>
            <a:r>
              <a:rPr lang="en-IN" sz="1600" b="1" i="1" u="none" strike="noStrike" baseline="0" dirty="0">
                <a:solidFill>
                  <a:srgbClr val="C00000"/>
                </a:solidFill>
                <a:cs typeface="Arial" panose="020B0604020202020204" pitchFamily="34" charset="0"/>
              </a:rPr>
              <a:t>.</a:t>
            </a:r>
            <a:endParaRPr lang="en-IN" sz="1600" b="1" dirty="0">
              <a:solidFill>
                <a:srgbClr val="C00000"/>
              </a:solidFill>
              <a:ea typeface="Times New Roman" panose="02020603050405020304" pitchFamily="18" charset="0"/>
              <a:cs typeface="Arial" panose="020B0604020202020204" pitchFamily="34" charset="0"/>
            </a:endParaRPr>
          </a:p>
          <a:p>
            <a:pPr marL="114300" indent="0" algn="just">
              <a:lnSpc>
                <a:spcPct val="100000"/>
              </a:lnSpc>
              <a:spcBef>
                <a:spcPts val="1200"/>
              </a:spcBef>
              <a:spcAft>
                <a:spcPts val="1200"/>
              </a:spcAft>
              <a:buNone/>
            </a:pPr>
            <a:endParaRPr lang="en-IN" sz="1800" dirty="0">
              <a:latin typeface="Arial" panose="020B0604020202020204" pitchFamily="34" charset="0"/>
              <a:ea typeface="Times New Roman" panose="02020603050405020304" pitchFamily="18" charset="0"/>
              <a:cs typeface="Arial" panose="020B0604020202020204" pitchFamily="34" charset="0"/>
            </a:endParaRPr>
          </a:p>
        </p:txBody>
      </p:sp>
      <p:pic>
        <p:nvPicPr>
          <p:cNvPr id="5" name="Picture 4">
            <a:extLst>
              <a:ext uri="{FF2B5EF4-FFF2-40B4-BE49-F238E27FC236}">
                <a16:creationId xmlns:a16="http://schemas.microsoft.com/office/drawing/2014/main" xmlns="" id="{1A352EDD-322F-4024-9215-01E650306FE7}"/>
              </a:ext>
            </a:extLst>
          </p:cNvPr>
          <p:cNvPicPr>
            <a:picLocks noChangeAspect="1"/>
          </p:cNvPicPr>
          <p:nvPr/>
        </p:nvPicPr>
        <p:blipFill>
          <a:blip r:embed="rId2"/>
          <a:stretch>
            <a:fillRect/>
          </a:stretch>
        </p:blipFill>
        <p:spPr>
          <a:xfrm>
            <a:off x="8481060" y="134102"/>
            <a:ext cx="495780" cy="504555"/>
          </a:xfrm>
          <a:prstGeom prst="rect">
            <a:avLst/>
          </a:prstGeom>
        </p:spPr>
      </p:pic>
    </p:spTree>
    <p:extLst>
      <p:ext uri="{BB962C8B-B14F-4D97-AF65-F5344CB8AC3E}">
        <p14:creationId xmlns:p14="http://schemas.microsoft.com/office/powerpoint/2010/main" val="2805849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59B0C5-0D61-4B79-8611-EE4BDBF8555C}"/>
              </a:ext>
            </a:extLst>
          </p:cNvPr>
          <p:cNvSpPr>
            <a:spLocks noGrp="1"/>
          </p:cNvSpPr>
          <p:nvPr>
            <p:ph type="title"/>
          </p:nvPr>
        </p:nvSpPr>
        <p:spPr>
          <a:xfrm>
            <a:off x="311700" y="288275"/>
            <a:ext cx="8520600" cy="572700"/>
          </a:xfrm>
        </p:spPr>
        <p:txBody>
          <a:bodyPr/>
          <a:lstStyle/>
          <a:p>
            <a:pPr algn="ctr"/>
            <a:r>
              <a:rPr lang="en-IN" sz="3600" b="1" dirty="0">
                <a:latin typeface="Arial" panose="020B0604020202020204" pitchFamily="34" charset="0"/>
                <a:cs typeface="Arial" panose="020B0604020202020204" pitchFamily="34" charset="0"/>
              </a:rPr>
              <a:t>User Reviews data</a:t>
            </a:r>
          </a:p>
        </p:txBody>
      </p:sp>
      <p:sp>
        <p:nvSpPr>
          <p:cNvPr id="3" name="Text Placeholder 2">
            <a:extLst>
              <a:ext uri="{FF2B5EF4-FFF2-40B4-BE49-F238E27FC236}">
                <a16:creationId xmlns:a16="http://schemas.microsoft.com/office/drawing/2014/main" xmlns="" id="{040C9D68-E326-464B-B371-DBEEB0005607}"/>
              </a:ext>
            </a:extLst>
          </p:cNvPr>
          <p:cNvSpPr>
            <a:spLocks noGrp="1"/>
          </p:cNvSpPr>
          <p:nvPr>
            <p:ph type="body" idx="1"/>
          </p:nvPr>
        </p:nvSpPr>
        <p:spPr/>
        <p:txBody>
          <a:bodyPr/>
          <a:lstStyle/>
          <a:p>
            <a:pPr algn="just">
              <a:buFont typeface="+mj-lt"/>
              <a:buAutoNum type="arabicParenR"/>
            </a:pPr>
            <a:r>
              <a:rPr lang="en-IN" sz="1800" dirty="0">
                <a:solidFill>
                  <a:srgbClr val="C00000"/>
                </a:solidFill>
                <a:latin typeface="Arial" panose="020B0604020202020204" pitchFamily="34" charset="0"/>
                <a:cs typeface="Arial" panose="020B0604020202020204" pitchFamily="34" charset="0"/>
              </a:rPr>
              <a:t>Apps</a:t>
            </a:r>
          </a:p>
          <a:p>
            <a:pPr algn="just">
              <a:buFont typeface="+mj-lt"/>
              <a:buAutoNum type="arabicParenR"/>
            </a:pPr>
            <a:r>
              <a:rPr lang="en-IN" sz="1800" dirty="0">
                <a:solidFill>
                  <a:srgbClr val="C00000"/>
                </a:solidFill>
                <a:latin typeface="Arial" panose="020B0604020202020204" pitchFamily="34" charset="0"/>
                <a:cs typeface="Arial" panose="020B0604020202020204" pitchFamily="34" charset="0"/>
              </a:rPr>
              <a:t>Translated Review</a:t>
            </a:r>
          </a:p>
          <a:p>
            <a:pPr algn="just">
              <a:buFont typeface="+mj-lt"/>
              <a:buAutoNum type="arabicParenR"/>
            </a:pPr>
            <a:r>
              <a:rPr lang="en-IN" sz="1800" dirty="0">
                <a:solidFill>
                  <a:srgbClr val="C00000"/>
                </a:solidFill>
                <a:latin typeface="Arial" panose="020B0604020202020204" pitchFamily="34" charset="0"/>
                <a:cs typeface="Arial" panose="020B0604020202020204" pitchFamily="34" charset="0"/>
              </a:rPr>
              <a:t>Sentiments</a:t>
            </a:r>
          </a:p>
          <a:p>
            <a:pPr algn="just">
              <a:buFont typeface="+mj-lt"/>
              <a:buAutoNum type="arabicParenR"/>
            </a:pPr>
            <a:r>
              <a:rPr lang="en-IN" sz="1800" dirty="0">
                <a:solidFill>
                  <a:srgbClr val="C00000"/>
                </a:solidFill>
                <a:latin typeface="Arial" panose="020B0604020202020204" pitchFamily="34" charset="0"/>
                <a:cs typeface="Arial" panose="020B0604020202020204" pitchFamily="34" charset="0"/>
              </a:rPr>
              <a:t>Sentiment Polarity</a:t>
            </a:r>
          </a:p>
          <a:p>
            <a:pPr algn="just">
              <a:buFont typeface="+mj-lt"/>
              <a:buAutoNum type="arabicParenR"/>
            </a:pPr>
            <a:r>
              <a:rPr lang="en-IN" sz="1800" dirty="0">
                <a:solidFill>
                  <a:srgbClr val="C00000"/>
                </a:solidFill>
                <a:latin typeface="Arial" panose="020B0604020202020204" pitchFamily="34" charset="0"/>
                <a:cs typeface="Arial" panose="020B0604020202020204" pitchFamily="34" charset="0"/>
              </a:rPr>
              <a:t>Sentiment Subjectivity</a:t>
            </a:r>
          </a:p>
          <a:p>
            <a:endParaRPr lang="en-IN" dirty="0"/>
          </a:p>
        </p:txBody>
      </p:sp>
      <p:pic>
        <p:nvPicPr>
          <p:cNvPr id="4" name="Picture 3">
            <a:extLst>
              <a:ext uri="{FF2B5EF4-FFF2-40B4-BE49-F238E27FC236}">
                <a16:creationId xmlns:a16="http://schemas.microsoft.com/office/drawing/2014/main" xmlns="" id="{14CF7DBB-E402-41CB-B508-8DFB3DC49B43}"/>
              </a:ext>
            </a:extLst>
          </p:cNvPr>
          <p:cNvPicPr>
            <a:picLocks noChangeAspect="1"/>
          </p:cNvPicPr>
          <p:nvPr/>
        </p:nvPicPr>
        <p:blipFill>
          <a:blip r:embed="rId2"/>
          <a:stretch>
            <a:fillRect/>
          </a:stretch>
        </p:blipFill>
        <p:spPr>
          <a:xfrm>
            <a:off x="8481060" y="134102"/>
            <a:ext cx="495780" cy="504555"/>
          </a:xfrm>
          <a:prstGeom prst="rect">
            <a:avLst/>
          </a:prstGeom>
        </p:spPr>
      </p:pic>
    </p:spTree>
    <p:extLst>
      <p:ext uri="{BB962C8B-B14F-4D97-AF65-F5344CB8AC3E}">
        <p14:creationId xmlns:p14="http://schemas.microsoft.com/office/powerpoint/2010/main" val="1356100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A3FA0C-6857-425E-BA3A-8BDE134D5EEC}"/>
              </a:ext>
            </a:extLst>
          </p:cNvPr>
          <p:cNvSpPr>
            <a:spLocks noGrp="1"/>
          </p:cNvSpPr>
          <p:nvPr>
            <p:ph type="title"/>
          </p:nvPr>
        </p:nvSpPr>
        <p:spPr/>
        <p:txBody>
          <a:bodyPr/>
          <a:lstStyle/>
          <a:p>
            <a:pPr algn="ctr"/>
            <a:r>
              <a:rPr lang="en-IN" sz="3600" b="1" dirty="0">
                <a:latin typeface="Arial" panose="020B0604020202020204" pitchFamily="34" charset="0"/>
                <a:cs typeface="Arial" panose="020B0604020202020204" pitchFamily="34" charset="0"/>
              </a:rPr>
              <a:t>Analysis Methodology</a:t>
            </a:r>
            <a:r>
              <a:rPr lang="en-IN" sz="1800" u="none" strike="noStrike" dirty="0">
                <a:effectLst/>
                <a:latin typeface="Arial" panose="020B0604020202020204" pitchFamily="34" charset="0"/>
                <a:ea typeface="Arial" panose="020B0604020202020204" pitchFamily="34" charset="0"/>
              </a:rPr>
              <a:t/>
            </a:r>
            <a:br>
              <a:rPr lang="en-IN" sz="1800" u="none" strike="noStrike" dirty="0">
                <a:effectLst/>
                <a:latin typeface="Arial" panose="020B0604020202020204" pitchFamily="34" charset="0"/>
                <a:ea typeface="Arial" panose="020B0604020202020204" pitchFamily="34" charset="0"/>
              </a:rPr>
            </a:br>
            <a:endParaRPr lang="en-IN" dirty="0"/>
          </a:p>
        </p:txBody>
      </p:sp>
      <p:sp>
        <p:nvSpPr>
          <p:cNvPr id="3" name="Text Placeholder 2">
            <a:extLst>
              <a:ext uri="{FF2B5EF4-FFF2-40B4-BE49-F238E27FC236}">
                <a16:creationId xmlns:a16="http://schemas.microsoft.com/office/drawing/2014/main" xmlns="" id="{4FE88166-65D7-41AB-9C15-5ECBE1037E8E}"/>
              </a:ext>
            </a:extLst>
          </p:cNvPr>
          <p:cNvSpPr>
            <a:spLocks noGrp="1"/>
          </p:cNvSpPr>
          <p:nvPr>
            <p:ph type="body" idx="1"/>
          </p:nvPr>
        </p:nvSpPr>
        <p:spPr/>
        <p:txBody>
          <a:bodyPr/>
          <a:lstStyle/>
          <a:p>
            <a:pPr marL="114300" indent="0" algn="just">
              <a:buNone/>
            </a:pPr>
            <a:r>
              <a:rPr lang="en-IN" sz="2000" dirty="0">
                <a:latin typeface="Arial" panose="020B0604020202020204" pitchFamily="34" charset="0"/>
                <a:ea typeface="Times New Roman" panose="02020603050405020304" pitchFamily="18" charset="0"/>
                <a:cs typeface="Arial" panose="020B0604020202020204" pitchFamily="34" charset="0"/>
              </a:rPr>
              <a:t>  It has three parts:</a:t>
            </a:r>
            <a:endParaRPr lang="en-IN" sz="2000" dirty="0">
              <a:effectLst/>
              <a:latin typeface="Arial" panose="020B0604020202020204" pitchFamily="34" charset="0"/>
              <a:ea typeface="Times New Roman" panose="02020603050405020304" pitchFamily="18" charset="0"/>
              <a:cs typeface="Arial" panose="020B0604020202020204" pitchFamily="34" charset="0"/>
            </a:endParaRPr>
          </a:p>
          <a:p>
            <a:pPr algn="just"/>
            <a:r>
              <a:rPr lang="en-IN" sz="2000" dirty="0">
                <a:effectLst/>
                <a:latin typeface="Arial" panose="020B0604020202020204" pitchFamily="34" charset="0"/>
                <a:ea typeface="Times New Roman" panose="02020603050405020304" pitchFamily="18" charset="0"/>
                <a:cs typeface="Arial" panose="020B0604020202020204" pitchFamily="34" charset="0"/>
              </a:rPr>
              <a:t>Integral research: </a:t>
            </a:r>
          </a:p>
          <a:p>
            <a:pPr algn="just">
              <a:buFont typeface="Wingdings" panose="05000000000000000000" pitchFamily="2" charset="2"/>
              <a:buChar char="ü"/>
            </a:pPr>
            <a:r>
              <a:rPr lang="en-IN" sz="2000" dirty="0">
                <a:latin typeface="Arial" panose="020B0604020202020204" pitchFamily="34" charset="0"/>
                <a:ea typeface="Times New Roman" panose="02020603050405020304" pitchFamily="18" charset="0"/>
                <a:cs typeface="Arial" panose="020B0604020202020204" pitchFamily="34" charset="0"/>
              </a:rPr>
              <a:t>   </a:t>
            </a:r>
            <a:r>
              <a:rPr lang="en-IN" sz="2000" dirty="0">
                <a:effectLst/>
                <a:latin typeface="Arial" panose="020B0604020202020204" pitchFamily="34" charset="0"/>
                <a:ea typeface="Times New Roman" panose="02020603050405020304" pitchFamily="18" charset="0"/>
                <a:cs typeface="Arial" panose="020B0604020202020204" pitchFamily="34" charset="0"/>
              </a:rPr>
              <a:t> basic information of data: shape, columns, datatype</a:t>
            </a:r>
          </a:p>
          <a:p>
            <a:pPr algn="just">
              <a:buFont typeface="Wingdings" panose="05000000000000000000" pitchFamily="2" charset="2"/>
              <a:buChar char="ü"/>
            </a:pPr>
            <a:r>
              <a:rPr lang="en-IN" sz="2000" dirty="0">
                <a:latin typeface="Arial" panose="020B0604020202020204" pitchFamily="34" charset="0"/>
                <a:ea typeface="Times New Roman" panose="02020603050405020304" pitchFamily="18" charset="0"/>
                <a:cs typeface="Arial" panose="020B0604020202020204" pitchFamily="34" charset="0"/>
              </a:rPr>
              <a:t>    </a:t>
            </a:r>
            <a:r>
              <a:rPr lang="en-IN" sz="2000" dirty="0">
                <a:effectLst/>
                <a:latin typeface="Arial" panose="020B0604020202020204" pitchFamily="34" charset="0"/>
                <a:ea typeface="Times New Roman" panose="02020603050405020304" pitchFamily="18" charset="0"/>
                <a:cs typeface="Arial" panose="020B0604020202020204" pitchFamily="34" charset="0"/>
              </a:rPr>
              <a:t>some issues : missing values ,data duplications and etc.</a:t>
            </a:r>
          </a:p>
          <a:p>
            <a:pPr algn="just"/>
            <a:r>
              <a:rPr lang="en-IN" sz="2000" dirty="0">
                <a:effectLst/>
                <a:latin typeface="Arial" panose="020B0604020202020204" pitchFamily="34" charset="0"/>
                <a:ea typeface="Times New Roman" panose="02020603050405020304" pitchFamily="18" charset="0"/>
                <a:cs typeface="Arial" panose="020B0604020202020204" pitchFamily="34" charset="0"/>
              </a:rPr>
              <a:t> Data cleaning and filtering</a:t>
            </a:r>
          </a:p>
          <a:p>
            <a:pPr algn="just"/>
            <a:r>
              <a:rPr lang="en-IN" sz="2000" dirty="0">
                <a:latin typeface="Arial" panose="020B0604020202020204" pitchFamily="34" charset="0"/>
                <a:ea typeface="Times New Roman" panose="02020603050405020304" pitchFamily="18" charset="0"/>
                <a:cs typeface="Arial" panose="020B0604020202020204" pitchFamily="34" charset="0"/>
              </a:rPr>
              <a:t>D</a:t>
            </a:r>
            <a:r>
              <a:rPr lang="en-IN" sz="2000" dirty="0">
                <a:effectLst/>
                <a:latin typeface="Arial" panose="020B0604020202020204" pitchFamily="34" charset="0"/>
                <a:ea typeface="Times New Roman" panose="02020603050405020304" pitchFamily="18" charset="0"/>
                <a:cs typeface="Arial" panose="020B0604020202020204" pitchFamily="34" charset="0"/>
              </a:rPr>
              <a:t>ata visualization </a:t>
            </a:r>
          </a:p>
          <a:p>
            <a:pPr marL="114300" indent="0" algn="just">
              <a:buNone/>
            </a:pP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xmlns="" id="{1B577E0D-B3FD-4D14-95B3-23902BD008CF}"/>
              </a:ext>
            </a:extLst>
          </p:cNvPr>
          <p:cNvPicPr>
            <a:picLocks noChangeAspect="1"/>
          </p:cNvPicPr>
          <p:nvPr/>
        </p:nvPicPr>
        <p:blipFill>
          <a:blip r:embed="rId2"/>
          <a:stretch>
            <a:fillRect/>
          </a:stretch>
        </p:blipFill>
        <p:spPr>
          <a:xfrm>
            <a:off x="8481060" y="134102"/>
            <a:ext cx="495780" cy="504555"/>
          </a:xfrm>
          <a:prstGeom prst="rect">
            <a:avLst/>
          </a:prstGeom>
        </p:spPr>
      </p:pic>
    </p:spTree>
    <p:extLst>
      <p:ext uri="{BB962C8B-B14F-4D97-AF65-F5344CB8AC3E}">
        <p14:creationId xmlns:p14="http://schemas.microsoft.com/office/powerpoint/2010/main" val="338836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7CE6C7-902C-4F88-9936-4C10E9758C1C}"/>
              </a:ext>
            </a:extLst>
          </p:cNvPr>
          <p:cNvSpPr>
            <a:spLocks noGrp="1"/>
          </p:cNvSpPr>
          <p:nvPr>
            <p:ph type="title"/>
          </p:nvPr>
        </p:nvSpPr>
        <p:spPr/>
        <p:txBody>
          <a:bodyPr/>
          <a:lstStyle/>
          <a:p>
            <a:pPr algn="ctr"/>
            <a:r>
              <a:rPr lang="en-IN" sz="3600" b="1" dirty="0">
                <a:latin typeface="Arial" panose="020B0604020202020204" pitchFamily="34" charset="0"/>
                <a:ea typeface="Times New Roman" panose="02020603050405020304" pitchFamily="18" charset="0"/>
                <a:cs typeface="Arial" panose="020B0604020202020204" pitchFamily="34" charset="0"/>
              </a:rPr>
              <a:t>D</a:t>
            </a:r>
            <a:r>
              <a:rPr lang="en-IN" sz="3600" b="1" dirty="0">
                <a:effectLst/>
                <a:latin typeface="Arial" panose="020B0604020202020204" pitchFamily="34" charset="0"/>
                <a:ea typeface="Times New Roman" panose="02020603050405020304" pitchFamily="18" charset="0"/>
                <a:cs typeface="Arial" panose="020B0604020202020204" pitchFamily="34" charset="0"/>
              </a:rPr>
              <a:t>ata </a:t>
            </a:r>
            <a:r>
              <a:rPr lang="en-IN" sz="3600" b="1" dirty="0">
                <a:latin typeface="Arial" panose="020B0604020202020204" pitchFamily="34" charset="0"/>
                <a:ea typeface="Times New Roman" panose="02020603050405020304" pitchFamily="18" charset="0"/>
                <a:cs typeface="Arial" panose="020B0604020202020204" pitchFamily="34" charset="0"/>
              </a:rPr>
              <a:t>C</a:t>
            </a:r>
            <a:r>
              <a:rPr lang="en-IN" sz="3600" b="1" dirty="0">
                <a:effectLst/>
                <a:latin typeface="Arial" panose="020B0604020202020204" pitchFamily="34" charset="0"/>
                <a:ea typeface="Times New Roman" panose="02020603050405020304" pitchFamily="18" charset="0"/>
                <a:cs typeface="Arial" panose="020B0604020202020204" pitchFamily="34" charset="0"/>
              </a:rPr>
              <a:t>leaning and Filtering</a:t>
            </a:r>
            <a:endParaRPr lang="en-IN" b="1"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xmlns="" id="{77941D1D-F9F4-4FB7-9DBF-2B7AD16DBFB8}"/>
              </a:ext>
            </a:extLst>
          </p:cNvPr>
          <p:cNvSpPr>
            <a:spLocks noGrp="1"/>
          </p:cNvSpPr>
          <p:nvPr>
            <p:ph type="body" idx="1"/>
          </p:nvPr>
        </p:nvSpPr>
        <p:spPr/>
        <p:txBody>
          <a:bodyPr/>
          <a:lstStyle/>
          <a:p>
            <a:pPr algn="just"/>
            <a:r>
              <a:rPr lang="en-IN" sz="2000" dirty="0">
                <a:solidFill>
                  <a:srgbClr val="292929"/>
                </a:solidFill>
                <a:latin typeface="Arial" panose="020B0604020202020204" pitchFamily="34" charset="0"/>
                <a:ea typeface="Times New Roman" panose="02020603050405020304" pitchFamily="18" charset="0"/>
                <a:cs typeface="Arial" panose="020B0604020202020204" pitchFamily="34" charset="0"/>
              </a:rPr>
              <a:t>M</a:t>
            </a:r>
            <a:r>
              <a:rPr lang="en-IN" sz="2000"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any </a:t>
            </a:r>
            <a:r>
              <a:rPr lang="en-IN" sz="20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missing values </a:t>
            </a:r>
            <a:r>
              <a:rPr lang="en-IN" sz="2000"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in Size &amp; Rating columns initially remove</a:t>
            </a:r>
            <a:r>
              <a:rPr lang="en-IN" sz="2000" dirty="0">
                <a:solidFill>
                  <a:srgbClr val="292929"/>
                </a:solidFill>
                <a:latin typeface="Arial" panose="020B0604020202020204" pitchFamily="34" charset="0"/>
                <a:ea typeface="Times New Roman" panose="02020603050405020304" pitchFamily="18" charset="0"/>
                <a:cs typeface="Arial" panose="020B0604020202020204" pitchFamily="34" charset="0"/>
              </a:rPr>
              <a:t> </a:t>
            </a:r>
            <a:r>
              <a:rPr lang="en-IN" sz="2000"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duplicate values from the data before we start cleaning it up. </a:t>
            </a:r>
          </a:p>
          <a:p>
            <a:pPr marL="114300" indent="0" algn="just">
              <a:buNone/>
            </a:pPr>
            <a:endParaRPr lang="en-IN" sz="2000" dirty="0">
              <a:solidFill>
                <a:srgbClr val="292929"/>
              </a:solidFill>
              <a:latin typeface="Arial" panose="020B0604020202020204" pitchFamily="34" charset="0"/>
              <a:ea typeface="Times New Roman" panose="02020603050405020304" pitchFamily="18" charset="0"/>
              <a:cs typeface="Arial" panose="020B0604020202020204" pitchFamily="34" charset="0"/>
            </a:endParaRPr>
          </a:p>
          <a:p>
            <a:pPr algn="just"/>
            <a:r>
              <a:rPr lang="en-IN" sz="2000" dirty="0">
                <a:solidFill>
                  <a:srgbClr val="292929"/>
                </a:solidFill>
                <a:latin typeface="Arial" panose="020B0604020202020204" pitchFamily="34" charset="0"/>
                <a:ea typeface="Times New Roman" panose="02020603050405020304" pitchFamily="18" charset="0"/>
                <a:cs typeface="Arial" panose="020B0604020202020204" pitchFamily="34" charset="0"/>
              </a:rPr>
              <a:t>I</a:t>
            </a:r>
            <a:r>
              <a:rPr lang="en-IN" sz="2000"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dentify the </a:t>
            </a:r>
            <a:r>
              <a:rPr lang="en-IN" sz="20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distinct values for each column </a:t>
            </a:r>
            <a:r>
              <a:rPr lang="en-IN" sz="2000"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and make the appropriate adjustments, such as </a:t>
            </a:r>
            <a:r>
              <a:rPr lang="en-IN" sz="20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changing the data types </a:t>
            </a:r>
            <a:r>
              <a:rPr lang="en-IN" sz="2000"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and </a:t>
            </a:r>
            <a:r>
              <a:rPr lang="en-IN" sz="20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getting rid of the null and "nan" values.</a:t>
            </a:r>
            <a:endParaRPr lang="en-IN" sz="2000" dirty="0">
              <a:solidFill>
                <a:srgbClr val="C00000"/>
              </a:solidFill>
              <a:effectLst/>
              <a:latin typeface="Arial" panose="020B0604020202020204" pitchFamily="34" charset="0"/>
              <a:ea typeface="Arial" panose="020B0604020202020204" pitchFamily="34" charset="0"/>
              <a:cs typeface="Arial" panose="020B0604020202020204" pitchFamily="34" charset="0"/>
            </a:endParaRPr>
          </a:p>
          <a:p>
            <a:endParaRPr lang="en-IN" dirty="0"/>
          </a:p>
        </p:txBody>
      </p:sp>
      <p:pic>
        <p:nvPicPr>
          <p:cNvPr id="4" name="Picture 3">
            <a:extLst>
              <a:ext uri="{FF2B5EF4-FFF2-40B4-BE49-F238E27FC236}">
                <a16:creationId xmlns:a16="http://schemas.microsoft.com/office/drawing/2014/main" xmlns="" id="{54BAA04E-0B17-4BB4-A008-2F25A8257F73}"/>
              </a:ext>
            </a:extLst>
          </p:cNvPr>
          <p:cNvPicPr>
            <a:picLocks noChangeAspect="1"/>
          </p:cNvPicPr>
          <p:nvPr/>
        </p:nvPicPr>
        <p:blipFill>
          <a:blip r:embed="rId2"/>
          <a:stretch>
            <a:fillRect/>
          </a:stretch>
        </p:blipFill>
        <p:spPr>
          <a:xfrm>
            <a:off x="8481060" y="134102"/>
            <a:ext cx="495780" cy="504555"/>
          </a:xfrm>
          <a:prstGeom prst="rect">
            <a:avLst/>
          </a:prstGeom>
        </p:spPr>
      </p:pic>
    </p:spTree>
    <p:extLst>
      <p:ext uri="{BB962C8B-B14F-4D97-AF65-F5344CB8AC3E}">
        <p14:creationId xmlns:p14="http://schemas.microsoft.com/office/powerpoint/2010/main" val="3088812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412</TotalTime>
  <Words>1197</Words>
  <Application>Microsoft Office PowerPoint</Application>
  <PresentationFormat>On-screen Show (16:9)</PresentationFormat>
  <Paragraphs>164</Paragraphs>
  <Slides>31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Times New Roman</vt:lpstr>
      <vt:lpstr>Calibri</vt:lpstr>
      <vt:lpstr>Adobe Garamond Pro Bold</vt:lpstr>
      <vt:lpstr>Montserrat</vt:lpstr>
      <vt:lpstr>Roboto</vt:lpstr>
      <vt:lpstr>Wingdings</vt:lpstr>
      <vt:lpstr>Calibri Light</vt:lpstr>
      <vt:lpstr>Arial Black</vt:lpstr>
      <vt:lpstr>Office Theme</vt:lpstr>
      <vt:lpstr>                Capstone Project1 Play Store Apps Review Analysis re Apps Review Analysis By Deepmala Srivastava Data Science Trainee ~ AlmaBetter  </vt:lpstr>
      <vt:lpstr>                  Contents</vt:lpstr>
      <vt:lpstr>Introduction </vt:lpstr>
      <vt:lpstr>Objective </vt:lpstr>
      <vt:lpstr>Data Description </vt:lpstr>
      <vt:lpstr>Play Store Data</vt:lpstr>
      <vt:lpstr>User Reviews data</vt:lpstr>
      <vt:lpstr>Analysis Methodology </vt:lpstr>
      <vt:lpstr>Data Cleaning and Filtering</vt:lpstr>
      <vt:lpstr>Data Visualization</vt:lpstr>
      <vt:lpstr> </vt:lpstr>
      <vt:lpstr>Number of Apps per Category</vt:lpstr>
      <vt:lpstr>Number of Installs Type-wise according to Categories</vt:lpstr>
      <vt:lpstr>Top Genres in Playstore</vt:lpstr>
      <vt:lpstr>Number of installs for each category</vt:lpstr>
      <vt:lpstr>Number of apps per category differentiated by type </vt:lpstr>
      <vt:lpstr>Distribution of Size of app </vt:lpstr>
      <vt:lpstr>Impact of size on the number of installs</vt:lpstr>
      <vt:lpstr>Distribution of App Rating </vt:lpstr>
      <vt:lpstr>Install per Rating</vt:lpstr>
      <vt:lpstr>Rating on the basis of Size</vt:lpstr>
      <vt:lpstr>Reviews Sentiment</vt:lpstr>
      <vt:lpstr>Number of installs type wise according to Genres</vt:lpstr>
      <vt:lpstr>Distribution of Subjectivity</vt:lpstr>
      <vt:lpstr>Sentiment subjectivity and Sentiment Polarity </vt:lpstr>
      <vt:lpstr>Content Rating on the basis of Age</vt:lpstr>
      <vt:lpstr>Sentiment polarity relation with type of app </vt:lpstr>
      <vt:lpstr>Content Rating relation with Sentiment Polarity </vt:lpstr>
      <vt:lpstr>Categories Relation with Sentiment Polarity</vt:lpstr>
      <vt:lpstr>Asking from Analysis</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Project Title</dc:title>
  <dc:creator>dell-pc</dc:creator>
  <cp:lastModifiedBy>Admin</cp:lastModifiedBy>
  <cp:revision>54</cp:revision>
  <dcterms:modified xsi:type="dcterms:W3CDTF">2022-08-25T00:27:32Z</dcterms:modified>
</cp:coreProperties>
</file>