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8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16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6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4046223"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Open Sans Light"/>
                <a:ea typeface="Open Sans Light"/>
                <a:cs typeface="Open Sans Light"/>
                <a:sym typeface="Open Sans Light"/>
              </a:rPr>
              <a:t>Data analytics approach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Agenda</a:t>
            </a:r>
            <a:endParaRPr dirty="0"/>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The Following approach will be implemented in three stages : </a:t>
            </a:r>
            <a:endParaRPr sz="2200" i="0" u="none" strike="noStrike" cap="none" dirty="0">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dirty="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Ø"/>
            </a:pPr>
            <a:r>
              <a:rPr lang="en" sz="2000" i="0" u="none" strike="noStrike" cap="none" dirty="0">
                <a:solidFill>
                  <a:srgbClr val="000000"/>
                </a:solidFill>
                <a:latin typeface="Open Sans"/>
                <a:ea typeface="Open Sans"/>
                <a:cs typeface="Open Sans"/>
                <a:sym typeface="Open Sans"/>
              </a:rPr>
              <a:t>Data Exploration</a:t>
            </a:r>
          </a:p>
          <a:p>
            <a:pPr marL="101600" marR="0" lvl="0" algn="l" rtl="0">
              <a:lnSpc>
                <a:spcPct val="115000"/>
              </a:lnSpc>
              <a:spcBef>
                <a:spcPts val="0"/>
              </a:spcBef>
              <a:spcAft>
                <a:spcPts val="0"/>
              </a:spcAft>
              <a:buClr>
                <a:srgbClr val="000000"/>
              </a:buClr>
              <a:buSzPts val="2000"/>
            </a:pPr>
            <a:endParaRPr lang="en"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Ø"/>
            </a:pPr>
            <a:r>
              <a:rPr lang="en" sz="2000" i="0" u="none" strike="noStrike" cap="none" dirty="0">
                <a:solidFill>
                  <a:srgbClr val="000000"/>
                </a:solidFill>
                <a:latin typeface="Open Sans"/>
                <a:ea typeface="Open Sans"/>
                <a:cs typeface="Open Sans"/>
                <a:sym typeface="Open Sans"/>
              </a:rPr>
              <a:t>Model Development</a:t>
            </a:r>
          </a:p>
          <a:p>
            <a:pPr marL="101600" marR="0" lvl="0" algn="l" rtl="0">
              <a:lnSpc>
                <a:spcPct val="115000"/>
              </a:lnSpc>
              <a:spcBef>
                <a:spcPts val="0"/>
              </a:spcBef>
              <a:spcAft>
                <a:spcPts val="0"/>
              </a:spcAft>
              <a:buClr>
                <a:srgbClr val="000000"/>
              </a:buClr>
              <a:buSzPts val="2000"/>
            </a:pPr>
            <a:endParaRPr lang="en"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Ø"/>
            </a:pPr>
            <a:r>
              <a:rPr lang="en" sz="2000" i="0" u="none" strike="noStrike" cap="none" dirty="0">
                <a:solidFill>
                  <a:srgbClr val="000000"/>
                </a:solidFill>
                <a:latin typeface="Open Sans"/>
                <a:ea typeface="Open Sans"/>
                <a:cs typeface="Open Sans"/>
                <a:sym typeface="Open Sans"/>
              </a:rPr>
              <a:t>Interpretation</a:t>
            </a:r>
            <a:endParaRPr sz="10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Agenda</a:t>
            </a:r>
            <a:endParaRPr dirty="0"/>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Approach for New Customer Data analysis :</a:t>
            </a:r>
            <a:endParaRPr sz="2200" dirty="0">
              <a:latin typeface="Lora"/>
              <a:ea typeface="Lora"/>
              <a:cs typeface="Lora"/>
              <a:sym typeface="Lora"/>
            </a:endParaRPr>
          </a:p>
          <a:p>
            <a:pPr marL="457200" marR="0" lvl="0" indent="0" algn="l" rtl="0">
              <a:lnSpc>
                <a:spcPct val="115000"/>
              </a:lnSpc>
              <a:spcBef>
                <a:spcPts val="0"/>
              </a:spcBef>
              <a:spcAft>
                <a:spcPts val="0"/>
              </a:spcAft>
              <a:buNone/>
            </a:pPr>
            <a:r>
              <a:rPr lang="en" sz="2400" dirty="0">
                <a:latin typeface="Lora"/>
                <a:ea typeface="Lora"/>
                <a:cs typeface="Lora"/>
                <a:sym typeface="Lora"/>
              </a:rPr>
              <a:t> </a:t>
            </a:r>
            <a:endParaRPr sz="2400" dirty="0">
              <a:latin typeface="Lora"/>
              <a:ea typeface="Lora"/>
              <a:cs typeface="Lora"/>
              <a:sym typeface="Lora"/>
            </a:endParaRPr>
          </a:p>
          <a:p>
            <a:pPr marL="457200" marR="0" lvl="0" indent="-355600" algn="l" rtl="0">
              <a:lnSpc>
                <a:spcPct val="115000"/>
              </a:lnSpc>
              <a:spcBef>
                <a:spcPts val="0"/>
              </a:spcBef>
              <a:spcAft>
                <a:spcPts val="0"/>
              </a:spcAft>
              <a:buSzPts val="2000"/>
              <a:buFont typeface="Wingdings" panose="05000000000000000000" pitchFamily="2" charset="2"/>
              <a:buChar char="Ø"/>
            </a:pPr>
            <a:r>
              <a:rPr lang="en" sz="2000" dirty="0">
                <a:latin typeface="Open Sans"/>
                <a:ea typeface="Open Sans"/>
                <a:cs typeface="Open Sans"/>
                <a:sym typeface="Open Sans"/>
              </a:rPr>
              <a:t>Age distribution </a:t>
            </a:r>
          </a:p>
          <a:p>
            <a:pPr marL="457200" marR="0" lvl="0" indent="-355600" algn="l" rtl="0">
              <a:lnSpc>
                <a:spcPct val="115000"/>
              </a:lnSpc>
              <a:spcBef>
                <a:spcPts val="0"/>
              </a:spcBef>
              <a:spcAft>
                <a:spcPts val="0"/>
              </a:spcAft>
              <a:buSzPts val="2000"/>
              <a:buFont typeface="Wingdings" panose="05000000000000000000" pitchFamily="2" charset="2"/>
              <a:buChar char="Ø"/>
            </a:pPr>
            <a:endParaRPr lang="en"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Ø"/>
            </a:pPr>
            <a:r>
              <a:rPr lang="en" sz="2000" dirty="0">
                <a:latin typeface="Open Sans"/>
                <a:ea typeface="Open Sans"/>
                <a:cs typeface="Open Sans"/>
                <a:sym typeface="Open Sans"/>
              </a:rPr>
              <a:t>Bike purchase </a:t>
            </a:r>
          </a:p>
          <a:p>
            <a:pPr marL="457200" marR="0" lvl="0" indent="-355600" algn="l" rtl="0">
              <a:lnSpc>
                <a:spcPct val="115000"/>
              </a:lnSpc>
              <a:spcBef>
                <a:spcPts val="0"/>
              </a:spcBef>
              <a:spcAft>
                <a:spcPts val="0"/>
              </a:spcAft>
              <a:buSzPts val="2000"/>
              <a:buFont typeface="Wingdings" panose="05000000000000000000" pitchFamily="2" charset="2"/>
              <a:buChar char="Ø"/>
            </a:pPr>
            <a:endParaRPr lang="en"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Ø"/>
            </a:pPr>
            <a:r>
              <a:rPr lang="en" sz="2000" dirty="0">
                <a:latin typeface="Open Sans"/>
                <a:ea typeface="Open Sans"/>
                <a:cs typeface="Open Sans"/>
                <a:sym typeface="Open Sans"/>
              </a:rPr>
              <a:t>Job industry</a:t>
            </a:r>
          </a:p>
          <a:p>
            <a:pPr marL="457200" marR="0" lvl="0" indent="-355600" algn="l" rtl="0">
              <a:lnSpc>
                <a:spcPct val="115000"/>
              </a:lnSpc>
              <a:spcBef>
                <a:spcPts val="0"/>
              </a:spcBef>
              <a:spcAft>
                <a:spcPts val="0"/>
              </a:spcAft>
              <a:buSzPts val="2000"/>
              <a:buFont typeface="Wingdings" panose="05000000000000000000" pitchFamily="2" charset="2"/>
              <a:buChar char="Ø"/>
            </a:pPr>
            <a:endParaRPr lang="en"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Ø"/>
            </a:pPr>
            <a:r>
              <a:rPr lang="en" sz="2000" dirty="0">
                <a:latin typeface="Open Sans"/>
                <a:ea typeface="Open Sans"/>
                <a:cs typeface="Open Sans"/>
                <a:sym typeface="Open Sans"/>
              </a:rPr>
              <a:t>Number of cars owned</a:t>
            </a:r>
            <a:endParaRPr sz="2000" dirty="0">
              <a:latin typeface="Open Sans"/>
              <a:ea typeface="Open Sans"/>
              <a:cs typeface="Open Sans"/>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718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Wingdings" panose="05000000000000000000" pitchFamily="2" charset="2"/>
              <a:buChar char="Ø"/>
            </a:pPr>
            <a:r>
              <a:rPr lang="en" sz="1500" dirty="0">
                <a:latin typeface="Open Sans"/>
                <a:ea typeface="Open Sans"/>
                <a:cs typeface="Open Sans"/>
                <a:sym typeface="Open Sans"/>
              </a:rPr>
              <a:t>New customers are more from the age group of 40-49 , followed by 50-59 &amp; 60-69.</a:t>
            </a:r>
          </a:p>
          <a:p>
            <a:pPr marL="285750" marR="0" lvl="0" indent="-285750" algn="l" rtl="0">
              <a:lnSpc>
                <a:spcPct val="115000"/>
              </a:lnSpc>
              <a:spcBef>
                <a:spcPts val="0"/>
              </a:spcBef>
              <a:spcAft>
                <a:spcPts val="0"/>
              </a:spcAft>
              <a:buSzPts val="1500"/>
              <a:buFont typeface="Wingdings" panose="05000000000000000000" pitchFamily="2" charset="2"/>
              <a:buChar char="Ø"/>
            </a:pPr>
            <a:endParaRPr lang="en"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Wingdings" panose="05000000000000000000" pitchFamily="2" charset="2"/>
              <a:buChar char="Ø"/>
            </a:pPr>
            <a:r>
              <a:rPr lang="en" sz="1500" dirty="0">
                <a:latin typeface="Open Sans"/>
                <a:ea typeface="Open Sans"/>
                <a:cs typeface="Open Sans"/>
                <a:sym typeface="Open Sans"/>
              </a:rPr>
              <a:t>Fewer customer are from 10-19 &amp; 90-99 for obvious reasons.</a:t>
            </a:r>
          </a:p>
          <a:p>
            <a:pPr marL="285750" marR="0" lvl="0" indent="-285750" algn="l" rtl="0">
              <a:lnSpc>
                <a:spcPct val="115000"/>
              </a:lnSpc>
              <a:spcBef>
                <a:spcPts val="0"/>
              </a:spcBef>
              <a:spcAft>
                <a:spcPts val="0"/>
              </a:spcAft>
              <a:buSzPts val="1500"/>
              <a:buFont typeface="Wingdings" panose="05000000000000000000" pitchFamily="2" charset="2"/>
              <a:buChar char="Ø"/>
            </a:pPr>
            <a:endParaRPr lang="en" sz="1500" b="0" i="0" u="none" strike="noStrike" cap="none"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Wingdings" panose="05000000000000000000" pitchFamily="2" charset="2"/>
              <a:buChar char="Ø"/>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p>
          <a:p>
            <a:pPr marL="285750" marR="0" lvl="0" indent="-285750" algn="l" rtl="0">
              <a:lnSpc>
                <a:spcPct val="115000"/>
              </a:lnSpc>
              <a:spcBef>
                <a:spcPts val="0"/>
              </a:spcBef>
              <a:spcAft>
                <a:spcPts val="0"/>
              </a:spcAft>
              <a:buSzPts val="1500"/>
              <a:buFont typeface="Wingdings" panose="05000000000000000000" pitchFamily="2" charset="2"/>
              <a:buChar char="Ø"/>
            </a:pPr>
            <a:endParaRPr lang="en"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0"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Wingdings" panose="05000000000000000000" pitchFamily="2" charset="2"/>
              <a:buChar char="Ø"/>
            </a:pPr>
            <a:r>
              <a:rPr lang="en" sz="1500" dirty="0">
                <a:latin typeface="Open Sans"/>
                <a:ea typeface="Open Sans"/>
                <a:cs typeface="Open Sans"/>
                <a:sym typeface="Open Sans"/>
              </a:rPr>
              <a:t>Financial Services, Manufacturing, and Health are the top three profit-generating industries, followed by retail and property.</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Wingdings" panose="05000000000000000000" pitchFamily="2" charset="2"/>
              <a:buChar char="Ø"/>
            </a:pPr>
            <a:r>
              <a:rPr lang="en" sz="1500" dirty="0">
                <a:latin typeface="Open Sans"/>
                <a:ea typeface="Open Sans"/>
                <a:cs typeface="Open Sans"/>
                <a:sym typeface="Open Sans"/>
              </a:rPr>
              <a:t>The highest profits are also </a:t>
            </a:r>
            <a:r>
              <a:rPr lang="en" sz="1500" dirty="0">
                <a:solidFill>
                  <a:schemeClr val="dk1"/>
                </a:solidFill>
                <a:latin typeface="Open Sans"/>
                <a:ea typeface="Open Sans"/>
                <a:cs typeface="Open Sans"/>
                <a:sym typeface="Open Sans"/>
              </a:rPr>
              <a:t>Financial Services, Manufacturing, and Health as seen in the second chart.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64025" y="913437"/>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Out of three states, New South Wales, could be potential market opportunities for the company.</a:t>
            </a:r>
            <a:endParaRPr sz="1500" dirty="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419100" lvl="0" indent="-2857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Wingdings" panose="05000000000000000000" pitchFamily="2" charset="2"/>
              <a:buChar char="Ø"/>
            </a:pPr>
            <a:r>
              <a:rPr lang="en" sz="15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dirty="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Aged between 40 – 50.</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Most of the high value customers are female compared to male</a:t>
            </a:r>
            <a:endParaRPr sz="1500" dirty="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Working in Financial Service, Manufacturing and Health.</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Wingdings" panose="05000000000000000000" pitchFamily="2" charset="2"/>
              <a:buChar char="Ø"/>
            </a:pPr>
            <a:r>
              <a:rPr lang="en" sz="1500" dirty="0">
                <a:solidFill>
                  <a:schemeClr val="dk1"/>
                </a:solidFill>
                <a:latin typeface="Open Sans"/>
                <a:ea typeface="Open Sans"/>
                <a:cs typeface="Open Sans"/>
                <a:sym typeface="Open Sans"/>
              </a:rPr>
              <a:t>Who are currently living in New South Wales and Victoria.</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solidFill>
            <a:schemeClr val="bg2">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extLst>
              <p:ext uri="{D42A27DB-BD31-4B8C-83A1-F6EECF244321}">
                <p14:modId xmlns:p14="http://schemas.microsoft.com/office/powerpoint/2010/main" val="1820912372"/>
              </p:ext>
            </p:extLst>
          </p:nvPr>
        </p:nvGraphicFramePr>
        <p:xfrm>
          <a:off x="1048991" y="1573966"/>
          <a:ext cx="7046018" cy="3209334"/>
        </p:xfrm>
        <a:graphic>
          <a:graphicData uri="http://schemas.openxmlformats.org/drawingml/2006/table">
            <a:tbl>
              <a:tblPr firstRow="1" bandRow="1">
                <a:noFill/>
                <a:tableStyleId>{D4805BA6-CC0E-4A04-AB1C-FC66D92E5182}</a:tableStyleId>
              </a:tblPr>
              <a:tblGrid>
                <a:gridCol w="796568">
                  <a:extLst>
                    <a:ext uri="{9D8B030D-6E8A-4147-A177-3AD203B41FA5}">
                      <a16:colId xmlns:a16="http://schemas.microsoft.com/office/drawing/2014/main" val="20000"/>
                    </a:ext>
                  </a:extLst>
                </a:gridCol>
                <a:gridCol w="1216582">
                  <a:extLst>
                    <a:ext uri="{9D8B030D-6E8A-4147-A177-3AD203B41FA5}">
                      <a16:colId xmlns:a16="http://schemas.microsoft.com/office/drawing/2014/main" val="20001"/>
                    </a:ext>
                  </a:extLst>
                </a:gridCol>
                <a:gridCol w="465040">
                  <a:extLst>
                    <a:ext uri="{9D8B030D-6E8A-4147-A177-3AD203B41FA5}">
                      <a16:colId xmlns:a16="http://schemas.microsoft.com/office/drawing/2014/main" val="20002"/>
                    </a:ext>
                  </a:extLst>
                </a:gridCol>
                <a:gridCol w="1130893">
                  <a:extLst>
                    <a:ext uri="{9D8B030D-6E8A-4147-A177-3AD203B41FA5}">
                      <a16:colId xmlns:a16="http://schemas.microsoft.com/office/drawing/2014/main" val="20003"/>
                    </a:ext>
                  </a:extLst>
                </a:gridCol>
                <a:gridCol w="1211668">
                  <a:extLst>
                    <a:ext uri="{9D8B030D-6E8A-4147-A177-3AD203B41FA5}">
                      <a16:colId xmlns:a16="http://schemas.microsoft.com/office/drawing/2014/main" val="20004"/>
                    </a:ext>
                  </a:extLst>
                </a:gridCol>
                <a:gridCol w="648871">
                  <a:extLst>
                    <a:ext uri="{9D8B030D-6E8A-4147-A177-3AD203B41FA5}">
                      <a16:colId xmlns:a16="http://schemas.microsoft.com/office/drawing/2014/main" val="20005"/>
                    </a:ext>
                  </a:extLst>
                </a:gridCol>
                <a:gridCol w="1576396">
                  <a:extLst>
                    <a:ext uri="{9D8B030D-6E8A-4147-A177-3AD203B41FA5}">
                      <a16:colId xmlns:a16="http://schemas.microsoft.com/office/drawing/2014/main" val="20006"/>
                    </a:ext>
                  </a:extLst>
                </a:gridCol>
              </a:tblGrid>
              <a:tr h="705171">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Customer ID</a:t>
                      </a:r>
                      <a:endParaRPr sz="10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Wealth Segment</a:t>
                      </a:r>
                      <a:endParaRPr sz="10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State</a:t>
                      </a:r>
                      <a:endParaRPr sz="10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0"/>
                  </a:ext>
                </a:extLst>
              </a:tr>
              <a:tr h="48747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445</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Mass Customer</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1"/>
                  </a:ext>
                </a:extLst>
              </a:tr>
              <a:tr h="520869">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Manufacturing</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2"/>
                  </a:ext>
                </a:extLst>
              </a:tr>
              <a:tr h="48747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Health</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Mass Customer</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3"/>
                  </a:ext>
                </a:extLst>
              </a:tr>
              <a:tr h="48747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Mass Customer</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No</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4"/>
                  </a:ext>
                </a:extLst>
              </a:tr>
              <a:tr h="520869">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Yes</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7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0000">
              <a:srgbClr val="508BBF"/>
            </a:gs>
            <a:gs pos="13000">
              <a:srgbClr val="1077D2"/>
            </a:gs>
            <a:gs pos="29000">
              <a:schemeClr val="bg1">
                <a:lumMod val="65000"/>
              </a:schemeClr>
            </a:gs>
          </a:gsLst>
          <a:lin ang="12000143" scaled="0"/>
        </a:gradFill>
        <a:effectLst/>
      </p:bgPr>
    </p:bg>
    <p:spTree>
      <p:nvGrpSpPr>
        <p:cNvPr id="1" name="Shape 162"/>
        <p:cNvGrpSpPr/>
        <p:nvPr/>
      </p:nvGrpSpPr>
      <p:grpSpPr>
        <a:xfrm>
          <a:off x="0" y="0"/>
          <a:ext cx="0" cy="0"/>
          <a:chOff x="0" y="0"/>
          <a:chExt cx="0" cy="0"/>
        </a:xfrm>
      </p:grpSpPr>
      <p:sp>
        <p:nvSpPr>
          <p:cNvPr id="164" name="Google Shape;164;p33"/>
          <p:cNvSpPr/>
          <p:nvPr/>
        </p:nvSpPr>
        <p:spPr>
          <a:xfrm>
            <a:off x="1399137" y="1799482"/>
            <a:ext cx="7324442" cy="1537573"/>
          </a:xfrm>
          <a:prstGeom prst="rect">
            <a:avLst/>
          </a:prstGeom>
          <a:noFill/>
          <a:ln>
            <a:noFill/>
          </a:ln>
          <a:effectLst>
            <a:outerShdw blurRad="50800" dist="38100" dir="5400000" algn="t" rotWithShape="0">
              <a:prstClr val="black">
                <a:alpha val="40000"/>
              </a:prstClr>
            </a:outerShdw>
          </a:effectLst>
        </p:spPr>
        <p:txBody>
          <a:bodyPr spcFirstLastPara="1" wrap="square" lIns="91400" tIns="91400" rIns="91400" bIns="91400" anchor="t" anchorCtr="0">
            <a:noAutofit/>
            <a:scene3d>
              <a:camera prst="orthographicFront"/>
              <a:lightRig rig="threePt" dir="t"/>
            </a:scene3d>
            <a:sp3d extrusionH="57150">
              <a:bevelT w="38100" h="38100"/>
            </a:sp3d>
          </a:bodyPr>
          <a:lstStyle/>
          <a:p>
            <a:pPr marL="0" marR="0" lvl="0" indent="0" algn="l" rtl="0">
              <a:lnSpc>
                <a:spcPct val="100000"/>
              </a:lnSpc>
              <a:spcBef>
                <a:spcPts val="0"/>
              </a:spcBef>
              <a:spcAft>
                <a:spcPts val="0"/>
              </a:spcAft>
              <a:buClr>
                <a:srgbClr val="FFFFFF"/>
              </a:buClr>
              <a:buSzPts val="3500"/>
              <a:buFont typeface="Open Sans ExtraBold"/>
              <a:buNone/>
            </a:pPr>
            <a:r>
              <a:rPr lang="en" sz="7200" b="1" i="0" u="none" strike="noStrike" dirty="0">
                <a:ln w="22225">
                  <a:solidFill>
                    <a:schemeClr val="accent2"/>
                  </a:solidFill>
                  <a:prstDash val="solid"/>
                </a:ln>
                <a:solidFill>
                  <a:schemeClr val="accent2">
                    <a:lumMod val="40000"/>
                    <a:lumOff val="60000"/>
                  </a:schemeClr>
                </a:solidFill>
                <a:effectLst>
                  <a:reflection blurRad="6350" stA="50000" endA="300" endPos="50000" dist="29997" dir="5400000" sy="-100000" algn="bl" rotWithShape="0"/>
                </a:effectLst>
                <a:latin typeface="Open Sans ExtraBold"/>
                <a:ea typeface="Open Sans ExtraBold"/>
                <a:cs typeface="Open Sans ExtraBold"/>
                <a:sym typeface="Open Sans ExtraBold"/>
              </a:rPr>
              <a:t>THANK YOU</a:t>
            </a:r>
            <a:endParaRPr sz="7200" b="1" i="0" u="none" strike="noStrike" dirty="0">
              <a:ln w="22225">
                <a:solidFill>
                  <a:schemeClr val="accent2"/>
                </a:solidFill>
                <a:prstDash val="solid"/>
              </a:ln>
              <a:solidFill>
                <a:schemeClr val="accent2">
                  <a:lumMod val="40000"/>
                  <a:lumOff val="60000"/>
                </a:schemeClr>
              </a:solidFill>
              <a:effectLst>
                <a:reflection blurRad="6350" stA="50000" endA="300" endPos="50000" dist="29997" dir="5400000" sy="-100000" algn="bl" rotWithShape="0"/>
              </a:effectLst>
              <a:latin typeface="Open Sans ExtraBold"/>
              <a:ea typeface="Open Sans ExtraBold"/>
              <a:cs typeface="Open Sans ExtraBold"/>
              <a:sym typeface="Open Sans Extra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390</Words>
  <Application>Microsoft Office PowerPoint</Application>
  <PresentationFormat>On-screen Show (16:9)</PresentationFormat>
  <Paragraphs>97</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Comic Sans MS</vt:lpstr>
      <vt:lpstr>Lora</vt:lpstr>
      <vt:lpstr>Noto Sans Symbols</vt:lpstr>
      <vt:lpstr>Open Sans</vt:lpstr>
      <vt:lpstr>Open Sans ExtraBold</vt:lpstr>
      <vt:lpstr>Open Sans Light</vt:lpstr>
      <vt:lpstr>Wingdings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6</cp:revision>
  <dcterms:modified xsi:type="dcterms:W3CDTF">2023-11-01T06:17:07Z</dcterms:modified>
</cp:coreProperties>
</file>