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zjbwNBZpIT7OwRH1Zr83tS10S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sp>
        <p:nvSpPr>
          <p:cNvPr id="22" name="Google Shape;22;p1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4" name="Google Shape;24;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8" name="Google Shape;28;p1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9" name="Google Shape;29;p1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0" name="Google Shape;30;p1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1" name="Google Shape;31;p1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1"/>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5" name="Google Shape;85;p21"/>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86" name="Google Shape;86;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2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92" name="Google Shape;92;p22"/>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3" name="Google Shape;93;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9" name="Google Shape;99;p2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0" name="Google Shape;100;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04" name="Google Shape;104;p2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8" name="Google Shape;108;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4" name="Google Shape;114;p2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5" name="Google Shape;115;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19" name="Google Shape;119;p2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3" name="Google Shape;123;p2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4" name="Google Shape;124;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0" name="Google Shape;130;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6" name="Google Shape;136;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32" name="Shape 32"/>
        <p:cNvGrpSpPr/>
        <p:nvPr/>
      </p:nvGrpSpPr>
      <p:grpSpPr>
        <a:xfrm>
          <a:off x="0" y="0"/>
          <a:ext cx="0" cy="0"/>
          <a:chOff x="0" y="0"/>
          <a:chExt cx="0" cy="0"/>
        </a:xfrm>
      </p:grpSpPr>
      <p:sp>
        <p:nvSpPr>
          <p:cNvPr id="33" name="Google Shape;33;p13"/>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5" name="Google Shape;35;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1" name="Google Shape;41;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15"/>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47" name="Google Shape;47;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16"/>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4" name="Google Shape;54;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0" name="Google Shape;60;p17"/>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1" name="Google Shape;61;p17"/>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2" name="Google Shape;62;p17"/>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3" name="Google Shape;63;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20"/>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78" name="Google Shape;78;p20"/>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9" name="Google Shape;79;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9" name="Shape 9"/>
        <p:cNvGrpSpPr/>
        <p:nvPr/>
      </p:nvGrpSpPr>
      <p:grpSpPr>
        <a:xfrm>
          <a:off x="0" y="0"/>
          <a:ext cx="0" cy="0"/>
          <a:chOff x="0" y="0"/>
          <a:chExt cx="0" cy="0"/>
        </a:xfrm>
      </p:grpSpPr>
      <p:grpSp>
        <p:nvGrpSpPr>
          <p:cNvPr id="10" name="Google Shape;10;p11"/>
          <p:cNvGrpSpPr/>
          <p:nvPr/>
        </p:nvGrpSpPr>
        <p:grpSpPr>
          <a:xfrm>
            <a:off x="9206969" y="2963333"/>
            <a:ext cx="2981858" cy="3208867"/>
            <a:chOff x="9206969" y="2963333"/>
            <a:chExt cx="2981858" cy="3208867"/>
          </a:xfrm>
        </p:grpSpPr>
        <p:cxnSp>
          <p:nvCxnSpPr>
            <p:cNvPr id="11" name="Google Shape;11;p1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12" name="Google Shape;12;p1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13" name="Google Shape;13;p1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4" name="Google Shape;14;p1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5" name="Google Shape;15;p1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6" name="Google Shape;16;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8" name="Google Shape;18;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142" name="Shape 142"/>
        <p:cNvGrpSpPr/>
        <p:nvPr/>
      </p:nvGrpSpPr>
      <p:grpSpPr>
        <a:xfrm>
          <a:off x="0" y="0"/>
          <a:ext cx="0" cy="0"/>
          <a:chOff x="0" y="0"/>
          <a:chExt cx="0" cy="0"/>
        </a:xfrm>
      </p:grpSpPr>
      <p:sp>
        <p:nvSpPr>
          <p:cNvPr id="143" name="Google Shape;143;p1"/>
          <p:cNvSpPr/>
          <p:nvPr/>
        </p:nvSpPr>
        <p:spPr>
          <a:xfrm>
            <a:off x="-3175" y="0"/>
            <a:ext cx="12192000" cy="6858000"/>
          </a:xfrm>
          <a:prstGeom prst="rect">
            <a:avLst/>
          </a:prstGeom>
          <a:gradFill>
            <a:gsLst>
              <a:gs pos="0">
                <a:srgbClr val="62D2EF"/>
              </a:gs>
              <a:gs pos="100000">
                <a:srgbClr val="05578D"/>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44" name="Google Shape;144;p1"/>
          <p:cNvPicPr preferRelativeResize="0"/>
          <p:nvPr/>
        </p:nvPicPr>
        <p:blipFill rotWithShape="1">
          <a:blip r:embed="rId3">
            <a:alphaModFix amt="40000"/>
          </a:blip>
          <a:srcRect b="6313" l="0" r="0" t="9418"/>
          <a:stretch/>
        </p:blipFill>
        <p:spPr>
          <a:xfrm>
            <a:off x="-3175" y="10"/>
            <a:ext cx="12192000" cy="6857990"/>
          </a:xfrm>
          <a:prstGeom prst="rect">
            <a:avLst/>
          </a:prstGeom>
          <a:noFill/>
          <a:ln>
            <a:noFill/>
          </a:ln>
        </p:spPr>
      </p:pic>
      <p:sp>
        <p:nvSpPr>
          <p:cNvPr id="145" name="Google Shape;145;p1"/>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entury Gothic"/>
              <a:buNone/>
            </a:pPr>
            <a:r>
              <a:rPr lang="en-US"/>
              <a:t>REVENUE AND EXPANSION INSIGHTS</a:t>
            </a:r>
            <a:endParaRPr/>
          </a:p>
        </p:txBody>
      </p:sp>
      <p:sp>
        <p:nvSpPr>
          <p:cNvPr id="146" name="Google Shape;146;p1"/>
          <p:cNvSpPr txBox="1"/>
          <p:nvPr>
            <p:ph idx="1" type="subTitle"/>
          </p:nvPr>
        </p:nvSpPr>
        <p:spPr>
          <a:xfrm>
            <a:off x="684212" y="3843867"/>
            <a:ext cx="6765100" cy="19473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en-US">
                <a:solidFill>
                  <a:schemeClr val="lt1"/>
                </a:solidFill>
              </a:rPr>
              <a:t>TATA Insights and Quants </a:t>
            </a:r>
            <a:br>
              <a:rPr lang="en-US">
                <a:solidFill>
                  <a:schemeClr val="lt1"/>
                </a:solidFill>
              </a:rPr>
            </a:br>
            <a:r>
              <a:rPr lang="en-US" sz="2000">
                <a:solidFill>
                  <a:schemeClr val="lt1"/>
                </a:solidFill>
              </a:rPr>
              <a:t>Data Analytics Team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210" name="Shape 210"/>
        <p:cNvGrpSpPr/>
        <p:nvPr/>
      </p:nvGrpSpPr>
      <p:grpSpPr>
        <a:xfrm>
          <a:off x="0" y="0"/>
          <a:ext cx="0" cy="0"/>
          <a:chOff x="0" y="0"/>
          <a:chExt cx="0" cy="0"/>
        </a:xfrm>
      </p:grpSpPr>
      <p:sp>
        <p:nvSpPr>
          <p:cNvPr id="211" name="Google Shape;211;p10"/>
          <p:cNvSpPr/>
          <p:nvPr/>
        </p:nvSpPr>
        <p:spPr>
          <a:xfrm>
            <a:off x="-3175" y="0"/>
            <a:ext cx="12192000" cy="6858000"/>
          </a:xfrm>
          <a:prstGeom prst="rect">
            <a:avLst/>
          </a:prstGeom>
          <a:gradFill>
            <a:gsLst>
              <a:gs pos="0">
                <a:srgbClr val="62D2EF"/>
              </a:gs>
              <a:gs pos="100000">
                <a:srgbClr val="05578D"/>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2" name="Google Shape;212;p10"/>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entury Gothic"/>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150" name="Shape 150"/>
        <p:cNvGrpSpPr/>
        <p:nvPr/>
      </p:nvGrpSpPr>
      <p:grpSpPr>
        <a:xfrm>
          <a:off x="0" y="0"/>
          <a:ext cx="0" cy="0"/>
          <a:chOff x="0" y="0"/>
          <a:chExt cx="0" cy="0"/>
        </a:xfrm>
      </p:grpSpPr>
      <p:pic>
        <p:nvPicPr>
          <p:cNvPr id="151" name="Google Shape;151;p2"/>
          <p:cNvPicPr preferRelativeResize="0"/>
          <p:nvPr/>
        </p:nvPicPr>
        <p:blipFill rotWithShape="1">
          <a:blip r:embed="rId3">
            <a:alphaModFix amt="35000"/>
          </a:blip>
          <a:srcRect b="6313" l="0" r="0" t="9418"/>
          <a:stretch/>
        </p:blipFill>
        <p:spPr>
          <a:xfrm>
            <a:off x="0" y="1413174"/>
            <a:ext cx="12192000" cy="6857990"/>
          </a:xfrm>
          <a:prstGeom prst="rect">
            <a:avLst/>
          </a:prstGeom>
          <a:noFill/>
          <a:ln>
            <a:noFill/>
          </a:ln>
        </p:spPr>
      </p:pic>
      <p:sp>
        <p:nvSpPr>
          <p:cNvPr id="152" name="Google Shape;152;p2"/>
          <p:cNvSpPr txBox="1"/>
          <p:nvPr>
            <p:ph type="title"/>
          </p:nvPr>
        </p:nvSpPr>
        <p:spPr>
          <a:xfrm>
            <a:off x="684213" y="685800"/>
            <a:ext cx="10058400" cy="45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Century Gothic"/>
              <a:buNone/>
            </a:pPr>
            <a:r>
              <a:rPr b="1" lang="en-US" sz="4000"/>
              <a:t>AGENDA</a:t>
            </a:r>
            <a:endParaRPr/>
          </a:p>
        </p:txBody>
      </p:sp>
      <p:sp>
        <p:nvSpPr>
          <p:cNvPr id="153" name="Google Shape;153;p2"/>
          <p:cNvSpPr txBox="1"/>
          <p:nvPr>
            <p:ph idx="1" type="body"/>
          </p:nvPr>
        </p:nvSpPr>
        <p:spPr>
          <a:xfrm>
            <a:off x="2878773" y="2373274"/>
            <a:ext cx="8535988" cy="18796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00"/>
              <a:buFont typeface="Arial"/>
              <a:buChar char="•"/>
            </a:pPr>
            <a:r>
              <a:rPr lang="en-US">
                <a:solidFill>
                  <a:schemeClr val="lt1"/>
                </a:solidFill>
              </a:rPr>
              <a:t>Introduction</a:t>
            </a:r>
            <a:endParaRPr/>
          </a:p>
          <a:p>
            <a:pPr indent="-342900" lvl="0" marL="342900" rtl="0" algn="l">
              <a:spcBef>
                <a:spcPts val="1000"/>
              </a:spcBef>
              <a:spcAft>
                <a:spcPts val="0"/>
              </a:spcAft>
              <a:buSzPts val="1400"/>
              <a:buFont typeface="Arial"/>
              <a:buChar char="•"/>
            </a:pPr>
            <a:r>
              <a:rPr lang="en-US">
                <a:solidFill>
                  <a:schemeClr val="lt1"/>
                </a:solidFill>
              </a:rPr>
              <a:t>Data Processing</a:t>
            </a:r>
            <a:endParaRPr/>
          </a:p>
          <a:p>
            <a:pPr indent="-342900" lvl="0" marL="342900" rtl="0" algn="l">
              <a:spcBef>
                <a:spcPts val="1000"/>
              </a:spcBef>
              <a:spcAft>
                <a:spcPts val="0"/>
              </a:spcAft>
              <a:buSzPts val="1400"/>
              <a:buFont typeface="Arial"/>
              <a:buChar char="•"/>
            </a:pPr>
            <a:r>
              <a:rPr lang="en-US">
                <a:solidFill>
                  <a:schemeClr val="lt1"/>
                </a:solidFill>
              </a:rPr>
              <a:t>Exploratory Analysis</a:t>
            </a:r>
            <a:endParaRPr/>
          </a:p>
          <a:p>
            <a:pPr indent="-342900" lvl="0" marL="342900" rtl="0" algn="l">
              <a:spcBef>
                <a:spcPts val="1000"/>
              </a:spcBef>
              <a:spcAft>
                <a:spcPts val="0"/>
              </a:spcAft>
              <a:buSzPts val="1400"/>
              <a:buFont typeface="Arial"/>
              <a:buChar char="•"/>
            </a:pPr>
            <a:r>
              <a:rPr lang="en-US">
                <a:solidFill>
                  <a:schemeClr val="lt1"/>
                </a:solidFill>
              </a:rPr>
              <a:t>Recommendations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157" name="Shape 157"/>
        <p:cNvGrpSpPr/>
        <p:nvPr/>
      </p:nvGrpSpPr>
      <p:grpSpPr>
        <a:xfrm>
          <a:off x="0" y="0"/>
          <a:ext cx="0" cy="0"/>
          <a:chOff x="0" y="0"/>
          <a:chExt cx="0" cy="0"/>
        </a:xfrm>
      </p:grpSpPr>
      <p:pic>
        <p:nvPicPr>
          <p:cNvPr id="158" name="Google Shape;158;p3"/>
          <p:cNvPicPr preferRelativeResize="0"/>
          <p:nvPr/>
        </p:nvPicPr>
        <p:blipFill rotWithShape="1">
          <a:blip r:embed="rId3">
            <a:alphaModFix amt="35000"/>
          </a:blip>
          <a:srcRect b="6313" l="0" r="0" t="9418"/>
          <a:stretch/>
        </p:blipFill>
        <p:spPr>
          <a:xfrm>
            <a:off x="0" y="1371610"/>
            <a:ext cx="12192000" cy="6857990"/>
          </a:xfrm>
          <a:prstGeom prst="rect">
            <a:avLst/>
          </a:prstGeom>
          <a:noFill/>
          <a:ln>
            <a:noFill/>
          </a:ln>
        </p:spPr>
      </p:pic>
      <p:sp>
        <p:nvSpPr>
          <p:cNvPr id="159" name="Google Shape;159;p3"/>
          <p:cNvSpPr txBox="1"/>
          <p:nvPr>
            <p:ph type="title"/>
          </p:nvPr>
        </p:nvSpPr>
        <p:spPr>
          <a:xfrm>
            <a:off x="684213" y="685800"/>
            <a:ext cx="10058400" cy="45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Century Gothic"/>
              <a:buNone/>
            </a:pPr>
            <a:r>
              <a:rPr b="1" lang="en-US" sz="4000"/>
              <a:t>INTRODUCTION</a:t>
            </a:r>
            <a:endParaRPr/>
          </a:p>
        </p:txBody>
      </p:sp>
      <p:sp>
        <p:nvSpPr>
          <p:cNvPr id="160" name="Google Shape;160;p3"/>
          <p:cNvSpPr txBox="1"/>
          <p:nvPr/>
        </p:nvSpPr>
        <p:spPr>
          <a:xfrm>
            <a:off x="684213" y="1934087"/>
            <a:ext cx="7279380" cy="367147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680"/>
              <a:buFont typeface="Noto Sans Symbols"/>
              <a:buNone/>
            </a:pPr>
            <a:r>
              <a:rPr b="0" i="0" lang="en-US" sz="2400" u="none" cap="none" strike="noStrike">
                <a:solidFill>
                  <a:schemeClr val="lt1"/>
                </a:solidFill>
                <a:latin typeface="Century Gothic"/>
                <a:ea typeface="Century Gothic"/>
                <a:cs typeface="Century Gothic"/>
                <a:sym typeface="Century Gothic"/>
              </a:rPr>
              <a:t>The purpose of this analysis is to show metrics that can evaluate business performance. The analysis can help in giving insights in expansion and showing revenue information of the company</a:t>
            </a:r>
            <a:r>
              <a:rPr b="0" i="0" lang="en-US" sz="2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164" name="Shape 164"/>
        <p:cNvGrpSpPr/>
        <p:nvPr/>
      </p:nvGrpSpPr>
      <p:grpSpPr>
        <a:xfrm>
          <a:off x="0" y="0"/>
          <a:ext cx="0" cy="0"/>
          <a:chOff x="0" y="0"/>
          <a:chExt cx="0" cy="0"/>
        </a:xfrm>
      </p:grpSpPr>
      <p:pic>
        <p:nvPicPr>
          <p:cNvPr id="165" name="Google Shape;165;p4"/>
          <p:cNvPicPr preferRelativeResize="0"/>
          <p:nvPr/>
        </p:nvPicPr>
        <p:blipFill rotWithShape="1">
          <a:blip r:embed="rId3">
            <a:alphaModFix amt="35000"/>
          </a:blip>
          <a:srcRect b="6313" l="0" r="0" t="9418"/>
          <a:stretch/>
        </p:blipFill>
        <p:spPr>
          <a:xfrm>
            <a:off x="0" y="1371610"/>
            <a:ext cx="12192000" cy="6857990"/>
          </a:xfrm>
          <a:prstGeom prst="rect">
            <a:avLst/>
          </a:prstGeom>
          <a:noFill/>
          <a:ln>
            <a:noFill/>
          </a:ln>
        </p:spPr>
      </p:pic>
      <p:sp>
        <p:nvSpPr>
          <p:cNvPr id="166" name="Google Shape;166;p4"/>
          <p:cNvSpPr txBox="1"/>
          <p:nvPr>
            <p:ph type="title"/>
          </p:nvPr>
        </p:nvSpPr>
        <p:spPr>
          <a:xfrm>
            <a:off x="684213" y="685800"/>
            <a:ext cx="10058400" cy="45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Century Gothic"/>
              <a:buNone/>
            </a:pPr>
            <a:r>
              <a:rPr b="1" lang="en-US" sz="4000"/>
              <a:t>DATA PROCESSING</a:t>
            </a:r>
            <a:endParaRPr/>
          </a:p>
        </p:txBody>
      </p:sp>
      <p:sp>
        <p:nvSpPr>
          <p:cNvPr id="167" name="Google Shape;167;p4"/>
          <p:cNvSpPr txBox="1"/>
          <p:nvPr/>
        </p:nvSpPr>
        <p:spPr>
          <a:xfrm>
            <a:off x="684213" y="1571104"/>
            <a:ext cx="8535988" cy="4380809"/>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400"/>
              <a:buFont typeface="Noto Sans Symbols"/>
              <a:buNone/>
            </a:pPr>
            <a:r>
              <a:rPr b="0" i="0" lang="en-US" sz="2000" u="none" cap="none" strike="noStrike">
                <a:solidFill>
                  <a:schemeClr val="lt1"/>
                </a:solidFill>
                <a:latin typeface="Century Gothic"/>
                <a:ea typeface="Century Gothic"/>
                <a:cs typeface="Century Gothic"/>
                <a:sym typeface="Century Gothic"/>
              </a:rPr>
              <a:t>The data is processed with Excel by sorting and filtering the data to remove unwanted values that can interfere with the results of our analysis.  We removed values from the quantity column that shows negative values. We also removed unit prices that are below $0. We also noticed that there are product information that has question marks on it depicting the information as unknown for those products, so we removed that as well in our analysis. Aside from these corrections, the data is accurate and relevant to answer the business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171" name="Shape 171"/>
        <p:cNvGrpSpPr/>
        <p:nvPr/>
      </p:nvGrpSpPr>
      <p:grpSpPr>
        <a:xfrm>
          <a:off x="0" y="0"/>
          <a:ext cx="0" cy="0"/>
          <a:chOff x="0" y="0"/>
          <a:chExt cx="0" cy="0"/>
        </a:xfrm>
      </p:grpSpPr>
      <p:pic>
        <p:nvPicPr>
          <p:cNvPr id="172" name="Google Shape;172;p5"/>
          <p:cNvPicPr preferRelativeResize="0"/>
          <p:nvPr/>
        </p:nvPicPr>
        <p:blipFill rotWithShape="1">
          <a:blip r:embed="rId3">
            <a:alphaModFix amt="35000"/>
          </a:blip>
          <a:srcRect b="6313" l="0" r="0" t="9418"/>
          <a:stretch/>
        </p:blipFill>
        <p:spPr>
          <a:xfrm>
            <a:off x="0" y="1371610"/>
            <a:ext cx="12192000" cy="6857990"/>
          </a:xfrm>
          <a:prstGeom prst="rect">
            <a:avLst/>
          </a:prstGeom>
          <a:noFill/>
          <a:ln>
            <a:noFill/>
          </a:ln>
        </p:spPr>
      </p:pic>
      <p:sp>
        <p:nvSpPr>
          <p:cNvPr id="173" name="Google Shape;173;p5"/>
          <p:cNvSpPr txBox="1"/>
          <p:nvPr>
            <p:ph type="title"/>
          </p:nvPr>
        </p:nvSpPr>
        <p:spPr>
          <a:xfrm>
            <a:off x="684213" y="685800"/>
            <a:ext cx="10058400" cy="45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Century Gothic"/>
              <a:buNone/>
            </a:pPr>
            <a:r>
              <a:rPr b="1" lang="en-US" sz="4000"/>
              <a:t>EXPLORATORY ANALYSIS</a:t>
            </a:r>
            <a:endParaRPr/>
          </a:p>
        </p:txBody>
      </p:sp>
      <p:sp>
        <p:nvSpPr>
          <p:cNvPr id="174" name="Google Shape;174;p5"/>
          <p:cNvSpPr txBox="1"/>
          <p:nvPr/>
        </p:nvSpPr>
        <p:spPr>
          <a:xfrm>
            <a:off x="6096000" y="1709643"/>
            <a:ext cx="5957455" cy="367147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400"/>
              <a:buFont typeface="Noto Sans Symbols"/>
              <a:buNone/>
            </a:pPr>
            <a:r>
              <a:rPr b="0" i="0" lang="en-US" sz="2000" u="none" cap="none" strike="noStrike">
                <a:solidFill>
                  <a:schemeClr val="lt1"/>
                </a:solidFill>
                <a:latin typeface="Century Gothic"/>
                <a:ea typeface="Century Gothic"/>
                <a:cs typeface="Century Gothic"/>
                <a:sym typeface="Century Gothic"/>
              </a:rPr>
              <a:t>Here we can see the trend of revenue through the year 2011. August is when the revenue is going a positive direction through November. November is the month with the most revenue generated by the company. There is incomplete data about December to confirm seasonality of revenue.</a:t>
            </a:r>
            <a:endParaRPr/>
          </a:p>
        </p:txBody>
      </p:sp>
      <p:pic>
        <p:nvPicPr>
          <p:cNvPr id="175" name="Google Shape;175;p5"/>
          <p:cNvPicPr preferRelativeResize="0"/>
          <p:nvPr/>
        </p:nvPicPr>
        <p:blipFill rotWithShape="1">
          <a:blip r:embed="rId4">
            <a:alphaModFix/>
          </a:blip>
          <a:srcRect b="0" l="0" r="0" t="0"/>
          <a:stretch/>
        </p:blipFill>
        <p:spPr>
          <a:xfrm>
            <a:off x="247094" y="2094798"/>
            <a:ext cx="5466319" cy="36714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179" name="Shape 179"/>
        <p:cNvGrpSpPr/>
        <p:nvPr/>
      </p:nvGrpSpPr>
      <p:grpSpPr>
        <a:xfrm>
          <a:off x="0" y="0"/>
          <a:ext cx="0" cy="0"/>
          <a:chOff x="0" y="0"/>
          <a:chExt cx="0" cy="0"/>
        </a:xfrm>
      </p:grpSpPr>
      <p:pic>
        <p:nvPicPr>
          <p:cNvPr id="180" name="Google Shape;180;p6"/>
          <p:cNvPicPr preferRelativeResize="0"/>
          <p:nvPr/>
        </p:nvPicPr>
        <p:blipFill rotWithShape="1">
          <a:blip r:embed="rId3">
            <a:alphaModFix amt="35000"/>
          </a:blip>
          <a:srcRect b="6313" l="0" r="0" t="9418"/>
          <a:stretch/>
        </p:blipFill>
        <p:spPr>
          <a:xfrm>
            <a:off x="0" y="1371610"/>
            <a:ext cx="12192000" cy="6857990"/>
          </a:xfrm>
          <a:prstGeom prst="rect">
            <a:avLst/>
          </a:prstGeom>
          <a:noFill/>
          <a:ln>
            <a:noFill/>
          </a:ln>
        </p:spPr>
      </p:pic>
      <p:sp>
        <p:nvSpPr>
          <p:cNvPr id="181" name="Google Shape;181;p6"/>
          <p:cNvSpPr txBox="1"/>
          <p:nvPr>
            <p:ph type="title"/>
          </p:nvPr>
        </p:nvSpPr>
        <p:spPr>
          <a:xfrm>
            <a:off x="684213" y="685800"/>
            <a:ext cx="10058400" cy="45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Century Gothic"/>
              <a:buNone/>
            </a:pPr>
            <a:r>
              <a:rPr b="1" lang="en-US" sz="4000"/>
              <a:t>EXPLORATORY ANALYSIS</a:t>
            </a:r>
            <a:endParaRPr/>
          </a:p>
        </p:txBody>
      </p:sp>
      <p:sp>
        <p:nvSpPr>
          <p:cNvPr id="182" name="Google Shape;182;p6"/>
          <p:cNvSpPr txBox="1"/>
          <p:nvPr/>
        </p:nvSpPr>
        <p:spPr>
          <a:xfrm>
            <a:off x="6093271" y="1814920"/>
            <a:ext cx="5791116" cy="367147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400"/>
              <a:buFont typeface="Noto Sans Symbols"/>
              <a:buNone/>
            </a:pPr>
            <a:r>
              <a:rPr b="0" i="0" lang="en-US" sz="2000" u="none" cap="none" strike="noStrike">
                <a:solidFill>
                  <a:schemeClr val="lt1"/>
                </a:solidFill>
                <a:latin typeface="Century Gothic"/>
                <a:ea typeface="Century Gothic"/>
                <a:cs typeface="Century Gothic"/>
                <a:sym typeface="Century Gothic"/>
              </a:rPr>
              <a:t>Ireland is the country that generated the most revenue out of 38 countries followed by Netherlands and Germany. We noticed that even though Ireland is top 1, Netherlands still has the most quantity sold by product. The products sold in Netherlands might be cheaper compared to the ones sold in Ireland.</a:t>
            </a:r>
            <a:endParaRPr/>
          </a:p>
        </p:txBody>
      </p:sp>
      <p:pic>
        <p:nvPicPr>
          <p:cNvPr id="183" name="Google Shape;183;p6"/>
          <p:cNvPicPr preferRelativeResize="0"/>
          <p:nvPr/>
        </p:nvPicPr>
        <p:blipFill rotWithShape="1">
          <a:blip r:embed="rId4">
            <a:alphaModFix/>
          </a:blip>
          <a:srcRect b="0" l="0" r="0" t="0"/>
          <a:stretch/>
        </p:blipFill>
        <p:spPr>
          <a:xfrm>
            <a:off x="139973" y="2153006"/>
            <a:ext cx="5645685" cy="38592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187" name="Shape 187"/>
        <p:cNvGrpSpPr/>
        <p:nvPr/>
      </p:nvGrpSpPr>
      <p:grpSpPr>
        <a:xfrm>
          <a:off x="0" y="0"/>
          <a:ext cx="0" cy="0"/>
          <a:chOff x="0" y="0"/>
          <a:chExt cx="0" cy="0"/>
        </a:xfrm>
      </p:grpSpPr>
      <p:pic>
        <p:nvPicPr>
          <p:cNvPr id="188" name="Google Shape;188;p7"/>
          <p:cNvPicPr preferRelativeResize="0"/>
          <p:nvPr/>
        </p:nvPicPr>
        <p:blipFill rotWithShape="1">
          <a:blip r:embed="rId3">
            <a:alphaModFix amt="35000"/>
          </a:blip>
          <a:srcRect b="6313" l="0" r="0" t="9418"/>
          <a:stretch/>
        </p:blipFill>
        <p:spPr>
          <a:xfrm>
            <a:off x="0" y="1371610"/>
            <a:ext cx="12192000" cy="6857990"/>
          </a:xfrm>
          <a:prstGeom prst="rect">
            <a:avLst/>
          </a:prstGeom>
          <a:noFill/>
          <a:ln>
            <a:noFill/>
          </a:ln>
        </p:spPr>
      </p:pic>
      <p:sp>
        <p:nvSpPr>
          <p:cNvPr id="189" name="Google Shape;189;p7"/>
          <p:cNvSpPr txBox="1"/>
          <p:nvPr>
            <p:ph type="title"/>
          </p:nvPr>
        </p:nvSpPr>
        <p:spPr>
          <a:xfrm>
            <a:off x="684213" y="685800"/>
            <a:ext cx="10058400" cy="45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Century Gothic"/>
              <a:buNone/>
            </a:pPr>
            <a:r>
              <a:rPr b="1" lang="en-US" sz="4000"/>
              <a:t>EXPLORATORY ANALYSIS</a:t>
            </a:r>
            <a:endParaRPr/>
          </a:p>
        </p:txBody>
      </p:sp>
      <p:sp>
        <p:nvSpPr>
          <p:cNvPr id="190" name="Google Shape;190;p7"/>
          <p:cNvSpPr txBox="1"/>
          <p:nvPr/>
        </p:nvSpPr>
        <p:spPr>
          <a:xfrm>
            <a:off x="5548543" y="1814920"/>
            <a:ext cx="6365182" cy="367147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400"/>
              <a:buFont typeface="Noto Sans Symbols"/>
              <a:buNone/>
            </a:pPr>
            <a:r>
              <a:rPr b="0" i="0" lang="en-US" sz="2000" u="none" cap="none" strike="noStrike">
                <a:solidFill>
                  <a:schemeClr val="lt1"/>
                </a:solidFill>
                <a:latin typeface="Century Gothic"/>
                <a:ea typeface="Century Gothic"/>
                <a:cs typeface="Century Gothic"/>
                <a:sym typeface="Century Gothic"/>
              </a:rPr>
              <a:t>Here we see the top 10 customers by revenue. The top customer generated about $257,520. There are 2 customers that generated an average of $77,000 and $56,000 in revenue which is customerID 12346 and 16446 respectively. </a:t>
            </a:r>
            <a:endParaRPr/>
          </a:p>
        </p:txBody>
      </p:sp>
      <p:pic>
        <p:nvPicPr>
          <p:cNvPr id="191" name="Google Shape;191;p7"/>
          <p:cNvPicPr preferRelativeResize="0"/>
          <p:nvPr/>
        </p:nvPicPr>
        <p:blipFill rotWithShape="1">
          <a:blip r:embed="rId4">
            <a:alphaModFix/>
          </a:blip>
          <a:srcRect b="0" l="0" r="0" t="0"/>
          <a:stretch/>
        </p:blipFill>
        <p:spPr>
          <a:xfrm>
            <a:off x="113405" y="2298058"/>
            <a:ext cx="5156864" cy="3732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195" name="Shape 195"/>
        <p:cNvGrpSpPr/>
        <p:nvPr/>
      </p:nvGrpSpPr>
      <p:grpSpPr>
        <a:xfrm>
          <a:off x="0" y="0"/>
          <a:ext cx="0" cy="0"/>
          <a:chOff x="0" y="0"/>
          <a:chExt cx="0" cy="0"/>
        </a:xfrm>
      </p:grpSpPr>
      <p:pic>
        <p:nvPicPr>
          <p:cNvPr id="196" name="Google Shape;196;p8"/>
          <p:cNvPicPr preferRelativeResize="0"/>
          <p:nvPr/>
        </p:nvPicPr>
        <p:blipFill rotWithShape="1">
          <a:blip r:embed="rId3">
            <a:alphaModFix amt="35000"/>
          </a:blip>
          <a:srcRect b="6313" l="0" r="0" t="9418"/>
          <a:stretch/>
        </p:blipFill>
        <p:spPr>
          <a:xfrm>
            <a:off x="0" y="1371610"/>
            <a:ext cx="12192000" cy="6857990"/>
          </a:xfrm>
          <a:prstGeom prst="rect">
            <a:avLst/>
          </a:prstGeom>
          <a:noFill/>
          <a:ln>
            <a:noFill/>
          </a:ln>
        </p:spPr>
      </p:pic>
      <p:sp>
        <p:nvSpPr>
          <p:cNvPr id="197" name="Google Shape;197;p8"/>
          <p:cNvSpPr txBox="1"/>
          <p:nvPr>
            <p:ph type="title"/>
          </p:nvPr>
        </p:nvSpPr>
        <p:spPr>
          <a:xfrm>
            <a:off x="684213" y="685800"/>
            <a:ext cx="10058400" cy="45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Century Gothic"/>
              <a:buNone/>
            </a:pPr>
            <a:r>
              <a:rPr b="1" lang="en-US" sz="4000"/>
              <a:t>EXPLORATORY ANALYSIS</a:t>
            </a:r>
            <a:endParaRPr/>
          </a:p>
        </p:txBody>
      </p:sp>
      <p:sp>
        <p:nvSpPr>
          <p:cNvPr id="198" name="Google Shape;198;p8"/>
          <p:cNvSpPr txBox="1"/>
          <p:nvPr/>
        </p:nvSpPr>
        <p:spPr>
          <a:xfrm>
            <a:off x="6802381" y="2161319"/>
            <a:ext cx="5389619" cy="367147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400"/>
              <a:buFont typeface="Noto Sans Symbols"/>
              <a:buNone/>
            </a:pPr>
            <a:r>
              <a:rPr b="0" i="0" lang="en-US" sz="2000" u="none" cap="none" strike="noStrike">
                <a:solidFill>
                  <a:schemeClr val="lt1"/>
                </a:solidFill>
                <a:latin typeface="Century Gothic"/>
                <a:ea typeface="Century Gothic"/>
                <a:cs typeface="Century Gothic"/>
                <a:sym typeface="Century Gothic"/>
              </a:rPr>
              <a:t>Ireland is the country that has the highest revenue which makes it the best country for a business expansion. The surrounding areas around Ireland seems promising for the popularity of the business. Countries like Netherlands, Germany and France has a significant customer base that can also be looked at for opportunities.</a:t>
            </a:r>
            <a:endParaRPr/>
          </a:p>
        </p:txBody>
      </p:sp>
      <p:pic>
        <p:nvPicPr>
          <p:cNvPr id="199" name="Google Shape;199;p8"/>
          <p:cNvPicPr preferRelativeResize="0"/>
          <p:nvPr/>
        </p:nvPicPr>
        <p:blipFill rotWithShape="1">
          <a:blip r:embed="rId4">
            <a:alphaModFix/>
          </a:blip>
          <a:srcRect b="0" l="0" r="0" t="0"/>
          <a:stretch/>
        </p:blipFill>
        <p:spPr>
          <a:xfrm>
            <a:off x="157942" y="2161319"/>
            <a:ext cx="6417426" cy="389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0">
              <a:srgbClr val="05578D"/>
            </a:gs>
          </a:gsLst>
          <a:path path="circle">
            <a:fillToRect b="50%" l="50%" r="50%" t="50%"/>
          </a:path>
          <a:tileRect/>
        </a:gradFill>
      </p:bgPr>
    </p:bg>
    <p:spTree>
      <p:nvGrpSpPr>
        <p:cNvPr id="203" name="Shape 203"/>
        <p:cNvGrpSpPr/>
        <p:nvPr/>
      </p:nvGrpSpPr>
      <p:grpSpPr>
        <a:xfrm>
          <a:off x="0" y="0"/>
          <a:ext cx="0" cy="0"/>
          <a:chOff x="0" y="0"/>
          <a:chExt cx="0" cy="0"/>
        </a:xfrm>
      </p:grpSpPr>
      <p:pic>
        <p:nvPicPr>
          <p:cNvPr id="204" name="Google Shape;204;p9"/>
          <p:cNvPicPr preferRelativeResize="0"/>
          <p:nvPr/>
        </p:nvPicPr>
        <p:blipFill rotWithShape="1">
          <a:blip r:embed="rId3">
            <a:alphaModFix amt="35000"/>
          </a:blip>
          <a:srcRect b="6313" l="0" r="0" t="9418"/>
          <a:stretch/>
        </p:blipFill>
        <p:spPr>
          <a:xfrm>
            <a:off x="0" y="1371610"/>
            <a:ext cx="12192000" cy="6857990"/>
          </a:xfrm>
          <a:prstGeom prst="rect">
            <a:avLst/>
          </a:prstGeom>
          <a:noFill/>
          <a:ln>
            <a:noFill/>
          </a:ln>
        </p:spPr>
      </p:pic>
      <p:sp>
        <p:nvSpPr>
          <p:cNvPr id="205" name="Google Shape;205;p9"/>
          <p:cNvSpPr txBox="1"/>
          <p:nvPr>
            <p:ph type="title"/>
          </p:nvPr>
        </p:nvSpPr>
        <p:spPr>
          <a:xfrm>
            <a:off x="684213" y="685800"/>
            <a:ext cx="10058400" cy="45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Century Gothic"/>
              <a:buNone/>
            </a:pPr>
            <a:r>
              <a:rPr b="1" lang="en-US" sz="4000"/>
              <a:t>RECOMMENDATIONS</a:t>
            </a:r>
            <a:endParaRPr/>
          </a:p>
        </p:txBody>
      </p:sp>
      <p:sp>
        <p:nvSpPr>
          <p:cNvPr id="206" name="Google Shape;206;p9"/>
          <p:cNvSpPr txBox="1"/>
          <p:nvPr/>
        </p:nvSpPr>
        <p:spPr>
          <a:xfrm>
            <a:off x="684213" y="2346945"/>
            <a:ext cx="8535988" cy="3671470"/>
          </a:xfrm>
          <a:prstGeom prst="rect">
            <a:avLst/>
          </a:prstGeom>
          <a:noFill/>
          <a:ln>
            <a:noFill/>
          </a:ln>
        </p:spPr>
        <p:txBody>
          <a:bodyPr anchorCtr="0" anchor="ctr" bIns="45700" lIns="91425" spcFirstLastPara="1" rIns="91425" wrap="square" tIns="45700">
            <a:normAutofit/>
          </a:bodyPr>
          <a:lstStyle/>
          <a:p>
            <a:pPr indent="-342900" lvl="0" marL="342900" marR="0" rtl="0" algn="l">
              <a:spcBef>
                <a:spcPts val="0"/>
              </a:spcBef>
              <a:spcAft>
                <a:spcPts val="0"/>
              </a:spcAft>
              <a:buClr>
                <a:schemeClr val="lt1"/>
              </a:buClr>
              <a:buSzPts val="1400"/>
              <a:buFont typeface="Arial"/>
              <a:buChar char="•"/>
            </a:pPr>
            <a:r>
              <a:rPr b="0" i="0" lang="en-US" sz="2000" u="none" cap="none" strike="noStrike">
                <a:solidFill>
                  <a:schemeClr val="lt1"/>
                </a:solidFill>
                <a:latin typeface="Century Gothic"/>
                <a:ea typeface="Century Gothic"/>
                <a:cs typeface="Century Gothic"/>
                <a:sym typeface="Century Gothic"/>
              </a:rPr>
              <a:t>There is incomplete data in December but it shows a promising month since the –Ber months we can see a steady uptrend of revenue.</a:t>
            </a:r>
            <a:endParaRPr/>
          </a:p>
          <a:p>
            <a:pPr indent="-342900" lvl="0" marL="342900" marR="0" rtl="0" algn="l">
              <a:spcBef>
                <a:spcPts val="1000"/>
              </a:spcBef>
              <a:spcAft>
                <a:spcPts val="0"/>
              </a:spcAft>
              <a:buClr>
                <a:schemeClr val="lt1"/>
              </a:buClr>
              <a:buSzPts val="1400"/>
              <a:buFont typeface="Arial"/>
              <a:buChar char="•"/>
            </a:pPr>
            <a:r>
              <a:rPr b="0" i="0" lang="en-US" sz="2000" u="none" cap="none" strike="noStrike">
                <a:solidFill>
                  <a:schemeClr val="lt1"/>
                </a:solidFill>
                <a:latin typeface="Century Gothic"/>
                <a:ea typeface="Century Gothic"/>
                <a:cs typeface="Century Gothic"/>
                <a:sym typeface="Century Gothic"/>
              </a:rPr>
              <a:t>Ireland and the surrounding areas has generated great revenue and the company has a significant customer base that we can tap into for expansion opportunities.</a:t>
            </a:r>
            <a:endParaRPr/>
          </a:p>
          <a:p>
            <a:pPr indent="-342900" lvl="0" marL="342900" marR="0" rtl="0" algn="l">
              <a:spcBef>
                <a:spcPts val="1000"/>
              </a:spcBef>
              <a:spcAft>
                <a:spcPts val="0"/>
              </a:spcAft>
              <a:buClr>
                <a:schemeClr val="lt1"/>
              </a:buClr>
              <a:buSzPts val="1400"/>
              <a:buFont typeface="Arial"/>
              <a:buChar char="•"/>
            </a:pPr>
            <a:r>
              <a:rPr b="0" i="0" lang="en-US" sz="2000" u="none" cap="none" strike="noStrike">
                <a:solidFill>
                  <a:schemeClr val="lt1"/>
                </a:solidFill>
                <a:latin typeface="Century Gothic"/>
                <a:ea typeface="Century Gothic"/>
                <a:cs typeface="Century Gothic"/>
                <a:sym typeface="Century Gothic"/>
              </a:rPr>
              <a:t>The top customers has an average revenue starting with $77,183 then $56,157 then drastically falls from $13,000 to $2,000 range.</a:t>
            </a:r>
            <a:endParaRPr/>
          </a:p>
          <a:p>
            <a:pPr indent="-342900" lvl="0" marL="342900" marR="0" rtl="0" algn="l">
              <a:spcBef>
                <a:spcPts val="1000"/>
              </a:spcBef>
              <a:spcAft>
                <a:spcPts val="0"/>
              </a:spcAft>
              <a:buClr>
                <a:schemeClr val="lt1"/>
              </a:buClr>
              <a:buSzPts val="1400"/>
              <a:buFont typeface="Arial"/>
              <a:buChar char="•"/>
            </a:pPr>
            <a:r>
              <a:rPr b="0" i="0" lang="en-US" sz="2000" u="none" cap="none" strike="noStrike">
                <a:solidFill>
                  <a:schemeClr val="lt1"/>
                </a:solidFill>
                <a:latin typeface="Century Gothic"/>
                <a:ea typeface="Century Gothic"/>
                <a:cs typeface="Century Gothic"/>
                <a:sym typeface="Century Gothic"/>
              </a:rPr>
              <a:t>Data such as profit can be used in future analysis to evaluate more of the business performance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2023-01-16T12:26:09Z</dcterms:created>
  <dc:creator>mausuarezhue@gmail.com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