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75"/>
  </p:notesMasterIdLst>
  <p:sldIdLst>
    <p:sldId id="256" r:id="rId2"/>
    <p:sldId id="325" r:id="rId3"/>
    <p:sldId id="326" r:id="rId4"/>
    <p:sldId id="315" r:id="rId5"/>
    <p:sldId id="306" r:id="rId6"/>
    <p:sldId id="307" r:id="rId7"/>
    <p:sldId id="309" r:id="rId8"/>
    <p:sldId id="310" r:id="rId9"/>
    <p:sldId id="308" r:id="rId10"/>
    <p:sldId id="311" r:id="rId11"/>
    <p:sldId id="329" r:id="rId12"/>
    <p:sldId id="330" r:id="rId13"/>
    <p:sldId id="328" r:id="rId14"/>
    <p:sldId id="312" r:id="rId15"/>
    <p:sldId id="314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6" r:id="rId24"/>
    <p:sldId id="264" r:id="rId25"/>
    <p:sldId id="265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5" r:id="rId44"/>
    <p:sldId id="294" r:id="rId45"/>
    <p:sldId id="298" r:id="rId46"/>
    <p:sldId id="297" r:id="rId47"/>
    <p:sldId id="296" r:id="rId48"/>
    <p:sldId id="299" r:id="rId49"/>
    <p:sldId id="301" r:id="rId50"/>
    <p:sldId id="300" r:id="rId51"/>
    <p:sldId id="302" r:id="rId52"/>
    <p:sldId id="304" r:id="rId53"/>
    <p:sldId id="305" r:id="rId54"/>
    <p:sldId id="303" r:id="rId55"/>
    <p:sldId id="267" r:id="rId56"/>
    <p:sldId id="268" r:id="rId57"/>
    <p:sldId id="269" r:id="rId58"/>
    <p:sldId id="270" r:id="rId59"/>
    <p:sldId id="271" r:id="rId60"/>
    <p:sldId id="272" r:id="rId61"/>
    <p:sldId id="273" r:id="rId62"/>
    <p:sldId id="274" r:id="rId63"/>
    <p:sldId id="275" r:id="rId64"/>
    <p:sldId id="318" r:id="rId65"/>
    <p:sldId id="319" r:id="rId66"/>
    <p:sldId id="321" r:id="rId67"/>
    <p:sldId id="322" r:id="rId68"/>
    <p:sldId id="327" r:id="rId69"/>
    <p:sldId id="323" r:id="rId70"/>
    <p:sldId id="320" r:id="rId71"/>
    <p:sldId id="316" r:id="rId72"/>
    <p:sldId id="313" r:id="rId73"/>
    <p:sldId id="317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50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370BB-EDB8-40A8-8A72-F8D0AEC05C7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0B1B4-40F9-4BA7-ADC9-750760FC8E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0B1B4-40F9-4BA7-ADC9-750760FC8E4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1C7EB0C-D3E3-42D2-8E4B-F5E2CF36989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59EF7FE-3020-4E2F-8833-204DE6A4A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EB0C-D3E3-42D2-8E4B-F5E2CF36989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F7FE-3020-4E2F-8833-204DE6A4A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EB0C-D3E3-42D2-8E4B-F5E2CF36989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F7FE-3020-4E2F-8833-204DE6A4A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EB0C-D3E3-42D2-8E4B-F5E2CF36989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F7FE-3020-4E2F-8833-204DE6A4A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EB0C-D3E3-42D2-8E4B-F5E2CF36989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F7FE-3020-4E2F-8833-204DE6A4A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EB0C-D3E3-42D2-8E4B-F5E2CF36989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F7FE-3020-4E2F-8833-204DE6A4A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1C7EB0C-D3E3-42D2-8E4B-F5E2CF36989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59EF7FE-3020-4E2F-8833-204DE6A4AC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1C7EB0C-D3E3-42D2-8E4B-F5E2CF36989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59EF7FE-3020-4E2F-8833-204DE6A4A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EB0C-D3E3-42D2-8E4B-F5E2CF36989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F7FE-3020-4E2F-8833-204DE6A4A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EB0C-D3E3-42D2-8E4B-F5E2CF36989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F7FE-3020-4E2F-8833-204DE6A4A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EB0C-D3E3-42D2-8E4B-F5E2CF36989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F7FE-3020-4E2F-8833-204DE6A4A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C7EB0C-D3E3-42D2-8E4B-F5E2CF36989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59EF7FE-3020-4E2F-8833-204DE6A4A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hyperlink" Target="shopping%20cart%202d.p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hyperlink" Target="chens/er%20full%20diag.png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hyperlink" Target="http://localhost/phpmyadmin/url.php?url=http%3A%2F%2Fdev.mysql.com%2Fdoc%2Frefman%2F5.6%2Fen%2Finsert.html&amp;token=f2316dc1363794bb959a3c0b8c0129e5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hyperlink" Target="http://localhost/phpmyadmin/url.php?url=http%3A%2F%2Fdev.mysql.com%2Fdoc%2Frefman%2F5.6%2Fen%2Fcomparison-operators.html%23operator_equal&amp;token=f2316dc1363794bb959a3c0b8c0129e5" TargetMode="External"/><Relationship Id="rId5" Type="http://schemas.openxmlformats.org/officeDocument/2006/relationships/hyperlink" Target="http://localhost/phpmyadmin/url.php?url=http%3A%2F%2Fdev.mysql.com%2Fdoc%2Frefman%2F5.6%2Fen%2Fset.html&amp;token=f2316dc1363794bb959a3c0b8c0129e5" TargetMode="External"/><Relationship Id="rId4" Type="http://schemas.openxmlformats.org/officeDocument/2006/relationships/hyperlink" Target="http://localhost/phpmyadmin/url.php?url=http%3A%2F%2Fdev.mysql.com%2Fdoc%2Frefman%2F5.6%2Fen%2Fupdate.html&amp;token=f2316dc1363794bb959a3c0b8c0129e5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Shopping Cart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2424662"/>
          </a:xfrm>
        </p:spPr>
        <p:txBody>
          <a:bodyPr/>
          <a:lstStyle/>
          <a:p>
            <a:r>
              <a:rPr lang="en-US" dirty="0" err="1" smtClean="0"/>
              <a:t>Ramankit</a:t>
            </a:r>
            <a:r>
              <a:rPr lang="en-US" dirty="0" smtClean="0"/>
              <a:t> Singh</a:t>
            </a:r>
          </a:p>
          <a:p>
            <a:r>
              <a:rPr lang="en-US" dirty="0" smtClean="0"/>
              <a:t>122106188</a:t>
            </a:r>
          </a:p>
          <a:p>
            <a:r>
              <a:rPr lang="en-US" dirty="0" smtClean="0"/>
              <a:t>MCA</a:t>
            </a:r>
          </a:p>
          <a:p>
            <a:endParaRPr lang="en-US" dirty="0" smtClean="0"/>
          </a:p>
          <a:p>
            <a:r>
              <a:rPr lang="en-US" dirty="0" smtClean="0"/>
              <a:t>Date:- 29-10-2013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Maulana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Azad National Institute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Technology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Stakeholders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Administrator</a:t>
            </a:r>
          </a:p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</a:t>
            </a:r>
          </a:p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Seller</a:t>
            </a:r>
            <a:endParaRPr lang="en-US" sz="3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Administrator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Generate Report</a:t>
            </a:r>
          </a:p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 Management</a:t>
            </a:r>
          </a:p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Product Management</a:t>
            </a:r>
            <a:endParaRPr lang="en-US" sz="3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Seller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Put product listing</a:t>
            </a:r>
          </a:p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Request features and category addition</a:t>
            </a:r>
          </a:p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Has a payment history</a:t>
            </a:r>
          </a:p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Controls shipping module</a:t>
            </a:r>
          </a:p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Send messages</a:t>
            </a:r>
          </a:p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Has a store</a:t>
            </a:r>
          </a:p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Can generate reports related to sales</a:t>
            </a:r>
            <a:endParaRPr lang="en-US" sz="3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Minimum Hardware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Requirements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32 </a:t>
            </a:r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bit processor</a:t>
            </a:r>
            <a:endParaRPr lang="en-US" sz="3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25 GB of storage</a:t>
            </a:r>
          </a:p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Input device(Mouse, Keyboard)</a:t>
            </a:r>
          </a:p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Output Device(Monitor, Printer)</a:t>
            </a:r>
            <a:endParaRPr lang="en-US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Minimum Software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Requirements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Server Side</a:t>
            </a:r>
          </a:p>
          <a:p>
            <a:pPr lvl="1"/>
            <a:r>
              <a:rPr lang="en-US" sz="3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Oracle</a:t>
            </a:r>
          </a:p>
          <a:p>
            <a:pPr lvl="1"/>
            <a:r>
              <a:rPr lang="en-US" sz="3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LAMP/WAMP STACK</a:t>
            </a:r>
          </a:p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Client Side</a:t>
            </a:r>
          </a:p>
          <a:p>
            <a:pPr lvl="1"/>
            <a:r>
              <a:rPr lang="en-US" sz="3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pPr algn="ctr"/>
            <a:r>
              <a:rPr lang="en-US" sz="7200" b="1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Data Flow Diagrams</a:t>
            </a:r>
            <a:endParaRPr lang="en-US" sz="7200" b="1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0TH LEVEL 2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838200"/>
            <a:ext cx="8443250" cy="5754268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1ST LEVEL -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838200"/>
            <a:ext cx="8153399" cy="57666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ST LEVEL -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400"/>
            <a:ext cx="8915400" cy="4033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ST LEVEL -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09600"/>
            <a:ext cx="8701283" cy="624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Acknowledgement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GB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I am </a:t>
            </a:r>
            <a:r>
              <a:rPr lang="en-GB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extremely thankful to our Institute, </a:t>
            </a:r>
            <a:r>
              <a:rPr lang="en-GB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Maulana</a:t>
            </a:r>
            <a:r>
              <a:rPr lang="en-GB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Azad National Institute of Technology, Bhopal for giving us the opportunity to work on this project</a:t>
            </a:r>
            <a:r>
              <a:rPr lang="en-GB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algn="just">
              <a:buNone/>
            </a:pPr>
            <a:endParaRPr lang="en-GB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>
              <a:buNone/>
            </a:pPr>
            <a:r>
              <a:rPr lang="en-GB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We </a:t>
            </a:r>
            <a:r>
              <a:rPr lang="en-GB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would also like to show our gratitude to our internal guide, </a:t>
            </a:r>
            <a:r>
              <a:rPr lang="en-GB" sz="2400" b="1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Dr. Sanjay Sharma</a:t>
            </a:r>
            <a:r>
              <a:rPr lang="en-GB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for being our pillar of support at all times.</a:t>
            </a:r>
          </a:p>
          <a:p>
            <a:pPr algn="just">
              <a:buNone/>
            </a:pPr>
            <a:r>
              <a:rPr lang="en-GB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</a:t>
            </a:r>
          </a:p>
          <a:p>
            <a:pPr algn="just">
              <a:buNone/>
            </a:pPr>
            <a:r>
              <a:rPr lang="en-GB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GB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Lastly </a:t>
            </a:r>
            <a:r>
              <a:rPr lang="en-GB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 would like to thank all of our family, friends and well wishers for their support and encouragement.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ST LEVEL -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09600"/>
            <a:ext cx="8701284" cy="624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ST LEVEL -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146"/>
            <a:ext cx="9144000" cy="4603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ST LEVEL - 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9600"/>
            <a:ext cx="8701283" cy="624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ST LEVEL - 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338"/>
            <a:ext cx="9144000" cy="4739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ST LEVEL - 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74720"/>
            <a:ext cx="8610600" cy="618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ST LEVEL - 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9600"/>
            <a:ext cx="8701283" cy="624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pPr algn="ctr"/>
            <a:r>
              <a:rPr lang="en-US" sz="7200" b="1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DATA-DICTIONARY</a:t>
            </a:r>
            <a:endParaRPr lang="en-US" sz="7200" b="1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Abuse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81000" y="1752600"/>
          <a:ext cx="8382000" cy="4044695"/>
        </p:xfrm>
        <a:graphic>
          <a:graphicData uri="http://schemas.openxmlformats.org/drawingml/2006/table">
            <a:tbl>
              <a:tblPr/>
              <a:tblGrid>
                <a:gridCol w="762000"/>
                <a:gridCol w="914400"/>
                <a:gridCol w="533400"/>
                <a:gridCol w="956734"/>
                <a:gridCol w="3445934"/>
                <a:gridCol w="1769532"/>
              </a:tblGrid>
              <a:tr h="4833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abuseID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ID of the abuse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Primary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2410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Products_productID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produt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id for which the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complanumber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has been filed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User_userID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id of the user who filed the report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0792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abuseDescription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varchar2(128)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description of the abuse by the user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Addressbook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600200"/>
          <a:ext cx="8458200" cy="5010995"/>
        </p:xfrm>
        <a:graphic>
          <a:graphicData uri="http://schemas.openxmlformats.org/drawingml/2006/table">
            <a:tbl>
              <a:tblPr/>
              <a:tblGrid>
                <a:gridCol w="914401"/>
                <a:gridCol w="838199"/>
                <a:gridCol w="457201"/>
                <a:gridCol w="609600"/>
                <a:gridCol w="4648200"/>
                <a:gridCol w="990599"/>
              </a:tblGrid>
              <a:tr h="4762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6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AddressID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serves as primary key for addresses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Primary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5046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User_userID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serves a foreign key to identify addresses associated with a perticular user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Name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varchar2(128)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name of the person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4082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Address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varchar2(512)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address of the person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District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varchar2(64)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district for the given address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4082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pinCode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pin code for the given address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8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mobileNumber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mobile number for the given address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6308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phoneNumber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varchar2(45)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optional phone number for the given address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8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States_stateID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</a:t>
                      </a:r>
                      <a:r>
                        <a:rPr lang="en-US" sz="1200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field contains ID of the state as foreign key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9082" marR="49082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Category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1999" y="2587752"/>
          <a:ext cx="7924801" cy="2365249"/>
        </p:xfrm>
        <a:graphic>
          <a:graphicData uri="http://schemas.openxmlformats.org/drawingml/2006/table">
            <a:tbl>
              <a:tblPr/>
              <a:tblGrid>
                <a:gridCol w="1533508"/>
                <a:gridCol w="1119545"/>
                <a:gridCol w="499438"/>
                <a:gridCol w="809491"/>
                <a:gridCol w="3200819"/>
                <a:gridCol w="762000"/>
              </a:tblGrid>
              <a:tr h="589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8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categoryID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will store categoryID as a primary number.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Primary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5918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categoryName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varchar2(128)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name of the category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8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parentCategoryID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id of the parent category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34" marR="6833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Index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System Analysis</a:t>
            </a:r>
          </a:p>
          <a:p>
            <a:pPr lvl="1"/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Abstract</a:t>
            </a:r>
          </a:p>
          <a:p>
            <a:pPr lvl="1"/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Existing system</a:t>
            </a:r>
          </a:p>
          <a:p>
            <a:pPr lvl="1"/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Need for new system</a:t>
            </a:r>
          </a:p>
          <a:p>
            <a:pPr lvl="1"/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Stakeholders</a:t>
            </a:r>
          </a:p>
          <a:p>
            <a:pPr lvl="2"/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Administrator</a:t>
            </a:r>
          </a:p>
          <a:p>
            <a:pPr lvl="2"/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</a:t>
            </a:r>
          </a:p>
          <a:p>
            <a:pPr lvl="2"/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Seller</a:t>
            </a:r>
          </a:p>
          <a:p>
            <a:pPr lvl="1"/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Minimum hardware requirement</a:t>
            </a:r>
          </a:p>
          <a:p>
            <a:pPr lvl="1"/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Minimum software requirement</a:t>
            </a: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Data Flow Diagrams </a:t>
            </a: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Data Dictionary</a:t>
            </a: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ER Diagrams </a:t>
            </a: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Queries</a:t>
            </a: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Future scope</a:t>
            </a:r>
          </a:p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/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/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CouponGroup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2057400"/>
          <a:ext cx="8458199" cy="2762944"/>
        </p:xfrm>
        <a:graphic>
          <a:graphicData uri="http://schemas.openxmlformats.org/drawingml/2006/table">
            <a:tbl>
              <a:tblPr/>
              <a:tblGrid>
                <a:gridCol w="1680758"/>
                <a:gridCol w="1062819"/>
                <a:gridCol w="524417"/>
                <a:gridCol w="917730"/>
                <a:gridCol w="3115799"/>
                <a:gridCol w="1156676"/>
              </a:tblGrid>
              <a:tr h="7255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couponGroupID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primary key for the table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Primary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0103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CouponMetaName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varchar2(48)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name of the group on which coupon will be applied. group could be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category,sub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-category, manufacturer, seller or an individual product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Coupons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397000"/>
          <a:ext cx="8610600" cy="5091281"/>
        </p:xfrm>
        <a:graphic>
          <a:graphicData uri="http://schemas.openxmlformats.org/drawingml/2006/table">
            <a:tbl>
              <a:tblPr/>
              <a:tblGrid>
                <a:gridCol w="1524000"/>
                <a:gridCol w="838200"/>
                <a:gridCol w="381000"/>
                <a:gridCol w="533400"/>
                <a:gridCol w="4495800"/>
                <a:gridCol w="838200"/>
              </a:tblGrid>
              <a:tr h="338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6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couponCode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varchar2(64)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primary key. It is a randomly generated unique string to be used as the coupon.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Primary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686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CouponType_couponTypeID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type of coupon as a foreign key indicating what form of coupon is beling applied ie flat discount or % based discount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2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CouponGroup_couponGroupID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foreign key indicating exactly on what object coupon will be applied. Object could be a category, seller, manufacturer or an individual product.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5644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couponGroupMetaValue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value as ID of the field on which the coupon is to be applied(manufacturer id, seller id, product id etc etc)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couponStartDate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datetime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value from which the coupon will become available to the customer.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2608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couponExpiryDate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datetime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date on which the coupon will expire.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minAmount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0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value of minimum purchase amount if any on the product for a coupon to become eligible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3386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maxDiscount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1500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maximum amount which can be availed under a given discount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couponMaxUsage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number of times a coupon can be availed by a single user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CouponType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2133600"/>
          <a:ext cx="8610600" cy="2229612"/>
        </p:xfrm>
        <a:graphic>
          <a:graphicData uri="http://schemas.openxmlformats.org/drawingml/2006/table">
            <a:tbl>
              <a:tblPr/>
              <a:tblGrid>
                <a:gridCol w="1378265"/>
                <a:gridCol w="1081969"/>
                <a:gridCol w="533866"/>
                <a:gridCol w="934266"/>
                <a:gridCol w="3920234"/>
                <a:gridCol w="762000"/>
              </a:tblGrid>
              <a:tr h="7155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70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couponTypeID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serves as primary key as an numbereger for this table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Primary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4770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typeName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varchar2(48)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name of the coupon type .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type of coupon like flat off or % off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Features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524001"/>
          <a:ext cx="7848600" cy="2514601"/>
        </p:xfrm>
        <a:graphic>
          <a:graphicData uri="http://schemas.openxmlformats.org/drawingml/2006/table">
            <a:tbl>
              <a:tblPr/>
              <a:tblGrid>
                <a:gridCol w="1764815"/>
                <a:gridCol w="1083545"/>
                <a:gridCol w="486621"/>
                <a:gridCol w="851587"/>
                <a:gridCol w="2382377"/>
                <a:gridCol w="1279655"/>
              </a:tblGrid>
              <a:tr h="421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7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featureId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is the primary key for the features table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Primary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5621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featureName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varchar2(256)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name of the feature of a product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5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Category_categoryID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foreign key for the category the feature belongs to.t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Feedback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746504"/>
          <a:ext cx="7467600" cy="2901695"/>
        </p:xfrm>
        <a:graphic>
          <a:graphicData uri="http://schemas.openxmlformats.org/drawingml/2006/table">
            <a:tbl>
              <a:tblPr/>
              <a:tblGrid>
                <a:gridCol w="1208018"/>
                <a:gridCol w="1021412"/>
                <a:gridCol w="589970"/>
                <a:gridCol w="567537"/>
                <a:gridCol w="3221380"/>
                <a:gridCol w="859283"/>
              </a:tblGrid>
              <a:tr h="672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33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feedbackID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acts as the primary key for the table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Primary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4485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feedbackEmaiil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varchar2(128)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email address of the person providing the feedback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5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feedbackSubject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varchar2(256)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subject of the feedback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4485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feedbackContent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varchar2(1024)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content of feedback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828800"/>
          <a:ext cx="7772400" cy="4286504"/>
        </p:xfrm>
        <a:graphic>
          <a:graphicData uri="http://schemas.openxmlformats.org/drawingml/2006/table">
            <a:tbl>
              <a:tblPr/>
              <a:tblGrid>
                <a:gridCol w="1628354"/>
                <a:gridCol w="1072196"/>
                <a:gridCol w="481524"/>
                <a:gridCol w="704126"/>
                <a:gridCol w="2819400"/>
                <a:gridCol w="1066800"/>
              </a:tblGrid>
              <a:tr h="543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7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imageID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primary key for image table.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Primary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267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products_productID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ID of the product for which the image is being put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2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imagePath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varchar2(512)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path of the image on server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3622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imageUploadDate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datetime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date and time of upload of image.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2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primaryImage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feature tells if the image is the first one to load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Manufacturer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198" y="1956816"/>
          <a:ext cx="8153401" cy="3758184"/>
        </p:xfrm>
        <a:graphic>
          <a:graphicData uri="http://schemas.openxmlformats.org/drawingml/2006/table">
            <a:tbl>
              <a:tblPr/>
              <a:tblGrid>
                <a:gridCol w="2102120"/>
                <a:gridCol w="1125625"/>
                <a:gridCol w="505519"/>
                <a:gridCol w="914938"/>
                <a:gridCol w="2476130"/>
                <a:gridCol w="1029069"/>
              </a:tblGrid>
              <a:tr h="805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9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manufacturerID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name contains ID of the manufacturer.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Primary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5368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manufacturerName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varchar2(64)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name of the manufacturer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8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manufacturerDescription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varchar2(512)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description of the manufacturer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Message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600200"/>
          <a:ext cx="7924801" cy="4816730"/>
        </p:xfrm>
        <a:graphic>
          <a:graphicData uri="http://schemas.openxmlformats.org/drawingml/2006/table">
            <a:tbl>
              <a:tblPr/>
              <a:tblGrid>
                <a:gridCol w="1505821"/>
                <a:gridCol w="1091579"/>
                <a:gridCol w="490229"/>
                <a:gridCol w="857901"/>
                <a:gridCol w="2760070"/>
                <a:gridCol w="1219201"/>
              </a:tblGrid>
              <a:tr h="4617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Column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Null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Default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Comments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Key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74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messageID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number(11)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This field serves as primary key for the messages table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Primary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0774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User_userIDFrom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number(11)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This field contains ID of the user who will send the message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Foreign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74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User_userIDTo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number(11)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This field contains ID of the user to whom message is being sent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Foreign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3078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messageSubject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varchar2(48)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NULL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This field contains the subject of the message to be delivered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messsageContent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varchar2(512)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This field contains the text of the message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3078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messageTime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datetime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This field contains date and time on which the message was sent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OrderDetails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1" y="1752600"/>
          <a:ext cx="7924799" cy="3505199"/>
        </p:xfrm>
        <a:graphic>
          <a:graphicData uri="http://schemas.openxmlformats.org/drawingml/2006/table">
            <a:tbl>
              <a:tblPr/>
              <a:tblGrid>
                <a:gridCol w="1673035"/>
                <a:gridCol w="982693"/>
                <a:gridCol w="491346"/>
                <a:gridCol w="859854"/>
                <a:gridCol w="3213347"/>
                <a:gridCol w="704524"/>
              </a:tblGrid>
              <a:tr h="542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6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Orders_orderID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order id so as to get all the items related to the given order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2666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Products_productID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product in an order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0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quantity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number of items for a given product to be bought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Orders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524000"/>
          <a:ext cx="7848601" cy="4124781"/>
        </p:xfrm>
        <a:graphic>
          <a:graphicData uri="http://schemas.openxmlformats.org/drawingml/2006/table">
            <a:tbl>
              <a:tblPr/>
              <a:tblGrid>
                <a:gridCol w="1371600"/>
                <a:gridCol w="1652029"/>
                <a:gridCol w="485204"/>
                <a:gridCol w="849107"/>
                <a:gridCol w="2804860"/>
                <a:gridCol w="685801"/>
              </a:tblGrid>
              <a:tr h="360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5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orderID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serves as primary key for the orders received by the consumer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Primary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2401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orderDate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datetime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date on which the order was made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5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User_userID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serves as foreign key with information to the user who ordered the product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8405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Addressbook_AddressID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address on which the given item has to be delivered.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5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Coupons_couponCode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varchar2(64)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id of the coupon if applied on the product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pPr algn="ctr"/>
            <a:r>
              <a:rPr lang="en-US" sz="7200" b="1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SYSTEM ANALYSIS</a:t>
            </a:r>
            <a:endParaRPr lang="en-US" sz="7200" b="1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ProductFeature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641348"/>
          <a:ext cx="7543800" cy="3921252"/>
        </p:xfrm>
        <a:graphic>
          <a:graphicData uri="http://schemas.openxmlformats.org/drawingml/2006/table">
            <a:tbl>
              <a:tblPr/>
              <a:tblGrid>
                <a:gridCol w="1581686"/>
                <a:gridCol w="935448"/>
                <a:gridCol w="467723"/>
                <a:gridCol w="818516"/>
                <a:gridCol w="2978427"/>
                <a:gridCol w="762000"/>
              </a:tblGrid>
              <a:tr h="691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46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products_productID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foreign key as product id on which the feature is available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6146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Features_featureId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foreign key which tells what feature are available on a certain feature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Product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371600"/>
          <a:ext cx="8534399" cy="5271094"/>
        </p:xfrm>
        <a:graphic>
          <a:graphicData uri="http://schemas.openxmlformats.org/drawingml/2006/table">
            <a:tbl>
              <a:tblPr/>
              <a:tblGrid>
                <a:gridCol w="1501425"/>
                <a:gridCol w="1027289"/>
                <a:gridCol w="474133"/>
                <a:gridCol w="553155"/>
                <a:gridCol w="3555999"/>
                <a:gridCol w="1422398"/>
              </a:tblGrid>
              <a:tr h="430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7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productID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primary key to a given product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Primary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6937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User_userID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is a foreign key which contains info about the user(seller) who posted the listing.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7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Category_categoryID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foreign key from category table for recognizing/assigning item's category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6937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Manufacturer_manufacturerID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foreign key representing the manufacturer of the product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1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productnName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varchar2(128)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name of the product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4503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productDescription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varchar2(1024)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additional information about the product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1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productPrice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price of the product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4503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productPostDate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datetime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Date and time of the item listing.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1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productExpiryDate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datetime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product listings end time.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2251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productCount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amount of product being listed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1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productWarranty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0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product warranty in months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Refund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600200"/>
          <a:ext cx="8305800" cy="4724399"/>
        </p:xfrm>
        <a:graphic>
          <a:graphicData uri="http://schemas.openxmlformats.org/drawingml/2006/table">
            <a:tbl>
              <a:tblPr/>
              <a:tblGrid>
                <a:gridCol w="1979822"/>
                <a:gridCol w="1145038"/>
                <a:gridCol w="514238"/>
                <a:gridCol w="899917"/>
                <a:gridCol w="2770089"/>
                <a:gridCol w="996696"/>
              </a:tblGrid>
              <a:tr h="607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refundID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primary key for the refund table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Primary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237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RefundStatus_statusID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refund status as a foreign key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Orders_orderID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id of the order for which refund has been ordered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405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refundReason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varchar2(128)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reason for the refund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0970" marR="5097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RefundStatus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905000"/>
          <a:ext cx="8229600" cy="3505200"/>
        </p:xfrm>
        <a:graphic>
          <a:graphicData uri="http://schemas.openxmlformats.org/drawingml/2006/table">
            <a:tbl>
              <a:tblPr/>
              <a:tblGrid>
                <a:gridCol w="1034645"/>
                <a:gridCol w="1034645"/>
                <a:gridCol w="510515"/>
                <a:gridCol w="893401"/>
                <a:gridCol w="3765795"/>
                <a:gridCol w="990599"/>
              </a:tblGrid>
              <a:tr h="87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7" marR="68327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7" marR="68327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7" marR="68327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7" marR="68327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7" marR="68327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7" marR="68327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4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statusID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7" marR="68327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7" marR="68327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7" marR="68327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7" marR="68327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id of the refund status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7" marR="68327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Primary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7" marR="68327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statusValue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7" marR="68327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varchar2(48)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7" marR="68327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7" marR="68327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7" marR="68327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value of the refund status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7" marR="68327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7" marR="68327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Review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676400"/>
          <a:ext cx="7620000" cy="4399146"/>
        </p:xfrm>
        <a:graphic>
          <a:graphicData uri="http://schemas.openxmlformats.org/drawingml/2006/table">
            <a:tbl>
              <a:tblPr/>
              <a:tblGrid>
                <a:gridCol w="1607441"/>
                <a:gridCol w="1051172"/>
                <a:gridCol w="472083"/>
                <a:gridCol w="826144"/>
                <a:gridCol w="2901160"/>
                <a:gridCol w="762000"/>
              </a:tblGrid>
              <a:tr h="5632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4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User_userID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a foreign key which will act as a conjugate primary key. Contains information about the user whi bought the product.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314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Products_productID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is a foreign key field. Identifies the product being reviewd.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4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rating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rating of a product by the shopper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3754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reviewDescription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varchar2(512)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detailed review of the product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4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reviewDate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datetime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date and time for the comment made.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SellerPayment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752600"/>
          <a:ext cx="7772400" cy="2209800"/>
        </p:xfrm>
        <a:graphic>
          <a:graphicData uri="http://schemas.openxmlformats.org/drawingml/2006/table">
            <a:tbl>
              <a:tblPr/>
              <a:tblGrid>
                <a:gridCol w="1062584"/>
                <a:gridCol w="976646"/>
                <a:gridCol w="481897"/>
                <a:gridCol w="843319"/>
                <a:gridCol w="3493554"/>
                <a:gridCol w="914400"/>
              </a:tblGrid>
              <a:tr h="87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paypalID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varchar2(48)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paypal ID of the user in which amount for the item sold will be transferred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User_userID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foreign key which relates to user id in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whch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amount is to be credited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SellerPaymentHistory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828800"/>
          <a:ext cx="8077200" cy="3930463"/>
        </p:xfrm>
        <a:graphic>
          <a:graphicData uri="http://schemas.openxmlformats.org/drawingml/2006/table">
            <a:tbl>
              <a:tblPr/>
              <a:tblGrid>
                <a:gridCol w="1592814"/>
                <a:gridCol w="1001247"/>
                <a:gridCol w="500623"/>
                <a:gridCol w="876089"/>
                <a:gridCol w="3192027"/>
                <a:gridCol w="914400"/>
              </a:tblGrid>
              <a:tr h="551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6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Orders_orderID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order id as a foreign key to identify for what order the payment is being made.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3676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sellerPaymentDate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datetime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date on which the transaction of money transfer takes place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6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amount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amount of money to be transferred numbero user's paypal account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286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User_userID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acts as a primary key for the user for whom the payment is being made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Shipping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828800"/>
          <a:ext cx="8229601" cy="4433883"/>
        </p:xfrm>
        <a:graphic>
          <a:graphicData uri="http://schemas.openxmlformats.org/drawingml/2006/table">
            <a:tbl>
              <a:tblPr/>
              <a:tblGrid>
                <a:gridCol w="3048001"/>
                <a:gridCol w="1375792"/>
                <a:gridCol w="509850"/>
                <a:gridCol w="552758"/>
                <a:gridCol w="1981200"/>
                <a:gridCol w="762000"/>
              </a:tblGrid>
              <a:tr h="573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7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Orders_orderID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order for which transaction details are to be obtained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5731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trackingID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varchar2(48)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tracking id of the product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7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shippingCompany_shippingCompanyID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id of the shipping company as a foreign key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5731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deliveryDate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date on which the product was delivered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ShippingCompany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956816"/>
          <a:ext cx="7848600" cy="3529584"/>
        </p:xfrm>
        <a:graphic>
          <a:graphicData uri="http://schemas.openxmlformats.org/drawingml/2006/table">
            <a:tbl>
              <a:tblPr/>
              <a:tblGrid>
                <a:gridCol w="1970818"/>
                <a:gridCol w="1083545"/>
                <a:gridCol w="486621"/>
                <a:gridCol w="851587"/>
                <a:gridCol w="2617829"/>
                <a:gridCol w="838200"/>
              </a:tblGrid>
              <a:tr h="756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shippingCompanyID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primary key for the tracking company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Primary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5042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shippingCompanyName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varchar2(45)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nam of the shipping company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2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trackURL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varchar2(256)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web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url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compnay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for tracking an item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States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2209800"/>
          <a:ext cx="7924801" cy="3014472"/>
        </p:xfrm>
        <a:graphic>
          <a:graphicData uri="http://schemas.openxmlformats.org/drawingml/2006/table">
            <a:tbl>
              <a:tblPr/>
              <a:tblGrid>
                <a:gridCol w="908267"/>
                <a:gridCol w="1094180"/>
                <a:gridCol w="491398"/>
                <a:gridCol w="859948"/>
                <a:gridCol w="3656607"/>
                <a:gridCol w="914401"/>
              </a:tblGrid>
              <a:tr h="753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4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stateID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id of the state as primary key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Primary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5024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stateName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varchar2(128)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value as the name of the state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Abstract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Shopping Cart is an online 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digital store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that enables website owners and sellers to sell their product online. It is 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  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web 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based shopping 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cart that allows user to browse and buy item using a web browser.</a:t>
            </a:r>
          </a:p>
          <a:p>
            <a:pPr>
              <a:buNone/>
            </a:pP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The System helps the Customer to purchase the products with the help of internet and various payments options</a:t>
            </a:r>
          </a:p>
          <a:p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It includes sophisticated product and customer management modules.</a:t>
            </a:r>
          </a:p>
          <a:p>
            <a:pPr>
              <a:buNone/>
            </a:pP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This website will be useful to anyone who wants to purchase items using internet.</a:t>
            </a:r>
          </a:p>
          <a:p>
            <a:pPr>
              <a:buNone/>
            </a:pP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Generates the Reports related to the system.</a:t>
            </a:r>
          </a:p>
          <a:p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Transactions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199" y="1676401"/>
          <a:ext cx="7696200" cy="4419601"/>
        </p:xfrm>
        <a:graphic>
          <a:graphicData uri="http://schemas.openxmlformats.org/drawingml/2006/table">
            <a:tbl>
              <a:tblPr/>
              <a:tblGrid>
                <a:gridCol w="1316543"/>
                <a:gridCol w="966736"/>
                <a:gridCol w="477008"/>
                <a:gridCol w="834765"/>
                <a:gridCol w="3339149"/>
                <a:gridCol w="761999"/>
              </a:tblGrid>
              <a:tr h="631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idtransactions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varchar2(64)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transactionID for the given transfer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Primary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47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Orders_orderID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orderID for which transaction will take place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9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status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tinynumber(1)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checks if the transaction have been succesfully conducted or not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4209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transactionTime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datetime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information regarding date and time of transaction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034415"/>
          <a:ext cx="9144000" cy="5594983"/>
        </p:xfrm>
        <a:graphic>
          <a:graphicData uri="http://schemas.openxmlformats.org/drawingml/2006/table">
            <a:tbl>
              <a:tblPr/>
              <a:tblGrid>
                <a:gridCol w="1261241"/>
                <a:gridCol w="945931"/>
                <a:gridCol w="394138"/>
                <a:gridCol w="472965"/>
                <a:gridCol w="5439103"/>
                <a:gridCol w="630622"/>
              </a:tblGrid>
              <a:tr h="437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0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is a primary key for the table Users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Primary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437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userFirstName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varchar2(256)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will store the first name of the user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userMiddleName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varchar2(45)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will store the middle name of the user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437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userLastName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varchar2(128)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will store the last name of the user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4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userDateOfBirth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will store the date of birth of the user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437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userEmail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varchar2(256)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will store the email of the user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userPassword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varchar2(32)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will store the password hash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2876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userRegistered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datetime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will store date and time when user registered on site.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usertypeID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foreign key declaring type of user ie seller or buyer or admin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437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userAlternateEmail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varchar2(128)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alternate email address of the user in case of password recovery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userSecurityQuestion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varchar2(128)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security question provided by the user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437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userSecurityAnswer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varchar2(48)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answer to the security question selected by the user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34874" marR="34874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UserAddress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76400"/>
          <a:ext cx="8229601" cy="3980879"/>
        </p:xfrm>
        <a:graphic>
          <a:graphicData uri="http://schemas.openxmlformats.org/drawingml/2006/table">
            <a:tbl>
              <a:tblPr/>
              <a:tblGrid>
                <a:gridCol w="2145298"/>
                <a:gridCol w="1020357"/>
                <a:gridCol w="510177"/>
                <a:gridCol w="892811"/>
                <a:gridCol w="3051357"/>
                <a:gridCol w="609601"/>
              </a:tblGrid>
              <a:tr h="594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isPrimary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tnumber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(1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id of the address which is the default shipping address for a given user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386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User_userID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user to whom perticular address is related to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6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Addressbook_AddressID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ID of the address as a foreign key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UserType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199" y="1956816"/>
          <a:ext cx="7772400" cy="2872522"/>
        </p:xfrm>
        <a:graphic>
          <a:graphicData uri="http://schemas.openxmlformats.org/drawingml/2006/table">
            <a:tbl>
              <a:tblPr/>
              <a:tblGrid>
                <a:gridCol w="1693869"/>
                <a:gridCol w="1073025"/>
                <a:gridCol w="481896"/>
                <a:gridCol w="843320"/>
                <a:gridCol w="2918291"/>
                <a:gridCol w="761999"/>
              </a:tblGrid>
              <a:tr h="8216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3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serves as primary key to the table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Primary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5477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userTypeName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varchar2(64)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Nao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keeps the value of the type of user i.e seller, buyer, admin, visitor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userTypeDescription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varchar2(256)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is an additional field for some description regarding each user type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Wishlist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641348"/>
          <a:ext cx="7543801" cy="3768851"/>
        </p:xfrm>
        <a:graphic>
          <a:graphicData uri="http://schemas.openxmlformats.org/drawingml/2006/table">
            <a:tbl>
              <a:tblPr/>
              <a:tblGrid>
                <a:gridCol w="1592600"/>
                <a:gridCol w="935448"/>
                <a:gridCol w="467723"/>
                <a:gridCol w="818516"/>
                <a:gridCol w="3043713"/>
                <a:gridCol w="685801"/>
              </a:tblGrid>
              <a:tr h="665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Column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Type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Null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Key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User_userID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the id of the user who is adding item to the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wishlist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551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Products_productID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number(11)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</a:t>
                      </a:r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This field contains id of the product which is being added to the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wishlist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Foreign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326" marR="68326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pPr algn="ctr"/>
            <a:r>
              <a:rPr lang="en-US" sz="7200" b="1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ER-DIAGRAMS</a:t>
            </a:r>
            <a:endParaRPr lang="en-US" sz="7200" b="1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066800"/>
          </a:xfrm>
        </p:spPr>
        <p:txBody>
          <a:bodyPr/>
          <a:lstStyle/>
          <a:p>
            <a:r>
              <a:rPr lang="en-US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 and its relations</a:t>
            </a:r>
            <a:endParaRPr lang="en-US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00user 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305426"/>
            <a:ext cx="5943601" cy="5552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066800"/>
          </a:xfrm>
        </p:spPr>
        <p:txBody>
          <a:bodyPr/>
          <a:lstStyle/>
          <a:p>
            <a:r>
              <a:rPr lang="en-US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Product and its relations</a:t>
            </a:r>
            <a:endParaRPr lang="en-US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 descr="01 product 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9200"/>
            <a:ext cx="7432012" cy="5346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066800"/>
          </a:xfrm>
        </p:spPr>
        <p:txBody>
          <a:bodyPr/>
          <a:lstStyle/>
          <a:p>
            <a:r>
              <a:rPr lang="en-US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Order and its relations</a:t>
            </a:r>
            <a:endParaRPr lang="en-US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02 order 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95400"/>
            <a:ext cx="6758931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066800"/>
          </a:xfrm>
        </p:spPr>
        <p:txBody>
          <a:bodyPr/>
          <a:lstStyle/>
          <a:p>
            <a:r>
              <a:rPr lang="en-US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Full ER-DIAGRAM</a:t>
            </a:r>
            <a:endParaRPr lang="en-US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6" name="Bitmap Image" r:id="rId3" imgW="0" imgH="0" progId="PBrush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05000" y="26670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4" action="ppaction://hlinkfile"/>
              </a:rPr>
              <a:t>Click to see enlarged E.R DIAGRAM</a:t>
            </a:r>
            <a:endParaRPr lang="en-US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Existing System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2511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 the existing system all transactions, dealings of products, purchasing of products were done manually which is time consuming.</a:t>
            </a:r>
          </a:p>
          <a:p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Reports are prepared manually as and when needed. Maintaining of reports is very tedious task.</a:t>
            </a:r>
          </a:p>
          <a:p>
            <a:pPr>
              <a:buNone/>
            </a:pP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 buy any product user has to collect information about it either by visiting the shop or asking people which is the better one.</a:t>
            </a:r>
          </a:p>
          <a:p>
            <a:pPr>
              <a:buNone/>
            </a:pP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There is no computer system for handling payments. All calculations are performed manually which may not be accurate always. Maintaining the record is really a tedious task.</a:t>
            </a:r>
          </a:p>
          <a:p>
            <a:pPr>
              <a:buNone/>
            </a:pP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 and its relations(Chen’s notation)</a:t>
            </a:r>
            <a:endParaRPr lang="en-US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 descr="user 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9144000" cy="5807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Product and its relations(Chen’s notation)</a:t>
            </a:r>
            <a:endParaRPr lang="en-US" sz="3200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product 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28800"/>
            <a:ext cx="9144000" cy="4124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Order and its relations(Chen’s notation)</a:t>
            </a:r>
            <a:endParaRPr lang="en-US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 descr="order 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441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066800"/>
          </a:xfrm>
        </p:spPr>
        <p:txBody>
          <a:bodyPr/>
          <a:lstStyle/>
          <a:p>
            <a:r>
              <a:rPr lang="en-US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Full </a:t>
            </a:r>
            <a:r>
              <a:rPr lang="en-US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ER-DIAGRAM(Chen’s notation)</a:t>
            </a:r>
            <a:endParaRPr lang="en-US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50" name="Bitmap Image" r:id="rId3" imgW="0" imgH="0" progId="PBrush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05000" y="26670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4" action="ppaction://hlinkfile"/>
              </a:rPr>
              <a:t>Click to see enlarged E.R DIAGRAM</a:t>
            </a:r>
            <a:endParaRPr lang="en-US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pPr algn="ctr"/>
            <a:r>
              <a:rPr lang="en-US" sz="7200" b="1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QUERIES</a:t>
            </a:r>
            <a:endParaRPr lang="en-US" sz="7200" b="1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066800"/>
          </a:xfrm>
        </p:spPr>
        <p:txBody>
          <a:bodyPr/>
          <a:lstStyle/>
          <a:p>
            <a:r>
              <a:rPr lang="en-US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Create </a:t>
            </a:r>
            <a:endParaRPr lang="en-US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75778" name="Bitmap Image" r:id="rId3" imgW="0" imgH="0" progId="PBrush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609600" y="1905000"/>
            <a:ext cx="79248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CREATE TABLE IF NOT EXISTS `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mydb`.`Manufacturer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 (</a:t>
            </a: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`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manufacturerID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 INT NOT NULL 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AUTO_INCREMENT,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manufacturerName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 VARCHAR(64) NOT 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NULL</a:t>
            </a: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`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manufacturerDescription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 VARCHAR(512) 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NULL,</a:t>
            </a:r>
          </a:p>
          <a:p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PRIMARY KEY (`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manufacturerID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`));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066800"/>
          </a:xfrm>
        </p:spPr>
        <p:txBody>
          <a:bodyPr/>
          <a:lstStyle/>
          <a:p>
            <a:r>
              <a:rPr lang="en-US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Create (</a:t>
            </a:r>
            <a:r>
              <a:rPr lang="en-US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with foreign key)</a:t>
            </a:r>
            <a:r>
              <a:rPr lang="en-US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77826" name="Bitmap Image" r:id="rId3" imgW="0" imgH="0" progId="PBrush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457200" y="1524000"/>
            <a:ext cx="8229600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CREATE TABLE IF NOT EXISTS `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mydb`.`Wishlist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 (</a:t>
            </a: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`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User_userID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 INT NOT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NULL,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`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Products_productID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 INT NOT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NULL,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INDEX `fk_Wishlist_User1_idx` (`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User_userID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 ASC),</a:t>
            </a: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INDEX `fk_Wishlist_Products1_idx` (`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Products_productID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 ASC),</a:t>
            </a:r>
          </a:p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CONSTRAINT `fk_Wishlist_User1`</a:t>
            </a: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FOREIGN KEY (`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User_userID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`)</a:t>
            </a: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REFERENCES `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mydb`.`User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 (`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userID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`)</a:t>
            </a: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ON DELETE NO ACTION</a:t>
            </a: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ON UPDATE NO ACTION,</a:t>
            </a: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CONSTRAINT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`fk_Wishlist_Products1`</a:t>
            </a: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FOREIGN KEY (`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Products_productID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`)</a:t>
            </a: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REFERENCES `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mydb`.`Products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 (`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productID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`)</a:t>
            </a: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ON DELETE NO ACTION</a:t>
            </a: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ON UPDATE NO ACTION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);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066800"/>
          </a:xfrm>
        </p:spPr>
        <p:txBody>
          <a:bodyPr/>
          <a:lstStyle/>
          <a:p>
            <a:r>
              <a:rPr lang="en-US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endParaRPr lang="en-US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78850" name="Bitmap Image" r:id="rId3" imgW="0" imgH="0" progId="PBrush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533400" y="1295400"/>
            <a:ext cx="8077200" cy="5324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cap="all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4"/>
              </a:rPr>
              <a:t>INSERT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 </a:t>
            </a:r>
            <a:r>
              <a:rPr lang="en-US" sz="2000" b="1" cap="all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INTO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 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 (`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userID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 ,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userFirstName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 ,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userMiddleName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 ,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userLastName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 ,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userDateOfBirth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 ,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userEmail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 ,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userPassword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 ,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userRegistered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 ,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usertypeID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 ,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userAlternateEmail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 ,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userSecurityQuestion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 ,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userSecurityAnswer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</a:t>
            </a: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b="1" cap="all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VALUES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 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en-US" sz="2000" b="1" cap="all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‘</a:t>
            </a:r>
            <a:r>
              <a:rPr lang="en-US" sz="2000" cap="all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en-US" sz="2000" b="1" cap="all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’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 , '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Ramankit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', </a:t>
            </a:r>
            <a:r>
              <a:rPr lang="en-US" sz="2000" cap="all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NULL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 , 'Singh', '1991-04-30', 'ramankit.singh@gmail.com', '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testpass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', '2013-10-28 04:11:09', '1', '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demo@demo.com','first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pet', '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rosi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'</a:t>
            </a: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);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066800"/>
          </a:xfrm>
        </p:spPr>
        <p:txBody>
          <a:bodyPr/>
          <a:lstStyle/>
          <a:p>
            <a:r>
              <a:rPr lang="en-US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endParaRPr lang="en-US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80898" name="Bitmap Image" r:id="rId3" imgW="0" imgH="0" progId="PBrush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457200" y="1524000"/>
            <a:ext cx="82296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cap="all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INSERT INTO `</a:t>
            </a:r>
            <a:r>
              <a:rPr lang="en-US" cap="all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userType</a:t>
            </a:r>
            <a:r>
              <a:rPr lang="en-US" cap="all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 (`</a:t>
            </a:r>
            <a:r>
              <a:rPr lang="en-US" cap="all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typeID`,`userTypeName`,`userTypeDescription</a:t>
            </a:r>
            <a:r>
              <a:rPr lang="en-US" cap="all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`) VALUES (0,'Admin','This id is </a:t>
            </a:r>
            <a:r>
              <a:rPr lang="en-US" cap="all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associted</a:t>
            </a:r>
            <a:r>
              <a:rPr lang="en-US" cap="all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with the role of Administrator</a:t>
            </a:r>
            <a:r>
              <a:rPr lang="en-US" cap="all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');</a:t>
            </a:r>
          </a:p>
          <a:p>
            <a:endParaRPr lang="en-US" cap="all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cap="all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cap="all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INSERT INTO `</a:t>
            </a:r>
            <a:r>
              <a:rPr lang="en-US" cap="all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userType</a:t>
            </a:r>
            <a:r>
              <a:rPr lang="en-US" cap="all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 (`</a:t>
            </a:r>
            <a:r>
              <a:rPr lang="en-US" cap="all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typeID`,`userTypeName`,`userTypeDescription</a:t>
            </a:r>
            <a:r>
              <a:rPr lang="en-US" cap="all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`) VALUES (1,'User','This id is associated with the role of Buyer</a:t>
            </a:r>
            <a:r>
              <a:rPr lang="en-US" cap="all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');</a:t>
            </a:r>
          </a:p>
          <a:p>
            <a:endParaRPr lang="en-US" cap="all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cap="all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cap="all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INSERT INTO `</a:t>
            </a:r>
            <a:r>
              <a:rPr lang="en-US" cap="all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userType</a:t>
            </a:r>
            <a:r>
              <a:rPr lang="en-US" cap="all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 (`</a:t>
            </a:r>
            <a:r>
              <a:rPr lang="en-US" cap="all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typeID`,`userTypeName`,`userTypeDescription</a:t>
            </a:r>
            <a:r>
              <a:rPr lang="en-US" cap="all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`) VALUES (2,'Seller','This id is associated with the role of Seller');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066800"/>
          </a:xfrm>
        </p:spPr>
        <p:txBody>
          <a:bodyPr/>
          <a:lstStyle/>
          <a:p>
            <a:r>
              <a:rPr lang="en-US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Update</a:t>
            </a:r>
            <a:endParaRPr lang="en-US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79874" name="Bitmap Image" r:id="rId3" imgW="0" imgH="0" progId="PBrush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457200" y="1524000"/>
            <a:ext cx="82296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cap="all" dirty="0" smtClean="0">
                <a:hlinkClick r:id="rId4"/>
              </a:rPr>
              <a:t>UPDATE</a:t>
            </a:r>
            <a:r>
              <a:rPr lang="en-US" dirty="0" smtClean="0"/>
              <a:t> </a:t>
            </a:r>
            <a:r>
              <a:rPr lang="en-US" dirty="0" smtClean="0"/>
              <a:t>user </a:t>
            </a:r>
            <a:r>
              <a:rPr lang="en-US" b="1" cap="all" dirty="0" smtClean="0">
                <a:hlinkClick r:id="rId5"/>
              </a:rPr>
              <a:t>SET</a:t>
            </a:r>
            <a:r>
              <a:rPr lang="en-US" dirty="0" smtClean="0"/>
              <a:t> `</a:t>
            </a:r>
            <a:r>
              <a:rPr lang="en-US" dirty="0" err="1" smtClean="0"/>
              <a:t>userID</a:t>
            </a:r>
            <a:r>
              <a:rPr lang="en-US" dirty="0" smtClean="0"/>
              <a:t>` </a:t>
            </a:r>
            <a:r>
              <a:rPr lang="en-US" dirty="0" smtClean="0">
                <a:hlinkClick r:id="rId6"/>
              </a:rPr>
              <a:t>=</a:t>
            </a:r>
            <a:r>
              <a:rPr lang="en-US" dirty="0" smtClean="0"/>
              <a:t> '4',</a:t>
            </a:r>
            <a:br>
              <a:rPr lang="en-US" dirty="0" smtClean="0"/>
            </a:br>
            <a:r>
              <a:rPr lang="en-US" dirty="0" smtClean="0"/>
              <a:t>`</a:t>
            </a:r>
            <a:r>
              <a:rPr lang="en-US" dirty="0" err="1" smtClean="0"/>
              <a:t>userAlternateEmail</a:t>
            </a:r>
            <a:r>
              <a:rPr lang="en-US" dirty="0" smtClean="0"/>
              <a:t>` </a:t>
            </a:r>
            <a:r>
              <a:rPr lang="en-US" dirty="0" smtClean="0">
                <a:hlinkClick r:id="rId6"/>
              </a:rPr>
              <a:t>=</a:t>
            </a:r>
            <a:r>
              <a:rPr lang="en-US" dirty="0" smtClean="0"/>
              <a:t> 'test@test.com',</a:t>
            </a:r>
            <a:br>
              <a:rPr lang="en-US" dirty="0" smtClean="0"/>
            </a:br>
            <a:r>
              <a:rPr lang="en-US" dirty="0" smtClean="0"/>
              <a:t>`</a:t>
            </a:r>
            <a:r>
              <a:rPr lang="en-US" dirty="0" err="1" smtClean="0"/>
              <a:t>userSecurityAnswer</a:t>
            </a:r>
            <a:r>
              <a:rPr lang="en-US" dirty="0" smtClean="0"/>
              <a:t>` </a:t>
            </a:r>
            <a:r>
              <a:rPr lang="en-US" dirty="0" smtClean="0">
                <a:hlinkClick r:id="rId6"/>
              </a:rPr>
              <a:t>=</a:t>
            </a:r>
            <a:r>
              <a:rPr lang="en-US" dirty="0" smtClean="0"/>
              <a:t> '</a:t>
            </a:r>
            <a:r>
              <a:rPr lang="en-US" dirty="0" err="1" smtClean="0"/>
              <a:t>pucchu</a:t>
            </a:r>
            <a:r>
              <a:rPr lang="en-US" dirty="0" smtClean="0"/>
              <a:t>' </a:t>
            </a:r>
            <a:r>
              <a:rPr lang="en-US" b="1" cap="all" dirty="0" smtClean="0"/>
              <a:t>WHERE</a:t>
            </a:r>
            <a:r>
              <a:rPr lang="en-US" dirty="0" smtClean="0"/>
              <a:t> `</a:t>
            </a:r>
            <a:r>
              <a:rPr lang="en-US" dirty="0" err="1" smtClean="0"/>
              <a:t>user`.`userID</a:t>
            </a:r>
            <a:r>
              <a:rPr lang="en-US" dirty="0" smtClean="0"/>
              <a:t>` </a:t>
            </a:r>
            <a:r>
              <a:rPr lang="en-US" dirty="0" smtClean="0">
                <a:hlinkClick r:id="rId6"/>
              </a:rPr>
              <a:t>=</a:t>
            </a:r>
            <a:r>
              <a:rPr lang="en-US" dirty="0" smtClean="0"/>
              <a:t>3;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Need for the New System</a:t>
            </a:r>
            <a:b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32511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Online Shopping Portal is a specific requirement of the client that integrates the buying and selling services specifically to their customers.</a:t>
            </a:r>
          </a:p>
          <a:p>
            <a:pPr>
              <a:buNone/>
            </a:pP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 Need for the new system is due to major drawbacks of existing system.</a:t>
            </a:r>
          </a:p>
          <a:p>
            <a:pPr>
              <a:buNone/>
            </a:pP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Reports can be generated at any time within few seconds, so that manual labor is not required, and also analysis can be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performe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 much 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more frequently which helps in taking decision.</a:t>
            </a:r>
          </a:p>
          <a:p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066800"/>
          </a:xfrm>
        </p:spPr>
        <p:txBody>
          <a:bodyPr/>
          <a:lstStyle/>
          <a:p>
            <a:r>
              <a:rPr lang="en-US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Future Scope</a:t>
            </a:r>
            <a:endParaRPr lang="en-US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76802" name="Bitmap Image" r:id="rId3" imgW="0" imgH="0" progId="PBrush">
              <p:embed/>
            </p:oleObj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/>
          <a:lstStyle/>
          <a:p>
            <a:r>
              <a:rPr lang="en-US" dirty="0" smtClean="0"/>
              <a:t>A front end based on client server architecture</a:t>
            </a:r>
          </a:p>
          <a:p>
            <a:endParaRPr lang="en-US" dirty="0" smtClean="0"/>
          </a:p>
          <a:p>
            <a:r>
              <a:rPr lang="en-US" dirty="0" smtClean="0"/>
              <a:t>Trigger addition</a:t>
            </a:r>
          </a:p>
          <a:p>
            <a:endParaRPr lang="en-US" dirty="0" smtClean="0"/>
          </a:p>
          <a:p>
            <a:r>
              <a:rPr lang="en-US" dirty="0" smtClean="0"/>
              <a:t>Fully detailed payment module addition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066800"/>
          </a:xfrm>
        </p:spPr>
        <p:txBody>
          <a:bodyPr/>
          <a:lstStyle/>
          <a:p>
            <a:r>
              <a:rPr lang="en-US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Future Scope</a:t>
            </a:r>
            <a:endParaRPr lang="en-US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73730" name="Bitmap Image" r:id="rId3" imgW="0" imgH="0" progId="PBrush">
              <p:embed/>
            </p:oleObj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/>
          <a:lstStyle/>
          <a:p>
            <a:r>
              <a:rPr lang="en-US" dirty="0" smtClean="0"/>
              <a:t>A front end based on client server architecture</a:t>
            </a:r>
          </a:p>
          <a:p>
            <a:endParaRPr lang="en-US" dirty="0" smtClean="0"/>
          </a:p>
          <a:p>
            <a:r>
              <a:rPr lang="en-US" dirty="0" smtClean="0"/>
              <a:t>Trigger addition</a:t>
            </a:r>
          </a:p>
          <a:p>
            <a:endParaRPr lang="en-US" dirty="0" smtClean="0"/>
          </a:p>
          <a:p>
            <a:r>
              <a:rPr lang="en-US" dirty="0" smtClean="0"/>
              <a:t>Fully detailed payment module addition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1800"/>
            <a:ext cx="9144000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Thank you </a:t>
            </a:r>
            <a:r>
              <a:rPr lang="en-US" sz="6000" u="sng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</a:t>
            </a:r>
            <a:endParaRPr lang="en-US" sz="6000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Need for the New System</a:t>
            </a:r>
            <a:b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32511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The details regarding all users, products can also be maintained as their information is very helpful and sometimes becomes a critical requirement.</a:t>
            </a:r>
          </a:p>
          <a:p>
            <a:pPr>
              <a:buNone/>
            </a:pP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Allows user to get registered from their places and 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do transaction 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for the required product.</a:t>
            </a:r>
          </a:p>
          <a:p>
            <a:pPr>
              <a:buNone/>
            </a:pP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 overcome these problems in existing system we develop “</a:t>
            </a:r>
          </a:p>
          <a:p>
            <a:r>
              <a:rPr lang="en-US" sz="20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OnlineShopping</a:t>
            </a:r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Cart</a:t>
            </a:r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”.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Need for the New System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25112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Any internet user can use this existing website to search for any kind of products, select particular products from a wide range of products.</a:t>
            </a:r>
          </a:p>
          <a:p>
            <a:pPr>
              <a:buNone/>
            </a:pP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Once they make of their mind to purchase any particular thing they can place an order and make a payment throw various available payment option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 can ask for refunds if he/she isn’t satisfied with the product</a:t>
            </a:r>
          </a:p>
          <a:p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 can write reviews for the awareness of othe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 users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presentation slides with animation</Template>
  <TotalTime>2286</TotalTime>
  <Words>2869</Words>
  <Application>Microsoft Office PowerPoint</Application>
  <PresentationFormat>On-screen Show (4:3)</PresentationFormat>
  <Paragraphs>960</Paragraphs>
  <Slides>73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Urban</vt:lpstr>
      <vt:lpstr>Bitmap Image</vt:lpstr>
      <vt:lpstr>Online Shopping Cart</vt:lpstr>
      <vt:lpstr>Acknowledgement</vt:lpstr>
      <vt:lpstr>Index</vt:lpstr>
      <vt:lpstr>SYSTEM ANALYSIS</vt:lpstr>
      <vt:lpstr>Abstract</vt:lpstr>
      <vt:lpstr>Existing System</vt:lpstr>
      <vt:lpstr>Need for the New System </vt:lpstr>
      <vt:lpstr>Need for the New System </vt:lpstr>
      <vt:lpstr>Need for the New System</vt:lpstr>
      <vt:lpstr>Stakeholders</vt:lpstr>
      <vt:lpstr>Administrator</vt:lpstr>
      <vt:lpstr>Seller</vt:lpstr>
      <vt:lpstr>Minimum Hardware Requirements</vt:lpstr>
      <vt:lpstr>Minimum Software Requirements</vt:lpstr>
      <vt:lpstr>Data Flow Diagrams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DATA-DICTIONARY</vt:lpstr>
      <vt:lpstr>Abuse</vt:lpstr>
      <vt:lpstr>Addressbook</vt:lpstr>
      <vt:lpstr>Category</vt:lpstr>
      <vt:lpstr>CouponGroup</vt:lpstr>
      <vt:lpstr>Coupons</vt:lpstr>
      <vt:lpstr>CouponType</vt:lpstr>
      <vt:lpstr>Features</vt:lpstr>
      <vt:lpstr>Feedback</vt:lpstr>
      <vt:lpstr>Image</vt:lpstr>
      <vt:lpstr>Manufacturer</vt:lpstr>
      <vt:lpstr>Message</vt:lpstr>
      <vt:lpstr>OrderDetails</vt:lpstr>
      <vt:lpstr>Orders</vt:lpstr>
      <vt:lpstr>ProductFeature</vt:lpstr>
      <vt:lpstr>Product</vt:lpstr>
      <vt:lpstr>Refund</vt:lpstr>
      <vt:lpstr>RefundStatus</vt:lpstr>
      <vt:lpstr>Review</vt:lpstr>
      <vt:lpstr>SellerPayment</vt:lpstr>
      <vt:lpstr>SellerPaymentHistory</vt:lpstr>
      <vt:lpstr>Shipping</vt:lpstr>
      <vt:lpstr>ShippingCompany</vt:lpstr>
      <vt:lpstr>States</vt:lpstr>
      <vt:lpstr>Transactions</vt:lpstr>
      <vt:lpstr>User</vt:lpstr>
      <vt:lpstr>UserAddress</vt:lpstr>
      <vt:lpstr>UserType</vt:lpstr>
      <vt:lpstr>Wishlist</vt:lpstr>
      <vt:lpstr>ER-DIAGRAMS</vt:lpstr>
      <vt:lpstr>User and its relations</vt:lpstr>
      <vt:lpstr>Product and its relations</vt:lpstr>
      <vt:lpstr>Order and its relations</vt:lpstr>
      <vt:lpstr>Full ER-DIAGRAM</vt:lpstr>
      <vt:lpstr>User and its relations(Chen’s notation)</vt:lpstr>
      <vt:lpstr>Product and its relations(Chen’s notation)</vt:lpstr>
      <vt:lpstr>Order and its relations(Chen’s notation)</vt:lpstr>
      <vt:lpstr>Full ER-DIAGRAM(Chen’s notation)</vt:lpstr>
      <vt:lpstr>QUERIES</vt:lpstr>
      <vt:lpstr>Create </vt:lpstr>
      <vt:lpstr>Create (with foreign key) </vt:lpstr>
      <vt:lpstr>Insert</vt:lpstr>
      <vt:lpstr>Insert</vt:lpstr>
      <vt:lpstr>Update</vt:lpstr>
      <vt:lpstr>Future Scope</vt:lpstr>
      <vt:lpstr>Future Scope</vt:lpstr>
      <vt:lpstr>Thank you </vt:lpstr>
      <vt:lpstr>Slide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Ramankit</dc:creator>
  <cp:lastModifiedBy>Ramankit</cp:lastModifiedBy>
  <cp:revision>76</cp:revision>
  <dcterms:created xsi:type="dcterms:W3CDTF">2013-10-27T13:30:00Z</dcterms:created>
  <dcterms:modified xsi:type="dcterms:W3CDTF">2013-10-29T04:47:22Z</dcterms:modified>
</cp:coreProperties>
</file>