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59B7E66-5855-40C0-A506-D3F58377B402}">
  <a:tblStyle styleId="{259B7E66-5855-40C0-A506-D3F58377B4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3C9E127-912C-4943-82DF-8EF1D8A8249D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84209006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8420900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4209006d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4209006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84209006d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84209006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84209006d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84209006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84209006d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84209006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84209006d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84209006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017206" y="292885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IN" sz="5400"/>
              <a:t>Internship at </a:t>
            </a:r>
            <a:r>
              <a:rPr lang="en-IN" sz="5400"/>
              <a:t>Innovaccer Inc.</a:t>
            </a:r>
            <a:endParaRPr sz="5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IN" sz="2400"/>
              <a:t>Profile: Data Scientist</a:t>
            </a:r>
            <a:br>
              <a:rPr lang="en-IN" sz="2400"/>
            </a:br>
            <a:r>
              <a:rPr lang="en-IN" sz="2400"/>
              <a:t>Raman Kumar(14214026)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3394746" y="1996225"/>
            <a:ext cx="4229547" cy="15488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228600" y="152400"/>
            <a:ext cx="7757400" cy="744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About Innovaccer</a:t>
            </a:r>
            <a:endParaRPr/>
          </a:p>
        </p:txBody>
      </p:sp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228600" y="896700"/>
            <a:ext cx="116739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/>
              <a:t>What do Innovaccer do: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Innovaccer</a:t>
            </a:r>
            <a:r>
              <a:rPr lang="en-I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Inc. is a leading healthcare data platform company focused on delivering more efficient and effective healthcare by combining pioneering analytics with transparent, and accurate data.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/>
              <a:t>Sources of Data: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Clinical Systems | Financial System | Social Determinants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/>
              <a:t>Objectives: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Reducing the healthcare expenditure of the Insurance Companies.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Assisting doctors to give required medication and thus improving the health of the citizens.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0" y="0"/>
            <a:ext cx="4313100" cy="510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Deduplication of records</a:t>
            </a:r>
            <a:endParaRPr sz="2400"/>
          </a:p>
        </p:txBody>
      </p:sp>
      <p:graphicFrame>
        <p:nvGraphicFramePr>
          <p:cNvPr id="96" name="Google Shape;96;p15"/>
          <p:cNvGraphicFramePr/>
          <p:nvPr/>
        </p:nvGraphicFramePr>
        <p:xfrm>
          <a:off x="68550" y="69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{259B7E66-5855-40C0-A506-D3F58377B402}</a:tableStyleId>
              </a:tblPr>
              <a:tblGrid>
                <a:gridCol w="1251225"/>
                <a:gridCol w="1251225"/>
                <a:gridCol w="1251225"/>
                <a:gridCol w="12512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/>
                        <a:t>LAST NAME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/>
                        <a:t>DOB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/>
                        <a:t>GENDER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/>
                        <a:t>FIRST NAME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GRIFFIN Junior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07/05/37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M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CLIFFORD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GRIFFIN JR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07/05/37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M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CLIFFORD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GRIFFIN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07/05/37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M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CLIFFORD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GRIFFIN JR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07/05/37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M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CLARENCE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HANA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24/11/34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M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ADDISON J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HANNA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24/11/34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M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ADDISON JOHN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CLEVEREN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24/11/34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F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ADDISON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HANNA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24/11/34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M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ADDISON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FUNARO J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                 </a:t>
                      </a:r>
                      <a:r>
                        <a:rPr b="1" lang="en-IN" sz="1000">
                          <a:solidFill>
                            <a:schemeClr val="dk1"/>
                          </a:solidFill>
                        </a:rPr>
                        <a:t>06/12/37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M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HARRIET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GALETICH JR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15/10/32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M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ADDISON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FUNARO JONES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                 </a:t>
                      </a:r>
                      <a:r>
                        <a:rPr b="1" lang="en-IN" sz="1000">
                          <a:solidFill>
                            <a:schemeClr val="dk1"/>
                          </a:solidFill>
                        </a:rPr>
                        <a:t>06/12/37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M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HARRIET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FUNARO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                 </a:t>
                      </a:r>
                      <a:r>
                        <a:rPr b="1" lang="en-IN" sz="1000">
                          <a:solidFill>
                            <a:schemeClr val="dk1"/>
                          </a:solidFill>
                        </a:rPr>
                        <a:t>06/12/37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M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HARRIET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SANDIN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06/12/37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F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JULIA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7" name="Google Shape;97;p15"/>
          <p:cNvGraphicFramePr/>
          <p:nvPr/>
        </p:nvGraphicFramePr>
        <p:xfrm>
          <a:off x="5615950" y="69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{259B7E66-5855-40C0-A506-D3F58377B402}</a:tableStyleId>
              </a:tblPr>
              <a:tblGrid>
                <a:gridCol w="1164075"/>
                <a:gridCol w="1164075"/>
                <a:gridCol w="1164075"/>
                <a:gridCol w="1164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HANA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24/11/34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M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ADDISON J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HANNA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24/11/34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M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ADDISON JOHN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HANNA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24/11/34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M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ADDISON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8" name="Google Shape;98;p15"/>
          <p:cNvSpPr/>
          <p:nvPr/>
        </p:nvSpPr>
        <p:spPr>
          <a:xfrm>
            <a:off x="4968400" y="250400"/>
            <a:ext cx="762000" cy="4431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9CB9C"/>
              </a:highlight>
            </a:endParaRPr>
          </a:p>
        </p:txBody>
      </p:sp>
      <p:graphicFrame>
        <p:nvGraphicFramePr>
          <p:cNvPr id="99" name="Google Shape;99;p15"/>
          <p:cNvGraphicFramePr/>
          <p:nvPr/>
        </p:nvGraphicFramePr>
        <p:xfrm>
          <a:off x="5615950" y="191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{259B7E66-5855-40C0-A506-D3F58377B402}</a:tableStyleId>
              </a:tblPr>
              <a:tblGrid>
                <a:gridCol w="1164075"/>
                <a:gridCol w="1164075"/>
                <a:gridCol w="1164075"/>
                <a:gridCol w="1164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FUNARO J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               </a:t>
                      </a:r>
                      <a:r>
                        <a:rPr b="1" lang="en-IN" sz="1000">
                          <a:solidFill>
                            <a:schemeClr val="dk1"/>
                          </a:solidFill>
                        </a:rPr>
                        <a:t>06/12/37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M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HARRIET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FUNARO JONES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                 </a:t>
                      </a:r>
                      <a:r>
                        <a:rPr b="1" lang="en-IN" sz="1000">
                          <a:solidFill>
                            <a:schemeClr val="dk1"/>
                          </a:solidFill>
                        </a:rPr>
                        <a:t>06/12/37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M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HARRIET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FUNARO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                 </a:t>
                      </a:r>
                      <a:r>
                        <a:rPr b="1" lang="en-IN" sz="1000">
                          <a:solidFill>
                            <a:schemeClr val="dk1"/>
                          </a:solidFill>
                        </a:rPr>
                        <a:t>06/12/37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M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HARRIET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950" y="3944400"/>
            <a:ext cx="4656300" cy="20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>
            <a:off x="7757325" y="3109850"/>
            <a:ext cx="186900" cy="771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ctrTitle"/>
          </p:nvPr>
        </p:nvSpPr>
        <p:spPr>
          <a:xfrm>
            <a:off x="106675" y="268950"/>
            <a:ext cx="11552100" cy="91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DATA Cleaning: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Standardisation of the Data before it processed further.</a:t>
            </a:r>
            <a:endParaRPr sz="2400"/>
          </a:p>
        </p:txBody>
      </p:sp>
      <p:graphicFrame>
        <p:nvGraphicFramePr>
          <p:cNvPr id="107" name="Google Shape;107;p16"/>
          <p:cNvGraphicFramePr/>
          <p:nvPr/>
        </p:nvGraphicFramePr>
        <p:xfrm>
          <a:off x="205725" y="138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{259B7E66-5855-40C0-A506-D3F58377B402}</a:tableStyleId>
              </a:tblPr>
              <a:tblGrid>
                <a:gridCol w="2044750"/>
                <a:gridCol w="2044750"/>
                <a:gridCol w="2044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/>
                        <a:t>Feature Name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/>
                        <a:t>Before Cleaning</a:t>
                      </a:r>
                      <a:endParaRPr b="1" sz="1800"/>
                    </a:p>
                  </a:txBody>
                  <a:tcPr marT="91425" marB="91425" marR="91425" marL="91425"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/>
                        <a:t>After Cleaning</a:t>
                      </a:r>
                      <a:endParaRPr b="1" sz="1800"/>
                    </a:p>
                  </a:txBody>
                  <a:tcPr marT="91425" marB="91425" marR="91425" marL="91425"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                      ADDRESS</a:t>
                      </a:r>
                      <a:endParaRPr/>
                    </a:p>
                  </a:txBody>
                  <a:tcPr marT="91425" marB="91425" marR="91425" marL="91425"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1600 pennsylvania ave.</a:t>
                      </a:r>
                      <a:endParaRPr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1600, pennsylvania</a:t>
                      </a:r>
                      <a:endParaRPr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111 Spring ln</a:t>
                      </a:r>
                      <a:endParaRPr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111, Spring</a:t>
                      </a:r>
                      <a:endParaRPr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                                  PHONE Number</a:t>
                      </a:r>
                      <a:endParaRPr/>
                    </a:p>
                  </a:txBody>
                  <a:tcPr marT="91425" marB="91425" marR="91425" marL="91425"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/>
                        <a:t>337-557-9864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/>
                        <a:t>3375579864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/>
                        <a:t>111-111-1111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/>
                        <a:t>Null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                        GENDER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Female</a:t>
                      </a:r>
                      <a:endParaRPr/>
                    </a:p>
                  </a:txBody>
                  <a:tcPr marT="91425" marB="91425" marR="91425" marL="91425"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F</a:t>
                      </a:r>
                      <a:endParaRPr/>
                    </a:p>
                  </a:txBody>
                  <a:tcPr marT="91425" marB="91425" marR="91425" marL="91425"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LAST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GREFFER JUNIOR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GREFFER JN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/>
          <p:nvPr/>
        </p:nvSpPr>
        <p:spPr>
          <a:xfrm>
            <a:off x="412125" y="695459"/>
            <a:ext cx="2678805" cy="583413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3" name="Google Shape;113;p17"/>
          <p:cNvGraphicFramePr/>
          <p:nvPr/>
        </p:nvGraphicFramePr>
        <p:xfrm>
          <a:off x="489399" y="7212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{03C9E127-912C-4943-82DF-8EF1D8A8249D}</a:tableStyleId>
              </a:tblPr>
              <a:tblGrid>
                <a:gridCol w="640725"/>
                <a:gridCol w="518375"/>
                <a:gridCol w="763075"/>
                <a:gridCol w="640725"/>
              </a:tblGrid>
              <a:tr h="556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ln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dob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gn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fn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758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MICHAELSON JR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09-04-1947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ROBERT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758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MICHAELSON JR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09-04-1947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BOB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758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MUSTAPHA JR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11-03-1947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OWEN</a:t>
                      </a:r>
                      <a:endParaRPr/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graphicFrame>
        <p:nvGraphicFramePr>
          <p:cNvPr id="114" name="Google Shape;114;p17"/>
          <p:cNvGraphicFramePr/>
          <p:nvPr/>
        </p:nvGraphicFramePr>
        <p:xfrm>
          <a:off x="489396" y="36447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{03C9E127-912C-4943-82DF-8EF1D8A8249D}</a:tableStyleId>
              </a:tblPr>
              <a:tblGrid>
                <a:gridCol w="640725"/>
                <a:gridCol w="518375"/>
                <a:gridCol w="763075"/>
                <a:gridCol w="640725"/>
              </a:tblGrid>
              <a:tr h="556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ln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dob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gn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fn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758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MICHAELSON JR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09-04-1947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ROBERT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758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MICHAELSON JR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09-04-1947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BOB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758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MUSTAPHA JR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11-03-1947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OWEN</a:t>
                      </a:r>
                      <a:endParaRPr/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sp>
        <p:nvSpPr>
          <p:cNvPr id="115" name="Google Shape;115;p17"/>
          <p:cNvSpPr txBox="1"/>
          <p:nvPr/>
        </p:nvSpPr>
        <p:spPr>
          <a:xfrm>
            <a:off x="1166379" y="326127"/>
            <a:ext cx="9913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- ONE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3670479" y="2846234"/>
            <a:ext cx="8242479" cy="293638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7" name="Google Shape;117;p17"/>
          <p:cNvGraphicFramePr/>
          <p:nvPr/>
        </p:nvGraphicFramePr>
        <p:xfrm>
          <a:off x="3727718" y="2865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{03C9E127-912C-4943-82DF-8EF1D8A8249D}</a:tableStyleId>
              </a:tblPr>
              <a:tblGrid>
                <a:gridCol w="903100"/>
                <a:gridCol w="903100"/>
                <a:gridCol w="903100"/>
                <a:gridCol w="903100"/>
                <a:gridCol w="903100"/>
                <a:gridCol w="903100"/>
                <a:gridCol w="903100"/>
                <a:gridCol w="903100"/>
                <a:gridCol w="903100"/>
              </a:tblGrid>
              <a:tr h="580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6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dob1</a:t>
                      </a:r>
                      <a:endParaRPr b="1" i="0" sz="16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6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dob2</a:t>
                      </a:r>
                      <a:endParaRPr b="1" i="0" sz="16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6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fn1</a:t>
                      </a:r>
                      <a:endParaRPr b="1" i="0" sz="16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6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fn2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6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gn1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6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gn2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6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ln1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6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ln2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6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response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746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09-04-1947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31-01-1946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1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ROBERT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1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KENNETH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1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1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MICHAELSON JR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LIND JR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solidFill>
                            <a:srgbClr val="000000"/>
                          </a:solidFill>
                        </a:rPr>
                        <a:t>0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746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09-04-1947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20-01-1946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BOB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JOHN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MICHAELSON JR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LIND JR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solidFill>
                            <a:srgbClr val="000000"/>
                          </a:solidFill>
                        </a:rPr>
                        <a:t>0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746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11-03-1947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11-03-1947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OWEN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OWAN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MUSTAPHA JR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MUSTAPHA JR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solidFill>
                            <a:srgbClr val="000000"/>
                          </a:solidFill>
                        </a:rPr>
                        <a:t>1</a:t>
                      </a:r>
                      <a:endParaRPr/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sp>
        <p:nvSpPr>
          <p:cNvPr id="118" name="Google Shape;118;p17"/>
          <p:cNvSpPr txBox="1"/>
          <p:nvPr/>
        </p:nvSpPr>
        <p:spPr>
          <a:xfrm>
            <a:off x="7154011" y="2386748"/>
            <a:ext cx="10343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- TWO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3670479" y="695459"/>
            <a:ext cx="852152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Pair-Wise comparison also called entity matching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performed for few pair of entities.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given data-set, I have taken pairs of entities from the original data-set and prepared a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supervised data-set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shown below for example.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4078499" y="0"/>
            <a:ext cx="2977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Methodology: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6765" y="1295400"/>
            <a:ext cx="2918560" cy="12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182875" y="2082275"/>
            <a:ext cx="10637700" cy="12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any pair of entities,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Distance metric which is the minimum number of insertion, deletion or substitution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convert one string to another.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Dob_dist -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the Exact Match between the two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of Births.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gn_dist -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the Exact Match between the two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Genders.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Ratio -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the edit distance between the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names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unit average length of the full name and it is a better feature than just edit distance between full names.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is response variable which takes the value 0 for being the different pair of instances and 1 for the similar pair.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7" name="Google Shape;127;p18"/>
          <p:cNvGraphicFramePr/>
          <p:nvPr/>
        </p:nvGraphicFramePr>
        <p:xfrm>
          <a:off x="385038" y="45087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{03C9E127-912C-4943-82DF-8EF1D8A8249D}</a:tableStyleId>
              </a:tblPr>
              <a:tblGrid>
                <a:gridCol w="878375"/>
                <a:gridCol w="834325"/>
                <a:gridCol w="660275"/>
                <a:gridCol w="791000"/>
                <a:gridCol w="791000"/>
              </a:tblGrid>
              <a:tr h="40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>
                          <a:solidFill>
                            <a:schemeClr val="lt1"/>
                          </a:solidFill>
                        </a:rPr>
                        <a:t>Dob_dist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>
                          <a:solidFill>
                            <a:schemeClr val="lt1"/>
                          </a:solidFill>
                        </a:rPr>
                        <a:t>gn_dist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>
                          <a:solidFill>
                            <a:schemeClr val="lt1"/>
                          </a:solidFill>
                        </a:rPr>
                        <a:t>feat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>
                          <a:solidFill>
                            <a:schemeClr val="lt1"/>
                          </a:solidFill>
                        </a:rPr>
                        <a:t>ratio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>
                          <a:solidFill>
                            <a:schemeClr val="lt1"/>
                          </a:solidFill>
                        </a:rPr>
                        <a:t>response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55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/>
                    </a:p>
                  </a:txBody>
                  <a:tcPr marT="38100" marB="38100" marR="38100" marL="381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/>
                    </a:p>
                  </a:txBody>
                  <a:tcPr marT="38100" marB="38100" marR="38100" marL="381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/>
                    </a:p>
                  </a:txBody>
                  <a:tcPr marT="38100" marB="38100" marR="38100" marL="381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0.8000</a:t>
                      </a:r>
                      <a:endParaRPr sz="1800"/>
                    </a:p>
                  </a:txBody>
                  <a:tcPr marT="38100" marB="38100" marR="38100" marL="381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/>
                    </a:p>
                  </a:txBody>
                  <a:tcPr marT="38100" marB="38100" marR="38100" marL="38100" anchor="ctr"/>
                </a:tc>
              </a:tr>
              <a:tr h="555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/>
                    </a:p>
                  </a:txBody>
                  <a:tcPr marT="38100" marB="38100" marR="38100" marL="381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/>
                    </a:p>
                  </a:txBody>
                  <a:tcPr marT="38100" marB="38100" marR="38100" marL="381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/>
                    </a:p>
                  </a:txBody>
                  <a:tcPr marT="38100" marB="38100" marR="38100" marL="381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0.7586</a:t>
                      </a:r>
                      <a:endParaRPr sz="1800"/>
                    </a:p>
                  </a:txBody>
                  <a:tcPr marT="38100" marB="38100" marR="38100" marL="381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38100" marB="38100" marR="38100" marL="38100" anchor="ctr"/>
                </a:tc>
              </a:tr>
              <a:tr h="555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/>
                    </a:p>
                  </a:txBody>
                  <a:tcPr marT="38100" marB="38100" marR="38100" marL="381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/>
                    </a:p>
                  </a:txBody>
                  <a:tcPr marT="38100" marB="38100" marR="38100" marL="381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/>
                    </a:p>
                  </a:txBody>
                  <a:tcPr marT="38100" marB="38100" marR="38100" marL="381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0.0625</a:t>
                      </a:r>
                      <a:endParaRPr sz="1800"/>
                    </a:p>
                  </a:txBody>
                  <a:tcPr marT="38100" marB="38100" marR="38100" marL="381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38100" marB="38100" marR="38100" marL="38100" anchor="ctr"/>
                </a:tc>
              </a:tr>
            </a:tbl>
          </a:graphicData>
        </a:graphic>
      </p:graphicFrame>
      <p:sp>
        <p:nvSpPr>
          <p:cNvPr id="128" name="Google Shape;128;p18"/>
          <p:cNvSpPr txBox="1"/>
          <p:nvPr/>
        </p:nvSpPr>
        <p:spPr>
          <a:xfrm>
            <a:off x="4709175" y="5019911"/>
            <a:ext cx="17376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- THREE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Google Shape;133;p19"/>
          <p:cNvGraphicFramePr/>
          <p:nvPr/>
        </p:nvGraphicFramePr>
        <p:xfrm>
          <a:off x="250763" y="9853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{03C9E127-912C-4943-82DF-8EF1D8A8249D}</a:tableStyleId>
              </a:tblPr>
              <a:tblGrid>
                <a:gridCol w="825875"/>
                <a:gridCol w="784475"/>
                <a:gridCol w="620825"/>
                <a:gridCol w="743725"/>
              </a:tblGrid>
              <a:tr h="40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>
                          <a:solidFill>
                            <a:schemeClr val="lt1"/>
                          </a:solidFill>
                        </a:rPr>
                        <a:t>Dob_dist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>
                          <a:solidFill>
                            <a:schemeClr val="lt1"/>
                          </a:solidFill>
                        </a:rPr>
                        <a:t>gn_dist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>
                          <a:solidFill>
                            <a:schemeClr val="lt1"/>
                          </a:solidFill>
                        </a:rPr>
                        <a:t>feat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>
                          <a:solidFill>
                            <a:schemeClr val="lt1"/>
                          </a:solidFill>
                        </a:rPr>
                        <a:t>ratio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55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/>
                    </a:p>
                  </a:txBody>
                  <a:tcPr marT="38100" marB="38100" marR="38100" marL="381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/>
                    </a:p>
                  </a:txBody>
                  <a:tcPr marT="38100" marB="38100" marR="38100" marL="381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/>
                    </a:p>
                  </a:txBody>
                  <a:tcPr marT="38100" marB="38100" marR="38100" marL="381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0.8000</a:t>
                      </a:r>
                      <a:endParaRPr sz="1800"/>
                    </a:p>
                  </a:txBody>
                  <a:tcPr marT="38100" marB="38100" marR="38100" marL="38100" anchor="ctr"/>
                </a:tc>
              </a:tr>
              <a:tr h="555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/>
                    </a:p>
                  </a:txBody>
                  <a:tcPr marT="38100" marB="38100" marR="38100" marL="381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/>
                    </a:p>
                  </a:txBody>
                  <a:tcPr marT="38100" marB="38100" marR="38100" marL="381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/>
                    </a:p>
                  </a:txBody>
                  <a:tcPr marT="38100" marB="38100" marR="38100" marL="381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0.7586</a:t>
                      </a:r>
                      <a:endParaRPr sz="1800"/>
                    </a:p>
                  </a:txBody>
                  <a:tcPr marT="38100" marB="38100" marR="38100" marL="38100" anchor="ctr"/>
                </a:tc>
              </a:tr>
              <a:tr h="555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/>
                    </a:p>
                  </a:txBody>
                  <a:tcPr marT="38100" marB="38100" marR="38100" marL="381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/>
                    </a:p>
                  </a:txBody>
                  <a:tcPr marT="38100" marB="38100" marR="38100" marL="381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/>
                    </a:p>
                  </a:txBody>
                  <a:tcPr marT="38100" marB="38100" marR="38100" marL="381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0.0625</a:t>
                      </a:r>
                      <a:endParaRPr sz="1800"/>
                    </a:p>
                  </a:txBody>
                  <a:tcPr marT="38100" marB="38100" marR="38100" marL="38100" anchor="ctr"/>
                </a:tc>
              </a:tr>
            </a:tbl>
          </a:graphicData>
        </a:graphic>
      </p:graphicFrame>
      <p:sp>
        <p:nvSpPr>
          <p:cNvPr id="134" name="Google Shape;134;p19"/>
          <p:cNvSpPr txBox="1"/>
          <p:nvPr/>
        </p:nvSpPr>
        <p:spPr>
          <a:xfrm>
            <a:off x="250775" y="64525"/>
            <a:ext cx="936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OF MACHINE LEARNING ALGORITHM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5" name="Google Shape;135;p19"/>
          <p:cNvGraphicFramePr/>
          <p:nvPr/>
        </p:nvGraphicFramePr>
        <p:xfrm>
          <a:off x="2481938" y="32285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{03C9E127-912C-4943-82DF-8EF1D8A8249D}</a:tableStyleId>
              </a:tblPr>
              <a:tblGrid>
                <a:gridCol w="743725"/>
              </a:tblGrid>
              <a:tr h="40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>
                          <a:solidFill>
                            <a:schemeClr val="lt1"/>
                          </a:solidFill>
                        </a:rPr>
                        <a:t>response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55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/>
                    </a:p>
                  </a:txBody>
                  <a:tcPr marT="38100" marB="38100" marR="38100" marL="38100" anchor="ctr"/>
                </a:tc>
              </a:tr>
              <a:tr h="555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38100" marB="38100" marR="38100" marL="38100" anchor="ctr"/>
                </a:tc>
              </a:tr>
              <a:tr h="555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38100" marB="38100" marR="38100" marL="38100" anchor="ctr"/>
                </a:tc>
              </a:tr>
            </a:tbl>
          </a:graphicData>
        </a:graphic>
      </p:graphicFrame>
      <p:sp>
        <p:nvSpPr>
          <p:cNvPr id="136" name="Google Shape;136;p19"/>
          <p:cNvSpPr/>
          <p:nvPr/>
        </p:nvSpPr>
        <p:spPr>
          <a:xfrm>
            <a:off x="3307250" y="2537350"/>
            <a:ext cx="1417200" cy="25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4983650" y="2263025"/>
            <a:ext cx="1935600" cy="20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3307250" y="3680350"/>
            <a:ext cx="1417200" cy="25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5242850" y="2354450"/>
            <a:ext cx="14172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Algorithm will learn the weights for each feature to mapping the INPUT FEATURES to TARGET OUTPUT</a:t>
            </a: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3225675" y="1240213"/>
            <a:ext cx="22860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INPUT FEATURES</a:t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3225675" y="4593575"/>
            <a:ext cx="87783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TARGET OUTPUT</a:t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-76200" y="4746175"/>
            <a:ext cx="9540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of the Training Data-set is 1500 rows and 16 columns containing 788 examples of being different and 712 examples of being same.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Algorithm –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0" y="231468"/>
            <a:ext cx="8160000" cy="126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IN" sz="3000"/>
              <a:t>Finding unique patients in the original data-set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8" name="Google Shape;148;p20"/>
          <p:cNvGraphicFramePr/>
          <p:nvPr/>
        </p:nvGraphicFramePr>
        <p:xfrm>
          <a:off x="144775" y="75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{259B7E66-5855-40C0-A506-D3F58377B402}</a:tableStyleId>
              </a:tblPr>
              <a:tblGrid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/>
                        <a:t>LAST NAME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/>
                        <a:t>DOB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/>
                        <a:t>GENDER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/>
                        <a:t>FIRST NAME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/>
                        <a:t>LAST NAME2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/>
                        <a:t>DOB2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/>
                        <a:t>GENDER2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/>
                        <a:t>FIRST NAME2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GRIFFIN JR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07/05/37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M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CLIFFORD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GRIFFIN JR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07/05/37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M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CLIFFORD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GRIFFIN 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07/05/37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M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CLIFFORD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GRIFFIN JR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07/05/37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M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CLIFFORD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FORRE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12</a:t>
                      </a:r>
                      <a:r>
                        <a:rPr b="1" lang="en-IN" sz="1000"/>
                        <a:t>/03/41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M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GELLER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GRIFFIN JR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07/05/37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M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CLIFFORD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JULIE</a:t>
                      </a:r>
                      <a:r>
                        <a:rPr b="1" lang="en-IN" sz="1000"/>
                        <a:t> JR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18</a:t>
                      </a:r>
                      <a:r>
                        <a:rPr b="1" lang="en-IN" sz="1000"/>
                        <a:t>/10/37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M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CLARENCE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GRIFFIN JR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07/05/37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M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CLIFFORD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HANA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                     </a:t>
                      </a:r>
                      <a:r>
                        <a:rPr b="1" lang="en-IN" sz="1000"/>
                        <a:t>24/11/34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F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ADDISON J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GRIFFIN JR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07/05/37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M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CLIFFORD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" name="Google Shape;149;p20"/>
          <p:cNvGraphicFramePr/>
          <p:nvPr/>
        </p:nvGraphicFramePr>
        <p:xfrm>
          <a:off x="144775" y="439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{259B7E66-5855-40C0-A506-D3F58377B402}</a:tableStyleId>
              </a:tblPr>
              <a:tblGrid>
                <a:gridCol w="961425"/>
                <a:gridCol w="961425"/>
                <a:gridCol w="961425"/>
                <a:gridCol w="9614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dob_dist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gn_dist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feat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ratio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.45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.691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.647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0" name="Google Shape;150;p20"/>
          <p:cNvSpPr/>
          <p:nvPr/>
        </p:nvSpPr>
        <p:spPr>
          <a:xfrm>
            <a:off x="4617875" y="4945275"/>
            <a:ext cx="2209788" cy="74676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1" name="Google Shape;151;p20"/>
          <p:cNvGraphicFramePr/>
          <p:nvPr/>
        </p:nvGraphicFramePr>
        <p:xfrm>
          <a:off x="7688575" y="439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{259B7E66-5855-40C0-A506-D3F58377B402}</a:tableStyleId>
              </a:tblPr>
              <a:tblGrid>
                <a:gridCol w="1143000"/>
                <a:gridCol w="114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response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ID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IN-01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IN-01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2" name="Google Shape;152;p20"/>
          <p:cNvSpPr txBox="1"/>
          <p:nvPr/>
        </p:nvSpPr>
        <p:spPr>
          <a:xfrm>
            <a:off x="4770300" y="5021475"/>
            <a:ext cx="22860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MODEL</a:t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4114950" y="5189125"/>
            <a:ext cx="395100" cy="18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6964850" y="5158625"/>
            <a:ext cx="395100" cy="18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0" y="2096625"/>
            <a:ext cx="12024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will be iterating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the entire original data-set, we are predicting the duplication of each instance with the entire data-set and labelling its duplicates(response=1) with unique identity(ID).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111125" y="94300"/>
            <a:ext cx="11619300" cy="781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/>
              <a:t>RESULTS OF APPLYING MACHINE LEARNING MODEL TO DE-DUPLICATION</a:t>
            </a:r>
            <a:endParaRPr sz="3000"/>
          </a:p>
        </p:txBody>
      </p:sp>
      <p:sp>
        <p:nvSpPr>
          <p:cNvPr id="161" name="Google Shape;161;p21"/>
          <p:cNvSpPr txBox="1"/>
          <p:nvPr/>
        </p:nvSpPr>
        <p:spPr>
          <a:xfrm>
            <a:off x="283200" y="1348625"/>
            <a:ext cx="109335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 sz="1800"/>
              <a:t>It was performing better than the existing rule based tree model with the 98.1 % accuracy.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 sz="1800"/>
              <a:t>Highly efficient in processing of 1M dataset in 10 minutes i.e 1667 record processed per second.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IN" sz="1800">
                <a:solidFill>
                  <a:schemeClr val="dk1"/>
                </a:solidFill>
              </a:rPr>
              <a:t>In actual model I have used 16 features for comparison including features of sound encoding, optimised the edit-distance metric which can understand typing errors as well.</a:t>
            </a:r>
            <a:endParaRPr sz="1800"/>
          </a:p>
        </p:txBody>
      </p:sp>
      <p:sp>
        <p:nvSpPr>
          <p:cNvPr id="162" name="Google Shape;162;p21"/>
          <p:cNvSpPr txBox="1"/>
          <p:nvPr/>
        </p:nvSpPr>
        <p:spPr>
          <a:xfrm>
            <a:off x="121925" y="3065525"/>
            <a:ext cx="11445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Assumptions and Limitations: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on large data-set is required so that model could learn different type of variations possible.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have assumed that there is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error in Gender and Date of Birth features.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