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29F6-C6FA-46CD-8803-973641159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CE488-F1B0-46C3-B895-9794690E3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647D4-9AA9-4CD9-AFB6-38D209E8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2011-C046-4981-80AD-490D3420DB81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1C400-701C-465F-A346-56AFFB56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80744-5551-4663-9BC1-151CC903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31C2-62B7-42F5-8B97-2D2DB32E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23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BD61-918D-4292-8224-900120FF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74E56-DE44-4E0F-AF95-700C33533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B16-B7FC-4182-A438-D0E1F008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2011-C046-4981-80AD-490D3420DB81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A9DAF-D68F-4FEE-866C-F6595E2C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DE6F7-146A-477B-98EA-710A90AC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31C2-62B7-42F5-8B97-2D2DB32E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0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D1D65-C3A9-4935-BD5A-4CF473E69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DE031-20B0-46C2-8F6D-AF3719A45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8C17B-06A1-4292-B3C8-AFF7512C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2011-C046-4981-80AD-490D3420DB81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41EFF-1E58-45EE-A9B5-8FB6696E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4AA46-40B9-4F54-9C49-3912421F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31C2-62B7-42F5-8B97-2D2DB32E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4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02F9F-B5A2-4425-97F7-593CCA46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00FA8-0090-4C10-801E-A3891CB32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D298B-788E-43E2-8E25-59040E01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2011-C046-4981-80AD-490D3420DB81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08D7-5C6C-49A9-A194-42CB970D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EDC42-8548-4863-A63A-B33138CE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31C2-62B7-42F5-8B97-2D2DB32E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24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8786-6D8C-49A6-97A8-C2A0565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F3C63-A480-4395-83CE-35DDC0C7E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1F1AD-8EB0-427F-8FB2-8FE2F106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2011-C046-4981-80AD-490D3420DB81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C13D7-FEC1-4A4C-A64E-4DDDDB2A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F529B-4ADB-40C4-8952-D7A153C8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31C2-62B7-42F5-8B97-2D2DB32E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07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3BA3-C7D4-41A7-842E-BD053223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ECE19-03B6-4DE6-A95E-94D966443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F1214-0709-423C-BCEB-85881F619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F9018-392C-488A-9A3F-A6CD89CB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2011-C046-4981-80AD-490D3420DB81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65429-893B-4A81-8334-61B1037A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C73E9-8CB0-4010-AF51-CE438484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31C2-62B7-42F5-8B97-2D2DB32E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72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86E9-FAFB-4163-953F-96CD65DC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71217-5531-447D-8CDE-3664494BB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DA52B-2469-46A6-AFD3-2BD270730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EE9BD-BD4F-43AF-8614-9E25D3903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39A0A-C2A2-4863-8907-750D26C75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AD361-0200-496A-94B3-1C8B04A4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2011-C046-4981-80AD-490D3420DB81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BAF2AC-843A-4FB6-B471-7E9640C8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D65E2-7607-4F7A-BA66-79031D7E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31C2-62B7-42F5-8B97-2D2DB32E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09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6546-8615-40CC-9814-7569632A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71128-51E4-4B4B-8776-EB1F8331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2011-C046-4981-80AD-490D3420DB81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E5EA1-5274-43A2-86AF-E30B00FB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F5DC1-5BC6-40B0-9B8C-DB2656FB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31C2-62B7-42F5-8B97-2D2DB32E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6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8F397-6C1E-4638-9D95-10B3117D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2011-C046-4981-80AD-490D3420DB81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5E5507-0937-4E5E-9686-528C7B78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BF247-1C18-45D6-A765-66DA4385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31C2-62B7-42F5-8B97-2D2DB32E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62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7B54-429E-4658-8E01-6FCDF03F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8D78F-682A-4E13-895E-C8D5BB8C7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95443-9D56-4941-9799-2E024BFBF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AC778-6695-4A9E-83D8-D61A624D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2011-C046-4981-80AD-490D3420DB81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27B63-96C8-4722-94CD-9C6ABD02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3E382-CA44-467E-93C3-AA1D36DC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31C2-62B7-42F5-8B97-2D2DB32E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32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8C48-9F25-4239-932B-F0140105B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9CCDA-46F5-485F-9F84-8AAD91903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6242B-BBF3-4F0C-9DF5-FF1FB65F5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771D3-C25F-40D7-AFE2-7E51C597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2011-C046-4981-80AD-490D3420DB81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532EE-5381-4DFD-BE1C-D72D35A8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EF736-46D3-42A2-89FC-001BA6E8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31C2-62B7-42F5-8B97-2D2DB32E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51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6985F-99AC-4973-8502-B1080CC7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C51A4-A2EF-4FBE-9E31-0E18B4353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C116-F21C-4FF8-A768-A34B56F3A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92011-C046-4981-80AD-490D3420DB81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6C1B1-1650-47B7-B251-DF0ED676F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BF999-93D5-41B4-A456-63AD5E3F8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31C2-62B7-42F5-8B97-2D2DB32E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92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1E10-476C-4DEE-BA74-333057617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E0A18-DEB0-4118-90C7-BB07034995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38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0382-67C9-4ADF-BB0B-69619B887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altLang="en-US" sz="4800">
                <a:solidFill>
                  <a:schemeClr val="bg1"/>
                </a:solidFill>
              </a:rPr>
              <a:t>Streams and methods</a:t>
            </a:r>
            <a:endParaRPr lang="en-IN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3F9F-2640-4F7A-AA8D-C38DE4761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altLang="en-US" sz="2000" dirty="0"/>
              <a:t>Using streams as part of a regular method:</a:t>
            </a:r>
          </a:p>
          <a:p>
            <a:pPr lvl="1"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Returns true if the given integer is prime.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Assumes n &gt;= 0.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static boolean </a:t>
            </a:r>
            <a:r>
              <a:rPr lang="en-US" altLang="en-US" sz="2000" dirty="0" err="1">
                <a:latin typeface="Courier New" panose="02070309020205020404" pitchFamily="49" charset="0"/>
              </a:rPr>
              <a:t>isPrime</a:t>
            </a:r>
            <a:r>
              <a:rPr lang="en-US" altLang="en-US" sz="2000" dirty="0">
                <a:latin typeface="Courier New" panose="02070309020205020404" pitchFamily="49" charset="0"/>
              </a:rPr>
              <a:t>(int n) {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return </a:t>
            </a:r>
            <a:r>
              <a:rPr lang="en-US" altLang="en-US" sz="2000" dirty="0" err="1">
                <a:latin typeface="Courier New" panose="02070309020205020404" pitchFamily="49" charset="0"/>
              </a:rPr>
              <a:t>IntStream.range</a:t>
            </a:r>
            <a:r>
              <a:rPr lang="en-US" altLang="en-US" sz="2000" dirty="0">
                <a:latin typeface="Courier New" panose="02070309020205020404" pitchFamily="49" charset="0"/>
              </a:rPr>
              <a:t>(1, n + 1)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.filter(x -&gt; n % x == 0)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.count() == 2;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40651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43C6-222A-4A3D-A5BE-F3A01DE3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altLang="en-US" sz="4800">
                <a:solidFill>
                  <a:schemeClr val="bg1"/>
                </a:solidFill>
              </a:rPr>
              <a:t>The reduce modifier</a:t>
            </a:r>
            <a:endParaRPr lang="en-IN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85F7C-F44A-480A-99FE-3A063D049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altLang="en-US" sz="1700"/>
              <a:t>The </a:t>
            </a:r>
            <a:r>
              <a:rPr lang="en-US" altLang="en-US" sz="1700">
                <a:latin typeface="Courier New" panose="02070309020205020404" pitchFamily="49" charset="0"/>
              </a:rPr>
              <a:t>reduce</a:t>
            </a:r>
            <a:r>
              <a:rPr lang="en-US" altLang="en-US" sz="1700"/>
              <a:t> modifier combines elements of a stream using a lambda combination function.</a:t>
            </a:r>
          </a:p>
          <a:p>
            <a:pPr lvl="1"/>
            <a:r>
              <a:rPr lang="en-US" altLang="en-US" sz="1700"/>
              <a:t>Accepts two parameters: an initial value and a lambda to combine that initial value with each next value in the stream.</a:t>
            </a:r>
          </a:p>
          <a:p>
            <a:pPr lvl="1">
              <a:buFontTx/>
              <a:buNone/>
            </a:pPr>
            <a:endParaRPr lang="en-US" altLang="en-US" sz="17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// Returns n!, or 1*2*3*...*(n-1)*n.</a:t>
            </a:r>
          </a:p>
          <a:p>
            <a:pPr lvl="1"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// Assumes n is non-negative.</a:t>
            </a:r>
          </a:p>
          <a:p>
            <a:pPr lvl="1"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public static int factorial(int n) {</a:t>
            </a:r>
          </a:p>
          <a:p>
            <a:pPr lvl="1"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    return IntStream.range(2, n + 1)</a:t>
            </a:r>
          </a:p>
          <a:p>
            <a:pPr lvl="1"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        </a:t>
            </a:r>
            <a:r>
              <a:rPr lang="en-US" altLang="en-US" sz="1700" b="1">
                <a:latin typeface="Courier New" panose="02070309020205020404" pitchFamily="49" charset="0"/>
              </a:rPr>
              <a:t>.reduce(1, (a, b) -&gt; a * b)</a:t>
            </a:r>
            <a:r>
              <a:rPr lang="en-US" altLang="en-US" sz="170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99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0371-F553-4BFC-9733-2BFB9711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Stream operators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3D187103-2AE9-4C65-9659-A3B90EB00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3583" y="715618"/>
            <a:ext cx="7632059" cy="573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61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id="{4A5CFAFC-4038-49F0-8998-5D8214DEE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17600"/>
            <a:ext cx="7186613" cy="2722563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46EE8C00-966F-4838-BF7B-3D3229607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895725"/>
            <a:ext cx="7186613" cy="1836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B2D74C-DA27-46B8-B924-A4060ECEC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Stream operators</a:t>
            </a:r>
            <a:endParaRPr lang="en-US" sz="2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6007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FBB3-CB38-40F7-88DE-E5447FF5D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Optional</a:t>
            </a:r>
            <a:endParaRPr lang="en-IN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25D41-53F6-4956-8664-1CF362E21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altLang="en-US" sz="2000"/>
              <a:t>Some stream terminators like max return an "optional" result because the stream might be empty or not contain the result:</a:t>
            </a:r>
          </a:p>
          <a:p>
            <a:pPr lvl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// print largest multiple of 10 in list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// (does not compile!)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largest = 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IntStream.of(55, 20, 19, 31, 40, -2, 62, 30)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.filter(n -&gt; n % 10 == 0)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.</a:t>
            </a:r>
            <a:r>
              <a:rPr lang="en-US" altLang="en-US" sz="2000" b="1">
                <a:latin typeface="Courier New" panose="02070309020205020404" pitchFamily="49" charset="0"/>
              </a:rPr>
              <a:t>max</a:t>
            </a:r>
            <a:r>
              <a:rPr lang="en-US" altLang="en-US" sz="2000">
                <a:latin typeface="Courier New" panose="02070309020205020404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System.out.println(largest);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42996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4B4D-E13C-4DF4-A272-A8A0FF84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Clousures</a:t>
            </a:r>
            <a:endParaRPr lang="en-IN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C5C9-D413-4444-9B8B-5998C865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altLang="en-US" sz="1700" b="1" dirty="0"/>
              <a:t>bound/free variable</a:t>
            </a:r>
            <a:r>
              <a:rPr lang="en-US" altLang="en-US" sz="1700" dirty="0"/>
              <a:t>: In a lambda expression, parameters are bound variables while variables in the outer containing scope are free variables.</a:t>
            </a:r>
          </a:p>
          <a:p>
            <a:r>
              <a:rPr lang="en-US" altLang="en-US" sz="1700" b="1" dirty="0"/>
              <a:t>function closure</a:t>
            </a:r>
            <a:r>
              <a:rPr lang="en-US" altLang="en-US" sz="1700" dirty="0"/>
              <a:t>: A block of code defining a function along with the definitions of any free variables that are defined in the containing scope.</a:t>
            </a:r>
          </a:p>
          <a:p>
            <a:pPr lvl="1">
              <a:buFontTx/>
              <a:buNone/>
            </a:pPr>
            <a:endParaRPr lang="en-US" altLang="en-US" sz="1700" dirty="0"/>
          </a:p>
          <a:p>
            <a:pPr lvl="1">
              <a:buFontTx/>
              <a:buNone/>
            </a:pPr>
            <a:r>
              <a:rPr lang="fr-FR" altLang="en-US" sz="1700" dirty="0">
                <a:latin typeface="Courier New" panose="02070309020205020404" pitchFamily="49" charset="0"/>
              </a:rPr>
              <a:t>// free variables: min, max, multiplier</a:t>
            </a:r>
          </a:p>
          <a:p>
            <a:pPr lvl="1">
              <a:buFontTx/>
              <a:buNone/>
            </a:pPr>
            <a:r>
              <a:rPr lang="fr-FR" altLang="en-US" sz="1700" dirty="0">
                <a:latin typeface="Courier New" panose="02070309020205020404" pitchFamily="49" charset="0"/>
              </a:rPr>
              <a:t>// </a:t>
            </a:r>
            <a:r>
              <a:rPr lang="fr-FR" altLang="en-US" sz="1700" dirty="0" err="1">
                <a:latin typeface="Courier New" panose="02070309020205020404" pitchFamily="49" charset="0"/>
              </a:rPr>
              <a:t>bound</a:t>
            </a:r>
            <a:r>
              <a:rPr lang="fr-FR" altLang="en-US" sz="1700" dirty="0">
                <a:latin typeface="Courier New" panose="02070309020205020404" pitchFamily="49" charset="0"/>
              </a:rPr>
              <a:t> variables: x, y</a:t>
            </a:r>
          </a:p>
          <a:p>
            <a:pPr lvl="1">
              <a:buFontTx/>
              <a:buNone/>
            </a:pPr>
            <a:r>
              <a:rPr lang="fr-FR" altLang="en-US" sz="1700" dirty="0" err="1">
                <a:latin typeface="Courier New" panose="02070309020205020404" pitchFamily="49" charset="0"/>
              </a:rPr>
              <a:t>int</a:t>
            </a:r>
            <a:r>
              <a:rPr lang="fr-FR" altLang="en-US" sz="1700" dirty="0">
                <a:latin typeface="Courier New" panose="02070309020205020404" pitchFamily="49" charset="0"/>
              </a:rPr>
              <a:t> </a:t>
            </a:r>
            <a:r>
              <a:rPr lang="fr-FR" altLang="en-US" sz="1700" b="1" dirty="0">
                <a:latin typeface="Courier New" panose="02070309020205020404" pitchFamily="49" charset="0"/>
              </a:rPr>
              <a:t>min</a:t>
            </a:r>
            <a:r>
              <a:rPr lang="fr-FR" altLang="en-US" sz="1700" dirty="0">
                <a:latin typeface="Courier New" panose="02070309020205020404" pitchFamily="49" charset="0"/>
              </a:rPr>
              <a:t> = 10;</a:t>
            </a:r>
          </a:p>
          <a:p>
            <a:pPr lvl="1">
              <a:buFontTx/>
              <a:buNone/>
            </a:pPr>
            <a:r>
              <a:rPr lang="fr-FR" altLang="en-US" sz="1700" dirty="0" err="1">
                <a:latin typeface="Courier New" panose="02070309020205020404" pitchFamily="49" charset="0"/>
              </a:rPr>
              <a:t>int</a:t>
            </a:r>
            <a:r>
              <a:rPr lang="fr-FR" altLang="en-US" sz="1700" dirty="0">
                <a:latin typeface="Courier New" panose="02070309020205020404" pitchFamily="49" charset="0"/>
              </a:rPr>
              <a:t> </a:t>
            </a:r>
            <a:r>
              <a:rPr lang="fr-FR" altLang="en-US" sz="1700" b="1" dirty="0">
                <a:latin typeface="Courier New" panose="02070309020205020404" pitchFamily="49" charset="0"/>
              </a:rPr>
              <a:t>max</a:t>
            </a:r>
            <a:r>
              <a:rPr lang="fr-FR" altLang="en-US" sz="1700" dirty="0">
                <a:latin typeface="Courier New" panose="02070309020205020404" pitchFamily="49" charset="0"/>
              </a:rPr>
              <a:t> = 50;</a:t>
            </a:r>
          </a:p>
          <a:p>
            <a:pPr lvl="1">
              <a:buFontTx/>
              <a:buNone/>
            </a:pPr>
            <a:r>
              <a:rPr lang="fr-FR" altLang="en-US" sz="1700" dirty="0" err="1">
                <a:latin typeface="Courier New" panose="02070309020205020404" pitchFamily="49" charset="0"/>
              </a:rPr>
              <a:t>int</a:t>
            </a:r>
            <a:r>
              <a:rPr lang="fr-FR" altLang="en-US" sz="1700" dirty="0">
                <a:latin typeface="Courier New" panose="02070309020205020404" pitchFamily="49" charset="0"/>
              </a:rPr>
              <a:t> </a:t>
            </a:r>
            <a:r>
              <a:rPr lang="fr-FR" altLang="en-US" sz="1700" b="1" dirty="0">
                <a:latin typeface="Courier New" panose="02070309020205020404" pitchFamily="49" charset="0"/>
              </a:rPr>
              <a:t>multiplier</a:t>
            </a:r>
            <a:r>
              <a:rPr lang="fr-FR" altLang="en-US" sz="1700" dirty="0">
                <a:latin typeface="Courier New" panose="02070309020205020404" pitchFamily="49" charset="0"/>
              </a:rPr>
              <a:t> = 3;</a:t>
            </a:r>
          </a:p>
          <a:p>
            <a:pPr lvl="1">
              <a:buFontTx/>
              <a:buNone/>
            </a:pPr>
            <a:r>
              <a:rPr lang="fr-FR" altLang="en-US" sz="1700" dirty="0" err="1">
                <a:latin typeface="Courier New" panose="02070309020205020404" pitchFamily="49" charset="0"/>
              </a:rPr>
              <a:t>compute</a:t>
            </a:r>
            <a:r>
              <a:rPr lang="fr-FR" altLang="en-US" sz="1700" dirty="0">
                <a:latin typeface="Courier New" panose="02070309020205020404" pitchFamily="49" charset="0"/>
              </a:rPr>
              <a:t>((x, y) -&gt; </a:t>
            </a:r>
            <a:r>
              <a:rPr lang="fr-FR" altLang="en-US" sz="1700" dirty="0" err="1">
                <a:latin typeface="Courier New" panose="02070309020205020404" pitchFamily="49" charset="0"/>
              </a:rPr>
              <a:t>Math.max</a:t>
            </a:r>
            <a:r>
              <a:rPr lang="fr-FR" altLang="en-US" sz="1700" dirty="0">
                <a:latin typeface="Courier New" panose="02070309020205020404" pitchFamily="49" charset="0"/>
              </a:rPr>
              <a:t>(x, </a:t>
            </a:r>
            <a:r>
              <a:rPr lang="fr-FR" altLang="en-US" sz="1700" b="1" dirty="0">
                <a:latin typeface="Courier New" panose="02070309020205020404" pitchFamily="49" charset="0"/>
              </a:rPr>
              <a:t>min</a:t>
            </a:r>
            <a:r>
              <a:rPr lang="fr-FR" altLang="en-US" sz="1700" dirty="0">
                <a:latin typeface="Courier New" panose="02070309020205020404" pitchFamily="49" charset="0"/>
              </a:rPr>
              <a:t>) *</a:t>
            </a:r>
          </a:p>
          <a:p>
            <a:pPr lvl="1">
              <a:buFontTx/>
              <a:buNone/>
            </a:pPr>
            <a:r>
              <a:rPr lang="fr-FR" altLang="en-US" sz="1700" dirty="0">
                <a:latin typeface="Courier New" panose="02070309020205020404" pitchFamily="49" charset="0"/>
              </a:rPr>
              <a:t>                  </a:t>
            </a:r>
            <a:r>
              <a:rPr lang="fr-FR" altLang="en-US" sz="1700" dirty="0" err="1">
                <a:latin typeface="Courier New" panose="02070309020205020404" pitchFamily="49" charset="0"/>
              </a:rPr>
              <a:t>Math.max</a:t>
            </a:r>
            <a:r>
              <a:rPr lang="fr-FR" altLang="en-US" sz="1700" dirty="0">
                <a:latin typeface="Courier New" panose="02070309020205020404" pitchFamily="49" charset="0"/>
              </a:rPr>
              <a:t>(y, </a:t>
            </a:r>
            <a:r>
              <a:rPr lang="fr-FR" altLang="en-US" sz="1700" b="1" dirty="0">
                <a:latin typeface="Courier New" panose="02070309020205020404" pitchFamily="49" charset="0"/>
              </a:rPr>
              <a:t>max</a:t>
            </a:r>
            <a:r>
              <a:rPr lang="fr-FR" altLang="en-US" sz="1700" dirty="0">
                <a:latin typeface="Courier New" panose="02070309020205020404" pitchFamily="49" charset="0"/>
              </a:rPr>
              <a:t>) * </a:t>
            </a:r>
            <a:r>
              <a:rPr lang="fr-FR" altLang="en-US" sz="1700" b="1" dirty="0">
                <a:latin typeface="Courier New" panose="02070309020205020404" pitchFamily="49" charset="0"/>
              </a:rPr>
              <a:t>multiplier</a:t>
            </a:r>
            <a:r>
              <a:rPr lang="fr-FR" altLang="en-US" sz="1700" dirty="0">
                <a:latin typeface="Courier New" panose="02070309020205020404" pitchFamily="49" charset="0"/>
              </a:rPr>
              <a:t>);</a:t>
            </a:r>
            <a:endParaRPr lang="en-US" altLang="en-US" sz="17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22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5014-4BF3-4AD0-820D-8A107DD5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Arrays as Stream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FA7B-D312-40A3-AECC-7E70FEB7C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altLang="en-US" sz="1900" dirty="0"/>
              <a:t>An array can be converted into a stream with </a:t>
            </a:r>
            <a:r>
              <a:rPr lang="en-US" altLang="en-US" sz="1900" dirty="0" err="1"/>
              <a:t>Arrays.stream</a:t>
            </a:r>
            <a:r>
              <a:rPr lang="en-US" altLang="en-US" sz="1900" dirty="0"/>
              <a:t>:</a:t>
            </a:r>
          </a:p>
          <a:p>
            <a:pPr lvl="1">
              <a:buFontTx/>
              <a:buNone/>
            </a:pPr>
            <a:endParaRPr lang="en-US" altLang="en-US" sz="19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// compute sum of absolute values of even </a:t>
            </a:r>
            <a:r>
              <a:rPr lang="en-US" altLang="en-US" sz="1900" dirty="0" err="1">
                <a:latin typeface="Courier New" panose="02070309020205020404" pitchFamily="49" charset="0"/>
              </a:rPr>
              <a:t>ints</a:t>
            </a:r>
            <a:endParaRPr lang="en-US" altLang="en-US" sz="19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int[] numbers = {3, -4, 8, 4, -2, 17,</a:t>
            </a:r>
          </a:p>
          <a:p>
            <a:pPr lvl="1"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             9, -10, 14, 6, -12};</a:t>
            </a:r>
          </a:p>
          <a:p>
            <a:pPr lvl="1"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int sum = </a:t>
            </a:r>
            <a:r>
              <a:rPr lang="en-US" altLang="en-US" sz="1900" dirty="0" err="1">
                <a:latin typeface="Courier New" panose="02070309020205020404" pitchFamily="49" charset="0"/>
              </a:rPr>
              <a:t>Arrays.stream</a:t>
            </a:r>
            <a:r>
              <a:rPr lang="en-US" altLang="en-US" sz="1900" dirty="0">
                <a:latin typeface="Courier New" panose="02070309020205020404" pitchFamily="49" charset="0"/>
              </a:rPr>
              <a:t>(numbers)</a:t>
            </a:r>
          </a:p>
          <a:p>
            <a:pPr lvl="1"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.map(n -&gt; </a:t>
            </a:r>
            <a:r>
              <a:rPr lang="en-US" altLang="en-US" sz="1900" dirty="0" err="1">
                <a:latin typeface="Courier New" panose="02070309020205020404" pitchFamily="49" charset="0"/>
              </a:rPr>
              <a:t>Math.abs</a:t>
            </a:r>
            <a:r>
              <a:rPr lang="en-US" altLang="en-US" sz="1900" dirty="0">
                <a:latin typeface="Courier New" panose="02070309020205020404" pitchFamily="49" charset="0"/>
              </a:rPr>
              <a:t>(n))</a:t>
            </a:r>
          </a:p>
          <a:p>
            <a:pPr lvl="1"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.filter(n -&gt; n % 2 == 0)</a:t>
            </a:r>
          </a:p>
          <a:p>
            <a:pPr lvl="1"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.distinct()</a:t>
            </a:r>
          </a:p>
          <a:p>
            <a:pPr lvl="1"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.sum();</a:t>
            </a:r>
          </a:p>
          <a:p>
            <a:endParaRPr lang="en-IN" sz="1900" dirty="0"/>
          </a:p>
        </p:txBody>
      </p:sp>
      <p:pic>
        <p:nvPicPr>
          <p:cNvPr id="11" name="Picture 4" descr="Metal tic-tac-toe game pieces">
            <a:extLst>
              <a:ext uri="{FF2B5EF4-FFF2-40B4-BE49-F238E27FC236}">
                <a16:creationId xmlns:a16="http://schemas.microsoft.com/office/drawing/2014/main" id="{5D7F1DA9-B2B9-4B28-9FC9-D79BA6B0B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84" r="3142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75934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C386-00A2-43BD-BC34-365A3737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14A0-75FC-4160-BB48-81E326230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42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7FCF-1189-4C9C-9981-FCF9EECD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altLang="en-US" sz="5400" dirty="0">
                <a:solidFill>
                  <a:schemeClr val="bg1"/>
                </a:solidFill>
              </a:rPr>
              <a:t>First-class functions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6350-ECCF-4E5B-BA80-E686FB64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r>
              <a:rPr lang="en-US" altLang="en-US" sz="1300" b="1"/>
              <a:t>first-class citizen</a:t>
            </a:r>
            <a:r>
              <a:rPr lang="en-US" altLang="en-US" sz="1300"/>
              <a:t>: An element of a programming language that is tightly integrated with the language and supports the full range of operations generally available to other entities in the language.</a:t>
            </a:r>
          </a:p>
          <a:p>
            <a:pPr lvl="1"/>
            <a:endParaRPr lang="en-US" altLang="en-US" sz="1300"/>
          </a:p>
          <a:p>
            <a:r>
              <a:rPr lang="en-US" altLang="en-US" sz="1300"/>
              <a:t>In functional programming, functions (methods) are treated as first-class citizens of the languages.</a:t>
            </a:r>
          </a:p>
          <a:p>
            <a:pPr lvl="1"/>
            <a:r>
              <a:rPr lang="en-US" altLang="en-US" sz="1300"/>
              <a:t>can store a function in a variable</a:t>
            </a:r>
          </a:p>
          <a:p>
            <a:pPr lvl="1"/>
            <a:r>
              <a:rPr lang="en-US" altLang="en-US" sz="1300"/>
              <a:t>can pass a function as a parameter to another function</a:t>
            </a:r>
          </a:p>
          <a:p>
            <a:pPr lvl="1"/>
            <a:r>
              <a:rPr lang="en-US" altLang="en-US" sz="1300"/>
              <a:t>can return a value from a function</a:t>
            </a:r>
          </a:p>
          <a:p>
            <a:pPr lvl="1"/>
            <a:r>
              <a:rPr lang="en-US" altLang="en-US" sz="1300"/>
              <a:t>can create a collection of functions</a:t>
            </a:r>
          </a:p>
          <a:p>
            <a:pPr lvl="1"/>
            <a:r>
              <a:rPr lang="en-US" altLang="en-US" sz="1300"/>
              <a:t>...</a:t>
            </a:r>
          </a:p>
          <a:p>
            <a:endParaRPr lang="en-IN" sz="1300"/>
          </a:p>
        </p:txBody>
      </p:sp>
    </p:spTree>
    <p:extLst>
      <p:ext uri="{BB962C8B-B14F-4D97-AF65-F5344CB8AC3E}">
        <p14:creationId xmlns:p14="http://schemas.microsoft.com/office/powerpoint/2010/main" val="81968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EAE5-4BE1-4374-93D5-E0784394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altLang="en-US" sz="4800" dirty="0">
                <a:solidFill>
                  <a:schemeClr val="bg1"/>
                </a:solidFill>
              </a:rPr>
              <a:t>Lambda expressions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661B0-C184-4270-A195-80525A75F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altLang="en-US" sz="1700" b="1"/>
              <a:t>lambda expression </a:t>
            </a:r>
            <a:r>
              <a:rPr lang="en-US" altLang="en-US" sz="1700"/>
              <a:t>("lambda"): Expression that describes a function by specifying its parameters and return value.</a:t>
            </a:r>
          </a:p>
          <a:p>
            <a:pPr lvl="1"/>
            <a:r>
              <a:rPr lang="en-US" altLang="en-US" sz="1700"/>
              <a:t>Java 8 adds support for lambda expressions.</a:t>
            </a:r>
          </a:p>
          <a:p>
            <a:pPr lvl="1"/>
            <a:endParaRPr lang="en-US" altLang="en-US" sz="1700"/>
          </a:p>
          <a:p>
            <a:r>
              <a:rPr lang="en-US" altLang="en-US" sz="1700"/>
              <a:t>Syntax:</a:t>
            </a:r>
          </a:p>
          <a:p>
            <a:pPr lvl="1">
              <a:buFontTx/>
              <a:buNone/>
            </a:pPr>
            <a:r>
              <a:rPr lang="en-US" altLang="en-US" sz="1700"/>
              <a:t>	</a:t>
            </a:r>
            <a:r>
              <a:rPr lang="en-US" altLang="en-US" sz="1700">
                <a:latin typeface="Courier New" panose="02070309020205020404" pitchFamily="49" charset="0"/>
              </a:rPr>
              <a:t>(</a:t>
            </a:r>
            <a:r>
              <a:rPr lang="en-US" altLang="en-US" sz="1700" b="1" i="1"/>
              <a:t>parameters </a:t>
            </a:r>
            <a:r>
              <a:rPr lang="en-US" altLang="en-US" sz="1700">
                <a:latin typeface="Courier New" panose="02070309020205020404" pitchFamily="49" charset="0"/>
              </a:rPr>
              <a:t>) -&gt; </a:t>
            </a:r>
            <a:r>
              <a:rPr lang="en-US" altLang="en-US" sz="1700" b="1" i="1"/>
              <a:t>expression </a:t>
            </a:r>
            <a:endParaRPr lang="en-US" altLang="en-US" sz="1700">
              <a:latin typeface="Courier New" panose="02070309020205020404" pitchFamily="49" charset="0"/>
            </a:endParaRPr>
          </a:p>
          <a:p>
            <a:pPr lvl="1"/>
            <a:endParaRPr lang="en-US" altLang="en-US" sz="1700">
              <a:latin typeface="Courier New" panose="02070309020205020404" pitchFamily="49" charset="0"/>
            </a:endParaRPr>
          </a:p>
          <a:p>
            <a:r>
              <a:rPr lang="en-US" altLang="en-US" sz="1700"/>
              <a:t>Example:</a:t>
            </a:r>
          </a:p>
          <a:p>
            <a:pPr lvl="1"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	(x) -&gt; x * x      // squares a number</a:t>
            </a:r>
          </a:p>
          <a:p>
            <a:pPr lvl="1">
              <a:buFontTx/>
              <a:buNone/>
            </a:pPr>
            <a:endParaRPr lang="en-US" altLang="en-US" sz="1700">
              <a:latin typeface="Courier New" panose="02070309020205020404" pitchFamily="49" charset="0"/>
            </a:endParaRPr>
          </a:p>
          <a:p>
            <a:pPr lvl="1"/>
            <a:r>
              <a:rPr lang="en-US" altLang="en-US" sz="1700"/>
              <a:t>The above is roughly equivalent to:</a:t>
            </a:r>
          </a:p>
          <a:p>
            <a:pPr lvl="1"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	public static int squared(int x) {</a:t>
            </a:r>
          </a:p>
          <a:p>
            <a:pPr lvl="1"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	    return x * x;</a:t>
            </a:r>
          </a:p>
          <a:p>
            <a:pPr lvl="1"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15192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6CD4-0EF4-4F1C-BF6F-3DE92ADD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altLang="en-US" sz="4800">
                <a:solidFill>
                  <a:schemeClr val="bg1"/>
                </a:solidFill>
              </a:rPr>
              <a:t>Add/multiply tutor</a:t>
            </a:r>
            <a:endParaRPr lang="en-IN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FFA9-5101-4CB9-B5E4-9C024765B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altLang="en-US" sz="1900"/>
              <a:t>Consider a program that gives addition and multiplication quiz problems to the user:</a:t>
            </a:r>
          </a:p>
          <a:p>
            <a:pPr lvl="1">
              <a:buFontTx/>
              <a:buNone/>
            </a:pPr>
            <a:endParaRPr lang="en-US" altLang="en-US" sz="19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	9 + 6 = </a:t>
            </a:r>
            <a:r>
              <a:rPr lang="en-US" altLang="en-US" sz="1900" b="1" u="sng">
                <a:latin typeface="Courier New" panose="02070309020205020404" pitchFamily="49" charset="0"/>
              </a:rPr>
              <a:t>15</a:t>
            </a:r>
          </a:p>
          <a:p>
            <a:pPr lvl="1">
              <a:buFontTx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	you got it right</a:t>
            </a:r>
          </a:p>
          <a:p>
            <a:pPr lvl="1">
              <a:buFontTx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	3 * 7 = </a:t>
            </a:r>
            <a:r>
              <a:rPr lang="en-US" altLang="en-US" sz="1900" b="1" u="sng">
                <a:latin typeface="Courier New" panose="02070309020205020404" pitchFamily="49" charset="0"/>
              </a:rPr>
              <a:t>18</a:t>
            </a:r>
          </a:p>
          <a:p>
            <a:pPr lvl="1">
              <a:buFontTx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	incorrect...the answer was 21</a:t>
            </a:r>
          </a:p>
          <a:p>
            <a:pPr lvl="1"/>
            <a:endParaRPr lang="en-US" altLang="en-US" sz="1900">
              <a:latin typeface="Courier New" panose="02070309020205020404" pitchFamily="49" charset="0"/>
            </a:endParaRPr>
          </a:p>
          <a:p>
            <a:r>
              <a:rPr lang="en-US" altLang="en-US" sz="1900"/>
              <a:t>How do we generalize the idea of "add or multiply"?</a:t>
            </a:r>
          </a:p>
          <a:p>
            <a:pPr lvl="1"/>
            <a:r>
              <a:rPr lang="en-US" altLang="en-US" sz="1900"/>
              <a:t>How much work would it be to add other operators?</a:t>
            </a:r>
          </a:p>
          <a:p>
            <a:pPr lvl="1"/>
            <a:r>
              <a:rPr lang="en-US" altLang="en-US" sz="1900"/>
              <a:t>Would functional programming help?</a:t>
            </a:r>
          </a:p>
          <a:p>
            <a:pPr marL="0" indent="0">
              <a:buNone/>
            </a:pPr>
            <a:endParaRPr lang="en-IN" sz="1900"/>
          </a:p>
        </p:txBody>
      </p:sp>
    </p:spTree>
    <p:extLst>
      <p:ext uri="{BB962C8B-B14F-4D97-AF65-F5344CB8AC3E}">
        <p14:creationId xmlns:p14="http://schemas.microsoft.com/office/powerpoint/2010/main" val="419047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B6B4-40BC-447C-BE8E-224AE7C30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Code w/ lambdas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D5281-A853-4DC7-BFA2-4064D5E68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altLang="en-US" sz="2200"/>
              <a:t>We can represent the math operation as a lambda:</a:t>
            </a:r>
          </a:p>
          <a:p>
            <a:pPr lvl="1">
              <a:buFontTx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	Scanner console = new Scanner(System.in);</a:t>
            </a:r>
          </a:p>
          <a:p>
            <a:pPr lvl="1">
              <a:buFontTx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	// quiz the user on 3 addition problems</a:t>
            </a:r>
          </a:p>
          <a:p>
            <a:pPr lvl="1"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	giveProblems(console, 3, "+", </a:t>
            </a:r>
            <a:r>
              <a:rPr lang="en-US" altLang="en-US" sz="2200" b="1">
                <a:latin typeface="Courier New" panose="02070309020205020404" pitchFamily="49" charset="0"/>
              </a:rPr>
              <a:t>(x, y) -&gt; x + y</a:t>
            </a:r>
            <a:r>
              <a:rPr lang="en-US" altLang="en-US" sz="2200">
                <a:latin typeface="Courier New" panose="02070309020205020404" pitchFamily="49" charset="0"/>
              </a:rPr>
              <a:t>);</a:t>
            </a:r>
          </a:p>
          <a:p>
            <a:pPr lvl="1">
              <a:buFontTx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	// quiz the user on 3 multiplication problems</a:t>
            </a:r>
          </a:p>
          <a:p>
            <a:pPr lvl="1"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	giveProblems(console, 3, "*", </a:t>
            </a:r>
            <a:r>
              <a:rPr lang="en-US" altLang="en-US" sz="2200" b="1">
                <a:latin typeface="Courier New" panose="02070309020205020404" pitchFamily="49" charset="0"/>
              </a:rPr>
              <a:t>(x, y) -&gt; x * y</a:t>
            </a:r>
            <a:r>
              <a:rPr lang="en-US" altLang="en-US" sz="2200">
                <a:latin typeface="Courier New" panose="02070309020205020404" pitchFamily="49" charset="0"/>
              </a:rPr>
              <a:t>);</a:t>
            </a:r>
          </a:p>
          <a:p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337038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5BB2-F05F-4777-9E69-9998B25C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altLang="en-US" sz="4800">
                <a:solidFill>
                  <a:schemeClr val="bg1"/>
                </a:solidFill>
              </a:rPr>
              <a:t>Streams</a:t>
            </a:r>
            <a:endParaRPr lang="en-IN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09114-8C04-4656-8238-E2F82409F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altLang="en-US" sz="1300" b="1"/>
              <a:t>stream</a:t>
            </a:r>
            <a:r>
              <a:rPr lang="en-US" altLang="en-US" sz="1300"/>
              <a:t>: A sequence of elements from a data source that supports aggregate operations.</a:t>
            </a:r>
          </a:p>
          <a:p>
            <a:pPr lvl="1"/>
            <a:endParaRPr lang="en-US" altLang="en-US" sz="1300"/>
          </a:p>
          <a:p>
            <a:r>
              <a:rPr lang="en-US" altLang="en-US" sz="1300"/>
              <a:t>Streams operate on a data source and modify it:</a:t>
            </a:r>
          </a:p>
          <a:p>
            <a:pPr lvl="1">
              <a:buFontTx/>
              <a:buNone/>
            </a:pPr>
            <a:endParaRPr lang="en-US" altLang="en-US" sz="13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13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13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13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13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13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1300">
              <a:latin typeface="Courier New" panose="02070309020205020404" pitchFamily="49" charset="0"/>
            </a:endParaRPr>
          </a:p>
          <a:p>
            <a:pPr lvl="1"/>
            <a:r>
              <a:rPr lang="en-US" altLang="en-US" sz="1300"/>
              <a:t>example: print each element of a collection</a:t>
            </a:r>
          </a:p>
          <a:p>
            <a:pPr lvl="1"/>
            <a:r>
              <a:rPr lang="en-US" altLang="en-US" sz="1300"/>
              <a:t>example: sum each integer in a file</a:t>
            </a:r>
          </a:p>
          <a:p>
            <a:pPr lvl="1"/>
            <a:r>
              <a:rPr lang="en-US" altLang="en-US" sz="1300"/>
              <a:t>example: concatenate strings together into one large string</a:t>
            </a:r>
          </a:p>
          <a:p>
            <a:pPr lvl="1"/>
            <a:r>
              <a:rPr lang="en-US" altLang="en-US" sz="1300"/>
              <a:t>example: find the largest value in a collection</a:t>
            </a:r>
          </a:p>
          <a:p>
            <a:pPr lvl="1"/>
            <a:r>
              <a:rPr lang="en-US" altLang="en-US" sz="1300"/>
              <a:t>...</a:t>
            </a:r>
            <a:endParaRPr lang="en-US" altLang="en-US" sz="1300">
              <a:latin typeface="Courier New" panose="02070309020205020404" pitchFamily="49" charset="0"/>
            </a:endParaRPr>
          </a:p>
          <a:p>
            <a:endParaRPr lang="en-IN" sz="13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16005F4-E7A5-41F4-860D-552264CA0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653" y="2542830"/>
            <a:ext cx="6621749" cy="68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62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BD4F-D92D-47DE-A4A0-8E8CE062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en-US" dirty="0"/>
              <a:t>Code w/o streams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42E8E-A411-4613-8D32-797C59520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Non-functional programming sum code:</a:t>
            </a:r>
          </a:p>
          <a:p>
            <a:pPr lvl="1"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compute the sum of the squares of integers 1-5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sum = 0;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for (int i = 1; i &lt;= 5; i++) {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sum = sum + i * i;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endParaRPr lang="en-IN" sz="2000" dirty="0"/>
          </a:p>
        </p:txBody>
      </p:sp>
      <p:pic>
        <p:nvPicPr>
          <p:cNvPr id="11" name="Picture 4" descr="Toy plastic numbers">
            <a:extLst>
              <a:ext uri="{FF2B5EF4-FFF2-40B4-BE49-F238E27FC236}">
                <a16:creationId xmlns:a16="http://schemas.microsoft.com/office/drawing/2014/main" id="{5ABB0995-9B6A-47A2-A27A-25CD8649C1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61" r="30520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7624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68A1-D130-4319-B997-6B51AFAB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altLang="en-US" sz="4800">
                <a:solidFill>
                  <a:schemeClr val="bg1"/>
                </a:solidFill>
              </a:rPr>
              <a:t>The map modifier</a:t>
            </a:r>
            <a:endParaRPr lang="en-IN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B3B2C-B9FF-43AD-B67D-E641FA452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altLang="en-US" sz="1500"/>
              <a:t>The </a:t>
            </a:r>
            <a:r>
              <a:rPr lang="en-US" altLang="en-US" sz="1500">
                <a:latin typeface="Courier New" panose="02070309020205020404" pitchFamily="49" charset="0"/>
              </a:rPr>
              <a:t>map</a:t>
            </a:r>
            <a:r>
              <a:rPr lang="en-US" altLang="en-US" sz="1500"/>
              <a:t> modifier applies a lambda to each stream element:</a:t>
            </a:r>
          </a:p>
          <a:p>
            <a:pPr lvl="1"/>
            <a:r>
              <a:rPr lang="en-US" altLang="en-US" sz="1500" b="1"/>
              <a:t>higher-order function</a:t>
            </a:r>
            <a:r>
              <a:rPr lang="en-US" altLang="en-US" sz="1500"/>
              <a:t>: Takes a function as an argument.</a:t>
            </a:r>
          </a:p>
          <a:p>
            <a:pPr lvl="1">
              <a:buFontTx/>
              <a:buNone/>
            </a:pPr>
            <a:endParaRPr lang="en-US" altLang="en-US" sz="15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// compute the sum of the squares of integers 1-5</a:t>
            </a:r>
          </a:p>
          <a:p>
            <a:pPr lvl="1">
              <a:buFontTx/>
              <a:buNone/>
            </a:pPr>
            <a:r>
              <a:rPr lang="pt-BR" altLang="en-US" sz="1500">
                <a:latin typeface="Courier New" panose="02070309020205020404" pitchFamily="49" charset="0"/>
              </a:rPr>
              <a:t>int sum = IntStream.range(1, 6)</a:t>
            </a:r>
          </a:p>
          <a:p>
            <a:pPr lvl="1">
              <a:buFontTx/>
              <a:buNone/>
            </a:pPr>
            <a:r>
              <a:rPr lang="pt-BR" altLang="en-US" sz="1500" b="1">
                <a:latin typeface="Courier New" panose="02070309020205020404" pitchFamily="49" charset="0"/>
              </a:rPr>
              <a:t>    .map(n -&gt; n * n)</a:t>
            </a:r>
          </a:p>
          <a:p>
            <a:pPr lvl="1">
              <a:buFontTx/>
              <a:buNone/>
            </a:pPr>
            <a:r>
              <a:rPr lang="pt-BR" altLang="en-US" sz="1500" b="1">
                <a:latin typeface="Courier New" panose="02070309020205020404" pitchFamily="49" charset="0"/>
              </a:rPr>
              <a:t>    </a:t>
            </a:r>
            <a:r>
              <a:rPr lang="pt-BR" altLang="en-US" sz="1500">
                <a:latin typeface="Courier New" panose="02070309020205020404" pitchFamily="49" charset="0"/>
              </a:rPr>
              <a:t>.sum();</a:t>
            </a:r>
            <a:endParaRPr lang="en-US" altLang="en-US" sz="15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15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15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// the stream operations are as follows:</a:t>
            </a:r>
          </a:p>
          <a:p>
            <a:pPr lvl="1">
              <a:buFontTx/>
              <a:buNone/>
            </a:pPr>
            <a:endParaRPr lang="en-US" altLang="en-US" sz="15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IntStream.range(1, 6) -&gt; [1, 2, 3, 4, 5]</a:t>
            </a:r>
          </a:p>
          <a:p>
            <a:pPr lvl="1"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           -&gt; map -&gt; [1, 4, 9, 16, 25]</a:t>
            </a:r>
          </a:p>
          <a:p>
            <a:pPr lvl="1"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           -&gt; sum -&gt; 55</a:t>
            </a:r>
          </a:p>
          <a:p>
            <a:endParaRPr lang="en-IN" sz="1500"/>
          </a:p>
        </p:txBody>
      </p:sp>
    </p:spTree>
    <p:extLst>
      <p:ext uri="{BB962C8B-B14F-4D97-AF65-F5344CB8AC3E}">
        <p14:creationId xmlns:p14="http://schemas.microsoft.com/office/powerpoint/2010/main" val="280205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D392-36C7-4E60-A0BC-C215D661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The filter modifier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1754-3ADB-41C5-B42B-CA83F12E0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lnSpcReduction="10000"/>
          </a:bodyPr>
          <a:lstStyle/>
          <a:p>
            <a:r>
              <a:rPr lang="en-US" altLang="en-US" sz="1400" dirty="0"/>
              <a:t>The </a:t>
            </a:r>
            <a:r>
              <a:rPr lang="en-US" altLang="en-US" sz="1400" dirty="0">
                <a:latin typeface="Courier New" panose="02070309020205020404" pitchFamily="49" charset="0"/>
              </a:rPr>
              <a:t>filter</a:t>
            </a:r>
            <a:r>
              <a:rPr lang="en-US" altLang="en-US" sz="1400" dirty="0"/>
              <a:t> stream modifier removes/keeps elements of the stream using a boolean lambda:</a:t>
            </a:r>
          </a:p>
          <a:p>
            <a:pPr lvl="1"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// compute the sum of squares of odd integers</a:t>
            </a:r>
          </a:p>
          <a:p>
            <a:pPr lvl="1">
              <a:buFontTx/>
              <a:buNone/>
            </a:pPr>
            <a:r>
              <a:rPr lang="pt-BR" altLang="en-US" sz="1400" dirty="0">
                <a:latin typeface="Courier New" panose="02070309020205020404" pitchFamily="49" charset="0"/>
              </a:rPr>
              <a:t>int sum = </a:t>
            </a:r>
          </a:p>
          <a:p>
            <a:pPr lvl="1">
              <a:buFontTx/>
              <a:buNone/>
            </a:pPr>
            <a:r>
              <a:rPr lang="pt-BR" altLang="en-US" sz="1400" dirty="0">
                <a:latin typeface="Courier New" panose="02070309020205020404" pitchFamily="49" charset="0"/>
              </a:rPr>
              <a:t>     IntStream.of(3, 1, 4, 1, 5, 9, 2, 6, 5, 3)</a:t>
            </a:r>
          </a:p>
          <a:p>
            <a:pPr lvl="1">
              <a:buFontTx/>
              <a:buNone/>
            </a:pPr>
            <a:r>
              <a:rPr lang="pt-BR" altLang="en-US" sz="1400" dirty="0">
                <a:latin typeface="Courier New" panose="02070309020205020404" pitchFamily="49" charset="0"/>
              </a:rPr>
              <a:t>    </a:t>
            </a:r>
            <a:r>
              <a:rPr lang="pt-BR" altLang="en-US" sz="1400" b="1" dirty="0">
                <a:latin typeface="Courier New" panose="02070309020205020404" pitchFamily="49" charset="0"/>
              </a:rPr>
              <a:t>.filter(n -&gt; n % 2 != 0)</a:t>
            </a:r>
          </a:p>
          <a:p>
            <a:pPr lvl="1">
              <a:buFontTx/>
              <a:buNone/>
            </a:pPr>
            <a:r>
              <a:rPr lang="pt-BR" altLang="en-US" sz="1400" dirty="0">
                <a:latin typeface="Courier New" panose="02070309020205020404" pitchFamily="49" charset="0"/>
              </a:rPr>
              <a:t>    .map(n -&gt; n * n)</a:t>
            </a:r>
          </a:p>
          <a:p>
            <a:pPr lvl="1">
              <a:buFontTx/>
              <a:buNone/>
            </a:pPr>
            <a:r>
              <a:rPr lang="pt-BR" altLang="en-US" sz="1400" dirty="0">
                <a:latin typeface="Courier New" panose="02070309020205020404" pitchFamily="49" charset="0"/>
              </a:rPr>
              <a:t>    .sum();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// the stream operations are as follows:</a:t>
            </a:r>
          </a:p>
          <a:p>
            <a:pPr lvl="1">
              <a:buFontTx/>
              <a:buNone/>
            </a:pPr>
            <a:r>
              <a:rPr lang="en-US" altLang="en-US" sz="1400" dirty="0" err="1">
                <a:latin typeface="Courier New" panose="02070309020205020404" pitchFamily="49" charset="0"/>
              </a:rPr>
              <a:t>IntStream.of</a:t>
            </a:r>
            <a:r>
              <a:rPr lang="en-US" altLang="en-US" sz="1400" dirty="0">
                <a:latin typeface="Courier New" panose="02070309020205020404" pitchFamily="49" charset="0"/>
              </a:rPr>
              <a:t>  -&gt; [3, 1, 4, 1, 5, 9, 2, 6, 5, 3]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-&gt; filter -&gt; [3, 1, 1, 5, 9, 5, 3]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-&gt; map -&gt; [9, 1, 1, 25, 81, 25, 9]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-&gt; sum -&gt; 151</a:t>
            </a:r>
          </a:p>
          <a:p>
            <a:endParaRPr lang="en-IN" sz="1400" dirty="0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A4DE14A7-D274-4490-BC80-DF8B037F7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67" r="2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1636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1146</Words>
  <Application>Microsoft Office PowerPoint</Application>
  <PresentationFormat>Widescreen</PresentationFormat>
  <Paragraphs>153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PowerPoint Presentation</vt:lpstr>
      <vt:lpstr>First-class functions</vt:lpstr>
      <vt:lpstr>Lambda expressions</vt:lpstr>
      <vt:lpstr>Add/multiply tutor</vt:lpstr>
      <vt:lpstr>Code w/ lambdas</vt:lpstr>
      <vt:lpstr>Streams</vt:lpstr>
      <vt:lpstr>Code w/o streams</vt:lpstr>
      <vt:lpstr>The map modifier</vt:lpstr>
      <vt:lpstr>The filter modifier</vt:lpstr>
      <vt:lpstr>Streams and methods</vt:lpstr>
      <vt:lpstr>The reduce modifier</vt:lpstr>
      <vt:lpstr>Stream operators</vt:lpstr>
      <vt:lpstr>Stream operators</vt:lpstr>
      <vt:lpstr>Optional</vt:lpstr>
      <vt:lpstr>Clousures</vt:lpstr>
      <vt:lpstr>Arrays as Stream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</dc:creator>
  <cp:lastModifiedBy>Nilesh</cp:lastModifiedBy>
  <cp:revision>1</cp:revision>
  <dcterms:created xsi:type="dcterms:W3CDTF">2021-07-05T08:51:04Z</dcterms:created>
  <dcterms:modified xsi:type="dcterms:W3CDTF">2021-07-05T08:51:18Z</dcterms:modified>
</cp:coreProperties>
</file>