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1" r:id="rId14"/>
    <p:sldId id="272" r:id="rId15"/>
    <p:sldId id="265" r:id="rId16"/>
    <p:sldId id="266" r:id="rId17"/>
  </p:sldIdLst>
  <p:sldSz cx="18288000" cy="10287000"/>
  <p:notesSz cx="6858000" cy="9144000"/>
  <p:embeddedFontLst>
    <p:embeddedFont>
      <p:font typeface="Clear Sans Regular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564" autoAdjust="0"/>
    <p:restoredTop sz="73146" autoAdjust="0"/>
  </p:normalViewPr>
  <p:slideViewPr>
    <p:cSldViewPr>
      <p:cViewPr varScale="1">
        <p:scale>
          <a:sx n="32" d="100"/>
          <a:sy n="32" d="100"/>
        </p:scale>
        <p:origin x="768"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extLst>
      <p:ext uri="{BB962C8B-B14F-4D97-AF65-F5344CB8AC3E}">
        <p14:creationId xmlns:p14="http://schemas.microsoft.com/office/powerpoint/2010/main" val="915166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extLst>
      <p:ext uri="{BB962C8B-B14F-4D97-AF65-F5344CB8AC3E}">
        <p14:creationId xmlns:p14="http://schemas.microsoft.com/office/powerpoint/2010/main" val="3637912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12</a:t>
            </a:fld>
            <a:endParaRPr lang="cs-CZ"/>
          </a:p>
        </p:txBody>
      </p:sp>
    </p:spTree>
    <p:extLst>
      <p:ext uri="{BB962C8B-B14F-4D97-AF65-F5344CB8AC3E}">
        <p14:creationId xmlns:p14="http://schemas.microsoft.com/office/powerpoint/2010/main" val="31840236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13</a:t>
            </a:fld>
            <a:endParaRPr lang="cs-CZ"/>
          </a:p>
        </p:txBody>
      </p:sp>
    </p:spTree>
    <p:extLst>
      <p:ext uri="{BB962C8B-B14F-4D97-AF65-F5344CB8AC3E}">
        <p14:creationId xmlns:p14="http://schemas.microsoft.com/office/powerpoint/2010/main" val="2947673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14</a:t>
            </a:fld>
            <a:endParaRPr lang="cs-CZ"/>
          </a:p>
        </p:txBody>
      </p:sp>
    </p:spTree>
    <p:extLst>
      <p:ext uri="{BB962C8B-B14F-4D97-AF65-F5344CB8AC3E}">
        <p14:creationId xmlns:p14="http://schemas.microsoft.com/office/powerpoint/2010/main" val="355434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15</a:t>
            </a:fld>
            <a:endParaRPr lang="cs-CZ"/>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16</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04.08.2024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5.jpe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5.jpe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25.jpeg"/><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7.pn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324600"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426319" y="1098173"/>
            <a:ext cx="8467525" cy="8022664"/>
            <a:chOff x="377758" y="394038"/>
            <a:chExt cx="11290033" cy="10696885"/>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200000">
              <a:off x="388335" y="383461"/>
              <a:ext cx="9921858" cy="9943012"/>
            </a:xfrm>
            <a:prstGeom prst="rect">
              <a:avLst/>
            </a:prstGeom>
          </p:spPr>
        </p:pic>
      </p:grpSp>
      <p:sp>
        <p:nvSpPr>
          <p:cNvPr id="24" name="TextBox 24"/>
          <p:cNvSpPr txBox="1"/>
          <p:nvPr/>
        </p:nvSpPr>
        <p:spPr>
          <a:xfrm>
            <a:off x="2312375" y="3305349"/>
            <a:ext cx="5482998" cy="4022896"/>
          </a:xfrm>
          <a:prstGeom prst="rect">
            <a:avLst/>
          </a:prstGeom>
        </p:spPr>
        <p:txBody>
          <a:bodyPr lIns="0" tIns="0" rIns="0" bIns="0" rtlCol="0" anchor="t">
            <a:spAutoFit/>
          </a:bodyPr>
          <a:lstStyle/>
          <a:p>
            <a:pPr algn="ctr">
              <a:lnSpc>
                <a:spcPts val="11059"/>
              </a:lnSpc>
            </a:pPr>
            <a:r>
              <a:rPr lang="en-US" sz="3200" spc="-105" dirty="0">
                <a:solidFill>
                  <a:srgbClr val="FFFFFF"/>
                </a:solidFill>
                <a:latin typeface="Graphik Regular" panose="020B0503030202060203" pitchFamily="34" charset="0"/>
              </a:rPr>
              <a:t>“An analysis of content categories showing the top 5 categories with the largest popularity”  </a:t>
            </a:r>
          </a:p>
        </p:txBody>
      </p:sp>
      <p:sp>
        <p:nvSpPr>
          <p:cNvPr id="25" name="TextBox 24">
            <a:extLst>
              <a:ext uri="{FF2B5EF4-FFF2-40B4-BE49-F238E27FC236}">
                <a16:creationId xmlns:a16="http://schemas.microsoft.com/office/drawing/2014/main" id="{A1BCE837-288E-04B1-BBE5-FABE557B0A4C}"/>
              </a:ext>
            </a:extLst>
          </p:cNvPr>
          <p:cNvSpPr txBox="1"/>
          <p:nvPr/>
        </p:nvSpPr>
        <p:spPr>
          <a:xfrm>
            <a:off x="3352800" y="2247900"/>
            <a:ext cx="3944799" cy="923330"/>
          </a:xfrm>
          <a:prstGeom prst="rect">
            <a:avLst/>
          </a:prstGeom>
          <a:noFill/>
        </p:spPr>
        <p:txBody>
          <a:bodyPr wrap="square" rtlCol="0">
            <a:spAutoFit/>
          </a:bodyPr>
          <a:lstStyle/>
          <a:p>
            <a:r>
              <a:rPr lang="en-IN" sz="5400" dirty="0"/>
              <a:t>Social Buzz</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30" name="Picture 29">
            <a:extLst>
              <a:ext uri="{FF2B5EF4-FFF2-40B4-BE49-F238E27FC236}">
                <a16:creationId xmlns:a16="http://schemas.microsoft.com/office/drawing/2014/main" id="{E8760A51-879C-2AA4-B078-E36D009A7A47}"/>
              </a:ext>
            </a:extLst>
          </p:cNvPr>
          <p:cNvPicPr>
            <a:picLocks noChangeAspect="1"/>
          </p:cNvPicPr>
          <p:nvPr/>
        </p:nvPicPr>
        <p:blipFill>
          <a:blip r:embed="rId7"/>
          <a:stretch>
            <a:fillRect/>
          </a:stretch>
        </p:blipFill>
        <p:spPr>
          <a:xfrm>
            <a:off x="3581400" y="1874347"/>
            <a:ext cx="9199298" cy="5461122"/>
          </a:xfrm>
          <a:prstGeom prst="rect">
            <a:avLst/>
          </a:prstGeom>
        </p:spPr>
      </p:pic>
      <p:sp>
        <p:nvSpPr>
          <p:cNvPr id="31" name="TextBox 30">
            <a:extLst>
              <a:ext uri="{FF2B5EF4-FFF2-40B4-BE49-F238E27FC236}">
                <a16:creationId xmlns:a16="http://schemas.microsoft.com/office/drawing/2014/main" id="{1C0535C6-80D1-F0E1-9BCA-30FD6BC64986}"/>
              </a:ext>
            </a:extLst>
          </p:cNvPr>
          <p:cNvSpPr txBox="1"/>
          <p:nvPr/>
        </p:nvSpPr>
        <p:spPr>
          <a:xfrm>
            <a:off x="3169898" y="1151525"/>
            <a:ext cx="12570726" cy="523220"/>
          </a:xfrm>
          <a:prstGeom prst="rect">
            <a:avLst/>
          </a:prstGeom>
          <a:noFill/>
        </p:spPr>
        <p:txBody>
          <a:bodyPr wrap="square" rtlCol="0">
            <a:spAutoFit/>
          </a:bodyPr>
          <a:lstStyle/>
          <a:p>
            <a:r>
              <a:rPr lang="en-IN" sz="2800" b="1" dirty="0"/>
              <a:t>3. How has the reaction type varied within the top performing category?</a:t>
            </a:r>
          </a:p>
        </p:txBody>
      </p:sp>
      <p:sp>
        <p:nvSpPr>
          <p:cNvPr id="32" name="TextBox 31">
            <a:extLst>
              <a:ext uri="{FF2B5EF4-FFF2-40B4-BE49-F238E27FC236}">
                <a16:creationId xmlns:a16="http://schemas.microsoft.com/office/drawing/2014/main" id="{A596E07A-8872-0EC0-25B1-24A265AB45C0}"/>
              </a:ext>
            </a:extLst>
          </p:cNvPr>
          <p:cNvSpPr txBox="1"/>
          <p:nvPr/>
        </p:nvSpPr>
        <p:spPr>
          <a:xfrm>
            <a:off x="3429000" y="7734300"/>
            <a:ext cx="13569300" cy="646331"/>
          </a:xfrm>
          <a:prstGeom prst="rect">
            <a:avLst/>
          </a:prstGeom>
          <a:noFill/>
        </p:spPr>
        <p:txBody>
          <a:bodyPr wrap="square" rtlCol="0">
            <a:spAutoFit/>
          </a:bodyPr>
          <a:lstStyle/>
          <a:p>
            <a:r>
              <a:rPr lang="en-IN" b="1" dirty="0"/>
              <a:t>Observations:</a:t>
            </a:r>
          </a:p>
          <a:p>
            <a:r>
              <a:rPr lang="en-US" dirty="0"/>
              <a:t>Reaction types such as adore, heart, like, and want contributed the most to popularity scores across all top 7 categories.</a:t>
            </a:r>
            <a:endParaRPr lang="en-IN" dirty="0"/>
          </a:p>
        </p:txBody>
      </p:sp>
    </p:spTree>
    <p:extLst>
      <p:ext uri="{BB962C8B-B14F-4D97-AF65-F5344CB8AC3E}">
        <p14:creationId xmlns:p14="http://schemas.microsoft.com/office/powerpoint/2010/main" val="268056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975863E4-7DBF-26B1-5704-72C77C522471}"/>
              </a:ext>
            </a:extLst>
          </p:cNvPr>
          <p:cNvPicPr>
            <a:picLocks noChangeAspect="1"/>
          </p:cNvPicPr>
          <p:nvPr/>
        </p:nvPicPr>
        <p:blipFill>
          <a:blip r:embed="rId7"/>
          <a:stretch>
            <a:fillRect/>
          </a:stretch>
        </p:blipFill>
        <p:spPr>
          <a:xfrm>
            <a:off x="3161104" y="1144565"/>
            <a:ext cx="10927102" cy="6585208"/>
          </a:xfrm>
          <a:prstGeom prst="rect">
            <a:avLst/>
          </a:prstGeom>
        </p:spPr>
      </p:pic>
      <p:sp>
        <p:nvSpPr>
          <p:cNvPr id="29" name="TextBox 28">
            <a:extLst>
              <a:ext uri="{FF2B5EF4-FFF2-40B4-BE49-F238E27FC236}">
                <a16:creationId xmlns:a16="http://schemas.microsoft.com/office/drawing/2014/main" id="{1847A4C2-D858-7E01-43DF-BAA3EC89F5CE}"/>
              </a:ext>
            </a:extLst>
          </p:cNvPr>
          <p:cNvSpPr txBox="1"/>
          <p:nvPr/>
        </p:nvSpPr>
        <p:spPr>
          <a:xfrm>
            <a:off x="3429000" y="1028700"/>
            <a:ext cx="13086246" cy="369332"/>
          </a:xfrm>
          <a:prstGeom prst="rect">
            <a:avLst/>
          </a:prstGeom>
          <a:noFill/>
        </p:spPr>
        <p:txBody>
          <a:bodyPr wrap="square" rtlCol="0">
            <a:spAutoFit/>
          </a:bodyPr>
          <a:lstStyle/>
          <a:p>
            <a:r>
              <a:rPr lang="en-IN" b="1" dirty="0"/>
              <a:t>4. How has the sentiment varied within the top 5 categories?</a:t>
            </a:r>
          </a:p>
        </p:txBody>
      </p:sp>
      <p:sp>
        <p:nvSpPr>
          <p:cNvPr id="30" name="TextBox 29">
            <a:extLst>
              <a:ext uri="{FF2B5EF4-FFF2-40B4-BE49-F238E27FC236}">
                <a16:creationId xmlns:a16="http://schemas.microsoft.com/office/drawing/2014/main" id="{F071C7C0-489E-116C-C821-1FF447E6224C}"/>
              </a:ext>
            </a:extLst>
          </p:cNvPr>
          <p:cNvSpPr txBox="1"/>
          <p:nvPr/>
        </p:nvSpPr>
        <p:spPr>
          <a:xfrm>
            <a:off x="3581400" y="7886700"/>
            <a:ext cx="12933846" cy="646331"/>
          </a:xfrm>
          <a:prstGeom prst="rect">
            <a:avLst/>
          </a:prstGeom>
          <a:noFill/>
        </p:spPr>
        <p:txBody>
          <a:bodyPr wrap="square" rtlCol="0">
            <a:spAutoFit/>
          </a:bodyPr>
          <a:lstStyle/>
          <a:p>
            <a:r>
              <a:rPr lang="en-IN" b="1" dirty="0"/>
              <a:t>Observations:</a:t>
            </a:r>
          </a:p>
          <a:p>
            <a:r>
              <a:rPr lang="en-US" dirty="0"/>
              <a:t>In all the top 5 categories, positive sentiment dominated, contributing more than 80 percent to the scores across all categories.</a:t>
            </a:r>
            <a:endParaRPr lang="en-IN" dirty="0"/>
          </a:p>
        </p:txBody>
      </p:sp>
    </p:spTree>
    <p:extLst>
      <p:ext uri="{BB962C8B-B14F-4D97-AF65-F5344CB8AC3E}">
        <p14:creationId xmlns:p14="http://schemas.microsoft.com/office/powerpoint/2010/main" val="1687744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9" name="TextBox 28">
            <a:extLst>
              <a:ext uri="{FF2B5EF4-FFF2-40B4-BE49-F238E27FC236}">
                <a16:creationId xmlns:a16="http://schemas.microsoft.com/office/drawing/2014/main" id="{78C9886D-3B56-6D45-47B9-58CB3D263177}"/>
              </a:ext>
            </a:extLst>
          </p:cNvPr>
          <p:cNvSpPr txBox="1"/>
          <p:nvPr/>
        </p:nvSpPr>
        <p:spPr>
          <a:xfrm>
            <a:off x="2971800" y="1039348"/>
            <a:ext cx="13184455" cy="369332"/>
          </a:xfrm>
          <a:prstGeom prst="rect">
            <a:avLst/>
          </a:prstGeom>
          <a:noFill/>
        </p:spPr>
        <p:txBody>
          <a:bodyPr wrap="square" rtlCol="0">
            <a:spAutoFit/>
          </a:bodyPr>
          <a:lstStyle/>
          <a:p>
            <a:r>
              <a:rPr lang="en-IN" b="1" dirty="0"/>
              <a:t>5. How has the top performing category score changed over time?</a:t>
            </a:r>
          </a:p>
        </p:txBody>
      </p:sp>
      <p:pic>
        <p:nvPicPr>
          <p:cNvPr id="31" name="Picture 30">
            <a:extLst>
              <a:ext uri="{FF2B5EF4-FFF2-40B4-BE49-F238E27FC236}">
                <a16:creationId xmlns:a16="http://schemas.microsoft.com/office/drawing/2014/main" id="{D63EE66B-7E44-C95F-3D1F-14CD382BDC32}"/>
              </a:ext>
            </a:extLst>
          </p:cNvPr>
          <p:cNvPicPr>
            <a:picLocks noChangeAspect="1"/>
          </p:cNvPicPr>
          <p:nvPr/>
        </p:nvPicPr>
        <p:blipFill>
          <a:blip r:embed="rId7"/>
          <a:stretch>
            <a:fillRect/>
          </a:stretch>
        </p:blipFill>
        <p:spPr>
          <a:xfrm>
            <a:off x="3169897" y="1383832"/>
            <a:ext cx="9610801" cy="5658039"/>
          </a:xfrm>
          <a:prstGeom prst="rect">
            <a:avLst/>
          </a:prstGeom>
        </p:spPr>
      </p:pic>
      <p:sp>
        <p:nvSpPr>
          <p:cNvPr id="32" name="TextBox 31">
            <a:extLst>
              <a:ext uri="{FF2B5EF4-FFF2-40B4-BE49-F238E27FC236}">
                <a16:creationId xmlns:a16="http://schemas.microsoft.com/office/drawing/2014/main" id="{AFFD9B40-F340-A668-9B7D-7AD9C75FE846}"/>
              </a:ext>
            </a:extLst>
          </p:cNvPr>
          <p:cNvSpPr txBox="1"/>
          <p:nvPr/>
        </p:nvSpPr>
        <p:spPr>
          <a:xfrm>
            <a:off x="3429000" y="7386356"/>
            <a:ext cx="12211085" cy="923330"/>
          </a:xfrm>
          <a:prstGeom prst="rect">
            <a:avLst/>
          </a:prstGeom>
          <a:noFill/>
        </p:spPr>
        <p:txBody>
          <a:bodyPr wrap="square" rtlCol="0">
            <a:spAutoFit/>
          </a:bodyPr>
          <a:lstStyle/>
          <a:p>
            <a:r>
              <a:rPr lang="en-IN" b="1" dirty="0"/>
              <a:t>Observations:  </a:t>
            </a:r>
            <a:r>
              <a:rPr lang="en-IN" dirty="0"/>
              <a:t>The highest average categories was found to be in the quarter 3 for healthy eating with a value of 42.62, the other peak could be seen for animals with a value of 41.23 for the quarter 2. However the least average score could be seen in the quarter 1 for all of the categories, which is the matter of further investigations. </a:t>
            </a:r>
          </a:p>
        </p:txBody>
      </p:sp>
    </p:spTree>
    <p:extLst>
      <p:ext uri="{BB962C8B-B14F-4D97-AF65-F5344CB8AC3E}">
        <p14:creationId xmlns:p14="http://schemas.microsoft.com/office/powerpoint/2010/main" val="4149017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B9336D74-0BFF-CB9D-9618-E75DA5D84917}"/>
              </a:ext>
            </a:extLst>
          </p:cNvPr>
          <p:cNvSpPr txBox="1"/>
          <p:nvPr/>
        </p:nvSpPr>
        <p:spPr>
          <a:xfrm>
            <a:off x="3352800" y="1383830"/>
            <a:ext cx="14456188" cy="5878532"/>
          </a:xfrm>
          <a:prstGeom prst="rect">
            <a:avLst/>
          </a:prstGeom>
          <a:noFill/>
        </p:spPr>
        <p:txBody>
          <a:bodyPr wrap="square" rtlCol="0">
            <a:spAutoFit/>
          </a:bodyPr>
          <a:lstStyle/>
          <a:p>
            <a:r>
              <a:rPr lang="en-IN" sz="2400" b="1" dirty="0"/>
              <a:t>Observations:</a:t>
            </a:r>
          </a:p>
          <a:p>
            <a:r>
              <a:rPr lang="en-US" sz="3200" dirty="0"/>
              <a:t>The analysis reveals that the most popular content categories are Animal, Science, Healthy Eating, Technology, and Food. These categories thrive particularly well through photos, videos, and audio, each contributing over 20% to the overall engagement in these categories. Reaction types such as adore, heart, like, and want significantly enhance popularity scores across all top seven categories, emphasizing the impact of positive interactions. Positive sentiment overwhelmingly dominates, contributing more than 80% to the scores in the top five categories. Seasonal trends also emerge, with Healthy Eating reaching its highest average score in Q3 (42.62) and Animals peaking in Q2 (41.23). This analysis underscores the significant role of engaging formats and positive reactions in driving the popularity of content in these leading categories, alongside notable seasonal peaks.</a:t>
            </a:r>
            <a:endParaRPr lang="en-IN" sz="3200" b="1" dirty="0"/>
          </a:p>
        </p:txBody>
      </p:sp>
      <p:sp>
        <p:nvSpPr>
          <p:cNvPr id="29" name="TextBox 28">
            <a:extLst>
              <a:ext uri="{FF2B5EF4-FFF2-40B4-BE49-F238E27FC236}">
                <a16:creationId xmlns:a16="http://schemas.microsoft.com/office/drawing/2014/main" id="{288F964D-E0AE-7FF6-80C5-66F126464DD8}"/>
              </a:ext>
            </a:extLst>
          </p:cNvPr>
          <p:cNvSpPr txBox="1"/>
          <p:nvPr/>
        </p:nvSpPr>
        <p:spPr>
          <a:xfrm>
            <a:off x="6553200" y="781697"/>
            <a:ext cx="5943600" cy="707886"/>
          </a:xfrm>
          <a:prstGeom prst="rect">
            <a:avLst/>
          </a:prstGeom>
          <a:noFill/>
        </p:spPr>
        <p:txBody>
          <a:bodyPr wrap="square" rtlCol="0">
            <a:spAutoFit/>
          </a:bodyPr>
          <a:lstStyle/>
          <a:p>
            <a:r>
              <a:rPr lang="en-IN" sz="4000" b="1" dirty="0"/>
              <a:t>Summary</a:t>
            </a:r>
          </a:p>
        </p:txBody>
      </p:sp>
      <p:pic>
        <p:nvPicPr>
          <p:cNvPr id="30" name="Picture 5">
            <a:extLst>
              <a:ext uri="{FF2B5EF4-FFF2-40B4-BE49-F238E27FC236}">
                <a16:creationId xmlns:a16="http://schemas.microsoft.com/office/drawing/2014/main" id="{B4AF2FF0-0419-3CE9-4D71-A228539AF228}"/>
              </a:ext>
            </a:extLst>
          </p:cNvPr>
          <p:cNvPicPr>
            <a:picLocks noChangeAspect="1"/>
          </p:cNvPicPr>
          <p:nvPr/>
        </p:nvPicPr>
        <p:blipFill>
          <a:blip r:embed="rId7"/>
          <a:srcRect l="4069" t="1617" r="4069" b="1617"/>
          <a:stretch>
            <a:fillRect/>
          </a:stretch>
        </p:blipFill>
        <p:spPr>
          <a:xfrm flipH="1">
            <a:off x="87191" y="2197043"/>
            <a:ext cx="2518377" cy="3981695"/>
          </a:xfrm>
          <a:prstGeom prst="rect">
            <a:avLst/>
          </a:prstGeom>
        </p:spPr>
      </p:pic>
    </p:spTree>
    <p:extLst>
      <p:ext uri="{BB962C8B-B14F-4D97-AF65-F5344CB8AC3E}">
        <p14:creationId xmlns:p14="http://schemas.microsoft.com/office/powerpoint/2010/main" val="251269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012144F1-A4F6-714E-6A7C-6EAB1BAA761F}"/>
              </a:ext>
            </a:extLst>
          </p:cNvPr>
          <p:cNvSpPr txBox="1"/>
          <p:nvPr/>
        </p:nvSpPr>
        <p:spPr>
          <a:xfrm>
            <a:off x="3733800" y="1383833"/>
            <a:ext cx="12954000" cy="7201972"/>
          </a:xfrm>
          <a:prstGeom prst="rect">
            <a:avLst/>
          </a:prstGeom>
          <a:noFill/>
        </p:spPr>
        <p:txBody>
          <a:bodyPr wrap="square" rtlCol="0">
            <a:spAutoFit/>
          </a:bodyPr>
          <a:lstStyle/>
          <a:p>
            <a:r>
              <a:rPr lang="en-IN" sz="2400" b="1" dirty="0"/>
              <a:t>Next Steps:</a:t>
            </a:r>
          </a:p>
          <a:p>
            <a:r>
              <a:rPr lang="en-US" sz="2800" dirty="0"/>
              <a:t>Based on the above analysis, the next steps should be:</a:t>
            </a:r>
          </a:p>
          <a:p>
            <a:pPr>
              <a:buFont typeface="+mj-lt"/>
              <a:buAutoNum type="arabicPeriod"/>
            </a:pPr>
            <a:r>
              <a:rPr lang="en-US" sz="2800" b="1" dirty="0"/>
              <a:t>Optimize Content Strategy</a:t>
            </a:r>
            <a:r>
              <a:rPr lang="en-US" sz="2800" dirty="0"/>
              <a:t>:</a:t>
            </a:r>
          </a:p>
          <a:p>
            <a:pPr marL="742950" lvl="1" indent="-285750">
              <a:buFont typeface="+mj-lt"/>
              <a:buAutoNum type="arabicPeriod"/>
            </a:pPr>
            <a:r>
              <a:rPr lang="en-US" sz="2800" dirty="0"/>
              <a:t>Focus on producing and promoting content in the top categories (Animal, Science, Healthy Eating, Technology, and Food) using engaging formats like photos, videos, and audio.</a:t>
            </a:r>
          </a:p>
          <a:p>
            <a:pPr>
              <a:buFont typeface="+mj-lt"/>
              <a:buAutoNum type="arabicPeriod"/>
            </a:pPr>
            <a:r>
              <a:rPr lang="en-US" sz="2800" b="1" dirty="0"/>
              <a:t>Enhance Positive Engagement</a:t>
            </a:r>
            <a:r>
              <a:rPr lang="en-US" sz="2800" dirty="0"/>
              <a:t>:</a:t>
            </a:r>
          </a:p>
          <a:p>
            <a:pPr marL="742950" lvl="1" indent="-285750">
              <a:buFont typeface="+mj-lt"/>
              <a:buAutoNum type="arabicPeriod"/>
            </a:pPr>
            <a:r>
              <a:rPr lang="en-US" sz="2800" dirty="0"/>
              <a:t>Develop strategies to encourage positive reactions such as adore, heart, like, and want, and regularly monitor sentiment to maintain high positive feedback.</a:t>
            </a:r>
          </a:p>
          <a:p>
            <a:pPr>
              <a:buFont typeface="+mj-lt"/>
              <a:buAutoNum type="arabicPeriod"/>
            </a:pPr>
            <a:r>
              <a:rPr lang="en-US" sz="2800" b="1" dirty="0"/>
              <a:t>Seasonal Content Planning</a:t>
            </a:r>
            <a:r>
              <a:rPr lang="en-US" sz="2800" dirty="0"/>
              <a:t>:</a:t>
            </a:r>
          </a:p>
          <a:p>
            <a:pPr marL="742950" lvl="1" indent="-285750">
              <a:buFont typeface="+mj-lt"/>
              <a:buAutoNum type="arabicPeriod"/>
            </a:pPr>
            <a:r>
              <a:rPr lang="en-US" sz="2800" dirty="0"/>
              <a:t>Plan and increase content production around seasonal peaks, emphasizing Healthy Eating in Q3 and Animal content in Q2 to maximize engagement.</a:t>
            </a:r>
          </a:p>
          <a:p>
            <a:pPr>
              <a:buFont typeface="+mj-lt"/>
              <a:buAutoNum type="arabicPeriod"/>
            </a:pPr>
            <a:r>
              <a:rPr lang="en-US" sz="2800" b="1" dirty="0"/>
              <a:t>Data-Driven Adjustments and Innovation</a:t>
            </a:r>
            <a:r>
              <a:rPr lang="en-US" sz="2800" dirty="0"/>
              <a:t>:</a:t>
            </a:r>
          </a:p>
          <a:p>
            <a:pPr marL="742950" lvl="1" indent="-285750">
              <a:buFont typeface="+mj-lt"/>
              <a:buAutoNum type="arabicPeriod"/>
            </a:pPr>
            <a:r>
              <a:rPr lang="en-US" sz="2800" dirty="0"/>
              <a:t>Continuously analyze engagement metrics and audience feedback to fine-tune strategies, and experiment with new content ideas and formats to discover additional engagement drivers</a:t>
            </a:r>
            <a:r>
              <a:rPr lang="en-US" dirty="0"/>
              <a:t>.</a:t>
            </a:r>
          </a:p>
          <a:p>
            <a:endParaRPr lang="en-IN" dirty="0"/>
          </a:p>
        </p:txBody>
      </p:sp>
      <p:sp>
        <p:nvSpPr>
          <p:cNvPr id="28" name="TextBox 27">
            <a:extLst>
              <a:ext uri="{FF2B5EF4-FFF2-40B4-BE49-F238E27FC236}">
                <a16:creationId xmlns:a16="http://schemas.microsoft.com/office/drawing/2014/main" id="{36FE8E89-214F-BA2C-DACF-B82F6AF171B3}"/>
              </a:ext>
            </a:extLst>
          </p:cNvPr>
          <p:cNvSpPr txBox="1"/>
          <p:nvPr/>
        </p:nvSpPr>
        <p:spPr>
          <a:xfrm>
            <a:off x="3944519" y="781697"/>
            <a:ext cx="10609681" cy="830997"/>
          </a:xfrm>
          <a:prstGeom prst="rect">
            <a:avLst/>
          </a:prstGeom>
          <a:noFill/>
        </p:spPr>
        <p:txBody>
          <a:bodyPr wrap="square" rtlCol="0">
            <a:spAutoFit/>
          </a:bodyPr>
          <a:lstStyle/>
          <a:p>
            <a:r>
              <a:rPr lang="en-IN" sz="4800" b="1" dirty="0"/>
              <a:t>Summary</a:t>
            </a:r>
          </a:p>
        </p:txBody>
      </p:sp>
      <p:pic>
        <p:nvPicPr>
          <p:cNvPr id="29" name="Picture 5"/>
          <p:cNvPicPr>
            <a:picLocks noChangeAspect="1"/>
          </p:cNvPicPr>
          <p:nvPr/>
        </p:nvPicPr>
        <p:blipFill>
          <a:blip r:embed="rId7"/>
          <a:srcRect l="4069" t="1617" r="4069" b="1617"/>
          <a:stretch>
            <a:fillRect/>
          </a:stretch>
        </p:blipFill>
        <p:spPr>
          <a:xfrm flipH="1">
            <a:off x="-131895" y="1773795"/>
            <a:ext cx="2518377" cy="3981695"/>
          </a:xfrm>
          <a:prstGeom prst="rect">
            <a:avLst/>
          </a:prstGeom>
        </p:spPr>
      </p:pic>
    </p:spTree>
    <p:extLst>
      <p:ext uri="{BB962C8B-B14F-4D97-AF65-F5344CB8AC3E}">
        <p14:creationId xmlns:p14="http://schemas.microsoft.com/office/powerpoint/2010/main" val="20975461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762839"/>
            <a:chOff x="0" y="0"/>
            <a:chExt cx="11564591" cy="5017118"/>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0" y="2298167"/>
              <a:ext cx="11564591" cy="2718951"/>
            </a:xfrm>
            <a:prstGeom prst="rect">
              <a:avLst/>
            </a:prstGeom>
          </p:spPr>
          <p:txBody>
            <a:bodyPr lIns="0" tIns="0" rIns="0" bIns="0" rtlCol="0" anchor="t">
              <a:spAutoFit/>
            </a:bodyPr>
            <a:lstStyle/>
            <a:p>
              <a:pPr>
                <a:lnSpc>
                  <a:spcPts val="2660"/>
                </a:lnSpc>
              </a:pPr>
              <a:r>
                <a:rPr lang="en-US" sz="1900" spc="-19" dirty="0">
                  <a:solidFill>
                    <a:srgbClr val="000000"/>
                  </a:solidFill>
                  <a:latin typeface="Graphik Regular" panose="020B0503030202060203" pitchFamily="34" charset="0"/>
                </a:rPr>
                <a:t>Project recap</a:t>
              </a:r>
            </a:p>
            <a:p>
              <a:pPr>
                <a:lnSpc>
                  <a:spcPts val="2660"/>
                </a:lnSpc>
              </a:pPr>
              <a:r>
                <a:rPr lang="en-US" sz="1900" spc="-19" dirty="0">
                  <a:solidFill>
                    <a:srgbClr val="000000"/>
                  </a:solidFill>
                  <a:latin typeface="Graphik Regular" panose="020B0503030202060203" pitchFamily="34" charset="0"/>
                </a:rPr>
                <a:t>Problem</a:t>
              </a:r>
            </a:p>
            <a:p>
              <a:pPr>
                <a:lnSpc>
                  <a:spcPts val="2660"/>
                </a:lnSpc>
              </a:pPr>
              <a:r>
                <a:rPr lang="en-US" sz="1900" spc="-19" dirty="0">
                  <a:solidFill>
                    <a:srgbClr val="000000"/>
                  </a:solidFill>
                  <a:latin typeface="Graphik Regular" panose="020B0503030202060203" pitchFamily="34" charset="0"/>
                </a:rPr>
                <a:t>The Analytics team</a:t>
              </a:r>
            </a:p>
            <a:p>
              <a:pPr>
                <a:lnSpc>
                  <a:spcPts val="2660"/>
                </a:lnSpc>
              </a:pPr>
              <a:r>
                <a:rPr lang="en-US" sz="1900" spc="-19" dirty="0">
                  <a:solidFill>
                    <a:srgbClr val="000000"/>
                  </a:solidFill>
                  <a:latin typeface="Graphik Regular" panose="020B0503030202060203" pitchFamily="34" charset="0"/>
                </a:rPr>
                <a:t>Process</a:t>
              </a:r>
            </a:p>
            <a:p>
              <a:pPr>
                <a:lnSpc>
                  <a:spcPts val="2660"/>
                </a:lnSpc>
              </a:pPr>
              <a:r>
                <a:rPr lang="en-US" sz="1900" spc="-19" dirty="0">
                  <a:solidFill>
                    <a:srgbClr val="000000"/>
                  </a:solidFill>
                  <a:latin typeface="Graphik Regular" panose="020B0503030202060203" pitchFamily="34" charset="0"/>
                </a:rPr>
                <a:t>Insights</a:t>
              </a:r>
            </a:p>
            <a:p>
              <a:pPr>
                <a:lnSpc>
                  <a:spcPts val="2660"/>
                </a:lnSpc>
              </a:pPr>
              <a:r>
                <a:rPr lang="en-US" sz="19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879145" y="2005585"/>
            <a:ext cx="6453903" cy="6467663"/>
          </a:xfrm>
          <a:prstGeom prst="rect">
            <a:avLst/>
          </a:prstGeom>
        </p:spPr>
      </p:pic>
      <p:sp>
        <p:nvSpPr>
          <p:cNvPr id="33" name="TextBox 33"/>
          <p:cNvSpPr txBox="1"/>
          <p:nvPr/>
        </p:nvSpPr>
        <p:spPr>
          <a:xfrm>
            <a:off x="8782194" y="3390902"/>
            <a:ext cx="7143606" cy="5232202"/>
          </a:xfrm>
          <a:prstGeom prst="rect">
            <a:avLst/>
          </a:prstGeom>
        </p:spPr>
        <p:txBody>
          <a:bodyPr wrap="square" lIns="0" tIns="0" rIns="0" bIns="0" rtlCol="0" anchor="t">
            <a:spAutoFit/>
          </a:bodyPr>
          <a:lstStyle/>
          <a:p>
            <a:endParaRPr lang="en-US" sz="8000" dirty="0"/>
          </a:p>
          <a:p>
            <a:r>
              <a:rPr lang="en-US" sz="2000" dirty="0"/>
              <a:t>Social Buzz, a rapidly growing social media platform with over 500 million active users, seeks external expertise to navigate their upcoming IPO, manage their data-intensive operations, and adopt best practices for handling big data. They require an initial three-month project, including a big data audit, IPO preparation, and content category analysis, from an advisory firm. Tasks will involve creating best practice presentations, conducting on-site audits, extracting and analyzing data, and preparing for stress testing and technology workshops.</a:t>
            </a:r>
          </a:p>
          <a:p>
            <a:pPr algn="ctr">
              <a:lnSpc>
                <a:spcPts val="9600"/>
              </a:lnSpc>
            </a:pPr>
            <a:endParaRPr lang="en-US" sz="8000" spc="-80" dirty="0">
              <a:solidFill>
                <a:srgbClr val="FFFFFF"/>
              </a:solidFill>
              <a:latin typeface="Graphik Regular" panose="020B0503030202060203" pitchFamily="34" charset="0"/>
            </a:endParaRPr>
          </a:p>
        </p:txBody>
      </p:sp>
      <p:sp>
        <p:nvSpPr>
          <p:cNvPr id="34" name="TextBox 33">
            <a:extLst>
              <a:ext uri="{FF2B5EF4-FFF2-40B4-BE49-F238E27FC236}">
                <a16:creationId xmlns:a16="http://schemas.microsoft.com/office/drawing/2014/main" id="{1D7C0C42-3FD9-B517-ED13-C93D234BB3E6}"/>
              </a:ext>
            </a:extLst>
          </p:cNvPr>
          <p:cNvSpPr txBox="1"/>
          <p:nvPr/>
        </p:nvSpPr>
        <p:spPr>
          <a:xfrm>
            <a:off x="2889722" y="3673764"/>
            <a:ext cx="3905849" cy="830997"/>
          </a:xfrm>
          <a:prstGeom prst="rect">
            <a:avLst/>
          </a:prstGeom>
          <a:noFill/>
        </p:spPr>
        <p:txBody>
          <a:bodyPr wrap="square" rtlCol="0">
            <a:spAutoFit/>
          </a:bodyPr>
          <a:lstStyle/>
          <a:p>
            <a:r>
              <a:rPr lang="en-IN" sz="4800" dirty="0"/>
              <a:t>Project Recap</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10DC3A45-C30E-C0EA-0029-84DAA635E23D}"/>
              </a:ext>
            </a:extLst>
          </p:cNvPr>
          <p:cNvSpPr txBox="1"/>
          <p:nvPr/>
        </p:nvSpPr>
        <p:spPr>
          <a:xfrm>
            <a:off x="2253798" y="5325260"/>
            <a:ext cx="7499801" cy="1200329"/>
          </a:xfrm>
          <a:prstGeom prst="rect">
            <a:avLst/>
          </a:prstGeom>
          <a:noFill/>
        </p:spPr>
        <p:txBody>
          <a:bodyPr wrap="square" rtlCol="0">
            <a:spAutoFit/>
          </a:bodyPr>
          <a:lstStyle/>
          <a:p>
            <a:r>
              <a:rPr lang="en-IN" dirty="0"/>
              <a:t>User post over 100,000 pieces of content every day.</a:t>
            </a:r>
          </a:p>
          <a:p>
            <a:endParaRPr lang="en-IN" dirty="0"/>
          </a:p>
          <a:p>
            <a:r>
              <a:rPr lang="en-IN" dirty="0"/>
              <a:t>With tens of millions of posts and hundreds of million of users, how do you capitalize?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18" name="Group 18"/>
          <p:cNvGrpSpPr>
            <a:grpSpLocks noChangeAspect="1"/>
          </p:cNvGrpSpPr>
          <p:nvPr/>
        </p:nvGrpSpPr>
        <p:grpSpPr>
          <a:xfrm>
            <a:off x="11799263" y="1208012"/>
            <a:ext cx="2174041" cy="2165548"/>
            <a:chOff x="0" y="0"/>
            <a:chExt cx="6502400" cy="6477000"/>
          </a:xfrm>
        </p:grpSpPr>
        <p:sp>
          <p:nvSpPr>
            <p:cNvPr id="19" name="Freeform 1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136837" t="-28774" r="-84967" b="-86469"/>
              </a:stretch>
            </a:blipFill>
            <a:ln>
              <a:solidFill>
                <a:srgbClr val="00BAFF"/>
              </a:solidFill>
            </a:ln>
          </p:spPr>
          <p:txBody>
            <a:bodyPr/>
            <a:lstStyle/>
            <a:p>
              <a:endParaRPr lang="en-AU" dirty="0"/>
            </a:p>
          </p:txBody>
        </p:sp>
        <p:sp>
          <p:nvSpPr>
            <p:cNvPr id="20" name="Freeform 2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3" name="Group 23"/>
          <p:cNvGrpSpPr>
            <a:grpSpLocks noChangeAspect="1"/>
          </p:cNvGrpSpPr>
          <p:nvPr/>
        </p:nvGrpSpPr>
        <p:grpSpPr>
          <a:xfrm>
            <a:off x="11825797" y="4181615"/>
            <a:ext cx="2187334" cy="2123082"/>
            <a:chOff x="-23042" y="66269"/>
            <a:chExt cx="6542158" cy="6349987"/>
          </a:xfrm>
        </p:grpSpPr>
        <p:sp>
          <p:nvSpPr>
            <p:cNvPr id="24" name="Freeform 24"/>
            <p:cNvSpPr/>
            <p:nvPr/>
          </p:nvSpPr>
          <p:spPr>
            <a:xfrm>
              <a:off x="-23042" y="119185"/>
              <a:ext cx="6542158"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162891" t="-16684" r="-160683" b="-166629"/>
              </a:stretch>
            </a:blipFill>
            <a:ln>
              <a:solidFill>
                <a:srgbClr val="00BAFF"/>
              </a:solidFill>
            </a:ln>
          </p:spPr>
        </p:sp>
        <p:sp>
          <p:nvSpPr>
            <p:cNvPr id="25" name="Freeform 25"/>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8" name="Group 28"/>
          <p:cNvGrpSpPr>
            <a:grpSpLocks noChangeAspect="1"/>
          </p:cNvGrpSpPr>
          <p:nvPr/>
        </p:nvGrpSpPr>
        <p:grpSpPr>
          <a:xfrm>
            <a:off x="11826996" y="1286566"/>
            <a:ext cx="2174041" cy="2165548"/>
            <a:chOff x="0" y="0"/>
            <a:chExt cx="6502400" cy="6477000"/>
          </a:xfrm>
        </p:grpSpPr>
        <p:sp>
          <p:nvSpPr>
            <p:cNvPr id="29" name="Freeform 29"/>
            <p:cNvSpPr/>
            <p:nvPr/>
          </p:nvSpPr>
          <p:spPr>
            <a:xfrm>
              <a:off x="-23042" y="119185"/>
              <a:ext cx="6542159" cy="6244242"/>
            </a:xfrm>
            <a:custGeom>
              <a:avLst/>
              <a:gdLst/>
              <a:ahLst/>
              <a:cxnLst/>
              <a:rect l="l" t="t" r="r" b="b"/>
              <a:pathLst>
                <a:path w="6542159" h="6244242">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164266" t="1917" r="-22903" b="-93994"/>
              </a:stretch>
            </a:blipFill>
            <a:ln>
              <a:solidFill>
                <a:srgbClr val="00BAFF"/>
              </a:solidFill>
            </a:ln>
          </p:spPr>
          <p:txBody>
            <a:bodyPr/>
            <a:lstStyle/>
            <a:p>
              <a:endParaRPr lang="en-AU" dirty="0"/>
            </a:p>
          </p:txBody>
        </p:sp>
        <p:sp>
          <p:nvSpPr>
            <p:cNvPr id="30" name="Freeform 30"/>
            <p:cNvSpPr/>
            <p:nvPr/>
          </p:nvSpPr>
          <p:spPr>
            <a:xfrm>
              <a:off x="73038" y="66269"/>
              <a:ext cx="6350000" cy="6349987"/>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33" name="Picture 32">
            <a:extLst>
              <a:ext uri="{FF2B5EF4-FFF2-40B4-BE49-F238E27FC236}">
                <a16:creationId xmlns:a16="http://schemas.microsoft.com/office/drawing/2014/main" id="{70FA7F8C-4206-98A7-361A-AAF06A21BF7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H="1">
            <a:off x="11910109" y="7190342"/>
            <a:ext cx="1916512" cy="2123082"/>
          </a:xfrm>
          <a:prstGeom prst="rect">
            <a:avLst/>
          </a:prstGeom>
        </p:spPr>
      </p:pic>
      <p:sp>
        <p:nvSpPr>
          <p:cNvPr id="34" name="TextBox 33">
            <a:extLst>
              <a:ext uri="{FF2B5EF4-FFF2-40B4-BE49-F238E27FC236}">
                <a16:creationId xmlns:a16="http://schemas.microsoft.com/office/drawing/2014/main" id="{A84CAF61-9925-6A72-B0DD-D49E9B418DDC}"/>
              </a:ext>
            </a:extLst>
          </p:cNvPr>
          <p:cNvSpPr txBox="1"/>
          <p:nvPr/>
        </p:nvSpPr>
        <p:spPr>
          <a:xfrm>
            <a:off x="14478000" y="1454169"/>
            <a:ext cx="2743200" cy="646331"/>
          </a:xfrm>
          <a:prstGeom prst="rect">
            <a:avLst/>
          </a:prstGeom>
          <a:noFill/>
        </p:spPr>
        <p:txBody>
          <a:bodyPr wrap="square" rtlCol="0">
            <a:spAutoFit/>
          </a:bodyPr>
          <a:lstStyle/>
          <a:p>
            <a:r>
              <a:rPr lang="en-IN" b="1" dirty="0"/>
              <a:t>Andrew Fleming</a:t>
            </a:r>
          </a:p>
          <a:p>
            <a:r>
              <a:rPr lang="en-IN" dirty="0"/>
              <a:t>Chief Technology Architect</a:t>
            </a:r>
          </a:p>
        </p:txBody>
      </p:sp>
      <p:sp>
        <p:nvSpPr>
          <p:cNvPr id="35" name="TextBox 34">
            <a:extLst>
              <a:ext uri="{FF2B5EF4-FFF2-40B4-BE49-F238E27FC236}">
                <a16:creationId xmlns:a16="http://schemas.microsoft.com/office/drawing/2014/main" id="{36D4BE26-674B-2ACE-11CB-E73082FD7A96}"/>
              </a:ext>
            </a:extLst>
          </p:cNvPr>
          <p:cNvSpPr txBox="1"/>
          <p:nvPr/>
        </p:nvSpPr>
        <p:spPr>
          <a:xfrm>
            <a:off x="14706600" y="4221947"/>
            <a:ext cx="2514600" cy="646331"/>
          </a:xfrm>
          <a:prstGeom prst="rect">
            <a:avLst/>
          </a:prstGeom>
          <a:noFill/>
        </p:spPr>
        <p:txBody>
          <a:bodyPr wrap="square" rtlCol="0">
            <a:spAutoFit/>
          </a:bodyPr>
          <a:lstStyle/>
          <a:p>
            <a:r>
              <a:rPr lang="en-IN" b="1" dirty="0"/>
              <a:t>Marcus </a:t>
            </a:r>
            <a:r>
              <a:rPr lang="en-IN" b="1" dirty="0" err="1"/>
              <a:t>Rompton</a:t>
            </a:r>
            <a:endParaRPr lang="en-IN" b="1" dirty="0"/>
          </a:p>
          <a:p>
            <a:r>
              <a:rPr lang="en-IN" dirty="0"/>
              <a:t>Senior Principal</a:t>
            </a:r>
          </a:p>
        </p:txBody>
      </p:sp>
      <p:sp>
        <p:nvSpPr>
          <p:cNvPr id="36" name="TextBox 35">
            <a:extLst>
              <a:ext uri="{FF2B5EF4-FFF2-40B4-BE49-F238E27FC236}">
                <a16:creationId xmlns:a16="http://schemas.microsoft.com/office/drawing/2014/main" id="{B524D437-6248-7264-B029-9DFC968782B7}"/>
              </a:ext>
            </a:extLst>
          </p:cNvPr>
          <p:cNvSpPr txBox="1"/>
          <p:nvPr/>
        </p:nvSpPr>
        <p:spPr>
          <a:xfrm>
            <a:off x="14706600" y="7421293"/>
            <a:ext cx="2514600" cy="646331"/>
          </a:xfrm>
          <a:prstGeom prst="rect">
            <a:avLst/>
          </a:prstGeom>
          <a:noFill/>
        </p:spPr>
        <p:txBody>
          <a:bodyPr wrap="square" rtlCol="0">
            <a:spAutoFit/>
          </a:bodyPr>
          <a:lstStyle/>
          <a:p>
            <a:r>
              <a:rPr lang="en-IN" b="1" dirty="0"/>
              <a:t>Rohit Raman</a:t>
            </a:r>
          </a:p>
          <a:p>
            <a:r>
              <a:rPr lang="en-IN" dirty="0"/>
              <a:t>Data Analyst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3FB9FF2D-F04E-CD17-CA84-CFF94A0B13C6}"/>
              </a:ext>
            </a:extLst>
          </p:cNvPr>
          <p:cNvSpPr txBox="1"/>
          <p:nvPr/>
        </p:nvSpPr>
        <p:spPr>
          <a:xfrm>
            <a:off x="4534646" y="406154"/>
            <a:ext cx="8139639" cy="2585323"/>
          </a:xfrm>
          <a:prstGeom prst="rect">
            <a:avLst/>
          </a:prstGeom>
          <a:noFill/>
        </p:spPr>
        <p:txBody>
          <a:bodyPr wrap="square" rtlCol="0">
            <a:spAutoFit/>
          </a:bodyPr>
          <a:lstStyle/>
          <a:p>
            <a:r>
              <a:rPr lang="en-US" b="1" dirty="0"/>
              <a:t>1. Requirements Gathering</a:t>
            </a:r>
          </a:p>
          <a:p>
            <a:r>
              <a:rPr lang="en-US" dirty="0"/>
              <a:t>Define project goals and gather business questions from stakeholders.</a:t>
            </a:r>
          </a:p>
          <a:p>
            <a:r>
              <a:rPr lang="en-US" dirty="0"/>
              <a:t>Business Question:</a:t>
            </a:r>
          </a:p>
          <a:p>
            <a:pPr marL="342900" indent="-342900">
              <a:buAutoNum type="arabicPeriod"/>
            </a:pPr>
            <a:r>
              <a:rPr lang="en-US" dirty="0"/>
              <a:t>What is the top performing category?</a:t>
            </a:r>
          </a:p>
          <a:p>
            <a:pPr marL="342900" indent="-342900">
              <a:buAutoNum type="arabicPeriod"/>
            </a:pPr>
            <a:r>
              <a:rPr lang="en-US" dirty="0"/>
              <a:t>How has the content type varied withing the top performing category?</a:t>
            </a:r>
          </a:p>
          <a:p>
            <a:pPr marL="342900" indent="-342900">
              <a:buAutoNum type="arabicPeriod"/>
            </a:pPr>
            <a:r>
              <a:rPr lang="en-US" dirty="0"/>
              <a:t>How has the reaction type varied within top performing category?</a:t>
            </a:r>
          </a:p>
          <a:p>
            <a:pPr marL="342900" indent="-342900">
              <a:buAutoNum type="arabicPeriod"/>
            </a:pPr>
            <a:r>
              <a:rPr lang="en-US" dirty="0"/>
              <a:t>How has the sentiment varied within the top 5 category?</a:t>
            </a:r>
          </a:p>
          <a:p>
            <a:pPr marL="342900" indent="-342900">
              <a:buAutoNum type="arabicPeriod"/>
            </a:pPr>
            <a:r>
              <a:rPr lang="en-US" dirty="0"/>
              <a:t>How has the top performing category score change over time?</a:t>
            </a:r>
          </a:p>
          <a:p>
            <a:pPr marL="342900" indent="-342900">
              <a:buAutoNum type="arabicPeriod"/>
            </a:pPr>
            <a:endParaRPr lang="en-US" dirty="0"/>
          </a:p>
        </p:txBody>
      </p:sp>
      <p:sp>
        <p:nvSpPr>
          <p:cNvPr id="40" name="TextBox 39">
            <a:extLst>
              <a:ext uri="{FF2B5EF4-FFF2-40B4-BE49-F238E27FC236}">
                <a16:creationId xmlns:a16="http://schemas.microsoft.com/office/drawing/2014/main" id="{82775586-1C8F-A2F3-E7E6-232134668B78}"/>
              </a:ext>
            </a:extLst>
          </p:cNvPr>
          <p:cNvSpPr txBox="1"/>
          <p:nvPr/>
        </p:nvSpPr>
        <p:spPr>
          <a:xfrm>
            <a:off x="5620019" y="3500202"/>
            <a:ext cx="7514290" cy="1200329"/>
          </a:xfrm>
          <a:prstGeom prst="rect">
            <a:avLst/>
          </a:prstGeom>
          <a:noFill/>
        </p:spPr>
        <p:txBody>
          <a:bodyPr wrap="square" rtlCol="0">
            <a:spAutoFit/>
          </a:bodyPr>
          <a:lstStyle/>
          <a:p>
            <a:r>
              <a:rPr lang="en-US" b="1" dirty="0"/>
              <a:t>2. Data Cleaning</a:t>
            </a:r>
          </a:p>
          <a:p>
            <a:r>
              <a:rPr lang="en-US" dirty="0"/>
              <a:t>Inspect, standardize, and correct errors in the provided data sets which are content, reactions, reaction types.</a:t>
            </a:r>
          </a:p>
          <a:p>
            <a:endParaRPr lang="en-IN" dirty="0"/>
          </a:p>
        </p:txBody>
      </p:sp>
      <p:sp>
        <p:nvSpPr>
          <p:cNvPr id="41" name="TextBox 40">
            <a:extLst>
              <a:ext uri="{FF2B5EF4-FFF2-40B4-BE49-F238E27FC236}">
                <a16:creationId xmlns:a16="http://schemas.microsoft.com/office/drawing/2014/main" id="{6041AF2C-1162-0928-7384-04376CDCEBD5}"/>
              </a:ext>
            </a:extLst>
          </p:cNvPr>
          <p:cNvSpPr txBox="1"/>
          <p:nvPr/>
        </p:nvSpPr>
        <p:spPr>
          <a:xfrm>
            <a:off x="7983544" y="4508992"/>
            <a:ext cx="8186615" cy="1200329"/>
          </a:xfrm>
          <a:prstGeom prst="rect">
            <a:avLst/>
          </a:prstGeom>
          <a:noFill/>
        </p:spPr>
        <p:txBody>
          <a:bodyPr wrap="square" rtlCol="0">
            <a:spAutoFit/>
          </a:bodyPr>
          <a:lstStyle/>
          <a:p>
            <a:r>
              <a:rPr lang="en-US" b="1" dirty="0"/>
              <a:t>3. Data Modelling</a:t>
            </a:r>
          </a:p>
          <a:p>
            <a:r>
              <a:rPr lang="en-US" dirty="0"/>
              <a:t>Establish relationships between data sets (Content, reactions, reaction types) and create merged structures</a:t>
            </a:r>
          </a:p>
          <a:p>
            <a:endParaRPr lang="en-IN" dirty="0"/>
          </a:p>
        </p:txBody>
      </p:sp>
      <p:sp>
        <p:nvSpPr>
          <p:cNvPr id="42" name="TextBox 41">
            <a:extLst>
              <a:ext uri="{FF2B5EF4-FFF2-40B4-BE49-F238E27FC236}">
                <a16:creationId xmlns:a16="http://schemas.microsoft.com/office/drawing/2014/main" id="{3B6B0704-FB27-A4A6-107C-084AB16B8C27}"/>
              </a:ext>
            </a:extLst>
          </p:cNvPr>
          <p:cNvSpPr txBox="1"/>
          <p:nvPr/>
        </p:nvSpPr>
        <p:spPr>
          <a:xfrm>
            <a:off x="9324443" y="5897467"/>
            <a:ext cx="7591957" cy="646331"/>
          </a:xfrm>
          <a:prstGeom prst="rect">
            <a:avLst/>
          </a:prstGeom>
          <a:noFill/>
        </p:spPr>
        <p:txBody>
          <a:bodyPr wrap="square" rtlCol="0">
            <a:spAutoFit/>
          </a:bodyPr>
          <a:lstStyle/>
          <a:p>
            <a:r>
              <a:rPr lang="en-US" b="1" dirty="0"/>
              <a:t>4. Data Analysis</a:t>
            </a:r>
          </a:p>
          <a:p>
            <a:r>
              <a:rPr lang="en-US" dirty="0"/>
              <a:t>Perform exploratory analysis and visualize data to extract insights</a:t>
            </a:r>
          </a:p>
        </p:txBody>
      </p:sp>
      <p:sp>
        <p:nvSpPr>
          <p:cNvPr id="43" name="TextBox 42">
            <a:extLst>
              <a:ext uri="{FF2B5EF4-FFF2-40B4-BE49-F238E27FC236}">
                <a16:creationId xmlns:a16="http://schemas.microsoft.com/office/drawing/2014/main" id="{ED06F4B2-9860-ED64-DBD2-EA2A3F85D43C}"/>
              </a:ext>
            </a:extLst>
          </p:cNvPr>
          <p:cNvSpPr txBox="1"/>
          <p:nvPr/>
        </p:nvSpPr>
        <p:spPr>
          <a:xfrm>
            <a:off x="11337710" y="7784814"/>
            <a:ext cx="5775868" cy="923330"/>
          </a:xfrm>
          <a:prstGeom prst="rect">
            <a:avLst/>
          </a:prstGeom>
          <a:noFill/>
        </p:spPr>
        <p:txBody>
          <a:bodyPr wrap="square" rtlCol="0">
            <a:spAutoFit/>
          </a:bodyPr>
          <a:lstStyle/>
          <a:p>
            <a:r>
              <a:rPr lang="en-US" b="1" dirty="0"/>
              <a:t>4. Data Analysis</a:t>
            </a:r>
          </a:p>
          <a:p>
            <a:r>
              <a:rPr lang="en-US" dirty="0"/>
              <a:t>Perform exploratory analysis and visualize data to extract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545148" y="6667500"/>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13">
            <a:extLst>
              <a:ext uri="{FF2B5EF4-FFF2-40B4-BE49-F238E27FC236}">
                <a16:creationId xmlns:a16="http://schemas.microsoft.com/office/drawing/2014/main" id="{5CDC70AB-46F1-2533-BAA4-A8ADC7190F71}"/>
              </a:ext>
            </a:extLst>
          </p:cNvPr>
          <p:cNvSpPr txBox="1"/>
          <p:nvPr/>
        </p:nvSpPr>
        <p:spPr>
          <a:xfrm>
            <a:off x="1371600" y="2552699"/>
            <a:ext cx="15925800" cy="2862322"/>
          </a:xfrm>
          <a:prstGeom prst="rect">
            <a:avLst/>
          </a:prstGeom>
          <a:noFill/>
        </p:spPr>
        <p:txBody>
          <a:bodyPr wrap="square" rtlCol="0">
            <a:spAutoFit/>
          </a:bodyPr>
          <a:lstStyle/>
          <a:p>
            <a:r>
              <a:rPr lang="en-US" dirty="0"/>
              <a:t>Based on the questions provided, here's what I've brought as analysis:</a:t>
            </a:r>
          </a:p>
          <a:p>
            <a:pPr>
              <a:buFont typeface="+mj-lt"/>
              <a:buAutoNum type="arabicPeriod"/>
            </a:pPr>
            <a:r>
              <a:rPr lang="en-US" b="1" dirty="0"/>
              <a:t>Top-Performing Category</a:t>
            </a:r>
            <a:r>
              <a:rPr lang="en-US" dirty="0"/>
              <a:t>: I identified the top-performing category by measuring the scores of various categories.</a:t>
            </a:r>
          </a:p>
          <a:p>
            <a:pPr>
              <a:buFont typeface="+mj-lt"/>
              <a:buAutoNum type="arabicPeriod"/>
            </a:pPr>
            <a:r>
              <a:rPr lang="en-US" b="1" dirty="0"/>
              <a:t>Content Type Variation within Top-Performing Category</a:t>
            </a:r>
            <a:r>
              <a:rPr lang="en-US" dirty="0"/>
              <a:t>: I analyzed how different types of content (text, images, videos, GIFs) have varied within the top-performing category, highlighting the performance of each content type.</a:t>
            </a:r>
          </a:p>
          <a:p>
            <a:pPr>
              <a:buFont typeface="+mj-lt"/>
              <a:buAutoNum type="arabicPeriod"/>
            </a:pPr>
            <a:r>
              <a:rPr lang="en-US" b="1" dirty="0"/>
              <a:t>Reaction Type Variation within Top-Performing Category</a:t>
            </a:r>
            <a:r>
              <a:rPr lang="en-US" dirty="0"/>
              <a:t>: I examined the variation of different reaction types (likes, dislikes, comments, and unique reactions) within the top-performing category, showing which reactions are most prevalent.</a:t>
            </a:r>
          </a:p>
          <a:p>
            <a:pPr>
              <a:buFont typeface="+mj-lt"/>
              <a:buAutoNum type="arabicPeriod"/>
            </a:pPr>
            <a:r>
              <a:rPr lang="en-US" b="1" dirty="0"/>
              <a:t>Sentiment Variation within Top 5 Categories</a:t>
            </a:r>
            <a:r>
              <a:rPr lang="en-US" dirty="0"/>
              <a:t>: I investigated the sentiment (positive, negative, neutral) associated with the top 5 categories, providing insights into user feelings and attitudes towards content in these categories.</a:t>
            </a:r>
          </a:p>
          <a:p>
            <a:pPr>
              <a:buFont typeface="+mj-lt"/>
              <a:buAutoNum type="arabicPeriod"/>
            </a:pPr>
            <a:r>
              <a:rPr lang="en-US" b="1" dirty="0"/>
              <a:t>Performance of Top-Performing Category Over Time</a:t>
            </a:r>
            <a:r>
              <a:rPr lang="en-US" dirty="0"/>
              <a:t>: I conducted a temporal analysis of how the score of the top-performing category has changed over time, identifying trends, growth, or decline.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sp>
        <p:nvSpPr>
          <p:cNvPr id="27" name="TextBox 26">
            <a:extLst>
              <a:ext uri="{FF2B5EF4-FFF2-40B4-BE49-F238E27FC236}">
                <a16:creationId xmlns:a16="http://schemas.microsoft.com/office/drawing/2014/main" id="{3805FBD4-3676-0F2A-326A-F92960EE6869}"/>
              </a:ext>
            </a:extLst>
          </p:cNvPr>
          <p:cNvSpPr txBox="1"/>
          <p:nvPr/>
        </p:nvSpPr>
        <p:spPr>
          <a:xfrm>
            <a:off x="2824654" y="2019300"/>
            <a:ext cx="14173646" cy="800219"/>
          </a:xfrm>
          <a:prstGeom prst="rect">
            <a:avLst/>
          </a:prstGeom>
          <a:noFill/>
        </p:spPr>
        <p:txBody>
          <a:bodyPr wrap="square" rtlCol="0">
            <a:spAutoFit/>
          </a:bodyPr>
          <a:lstStyle/>
          <a:p>
            <a:pPr marL="342900" indent="-342900">
              <a:buAutoNum type="arabicPeriod"/>
            </a:pPr>
            <a:r>
              <a:rPr lang="en-IN" sz="2800" b="1" dirty="0"/>
              <a:t>What are the top preforming category?</a:t>
            </a:r>
          </a:p>
          <a:p>
            <a:pPr marL="342900" indent="-342900">
              <a:buAutoNum type="arabicPeriod"/>
            </a:pPr>
            <a:endParaRPr lang="en-IN" dirty="0"/>
          </a:p>
        </p:txBody>
      </p:sp>
      <p:pic>
        <p:nvPicPr>
          <p:cNvPr id="31" name="Picture 30">
            <a:extLst>
              <a:ext uri="{FF2B5EF4-FFF2-40B4-BE49-F238E27FC236}">
                <a16:creationId xmlns:a16="http://schemas.microsoft.com/office/drawing/2014/main" id="{B48EFE0B-5719-C9D4-70A1-70A7E2C3E47F}"/>
              </a:ext>
            </a:extLst>
          </p:cNvPr>
          <p:cNvPicPr>
            <a:picLocks noChangeAspect="1"/>
          </p:cNvPicPr>
          <p:nvPr/>
        </p:nvPicPr>
        <p:blipFill>
          <a:blip r:embed="rId7"/>
          <a:stretch>
            <a:fillRect/>
          </a:stretch>
        </p:blipFill>
        <p:spPr>
          <a:xfrm>
            <a:off x="10671613" y="1691681"/>
            <a:ext cx="6656422" cy="7169440"/>
          </a:xfrm>
          <a:prstGeom prst="rect">
            <a:avLst/>
          </a:prstGeom>
        </p:spPr>
      </p:pic>
      <p:sp>
        <p:nvSpPr>
          <p:cNvPr id="32" name="TextBox 31">
            <a:extLst>
              <a:ext uri="{FF2B5EF4-FFF2-40B4-BE49-F238E27FC236}">
                <a16:creationId xmlns:a16="http://schemas.microsoft.com/office/drawing/2014/main" id="{61F135A1-BD9F-E2FE-ABAB-C9340F5E1FF5}"/>
              </a:ext>
            </a:extLst>
          </p:cNvPr>
          <p:cNvSpPr txBox="1"/>
          <p:nvPr/>
        </p:nvSpPr>
        <p:spPr>
          <a:xfrm>
            <a:off x="3372340" y="7200900"/>
            <a:ext cx="7236759" cy="923330"/>
          </a:xfrm>
          <a:prstGeom prst="rect">
            <a:avLst/>
          </a:prstGeom>
          <a:noFill/>
        </p:spPr>
        <p:txBody>
          <a:bodyPr wrap="square" rtlCol="0">
            <a:spAutoFit/>
          </a:bodyPr>
          <a:lstStyle/>
          <a:p>
            <a:r>
              <a:rPr lang="en-IN" b="1" dirty="0"/>
              <a:t>Observations:</a:t>
            </a:r>
          </a:p>
          <a:p>
            <a:r>
              <a:rPr lang="en-IN" dirty="0"/>
              <a:t>Animal, science, healthy eating , technology, food are the top 5 most popular categories of content. </a:t>
            </a:r>
          </a:p>
        </p:txBody>
      </p:sp>
      <p:pic>
        <p:nvPicPr>
          <p:cNvPr id="34" name="Picture 33">
            <a:extLst>
              <a:ext uri="{FF2B5EF4-FFF2-40B4-BE49-F238E27FC236}">
                <a16:creationId xmlns:a16="http://schemas.microsoft.com/office/drawing/2014/main" id="{2017D31D-9281-27E1-6035-DB9F7F858DB5}"/>
              </a:ext>
            </a:extLst>
          </p:cNvPr>
          <p:cNvPicPr>
            <a:picLocks noChangeAspect="1"/>
          </p:cNvPicPr>
          <p:nvPr/>
        </p:nvPicPr>
        <p:blipFill>
          <a:blip r:embed="rId8"/>
          <a:stretch>
            <a:fillRect/>
          </a:stretch>
        </p:blipFill>
        <p:spPr>
          <a:xfrm>
            <a:off x="3042511" y="2556691"/>
            <a:ext cx="7566588" cy="42006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7D92ADA9-6225-96BC-E697-F4C23A68CA87}"/>
              </a:ext>
            </a:extLst>
          </p:cNvPr>
          <p:cNvPicPr>
            <a:picLocks noChangeAspect="1"/>
          </p:cNvPicPr>
          <p:nvPr/>
        </p:nvPicPr>
        <p:blipFill>
          <a:blip r:embed="rId7"/>
          <a:stretch>
            <a:fillRect/>
          </a:stretch>
        </p:blipFill>
        <p:spPr>
          <a:xfrm>
            <a:off x="3738450" y="1867802"/>
            <a:ext cx="10471941" cy="5320970"/>
          </a:xfrm>
          <a:prstGeom prst="rect">
            <a:avLst/>
          </a:prstGeom>
        </p:spPr>
      </p:pic>
      <p:sp>
        <p:nvSpPr>
          <p:cNvPr id="29" name="TextBox 28">
            <a:extLst>
              <a:ext uri="{FF2B5EF4-FFF2-40B4-BE49-F238E27FC236}">
                <a16:creationId xmlns:a16="http://schemas.microsoft.com/office/drawing/2014/main" id="{015443EE-DA16-AE5B-84D0-F09911F62BC9}"/>
              </a:ext>
            </a:extLst>
          </p:cNvPr>
          <p:cNvSpPr txBox="1"/>
          <p:nvPr/>
        </p:nvSpPr>
        <p:spPr>
          <a:xfrm>
            <a:off x="3701076" y="1281063"/>
            <a:ext cx="10853124" cy="369332"/>
          </a:xfrm>
          <a:prstGeom prst="rect">
            <a:avLst/>
          </a:prstGeom>
          <a:noFill/>
        </p:spPr>
        <p:txBody>
          <a:bodyPr wrap="square" rtlCol="0">
            <a:spAutoFit/>
          </a:bodyPr>
          <a:lstStyle/>
          <a:p>
            <a:r>
              <a:rPr lang="en-IN" b="1" dirty="0"/>
              <a:t>2. How has the content type varied within the top performing category?</a:t>
            </a:r>
          </a:p>
        </p:txBody>
      </p:sp>
      <p:sp>
        <p:nvSpPr>
          <p:cNvPr id="31" name="TextBox 30">
            <a:extLst>
              <a:ext uri="{FF2B5EF4-FFF2-40B4-BE49-F238E27FC236}">
                <a16:creationId xmlns:a16="http://schemas.microsoft.com/office/drawing/2014/main" id="{FFE99985-556F-F05E-9574-CFAF6A742D86}"/>
              </a:ext>
            </a:extLst>
          </p:cNvPr>
          <p:cNvSpPr txBox="1"/>
          <p:nvPr/>
        </p:nvSpPr>
        <p:spPr>
          <a:xfrm>
            <a:off x="3962400" y="7188771"/>
            <a:ext cx="12877800" cy="923330"/>
          </a:xfrm>
          <a:prstGeom prst="rect">
            <a:avLst/>
          </a:prstGeom>
          <a:noFill/>
        </p:spPr>
        <p:txBody>
          <a:bodyPr wrap="square" rtlCol="0">
            <a:spAutoFit/>
          </a:bodyPr>
          <a:lstStyle/>
          <a:p>
            <a:r>
              <a:rPr lang="en-IN" b="1" dirty="0"/>
              <a:t>Observations: </a:t>
            </a:r>
          </a:p>
          <a:p>
            <a:r>
              <a:rPr lang="en-US" dirty="0"/>
              <a:t>Photos, videos, and audio contributed the most to the top 5 categories, each scoring more than 20% across these categories</a:t>
            </a:r>
          </a:p>
          <a:p>
            <a:endParaRPr lang="en-IN" dirty="0"/>
          </a:p>
        </p:txBody>
      </p:sp>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1052</Words>
  <Application>Microsoft Office PowerPoint</Application>
  <PresentationFormat>Custom</PresentationFormat>
  <Paragraphs>115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Graphik Regular</vt:lpstr>
      <vt:lpstr>Clear Sans Regular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Rohit Raman</cp:lastModifiedBy>
  <cp:revision>11</cp:revision>
  <dcterms:created xsi:type="dcterms:W3CDTF">2006-08-16T00:00:00Z</dcterms:created>
  <dcterms:modified xsi:type="dcterms:W3CDTF">2024-08-04T21:43:49Z</dcterms:modified>
  <dc:identifier>DAEhDyfaYKE</dc:identifier>
</cp:coreProperties>
</file>