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23"/>
  </p:notesMasterIdLst>
  <p:sldIdLst>
    <p:sldId id="270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7" r:id="rId10"/>
    <p:sldId id="278" r:id="rId11"/>
    <p:sldId id="279" r:id="rId12"/>
    <p:sldId id="280" r:id="rId13"/>
    <p:sldId id="281" r:id="rId14"/>
    <p:sldId id="273" r:id="rId15"/>
    <p:sldId id="274" r:id="rId16"/>
    <p:sldId id="275" r:id="rId17"/>
    <p:sldId id="276" r:id="rId18"/>
    <p:sldId id="282" r:id="rId19"/>
    <p:sldId id="267" r:id="rId20"/>
    <p:sldId id="268" r:id="rId21"/>
    <p:sldId id="269" r:id="rId22"/>
  </p:sldIdLst>
  <p:sldSz cx="9144000" cy="5143500" type="screen16x9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34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34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736600" y="1154112"/>
            <a:ext cx="5537199" cy="3116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44860"/>
            <a:ext cx="5608319" cy="3636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37839" cy="4634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772668"/>
            <a:ext cx="3037839" cy="4634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8482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01039" y="4444860"/>
            <a:ext cx="5608319" cy="3636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970937" y="8772668"/>
            <a:ext cx="3037839" cy="4634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021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1039" y="4444860"/>
            <a:ext cx="5608319" cy="3636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19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01039" y="4444860"/>
            <a:ext cx="5608319" cy="3636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03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01039" y="4444860"/>
            <a:ext cx="5608319" cy="3636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01039" y="4444860"/>
            <a:ext cx="5608319" cy="3636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89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1039" y="4444860"/>
            <a:ext cx="5608319" cy="3636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38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701039" y="4444860"/>
            <a:ext cx="5608319" cy="3636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193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01039" y="4444860"/>
            <a:ext cx="5608319" cy="36367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6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line 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09600" y="1899896"/>
            <a:ext cx="2641600" cy="13792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3820887" y="1691450"/>
            <a:ext cx="4698999" cy="17961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" y="0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2286000" y="0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4572003" y="0"/>
            <a:ext cx="2285999" cy="843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6858002" y="0"/>
            <a:ext cx="2285999" cy="843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3422876" y="1682950"/>
            <a:ext cx="58283" cy="18131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599" y="4838700"/>
            <a:ext cx="793389" cy="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4572001" y="0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-3175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57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635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-95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12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12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-317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-63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-95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9841" y="215900"/>
            <a:ext cx="3637359" cy="92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B02239"/>
              </a:buClr>
              <a:buFont typeface="Arial"/>
              <a:buNone/>
              <a:defRPr sz="3200" b="1" i="0" u="none" strike="noStrike" cap="none">
                <a:solidFill>
                  <a:srgbClr val="B022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" y="0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2286000" y="0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28650" y="1431641"/>
            <a:ext cx="3638549" cy="1808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accent3"/>
              </a:buClr>
              <a:buFont typeface="Arial"/>
              <a:buNone/>
              <a:defRPr sz="105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6985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11747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1946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" y="0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2286000" y="0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599" y="4838700"/>
            <a:ext cx="793389" cy="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35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35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icture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pic" idx="2"/>
          </p:nvPr>
        </p:nvSpPr>
        <p:spPr>
          <a:xfrm>
            <a:off x="4572001" y="0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-3175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57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635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-95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12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125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-317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-63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-95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29839" y="559266"/>
            <a:ext cx="3637359" cy="581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B02239"/>
              </a:buClr>
              <a:buFont typeface="Arial"/>
              <a:buNone/>
              <a:defRPr sz="2400" b="1" i="0" u="none" strike="noStrike" cap="none">
                <a:solidFill>
                  <a:srgbClr val="B022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" y="0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2286000" y="0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28650" y="1431641"/>
            <a:ext cx="3638549" cy="1808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05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6985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11747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1946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599" y="4838700"/>
            <a:ext cx="793389" cy="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--2 up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624035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69850" algn="l" rtl="0">
              <a:lnSpc>
                <a:spcPct val="100000"/>
              </a:lnSpc>
              <a:spcBef>
                <a:spcPts val="90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11747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1946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847771" y="1369219"/>
            <a:ext cx="3686629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69850" algn="l" rtl="0">
              <a:lnSpc>
                <a:spcPct val="100000"/>
              </a:lnSpc>
              <a:spcBef>
                <a:spcPts val="90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11747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1946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69850" algn="l" rtl="0">
              <a:lnSpc>
                <a:spcPct val="100000"/>
              </a:lnSpc>
              <a:spcBef>
                <a:spcPts val="90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11747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1946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490332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DF61A-4855-4ACC-BD80-5591CB84AF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28651" y="920933"/>
            <a:ext cx="8089583" cy="38839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30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-2 up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03649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731732" y="1369219"/>
            <a:ext cx="3803649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chart" idx="2"/>
          </p:nvPr>
        </p:nvSpPr>
        <p:spPr>
          <a:xfrm>
            <a:off x="463550" y="2101452"/>
            <a:ext cx="8185149" cy="2632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8650" y="1377553"/>
            <a:ext cx="6518275" cy="7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Breaker-1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3887" y="1967066"/>
            <a:ext cx="7886700" cy="120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4838700"/>
            <a:ext cx="793389" cy="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Breaker-2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3887" y="1967066"/>
            <a:ext cx="7886700" cy="120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4838700"/>
            <a:ext cx="793389" cy="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Breaker-3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23887" y="1967066"/>
            <a:ext cx="7886700" cy="120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4838700"/>
            <a:ext cx="793389" cy="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Breaker-4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23887" y="1967066"/>
            <a:ext cx="7886700" cy="120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4838700"/>
            <a:ext cx="793389" cy="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Breaker-5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23887" y="1967066"/>
            <a:ext cx="7886700" cy="120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4838700"/>
            <a:ext cx="793389" cy="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300"/>
              </a:spcBef>
              <a:buClr>
                <a:schemeClr val="lt2"/>
              </a:buClr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6700" marR="0" lvl="2" indent="-5080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28625" marR="0" lvl="3" indent="-98425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46510" marR="0" lvl="4" indent="-10041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" y="0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286000" y="0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572003" y="0"/>
            <a:ext cx="2285999" cy="843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6858002" y="0"/>
            <a:ext cx="2285999" cy="843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" y="0"/>
            <a:ext cx="2285999" cy="84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2286000" y="0"/>
            <a:ext cx="2285999" cy="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4572003" y="0"/>
            <a:ext cx="2285999" cy="843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858002" y="0"/>
            <a:ext cx="2285999" cy="843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09599" y="4838700"/>
            <a:ext cx="793389" cy="144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ckathon.io/abinbev-hacktheworld-bangalor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74" y="1562050"/>
            <a:ext cx="4487951" cy="179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78" y="0"/>
            <a:ext cx="3857626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188326" y="4875672"/>
            <a:ext cx="714374" cy="20574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r"/>
            <a:fld id="{D10DF61A-4855-4ACC-BD80-5591CB84AFFA}" type="slidenum">
              <a:rPr lang="en-US" sz="900">
                <a:solidFill>
                  <a:schemeClr val="tx1">
                    <a:tint val="75000"/>
                  </a:schemeClr>
                </a:solidFill>
              </a:rPr>
              <a:pPr algn="r"/>
              <a:t>1</a:t>
            </a:fld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956" y="3698427"/>
            <a:ext cx="4837744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IN" sz="2400" b="1" dirty="0" smtClean="0"/>
              <a:t>GAC Hackathon </a:t>
            </a:r>
          </a:p>
          <a:p>
            <a:pPr algn="ctr"/>
            <a:r>
              <a:rPr lang="en-IN" sz="1600" dirty="0" smtClean="0"/>
              <a:t>3-5</a:t>
            </a:r>
            <a:r>
              <a:rPr lang="en-IN" sz="1600" dirty="0" smtClean="0"/>
              <a:t> </a:t>
            </a:r>
            <a:r>
              <a:rPr lang="en-IN" sz="1600" dirty="0" smtClean="0"/>
              <a:t>February 2017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601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150" y="70645"/>
            <a:ext cx="865505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Focus Area 1:  Driver Analysis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508000" y="1211405"/>
            <a:ext cx="7708900" cy="11634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0000"/>
                </a:solidFill>
              </a:rPr>
              <a:t>EXPECTED OUTCOME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Capture </a:t>
            </a:r>
            <a:r>
              <a:rPr lang="en-US" sz="1400" b="0" dirty="0">
                <a:solidFill>
                  <a:srgbClr val="000000"/>
                </a:solidFill>
              </a:rPr>
              <a:t>impact of changes in price over sales across </a:t>
            </a:r>
            <a:r>
              <a:rPr lang="en-US" sz="1400" b="0" dirty="0" smtClean="0">
                <a:solidFill>
                  <a:srgbClr val="000000"/>
                </a:solidFill>
              </a:rPr>
              <a:t>time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Data </a:t>
            </a:r>
            <a:r>
              <a:rPr lang="en-US" sz="1400" b="0" dirty="0">
                <a:solidFill>
                  <a:srgbClr val="000000"/>
                </a:solidFill>
              </a:rPr>
              <a:t>modeling to quantify performance drivers for sales, share, or volume lift </a:t>
            </a: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Build </a:t>
            </a:r>
            <a:r>
              <a:rPr lang="en-US" sz="1400" b="0" dirty="0">
                <a:solidFill>
                  <a:srgbClr val="000000"/>
                </a:solidFill>
              </a:rPr>
              <a:t>a tool or interface to support data visualization for better understanding of key </a:t>
            </a:r>
            <a:r>
              <a:rPr lang="en-US" sz="1400" b="0" dirty="0" smtClean="0">
                <a:solidFill>
                  <a:srgbClr val="000000"/>
                </a:solidFill>
              </a:rPr>
              <a:t>insights</a:t>
            </a:r>
          </a:p>
          <a:p>
            <a:pPr marL="285750" indent="-285750">
              <a:buFont typeface="Arial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AVAILABLE DATA</a:t>
            </a:r>
            <a:endParaRPr lang="en-US" sz="1800" b="0" dirty="0">
              <a:solidFill>
                <a:srgbClr val="000000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Weekly product </a:t>
            </a:r>
            <a:r>
              <a:rPr lang="en-US" sz="1400" b="0" dirty="0" smtClean="0">
                <a:solidFill>
                  <a:srgbClr val="000000"/>
                </a:solidFill>
              </a:rPr>
              <a:t>level </a:t>
            </a:r>
            <a:r>
              <a:rPr lang="en-US" sz="1400" b="0" dirty="0">
                <a:solidFill>
                  <a:srgbClr val="000000"/>
                </a:solidFill>
              </a:rPr>
              <a:t>sales data for whole beer category in a single market for 4 years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Datasets in excel or </a:t>
            </a:r>
            <a:r>
              <a:rPr lang="en-US" sz="1400" b="0" dirty="0" err="1">
                <a:solidFill>
                  <a:srgbClr val="000000"/>
                </a:solidFill>
              </a:rPr>
              <a:t>csv</a:t>
            </a:r>
            <a:r>
              <a:rPr lang="en-US" sz="1400" b="0" dirty="0">
                <a:solidFill>
                  <a:srgbClr val="000000"/>
                </a:solidFill>
              </a:rPr>
              <a:t> form that will contain a variety of internal &amp; external variables. These will include CPI, GDP growth, product distribution, weather, price and more as well as sales volumes/</a:t>
            </a:r>
            <a:r>
              <a:rPr lang="en-US" sz="1400" b="0" dirty="0" smtClean="0">
                <a:solidFill>
                  <a:srgbClr val="000000"/>
                </a:solidFill>
              </a:rPr>
              <a:t>units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48890"/>
              </p:ext>
            </p:extLst>
          </p:nvPr>
        </p:nvGraphicFramePr>
        <p:xfrm>
          <a:off x="455579" y="1327464"/>
          <a:ext cx="8301071" cy="171837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50234"/>
                <a:gridCol w="561517"/>
                <a:gridCol w="922886"/>
                <a:gridCol w="516103"/>
                <a:gridCol w="823780"/>
                <a:gridCol w="526028"/>
                <a:gridCol w="754304"/>
                <a:gridCol w="1057762"/>
                <a:gridCol w="684658"/>
                <a:gridCol w="441093"/>
                <a:gridCol w="575653"/>
                <a:gridCol w="463529"/>
                <a:gridCol w="423524"/>
              </a:tblGrid>
              <a:tr h="430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Date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BRAND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Package 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BREWER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Segment 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AB Segment 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AB </a:t>
                      </a:r>
                      <a:r>
                        <a:rPr lang="en-US" sz="800" b="1" u="none" strike="noStrike" dirty="0" smtClean="0">
                          <a:effectLst/>
                        </a:rPr>
                        <a:t>Sub-segment </a:t>
                      </a:r>
                      <a:r>
                        <a:rPr lang="en-US" sz="800" b="1" u="none" strike="noStrike" dirty="0"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AB </a:t>
                      </a:r>
                      <a:r>
                        <a:rPr lang="en-US" sz="800" b="1" u="none" strike="noStrike" dirty="0" smtClean="0">
                          <a:effectLst/>
                        </a:rPr>
                        <a:t>Mega-segment </a:t>
                      </a:r>
                      <a:r>
                        <a:rPr lang="en-US" sz="800" b="1" u="none" strike="noStrike" dirty="0"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Distribution (%)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Price per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Price per Volume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Unit Sales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Volume Sales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</a:tr>
              <a:tr h="257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1/6/2013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BRAND130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6-PACK 11.2-13 OZ GLASS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ABI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CRAFT/IMPORT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HE BEER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IMPORT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ABOVE CORE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36.9%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</a:rPr>
                        <a:t>$        10.1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                        43.1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1,817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424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</a:tr>
              <a:tr h="257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1/13/2013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BRAND130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6-PACK 11.2-13 OZ GLASS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ABI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CRAFT/IMPORT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HE BEER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IMPORT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ABOVE CORE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37.8%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$                10.4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$                        44.4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1,726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403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</a:tr>
              <a:tr h="257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1/20/2013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BRAND130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6-PACK 11.2-13 OZ GLASS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ABI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CRAFT/IMPORT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HE BEER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IMPORT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ABOVE CORE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38.4%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$                10.1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                        43.2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2,088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487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</a:tr>
              <a:tr h="257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1/27/2013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BRAND130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6-PACK 11.2-13 OZ GLASS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ABI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CRAFT/IMPORT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HE BEER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IMPORT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ABOVE CORE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38.9%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                10.0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                        42.9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2,048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       478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</a:tr>
              <a:tr h="257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2/3/2013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BRAND130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6-PACK 11.2-13 OZ GLASS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ABI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CRAFT/IMPORT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HE BEER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IMPORT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ABOVE CORE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40.3%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                10.0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                        42.7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2,231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       520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1" marR="5721" marT="5721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82825"/>
              </p:ext>
            </p:extLst>
          </p:nvPr>
        </p:nvGraphicFramePr>
        <p:xfrm>
          <a:off x="455578" y="3222585"/>
          <a:ext cx="8301071" cy="174416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9976"/>
                <a:gridCol w="1107789"/>
                <a:gridCol w="872507"/>
                <a:gridCol w="852900"/>
                <a:gridCol w="725455"/>
                <a:gridCol w="963189"/>
                <a:gridCol w="578404"/>
                <a:gridCol w="637225"/>
                <a:gridCol w="784276"/>
                <a:gridCol w="639675"/>
                <a:gridCol w="639675"/>
              </a:tblGrid>
              <a:tr h="3029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Date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Mean Temperature (C)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Max Temperature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Min Temperature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Occupancy (%)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b="1" u="none" strike="noStrike" dirty="0">
                          <a:effectLst/>
                        </a:rPr>
                        <a:t>Per Capita Personal Income (Annual)</a:t>
                      </a:r>
                      <a:endParaRPr lang="it-IT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Labor Force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Employment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Unemployment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effectLst/>
                        </a:rPr>
                        <a:t>Unemp</a:t>
                      </a:r>
                      <a:r>
                        <a:rPr lang="en-US" sz="800" b="1" u="none" strike="noStrike" dirty="0">
                          <a:effectLst/>
                        </a:rPr>
                        <a:t>. Rate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</a:tr>
              <a:tr h="274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1/6/2013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                            12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                  17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 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69.6%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$                        47,580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4,945,000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4,439,700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505,300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10.2%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</a:tr>
              <a:tr h="274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1/13/2013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          13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20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                   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69.6%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$                        47,580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4,945,000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4,439,700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505,300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10.2%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</a:tr>
              <a:tr h="274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1/20/2013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          18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24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11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69.6%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                        47,580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4,945,000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4,439,700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505,300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10.2%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</a:tr>
              <a:tr h="274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1/27/2013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          14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19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 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69.6%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$                        47,580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4,945,000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4,439,700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   505,300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10.2%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</a:tr>
              <a:tr h="274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2/3/2013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          13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18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                          9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75.3%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$                        47,580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4,948,900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       4,446,700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           502,200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10.1%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74" marR="7574" marT="7574" marB="0" anchor="ctr"/>
                </a:tc>
              </a:tr>
            </a:tbl>
          </a:graphicData>
        </a:graphic>
      </p:graphicFrame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73050" y="108745"/>
            <a:ext cx="869315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Driver Analysis Sample Data:  </a:t>
            </a:r>
            <a:br>
              <a:rPr lang="en-US" sz="2400" dirty="0" smtClean="0"/>
            </a:br>
            <a:r>
              <a:rPr lang="en-US" sz="2400" b="0" dirty="0" smtClean="0"/>
              <a:t>Internal (Retail) and External Factors data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215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150" y="70645"/>
            <a:ext cx="865505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Focus Area 2:  Data Visualization</a:t>
            </a:r>
            <a:endParaRPr lang="en-US" sz="2400" dirty="0"/>
          </a:p>
        </p:txBody>
      </p:sp>
      <p:sp>
        <p:nvSpPr>
          <p:cNvPr id="9" name="Subtitle 7"/>
          <p:cNvSpPr txBox="1">
            <a:spLocks/>
          </p:cNvSpPr>
          <p:nvPr/>
        </p:nvSpPr>
        <p:spPr>
          <a:xfrm>
            <a:off x="381001" y="977899"/>
            <a:ext cx="5372099" cy="1722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PROBLEM BRIEF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ABI has a significant amount of data in formats that are not easily readable or digestible for the end user.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ABI’s raw data is necessary for analytics, but the insights that the data uncovers is much more important.</a:t>
            </a:r>
            <a:endParaRPr lang="en-US" sz="1400" b="0" dirty="0">
              <a:solidFill>
                <a:srgbClr val="000000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ABI must use the insights from the data to make better decisions on how to invest our money in retail promotions.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00" y="3302000"/>
            <a:ext cx="8940800" cy="140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7"/>
          <p:cNvSpPr txBox="1">
            <a:spLocks/>
          </p:cNvSpPr>
          <p:nvPr/>
        </p:nvSpPr>
        <p:spPr>
          <a:xfrm>
            <a:off x="368300" y="3357705"/>
            <a:ext cx="8470899" cy="1176195"/>
          </a:xfrm>
          <a:prstGeom prst="rect">
            <a:avLst/>
          </a:prstGeom>
          <a:noFill/>
          <a:ln w="28575" cmpd="sng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CHALLENGE</a:t>
            </a:r>
          </a:p>
          <a:p>
            <a:pPr algn="just"/>
            <a:r>
              <a:rPr lang="en-US" sz="1400" b="0" dirty="0"/>
              <a:t>Participants can enhance their driver analysis solution’s desirability by supporting it with a tool or interface which will help business users leverage insights from the data model. </a:t>
            </a:r>
            <a:r>
              <a:rPr lang="en-US" sz="1400" b="0" dirty="0" smtClean="0"/>
              <a:t>Participants must develop an elegant data visualization solution in order to extract the retail insights that </a:t>
            </a:r>
            <a:r>
              <a:rPr lang="en-US" sz="1400" b="0" dirty="0"/>
              <a:t>will allow us to implement better </a:t>
            </a:r>
            <a:r>
              <a:rPr lang="en-US" sz="1400" b="0" dirty="0" smtClean="0"/>
              <a:t>retail promotion strategy </a:t>
            </a:r>
            <a:r>
              <a:rPr lang="en-US" sz="1400" b="0" dirty="0"/>
              <a:t>and </a:t>
            </a:r>
            <a:r>
              <a:rPr lang="en-US" sz="1400" b="0" dirty="0" smtClean="0"/>
              <a:t>tactical activation. </a:t>
            </a:r>
            <a:endParaRPr lang="en-US" sz="1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03300"/>
            <a:ext cx="2641600" cy="1981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746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150" y="70645"/>
            <a:ext cx="865505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Focus Area 2:  Data Visualization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31800" y="865485"/>
            <a:ext cx="8318500" cy="11634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EXPECTED OUTCOME</a:t>
            </a:r>
          </a:p>
          <a:p>
            <a:pPr marL="285750" lvl="1" indent="-285750">
              <a:buFont typeface="Arial"/>
              <a:buChar char="•"/>
            </a:pPr>
            <a:r>
              <a:rPr lang="en-US" sz="1400" i="1" dirty="0" smtClean="0">
                <a:solidFill>
                  <a:srgbClr val="000000"/>
                </a:solidFill>
              </a:rPr>
              <a:t>Post-Event tool:  </a:t>
            </a:r>
            <a:r>
              <a:rPr lang="en-US" sz="1400" dirty="0" smtClean="0">
                <a:solidFill>
                  <a:srgbClr val="000000"/>
                </a:solidFill>
              </a:rPr>
              <a:t>A </a:t>
            </a:r>
            <a:r>
              <a:rPr lang="en-US" sz="1400" dirty="0">
                <a:solidFill>
                  <a:srgbClr val="000000"/>
                </a:solidFill>
              </a:rPr>
              <a:t>tool which will help business users </a:t>
            </a:r>
            <a:r>
              <a:rPr lang="en-US" sz="1400" dirty="0" smtClean="0">
                <a:solidFill>
                  <a:srgbClr val="000000"/>
                </a:solidFill>
              </a:rPr>
              <a:t>identify which actions drive incremental sales, share, or revenue for each product during a specific time frame and which do not. </a:t>
            </a:r>
            <a:r>
              <a:rPr lang="en-US" sz="1400" dirty="0">
                <a:solidFill>
                  <a:srgbClr val="000000"/>
                </a:solidFill>
              </a:rPr>
              <a:t>The flow of the tool should be intuitive and in a self-servicing </a:t>
            </a:r>
            <a:r>
              <a:rPr lang="en-US" sz="1400" dirty="0" smtClean="0">
                <a:solidFill>
                  <a:srgbClr val="000000"/>
                </a:solidFill>
              </a:rPr>
              <a:t>format.</a:t>
            </a:r>
            <a:endParaRPr lang="en-US" sz="1400" dirty="0">
              <a:solidFill>
                <a:srgbClr val="000000"/>
              </a:solidFill>
            </a:endParaRPr>
          </a:p>
          <a:p>
            <a:pPr marL="285750" lvl="1" indent="-285750">
              <a:buFont typeface="Arial"/>
              <a:buChar char="•"/>
            </a:pPr>
            <a:endParaRPr lang="en-US" sz="1400" i="1" dirty="0" smtClean="0">
              <a:solidFill>
                <a:srgbClr val="000000"/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400" i="1" dirty="0" smtClean="0">
                <a:solidFill>
                  <a:srgbClr val="000000"/>
                </a:solidFill>
              </a:rPr>
              <a:t>Scenario planner: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A ‘What-If-Analysis’ tool which will help business users determine promotional prices and display &amp; feature ads for products to optimize sales in future</a:t>
            </a:r>
          </a:p>
          <a:p>
            <a:pPr lvl="1" indent="-117872"/>
            <a:endParaRPr lang="en-US" dirty="0">
              <a:solidFill>
                <a:srgbClr val="000000"/>
              </a:solidFill>
            </a:endParaRPr>
          </a:p>
          <a:p>
            <a:pPr lvl="1" indent="-117872"/>
            <a:r>
              <a:rPr lang="en-US" sz="1800" b="1" dirty="0" smtClean="0">
                <a:solidFill>
                  <a:srgbClr val="000000"/>
                </a:solidFill>
              </a:rPr>
              <a:t>SUGGESTIONS FOR SUCCESS</a:t>
            </a:r>
          </a:p>
          <a:p>
            <a:pPr marL="285750" lvl="1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Include graphs for representing key business insights</a:t>
            </a:r>
          </a:p>
          <a:p>
            <a:pPr marL="285750" lvl="1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Support </a:t>
            </a:r>
            <a:r>
              <a:rPr lang="en-US" sz="1400" dirty="0">
                <a:solidFill>
                  <a:srgbClr val="000000"/>
                </a:solidFill>
              </a:rPr>
              <a:t>dynamic and interactive graphs which can take user </a:t>
            </a:r>
            <a:r>
              <a:rPr lang="en-US" sz="1400" dirty="0" smtClean="0">
                <a:solidFill>
                  <a:srgbClr val="000000"/>
                </a:solidFill>
              </a:rPr>
              <a:t>inputs (</a:t>
            </a:r>
            <a:r>
              <a:rPr lang="en-US" sz="1400" dirty="0" err="1" smtClean="0">
                <a:solidFill>
                  <a:srgbClr val="000000"/>
                </a:solidFill>
              </a:rPr>
              <a:t>eg</a:t>
            </a:r>
            <a:r>
              <a:rPr lang="en-US" sz="1400" dirty="0" smtClean="0">
                <a:solidFill>
                  <a:srgbClr val="000000"/>
                </a:solidFill>
              </a:rPr>
              <a:t> D3</a:t>
            </a:r>
            <a:r>
              <a:rPr lang="en-US" sz="1400" dirty="0">
                <a:solidFill>
                  <a:srgbClr val="000000"/>
                </a:solidFill>
              </a:rPr>
              <a:t>.js, </a:t>
            </a:r>
            <a:r>
              <a:rPr lang="en-US" sz="1400" dirty="0" err="1">
                <a:solidFill>
                  <a:srgbClr val="000000"/>
                </a:solidFill>
              </a:rPr>
              <a:t>PykCharts.js</a:t>
            </a:r>
            <a:r>
              <a:rPr lang="en-US" sz="1400" dirty="0">
                <a:solidFill>
                  <a:srgbClr val="000000"/>
                </a:solidFill>
              </a:rPr>
              <a:t>, etc</a:t>
            </a:r>
            <a:r>
              <a:rPr lang="en-US" sz="1400" dirty="0" smtClean="0">
                <a:solidFill>
                  <a:srgbClr val="000000"/>
                </a:solidFill>
              </a:rPr>
              <a:t>.)</a:t>
            </a:r>
            <a:endParaRPr lang="en-US" sz="1400" dirty="0">
              <a:solidFill>
                <a:srgbClr val="000000"/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Open </a:t>
            </a:r>
            <a:r>
              <a:rPr lang="en-US" sz="1400" dirty="0">
                <a:solidFill>
                  <a:srgbClr val="000000"/>
                </a:solidFill>
              </a:rPr>
              <a:t>Source platforms which are scalable to support implementation in business </a:t>
            </a:r>
            <a:r>
              <a:rPr lang="en-US" sz="1400" dirty="0" smtClean="0">
                <a:solidFill>
                  <a:srgbClr val="000000"/>
                </a:solidFill>
              </a:rPr>
              <a:t>environment</a:t>
            </a:r>
            <a:endParaRPr lang="en-US" b="0" dirty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</a:pPr>
            <a:endParaRPr lang="en-US" sz="1800" dirty="0" smtClean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AVAILABLE </a:t>
            </a:r>
            <a:r>
              <a:rPr lang="en-US" sz="1800" dirty="0">
                <a:solidFill>
                  <a:srgbClr val="000000"/>
                </a:solidFill>
              </a:rPr>
              <a:t>DATA</a:t>
            </a:r>
            <a:endParaRPr lang="en-US" sz="1800" b="0" dirty="0">
              <a:solidFill>
                <a:srgbClr val="000000"/>
              </a:solidFill>
            </a:endParaRPr>
          </a:p>
          <a:p>
            <a:pPr marL="285750" indent="-285750" algn="just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Same data as provided for Focus Area 1 </a:t>
            </a:r>
            <a:r>
              <a:rPr lang="mr-IN" sz="1400" b="0" dirty="0" smtClean="0">
                <a:solidFill>
                  <a:srgbClr val="000000"/>
                </a:solidFill>
              </a:rPr>
              <a:t>–</a:t>
            </a:r>
            <a:r>
              <a:rPr lang="en-US" sz="1400" b="0" dirty="0" smtClean="0">
                <a:solidFill>
                  <a:srgbClr val="000000"/>
                </a:solidFill>
              </a:rPr>
              <a:t> Driver Analysis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3483366"/>
            <a:ext cx="89408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150" y="70645"/>
            <a:ext cx="865505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Focus Area 3:  Image Processing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77" y="1120708"/>
            <a:ext cx="2666323" cy="1702725"/>
          </a:xfrm>
          <a:prstGeom prst="rect">
            <a:avLst/>
          </a:prstGeom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381000" y="977899"/>
            <a:ext cx="5982377" cy="1722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PROBLEM BRIEF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ABI recommends retailers to sell our products at specific prices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But retailers can deviate from the recommended prices which can reduce ABI product sales</a:t>
            </a:r>
          </a:p>
          <a:p>
            <a:pPr marL="552450" lvl="2" indent="-285750">
              <a:spcBef>
                <a:spcPts val="0"/>
              </a:spcBef>
              <a:buFont typeface="Arial"/>
              <a:buChar char="•"/>
            </a:pPr>
            <a:r>
              <a:rPr lang="en-US" b="0" dirty="0" smtClean="0">
                <a:solidFill>
                  <a:srgbClr val="000000"/>
                </a:solidFill>
              </a:rPr>
              <a:t>Due to retailers’ different pricing strategy or manual errors</a:t>
            </a:r>
          </a:p>
          <a:p>
            <a:pPr marL="285750" lvl="1" indent="-285750">
              <a:buFont typeface="Arial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At times, the price tags are not placed with corresponding beer pack</a:t>
            </a:r>
          </a:p>
          <a:p>
            <a:pPr marL="285750" lvl="1" indent="-285750">
              <a:buFont typeface="Arial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ABI has a clear need to routinely monitor recommended prices in market</a:t>
            </a:r>
          </a:p>
          <a:p>
            <a:pPr marL="552450" lvl="2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Now collects store shelf images with price tags weekly</a:t>
            </a:r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368300" y="3569893"/>
            <a:ext cx="8470899" cy="1176195"/>
          </a:xfrm>
          <a:prstGeom prst="rect">
            <a:avLst/>
          </a:prstGeom>
          <a:noFill/>
          <a:ln w="28575" cmpd="sng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CHALLENGE</a:t>
            </a:r>
          </a:p>
          <a:p>
            <a:r>
              <a:rPr lang="en-US" sz="1400" b="0" dirty="0" smtClean="0"/>
              <a:t>Participants </a:t>
            </a:r>
            <a:r>
              <a:rPr lang="en-US" sz="1400" b="0" dirty="0"/>
              <a:t>must develop an algorithm to extract the weekly price of every SKU from these shelf images.  </a:t>
            </a:r>
            <a:r>
              <a:rPr lang="en-US" sz="1400" b="0" dirty="0" smtClean="0"/>
              <a:t>The </a:t>
            </a:r>
            <a:r>
              <a:rPr lang="en-US" sz="1400" b="0" dirty="0"/>
              <a:t>algorithm should identify the products and weeks where there is </a:t>
            </a:r>
            <a:r>
              <a:rPr lang="en-US" sz="1400" b="0" dirty="0" smtClean="0"/>
              <a:t>deviation versus recommended price or erroneous </a:t>
            </a:r>
            <a:r>
              <a:rPr lang="en-US" sz="1400" b="0" dirty="0"/>
              <a:t>product labeling.</a:t>
            </a:r>
          </a:p>
          <a:p>
            <a:pPr lvl="1"/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7590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150" y="70645"/>
            <a:ext cx="865505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Focus Area 3:  Image Processing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508000" y="1198705"/>
            <a:ext cx="8343900" cy="11634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0000"/>
                </a:solidFill>
              </a:rPr>
              <a:t>EXPECTED OUTCOME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Extract and store weekly price of every SKU (stock keeping unit) on the shelf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List of SKUs along with weeks where price is different from recommended price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sz="1400" b="0" dirty="0" smtClean="0">
              <a:solidFill>
                <a:srgbClr val="000000"/>
              </a:solidFill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List of SKUs along with weeks where price tags are placed erroneously</a:t>
            </a:r>
          </a:p>
          <a:p>
            <a:pPr marL="285750" indent="-285750">
              <a:buFont typeface="Arial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  <a:p>
            <a:pPr lvl="1"/>
            <a:r>
              <a:rPr lang="en-US" sz="1800" b="1" dirty="0">
                <a:solidFill>
                  <a:srgbClr val="000000"/>
                </a:solidFill>
              </a:rPr>
              <a:t>AVAILABLE DATA</a:t>
            </a:r>
          </a:p>
          <a:p>
            <a:pPr marL="285750" lvl="1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Shelf images of products at retail in help showcase the real life scenarios for 104 </a:t>
            </a:r>
            <a:r>
              <a:rPr lang="en-US" sz="1400" dirty="0" smtClean="0">
                <a:solidFill>
                  <a:srgbClr val="000000"/>
                </a:solidFill>
              </a:rPr>
              <a:t>weeks</a:t>
            </a:r>
            <a:endParaRPr lang="en-US" sz="1400" dirty="0">
              <a:solidFill>
                <a:srgbClr val="000000"/>
              </a:solidFill>
            </a:endParaRPr>
          </a:p>
          <a:p>
            <a:pPr marL="285750" lvl="1" indent="-285750">
              <a:buFont typeface="Arial"/>
              <a:buChar char="•"/>
            </a:pPr>
            <a:endParaRPr lang="en-US" sz="1400" dirty="0" smtClean="0">
              <a:solidFill>
                <a:srgbClr val="000000"/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ABI </a:t>
            </a:r>
            <a:r>
              <a:rPr lang="en-US" sz="1400" dirty="0">
                <a:solidFill>
                  <a:srgbClr val="000000"/>
                </a:solidFill>
              </a:rPr>
              <a:t>recommended SKY price list for 104 weeks</a:t>
            </a:r>
          </a:p>
          <a:p>
            <a:pPr marL="285750" indent="-285750">
              <a:buFont typeface="Arial"/>
              <a:buChar char="•"/>
            </a:pP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3050" y="108745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Image Processing Sample Data:  </a:t>
            </a:r>
            <a:r>
              <a:rPr lang="en-US" sz="2400" b="0" dirty="0" smtClean="0"/>
              <a:t>Shelf Set Image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41400"/>
            <a:ext cx="5659115" cy="361393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869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00367" y="4654550"/>
            <a:ext cx="302283" cy="273845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9" b="16004"/>
          <a:stretch/>
        </p:blipFill>
        <p:spPr>
          <a:xfrm>
            <a:off x="1623304" y="1181099"/>
            <a:ext cx="5600700" cy="977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8"/>
          <a:stretch/>
        </p:blipFill>
        <p:spPr>
          <a:xfrm>
            <a:off x="319440" y="2336800"/>
            <a:ext cx="3814409" cy="2544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348232"/>
            <a:ext cx="4363065" cy="2540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73050" y="108745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Image Processing Sample Data:  </a:t>
            </a:r>
            <a:r>
              <a:rPr lang="en-US" sz="2400" b="0" dirty="0" smtClean="0"/>
              <a:t>Price Tags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78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Judging 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4</a:t>
            </a:r>
            <a:r>
              <a:rPr lang="en-US" dirty="0" smtClean="0"/>
              <a:t>0</a:t>
            </a:r>
            <a:r>
              <a:rPr lang="en-US" dirty="0"/>
              <a:t>% for technical execution </a:t>
            </a:r>
            <a:r>
              <a:rPr lang="en-US" dirty="0" smtClean="0"/>
              <a:t>and approach</a:t>
            </a:r>
          </a:p>
          <a:p>
            <a:pPr marL="552450" lvl="2" indent="-285750"/>
            <a:r>
              <a:rPr lang="en-US" sz="1600" i="1" dirty="0" smtClean="0"/>
              <a:t>Robustness of algorithm</a:t>
            </a:r>
          </a:p>
          <a:p>
            <a:pPr marL="552450" lvl="2" indent="-285750"/>
            <a:r>
              <a:rPr lang="en-US" sz="1600" i="1" dirty="0" smtClean="0"/>
              <a:t>Coding best practices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30</a:t>
            </a:r>
            <a:r>
              <a:rPr lang="en-US" dirty="0"/>
              <a:t>% for the desirability and feasibility </a:t>
            </a:r>
            <a:endParaRPr lang="en-US" dirty="0" smtClean="0"/>
          </a:p>
          <a:p>
            <a:pPr marL="609600" lvl="2" indent="-342900">
              <a:buFont typeface="Arial" charset="0"/>
              <a:buChar char="•"/>
            </a:pPr>
            <a:r>
              <a:rPr lang="en-US" sz="1600" i="1" dirty="0" smtClean="0"/>
              <a:t>Desirability </a:t>
            </a:r>
            <a:r>
              <a:rPr lang="en-US" sz="1600" i="1" dirty="0"/>
              <a:t>– will the end users want to use it? </a:t>
            </a:r>
            <a:endParaRPr lang="en-US" sz="1600" i="1" dirty="0" smtClean="0"/>
          </a:p>
          <a:p>
            <a:pPr marL="609600" lvl="2" indent="-342900">
              <a:buFont typeface="Arial" charset="0"/>
              <a:buChar char="•"/>
            </a:pPr>
            <a:r>
              <a:rPr lang="en-US" sz="1600" i="1" dirty="0" smtClean="0"/>
              <a:t>Feasibility </a:t>
            </a:r>
            <a:r>
              <a:rPr lang="en-US" sz="1600" i="1" dirty="0"/>
              <a:t>– is this solution something that the end users can implement at scale</a:t>
            </a:r>
            <a:r>
              <a:rPr lang="en-US" sz="1600" i="1" dirty="0" smtClean="0"/>
              <a:t>?</a:t>
            </a:r>
            <a:br>
              <a:rPr lang="en-US" sz="1600" i="1" dirty="0" smtClean="0"/>
            </a:br>
            <a:endParaRPr lang="en-US" sz="16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30</a:t>
            </a:r>
            <a:r>
              <a:rPr lang="en-US" dirty="0"/>
              <a:t>% for innovation and </a:t>
            </a:r>
            <a:r>
              <a:rPr lang="en-US" dirty="0" smtClean="0"/>
              <a:t>uniqueness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Max Team Size = 5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Submissions due on Hackathon.io @ 9am Sunday, February 5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 minutes to Demo, 1 minute for Judge Q&amp;A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Participation Agreement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Fresh Code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Code of Conduct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Travel Stipends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Registration &amp; Check-In – Arrive Early!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PRESENTATION TITLE GOES HERE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609600" y="1899896"/>
            <a:ext cx="2641600" cy="13792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3820887" y="1691450"/>
            <a:ext cx="4698999" cy="1796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Welcome from </a:t>
            </a:r>
            <a:r>
              <a:rPr lang="en-US" sz="1400" b="1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ABinBev</a:t>
            </a:r>
            <a:endParaRPr lang="en-US"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Prizes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Judges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Judging Criteria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 lang="en-US"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Hackathon.io</a:t>
            </a:r>
            <a:endParaRPr lang="en-US" sz="14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7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Hack the World Bangalore Virtual Meetup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Hackathon.io</a:t>
            </a:r>
            <a:endParaRPr lang="en-US" sz="2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 to: </a:t>
            </a:r>
            <a:r>
              <a:rPr lang="en-US" sz="16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http://www.hackathon.io/abinbev-hacktheworld-bangalore/</a:t>
            </a: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on “Join Event”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on “Projects”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on “List Your Project”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“Proceed”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Check ”Projects” to confirm you’re listed!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PRESENTATION TITLE GOES HERE 2016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PRESENTATION TITLE GOES HERE 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88554" y="1653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Welcome from </a:t>
            </a:r>
            <a:r>
              <a:rPr lang="en-US" sz="2400" b="1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ABInBev</a:t>
            </a:r>
            <a:endParaRPr lang="en-US" sz="2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7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558" y="1268016"/>
            <a:ext cx="2826674" cy="28266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06884" y="4168237"/>
            <a:ext cx="4577985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Felipe </a:t>
            </a:r>
            <a:r>
              <a:rPr lang="en-US" sz="135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Aragao</a:t>
            </a:r>
            <a:endParaRPr lang="en-US" sz="135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Growth Analytics </a:t>
            </a:r>
            <a:r>
              <a:rPr lang="en-US" sz="135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lang="en-US" sz="1350" i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Anheuser</a:t>
            </a:r>
            <a:r>
              <a:rPr lang="en-US" sz="135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-Busch </a:t>
            </a:r>
            <a:r>
              <a:rPr lang="en-US" sz="135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InBev</a:t>
            </a:r>
            <a:endParaRPr lang="en-US" sz="135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2501" y="1159476"/>
            <a:ext cx="3008761" cy="300876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387889" y="4168237"/>
            <a:ext cx="4577985" cy="507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Tina Wung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</a:t>
            </a:r>
            <a:r>
              <a:rPr lang="en-US" sz="135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Director, </a:t>
            </a:r>
            <a:r>
              <a:rPr lang="en-US" sz="1350" i="1" dirty="0">
                <a:solidFill>
                  <a:schemeClr val="dk1"/>
                </a:solidFill>
              </a:rPr>
              <a:t>I</a:t>
            </a:r>
            <a:r>
              <a:rPr lang="en-US" sz="135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nnovation Community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35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Anheuser</a:t>
            </a:r>
            <a:r>
              <a:rPr lang="en-US" sz="135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-Busch </a:t>
            </a:r>
            <a:r>
              <a:rPr lang="en-US" sz="135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InBev</a:t>
            </a:r>
            <a:endParaRPr lang="en-US" sz="135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Hack the World Bangalore Virtual Meetup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08050" y="11255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Hackathon</a:t>
            </a:r>
            <a:r>
              <a:rPr lang="en-US" sz="24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Schedule</a:t>
            </a:r>
            <a:endParaRPr lang="en-US" sz="2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Shape 170"/>
          <p:cNvGrpSpPr/>
          <p:nvPr/>
        </p:nvGrpSpPr>
        <p:grpSpPr>
          <a:xfrm>
            <a:off x="208050" y="1001229"/>
            <a:ext cx="8795633" cy="3623286"/>
            <a:chOff x="4849" y="7808"/>
            <a:chExt cx="8795633" cy="3623286"/>
          </a:xfrm>
        </p:grpSpPr>
        <p:sp>
          <p:nvSpPr>
            <p:cNvPr id="171" name="Shape 171"/>
            <p:cNvSpPr/>
            <p:nvPr/>
          </p:nvSpPr>
          <p:spPr>
            <a:xfrm>
              <a:off x="4849" y="7808"/>
              <a:ext cx="2711572" cy="944165"/>
            </a:xfrm>
            <a:prstGeom prst="rect">
              <a:avLst/>
            </a:prstGeom>
            <a:gradFill>
              <a:gsLst>
                <a:gs pos="0">
                  <a:srgbClr val="C94747"/>
                </a:gs>
                <a:gs pos="50000">
                  <a:srgbClr val="C90000"/>
                </a:gs>
                <a:gs pos="100000">
                  <a:srgbClr val="BA0000"/>
                </a:gs>
              </a:gsLst>
              <a:lin ang="5400000" scaled="0"/>
            </a:gradFill>
            <a:ln w="952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4849" y="7808"/>
              <a:ext cx="2711572" cy="944165"/>
            </a:xfrm>
            <a:prstGeom prst="rect">
              <a:avLst/>
            </a:prstGeom>
            <a:noFill/>
            <a:ln>
              <a:noFill/>
            </a:ln>
          </p:spPr>
          <p:txBody>
            <a:bodyPr lIns="156450" tIns="89400" rIns="156450" bIns="89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Friday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4849" y="951974"/>
              <a:ext cx="2711572" cy="2679120"/>
            </a:xfrm>
            <a:prstGeom prst="rect">
              <a:avLst/>
            </a:prstGeom>
            <a:solidFill>
              <a:srgbClr val="E8CACA">
                <a:alpha val="89803"/>
              </a:srgbClr>
            </a:solidFill>
            <a:ln w="9525" cap="flat" cmpd="sng">
              <a:solidFill>
                <a:srgbClr val="E8CACA">
                  <a:alpha val="8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4849" y="951974"/>
              <a:ext cx="2711572" cy="2679120"/>
            </a:xfrm>
            <a:prstGeom prst="rect">
              <a:avLst/>
            </a:prstGeom>
            <a:noFill/>
            <a:ln>
              <a:noFill/>
            </a:ln>
          </p:spPr>
          <p:txBody>
            <a:bodyPr lIns="74675" tIns="74675" rIns="99550" bIns="112000" anchor="t" anchorCtr="0">
              <a:noAutofit/>
            </a:bodyPr>
            <a:lstStyle/>
            <a:p>
              <a: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6:00PM: Doors Open, Registration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:00PM: Opening Ceremony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:00PM: Hacking Begins / Release the Datasets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! / Dinner</a:t>
              </a:r>
              <a:endPara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:00PM: Breakout Tech Sessions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:00AM: Midnight Snack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3046878" y="7808"/>
              <a:ext cx="2711572" cy="944165"/>
            </a:xfrm>
            <a:prstGeom prst="rect">
              <a:avLst/>
            </a:prstGeom>
            <a:gradFill>
              <a:gsLst>
                <a:gs pos="0">
                  <a:srgbClr val="C94747"/>
                </a:gs>
                <a:gs pos="50000">
                  <a:srgbClr val="C90000"/>
                </a:gs>
                <a:gs pos="100000">
                  <a:srgbClr val="BA0000"/>
                </a:gs>
              </a:gsLst>
              <a:lin ang="5400000" scaled="0"/>
            </a:gradFill>
            <a:ln w="952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3046878" y="7808"/>
              <a:ext cx="2711572" cy="944165"/>
            </a:xfrm>
            <a:prstGeom prst="rect">
              <a:avLst/>
            </a:prstGeom>
            <a:noFill/>
            <a:ln>
              <a:noFill/>
            </a:ln>
          </p:spPr>
          <p:txBody>
            <a:bodyPr lIns="156450" tIns="89400" rIns="156450" bIns="89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Saturday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3046878" y="951974"/>
              <a:ext cx="2711572" cy="2679120"/>
            </a:xfrm>
            <a:prstGeom prst="rect">
              <a:avLst/>
            </a:prstGeom>
            <a:solidFill>
              <a:srgbClr val="E8CACA">
                <a:alpha val="89803"/>
              </a:srgbClr>
            </a:solidFill>
            <a:ln w="9525" cap="flat" cmpd="sng">
              <a:solidFill>
                <a:srgbClr val="E8CACA">
                  <a:alpha val="8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3046878" y="951974"/>
              <a:ext cx="2711572" cy="2679120"/>
            </a:xfrm>
            <a:prstGeom prst="rect">
              <a:avLst/>
            </a:prstGeom>
            <a:noFill/>
            <a:ln>
              <a:noFill/>
            </a:ln>
          </p:spPr>
          <p:txBody>
            <a:bodyPr lIns="74675" tIns="74675" rIns="99550" bIns="112000" anchor="t" anchorCtr="0">
              <a:noAutofit/>
            </a:bodyPr>
            <a:lstStyle/>
            <a:p>
              <a: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Hack through the night!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:00AM: 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Breakfast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dirty="0">
                <a:solidFill>
                  <a:schemeClr val="dk1"/>
                </a:solidFill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dirty="0">
                  <a:solidFill>
                    <a:schemeClr val="dk1"/>
                  </a:solidFill>
                </a:rPr>
                <a:t>1</a:t>
              </a: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:00PM: Lunch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:00PM: Pitch Workshop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:00PM: Dinner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:00AM: Midnight Snack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910" y="7808"/>
              <a:ext cx="2711572" cy="944165"/>
            </a:xfrm>
            <a:prstGeom prst="rect">
              <a:avLst/>
            </a:prstGeom>
            <a:gradFill>
              <a:gsLst>
                <a:gs pos="0">
                  <a:srgbClr val="C94747"/>
                </a:gs>
                <a:gs pos="50000">
                  <a:srgbClr val="C90000"/>
                </a:gs>
                <a:gs pos="100000">
                  <a:srgbClr val="BA0000"/>
                </a:gs>
              </a:gsLst>
              <a:lin ang="5400000" scaled="0"/>
            </a:gradFill>
            <a:ln w="9525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6088910" y="7808"/>
              <a:ext cx="2711572" cy="944165"/>
            </a:xfrm>
            <a:prstGeom prst="rect">
              <a:avLst/>
            </a:prstGeom>
            <a:noFill/>
            <a:ln>
              <a:noFill/>
            </a:ln>
          </p:spPr>
          <p:txBody>
            <a:bodyPr lIns="156450" tIns="89400" rIns="156450" bIns="89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Sunday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6088910" y="951974"/>
              <a:ext cx="2711572" cy="2679120"/>
            </a:xfrm>
            <a:prstGeom prst="rect">
              <a:avLst/>
            </a:prstGeom>
            <a:solidFill>
              <a:srgbClr val="E8CACA">
                <a:alpha val="89803"/>
              </a:srgbClr>
            </a:solidFill>
            <a:ln w="9525" cap="flat" cmpd="sng">
              <a:solidFill>
                <a:srgbClr val="E8CACA">
                  <a:alpha val="89803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6088910" y="951974"/>
              <a:ext cx="2711572" cy="2679120"/>
            </a:xfrm>
            <a:prstGeom prst="rect">
              <a:avLst/>
            </a:prstGeom>
            <a:noFill/>
            <a:ln>
              <a:noFill/>
            </a:ln>
          </p:spPr>
          <p:txBody>
            <a:bodyPr lIns="74675" tIns="74675" rIns="99550" bIns="112000" anchor="t" anchorCtr="0">
              <a:noAutofit/>
            </a:bodyPr>
            <a:lstStyle/>
            <a:p>
              <a: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8:00AM: Breakfast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:00AM: Submission Deadline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:00AM: Judging Begins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:30 AM: Judge Deliberations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:00PM: Lunch / Snacks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:30PM: Awards / Closing Ceremony</a:t>
              </a: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endPara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ct val="100000"/>
              </a:pPr>
              <a:r>
                <a:rPr lang="en-US" sz="12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:00PM Happy Hour (21+ only) </a:t>
              </a:r>
            </a:p>
          </p:txBody>
        </p:sp>
      </p:grp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Hack the World Bangalore Virtual Meetup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46438" y="13272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Prizes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28245" y="1021784"/>
            <a:ext cx="8581292" cy="3263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Grand Prize: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Expenses-paid trip to New York City for the winning team to present to </a:t>
            </a:r>
            <a:r>
              <a:rPr lang="en-US" sz="1200" b="1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ABInBev</a:t>
            </a: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leadership!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Guaranteed in-person interviews for each member of your team with the GAC leadership team for potential job and/or investment </a:t>
            </a:r>
            <a:r>
              <a:rPr lang="en-US" sz="1200" b="0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endParaRPr lang="en-US" sz="12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2nd Place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Guaranteed in-person interviews for each member of your team with the GAC leadership team for potential job and/or investment opportunities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PS4 (</a:t>
            </a:r>
            <a:r>
              <a:rPr lang="en-US" sz="12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Playstation</a:t>
            </a:r>
            <a:r>
              <a:rPr lang="en-US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 for each team member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lang="en-US" sz="1200" b="1" i="0" u="none" strike="noStrike" cap="none" dirty="0" smtClean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3rd </a:t>
            </a:r>
            <a:r>
              <a:rPr lang="en-US" sz="12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Place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Guaranteed in-person interviews for each member of your team with the GAC leadership team for potential job and/or investment opportunities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iPad</a:t>
            </a:r>
            <a:r>
              <a:rPr lang="en-US" sz="1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Air for each team member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Hack the World Bangalore Virtual Meetup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960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Judges</a:t>
            </a:r>
          </a:p>
        </p:txBody>
      </p:sp>
      <p:pic>
        <p:nvPicPr>
          <p:cNvPr id="198" name="Shape 19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80133" y="1370012"/>
            <a:ext cx="5783732" cy="326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378167" y="4730750"/>
            <a:ext cx="302282" cy="2738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>
            <a:off x="5479521" y="4730750"/>
            <a:ext cx="2852057" cy="27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Hack the World Bangalore Virtual Meetup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150" y="235745"/>
            <a:ext cx="865505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Anheuser-Busch </a:t>
            </a:r>
            <a:r>
              <a:rPr lang="en-US" sz="2400" dirty="0" err="1" smtClean="0"/>
              <a:t>InBev</a:t>
            </a:r>
            <a:r>
              <a:rPr lang="en-US" sz="2400" dirty="0" smtClean="0"/>
              <a:t> is looking for solutions that help optimize our retail </a:t>
            </a:r>
            <a:r>
              <a:rPr lang="en-US" sz="2400" dirty="0"/>
              <a:t>i</a:t>
            </a:r>
            <a:r>
              <a:rPr lang="en-US" sz="2400" dirty="0" smtClean="0"/>
              <a:t>nvestment.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ubtitle 7"/>
          <p:cNvSpPr txBox="1">
            <a:spLocks/>
          </p:cNvSpPr>
          <p:nvPr/>
        </p:nvSpPr>
        <p:spPr>
          <a:xfrm>
            <a:off x="330200" y="1462851"/>
            <a:ext cx="5207000" cy="1796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OVERALL HACKATHON CHALLENGE: 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RETAIL OPTIMIZATION BRIEF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In your local liquor stores or supermarkets, in the beer aisle you see rows upon rows of beer stacked into perfect displays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These displays have many price promotions and marketing messages to encourage consumers to purchase </a:t>
            </a:r>
            <a:r>
              <a:rPr lang="en-US" sz="1400" b="0" dirty="0" err="1" smtClean="0">
                <a:solidFill>
                  <a:schemeClr val="tx1"/>
                </a:solidFill>
              </a:rPr>
              <a:t>ABInBev</a:t>
            </a:r>
            <a:r>
              <a:rPr lang="en-US" sz="1400" b="0" dirty="0" smtClean="0">
                <a:solidFill>
                  <a:schemeClr val="tx1"/>
                </a:solidFill>
              </a:rPr>
              <a:t> products!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ABI invests a lot of money in retail promotions to obtain optimal shelf space, displays, price promotions, and featured placements where legal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Our goal is to increase consumer willingness to pay, resulting in improved market share and revenue.</a:t>
            </a:r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8" name="Picture 7" descr="reta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30399"/>
            <a:ext cx="295275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150" y="286545"/>
            <a:ext cx="865505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this </a:t>
            </a:r>
            <a:r>
              <a:rPr lang="en-US" sz="2400" dirty="0" err="1" smtClean="0"/>
              <a:t>hackathon</a:t>
            </a:r>
            <a:r>
              <a:rPr lang="en-US" sz="2400" dirty="0" smtClean="0"/>
              <a:t>, we will focus on 3 key areas of retail optimization.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78167" y="4730750"/>
            <a:ext cx="302283" cy="273845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ubtitle 7"/>
          <p:cNvSpPr txBox="1">
            <a:spLocks/>
          </p:cNvSpPr>
          <p:nvPr/>
        </p:nvSpPr>
        <p:spPr>
          <a:xfrm>
            <a:off x="508000" y="1615251"/>
            <a:ext cx="7886700" cy="17961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Focus Area 1:  </a:t>
            </a:r>
            <a:r>
              <a:rPr lang="en-US" sz="2000" dirty="0">
                <a:solidFill>
                  <a:srgbClr val="000000"/>
                </a:solidFill>
              </a:rPr>
              <a:t>Driver Analysis</a:t>
            </a:r>
          </a:p>
          <a:p>
            <a:pPr marL="285750" indent="-285750" algn="just">
              <a:buFont typeface="Arial"/>
              <a:buChar char="•"/>
            </a:pPr>
            <a:endParaRPr lang="en-US" sz="2000" b="0" dirty="0" smtClean="0">
              <a:solidFill>
                <a:srgbClr val="000000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Focus Area 2:  </a:t>
            </a:r>
            <a:r>
              <a:rPr lang="en-US" sz="2000" dirty="0" smtClean="0">
                <a:solidFill>
                  <a:srgbClr val="000000"/>
                </a:solidFill>
              </a:rPr>
              <a:t>Data Visualization</a:t>
            </a:r>
          </a:p>
          <a:p>
            <a:pPr marL="285750" indent="-285750" algn="just">
              <a:buFont typeface="Arial"/>
              <a:buChar char="•"/>
            </a:pPr>
            <a:endParaRPr lang="en-US" sz="2000" b="0" dirty="0" smtClean="0">
              <a:solidFill>
                <a:srgbClr val="000000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0" dirty="0" smtClean="0">
                <a:solidFill>
                  <a:srgbClr val="000000"/>
                </a:solidFill>
              </a:rPr>
              <a:t>Focus Area 3:  </a:t>
            </a:r>
            <a:r>
              <a:rPr lang="en-US" sz="2000" dirty="0">
                <a:solidFill>
                  <a:srgbClr val="000000"/>
                </a:solidFill>
              </a:rPr>
              <a:t>Image Processing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135" y="3892361"/>
            <a:ext cx="69915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Participants have the flexibility to choose either or all of the three focus areas </a:t>
            </a:r>
          </a:p>
        </p:txBody>
      </p:sp>
    </p:spTree>
    <p:extLst>
      <p:ext uri="{BB962C8B-B14F-4D97-AF65-F5344CB8AC3E}">
        <p14:creationId xmlns:p14="http://schemas.microsoft.com/office/powerpoint/2010/main" val="288936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150" y="70645"/>
            <a:ext cx="8655050" cy="9941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Focus Area 1:  Driver Analysis</a:t>
            </a:r>
            <a:endParaRPr lang="en-US" sz="2400" dirty="0"/>
          </a:p>
        </p:txBody>
      </p:sp>
      <p:sp>
        <p:nvSpPr>
          <p:cNvPr id="9" name="Subtitle 7"/>
          <p:cNvSpPr txBox="1">
            <a:spLocks/>
          </p:cNvSpPr>
          <p:nvPr/>
        </p:nvSpPr>
        <p:spPr>
          <a:xfrm>
            <a:off x="381001" y="977899"/>
            <a:ext cx="5372099" cy="1722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PROBLEM BRIEF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It’s very complex to identify the specific factors </a:t>
            </a:r>
            <a:r>
              <a:rPr lang="en-US" sz="1400" b="0" dirty="0">
                <a:solidFill>
                  <a:srgbClr val="000000"/>
                </a:solidFill>
              </a:rPr>
              <a:t>that truly drive incremental volume, market share, and revenue </a:t>
            </a:r>
            <a:r>
              <a:rPr lang="en-US" sz="1400" b="0" dirty="0" smtClean="0">
                <a:solidFill>
                  <a:srgbClr val="000000"/>
                </a:solidFill>
              </a:rPr>
              <a:t>growth.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ABI needs better </a:t>
            </a:r>
            <a:r>
              <a:rPr lang="en-US" sz="1400" b="0" dirty="0">
                <a:solidFill>
                  <a:srgbClr val="000000"/>
                </a:solidFill>
              </a:rPr>
              <a:t>insights </a:t>
            </a:r>
            <a:r>
              <a:rPr lang="en-US" sz="1400" b="0" dirty="0" smtClean="0">
                <a:solidFill>
                  <a:srgbClr val="000000"/>
                </a:solidFill>
              </a:rPr>
              <a:t>to </a:t>
            </a:r>
            <a:r>
              <a:rPr lang="en-US" sz="1400" b="0" dirty="0">
                <a:solidFill>
                  <a:srgbClr val="000000"/>
                </a:solidFill>
              </a:rPr>
              <a:t>understand which promotional levers provide the best return on </a:t>
            </a:r>
            <a:r>
              <a:rPr lang="en-US" sz="1400" b="0" dirty="0" smtClean="0">
                <a:solidFill>
                  <a:srgbClr val="000000"/>
                </a:solidFill>
              </a:rPr>
              <a:t>investment.</a:t>
            </a:r>
          </a:p>
          <a:p>
            <a:pPr algn="just"/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3390900"/>
            <a:ext cx="8940800" cy="119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7"/>
          <p:cNvSpPr txBox="1">
            <a:spLocks/>
          </p:cNvSpPr>
          <p:nvPr/>
        </p:nvSpPr>
        <p:spPr>
          <a:xfrm>
            <a:off x="368300" y="3446605"/>
            <a:ext cx="8470899" cy="1176195"/>
          </a:xfrm>
          <a:prstGeom prst="rect">
            <a:avLst/>
          </a:prstGeom>
          <a:noFill/>
          <a:ln w="28575" cmpd="sng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66700" indent="-117872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28625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46510" indent="-171450" algn="l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CHALLENGE</a:t>
            </a:r>
          </a:p>
          <a:p>
            <a:r>
              <a:rPr lang="en-US" sz="1400" b="0" dirty="0" smtClean="0"/>
              <a:t>Participants </a:t>
            </a:r>
            <a:r>
              <a:rPr lang="en-US" sz="1400" b="0" dirty="0"/>
              <a:t>must develop </a:t>
            </a:r>
            <a:r>
              <a:rPr lang="en-US" sz="1400" b="0" dirty="0" smtClean="0"/>
              <a:t>a driver model that quantifies impact of key drivers on sales</a:t>
            </a:r>
            <a:r>
              <a:rPr lang="en-US" sz="1400" b="0" dirty="0"/>
              <a:t>, share, or </a:t>
            </a:r>
            <a:r>
              <a:rPr lang="en-US" sz="1400" b="0" dirty="0" smtClean="0"/>
              <a:t>volume.</a:t>
            </a:r>
            <a:endParaRPr lang="en-US" sz="1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0" y="1054100"/>
            <a:ext cx="272415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49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IinBev_4x3_v1">
  <a:themeElements>
    <a:clrScheme name="ABI">
      <a:dk1>
        <a:srgbClr val="000000"/>
      </a:dk1>
      <a:lt1>
        <a:srgbClr val="FFFFFF"/>
      </a:lt1>
      <a:dk2>
        <a:srgbClr val="C00000"/>
      </a:dk2>
      <a:lt2>
        <a:srgbClr val="45120F"/>
      </a:lt2>
      <a:accent1>
        <a:srgbClr val="F39C1F"/>
      </a:accent1>
      <a:accent2>
        <a:srgbClr val="DA5926"/>
      </a:accent2>
      <a:accent3>
        <a:srgbClr val="C33827"/>
      </a:accent3>
      <a:accent4>
        <a:srgbClr val="89231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1478</Words>
  <Application>Microsoft Office PowerPoint</Application>
  <PresentationFormat>On-screen Show (16:9)</PresentationFormat>
  <Paragraphs>343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Mangal</vt:lpstr>
      <vt:lpstr>ABIinBev_4x3_v1</vt:lpstr>
      <vt:lpstr>PowerPoint Presentation</vt:lpstr>
      <vt:lpstr>Agenda</vt:lpstr>
      <vt:lpstr>Welcome from ABInBev</vt:lpstr>
      <vt:lpstr>Hackathon Schedule</vt:lpstr>
      <vt:lpstr>Prizes</vt:lpstr>
      <vt:lpstr>Judges</vt:lpstr>
      <vt:lpstr>Anheuser-Busch InBev is looking for solutions that help optimize our retail investment.</vt:lpstr>
      <vt:lpstr>In this hackathon, we will focus on 3 key areas of retail optimization. </vt:lpstr>
      <vt:lpstr>Focus Area 1:  Driver Analysis</vt:lpstr>
      <vt:lpstr>Focus Area 1:  Driver Analysis</vt:lpstr>
      <vt:lpstr>Driver Analysis Sample Data:   Internal (Retail) and External Factors data</vt:lpstr>
      <vt:lpstr>Focus Area 2:  Data Visualization</vt:lpstr>
      <vt:lpstr>Focus Area 2:  Data Visualization</vt:lpstr>
      <vt:lpstr>Focus Area 3:  Image Processing</vt:lpstr>
      <vt:lpstr>Focus Area 3:  Image Processing</vt:lpstr>
      <vt:lpstr>Image Processing Sample Data:  Shelf Set Image</vt:lpstr>
      <vt:lpstr>Image Processing Sample Data:  Price Tags</vt:lpstr>
      <vt:lpstr>Judging Criteria</vt:lpstr>
      <vt:lpstr>Rules</vt:lpstr>
      <vt:lpstr>Hackathon.io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Mayank</dc:creator>
  <cp:lastModifiedBy>Gupta, Mayank</cp:lastModifiedBy>
  <cp:revision>12</cp:revision>
  <dcterms:modified xsi:type="dcterms:W3CDTF">2017-02-03T09:14:59Z</dcterms:modified>
</cp:coreProperties>
</file>