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1" r:id="rId6"/>
    <p:sldId id="262" r:id="rId7"/>
    <p:sldId id="260" r:id="rId8"/>
    <p:sldId id="263" r:id="rId9"/>
    <p:sldId id="268" r:id="rId10"/>
    <p:sldId id="270" r:id="rId11"/>
    <p:sldId id="273" r:id="rId12"/>
    <p:sldId id="269" r:id="rId13"/>
    <p:sldId id="264" r:id="rId14"/>
    <p:sldId id="276" r:id="rId15"/>
    <p:sldId id="265" r:id="rId16"/>
    <p:sldId id="266" r:id="rId17"/>
    <p:sldId id="267" r:id="rId18"/>
    <p:sldId id="272" r:id="rId19"/>
    <p:sldId id="271" r:id="rId20"/>
    <p:sldId id="274"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F6F58-D8B1-174F-BC72-642B414F7F82}">
          <p14:sldIdLst>
            <p14:sldId id="256"/>
            <p14:sldId id="257"/>
            <p14:sldId id="258"/>
          </p14:sldIdLst>
        </p14:section>
        <p14:section name="Exploratory Data Analysis" id="{54576E6F-AE90-F145-9C54-A6E5D5678F78}">
          <p14:sldIdLst>
            <p14:sldId id="259"/>
            <p14:sldId id="261"/>
            <p14:sldId id="262"/>
            <p14:sldId id="260"/>
            <p14:sldId id="263"/>
          </p14:sldIdLst>
        </p14:section>
        <p14:section name="Feature Engineering &amp; Selection" id="{9926C8DD-A50A-1A4E-A8A4-1BD7ED348A82}">
          <p14:sldIdLst>
            <p14:sldId id="268"/>
            <p14:sldId id="270"/>
            <p14:sldId id="273"/>
            <p14:sldId id="269"/>
            <p14:sldId id="264"/>
            <p14:sldId id="276"/>
            <p14:sldId id="265"/>
            <p14:sldId id="266"/>
            <p14:sldId id="267"/>
            <p14:sldId id="272"/>
            <p14:sldId id="271"/>
            <p14:sldId id="274"/>
            <p14:sldId id="27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74D61-3839-757B-F2EC-0F1C77193468}" v="20" dt="2025-04-26T19:28:49.700"/>
    <p1510:client id="{1C843639-819D-C443-A5B6-138D6CA4828D}" v="81" dt="2025-04-27T05:47:07.416"/>
    <p1510:client id="{1F50D8B0-4292-E771-4950-45BBCB5C619C}" v="632" dt="2025-04-26T22:39:31.128"/>
    <p1510:client id="{3A30C45C-C0AF-A679-2E12-B6A18B4ED11F}" v="80" dt="2025-04-27T05:50:42.545"/>
    <p1510:client id="{3CA6C530-5225-6C75-8923-99BB7F3BAEA6}" v="199" dt="2025-04-27T05:33:17.877"/>
    <p1510:client id="{66714CB4-0C7B-1941-B74E-EBF565CBD3F9}" v="3" dt="2025-04-27T06:28:14.897"/>
    <p1510:client id="{AE86B1F6-9A04-5C7B-8EEC-A54237585E9E}" v="43" dt="2025-04-27T06:20:17.482"/>
    <p1510:client id="{BB4233A1-8187-B9C3-514C-ABB57C9B64E6}" v="115" dt="2025-04-27T05:22:27.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99FC2C-646C-4B6F-ABDD-918D922B5BA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CF8AF9-1DD1-4198-A856-7CC5F7A4FD6E}">
      <dgm:prSet/>
      <dgm:spPr/>
      <dgm:t>
        <a:bodyPr/>
        <a:lstStyle/>
        <a:p>
          <a:r>
            <a:rPr lang="en-US" b="1"/>
            <a:t>Goal:</a:t>
          </a:r>
          <a:endParaRPr lang="en-US"/>
        </a:p>
      </dgm:t>
    </dgm:pt>
    <dgm:pt modelId="{515BBD0F-2AAF-489C-8333-57BD78226D54}" type="parTrans" cxnId="{9F1EEF45-33B8-4F6A-9797-012E3CEEB535}">
      <dgm:prSet/>
      <dgm:spPr/>
      <dgm:t>
        <a:bodyPr/>
        <a:lstStyle/>
        <a:p>
          <a:endParaRPr lang="en-US"/>
        </a:p>
      </dgm:t>
    </dgm:pt>
    <dgm:pt modelId="{9EFF6ABB-80DB-4B76-B157-825D287D994A}" type="sibTrans" cxnId="{9F1EEF45-33B8-4F6A-9797-012E3CEEB535}">
      <dgm:prSet/>
      <dgm:spPr/>
      <dgm:t>
        <a:bodyPr/>
        <a:lstStyle/>
        <a:p>
          <a:endParaRPr lang="en-US"/>
        </a:p>
      </dgm:t>
    </dgm:pt>
    <dgm:pt modelId="{9AA6F826-28D2-4F89-8FD8-1224F7061BCD}">
      <dgm:prSet/>
      <dgm:spPr/>
      <dgm:t>
        <a:bodyPr/>
        <a:lstStyle/>
        <a:p>
          <a:r>
            <a:rPr lang="en-US"/>
            <a:t>Develop a classification model to predict human activity based on PIR sensor data.</a:t>
          </a:r>
        </a:p>
      </dgm:t>
    </dgm:pt>
    <dgm:pt modelId="{1057834C-8EEA-444A-BDA1-8D678724DCC9}" type="parTrans" cxnId="{7A09B2DE-8814-4635-B390-56B8F133E972}">
      <dgm:prSet/>
      <dgm:spPr/>
      <dgm:t>
        <a:bodyPr/>
        <a:lstStyle/>
        <a:p>
          <a:endParaRPr lang="en-US"/>
        </a:p>
      </dgm:t>
    </dgm:pt>
    <dgm:pt modelId="{94DBA5CB-C2E9-4FC1-9DBC-04E02E12AB41}" type="sibTrans" cxnId="{7A09B2DE-8814-4635-B390-56B8F133E972}">
      <dgm:prSet/>
      <dgm:spPr/>
      <dgm:t>
        <a:bodyPr/>
        <a:lstStyle/>
        <a:p>
          <a:endParaRPr lang="en-US"/>
        </a:p>
      </dgm:t>
    </dgm:pt>
    <dgm:pt modelId="{DFD99049-C99B-40D2-A4AD-54C7133EA309}">
      <dgm:prSet/>
      <dgm:spPr/>
      <dgm:t>
        <a:bodyPr/>
        <a:lstStyle/>
        <a:p>
          <a:r>
            <a:rPr lang="en-US" b="1"/>
            <a:t>Dataset:</a:t>
          </a:r>
          <a:endParaRPr lang="en-US"/>
        </a:p>
      </dgm:t>
    </dgm:pt>
    <dgm:pt modelId="{B16CD7E7-1571-490C-9E4E-438082D49F5E}" type="parTrans" cxnId="{0E9C37DF-6FBF-4480-8CA2-B277FE1098E3}">
      <dgm:prSet/>
      <dgm:spPr/>
      <dgm:t>
        <a:bodyPr/>
        <a:lstStyle/>
        <a:p>
          <a:endParaRPr lang="en-US"/>
        </a:p>
      </dgm:t>
    </dgm:pt>
    <dgm:pt modelId="{98431291-134A-4CCF-A4C7-8F9CDA4686DD}" type="sibTrans" cxnId="{0E9C37DF-6FBF-4480-8CA2-B277FE1098E3}">
      <dgm:prSet/>
      <dgm:spPr/>
      <dgm:t>
        <a:bodyPr/>
        <a:lstStyle/>
        <a:p>
          <a:endParaRPr lang="en-US"/>
        </a:p>
      </dgm:t>
    </dgm:pt>
    <dgm:pt modelId="{FA6A36A2-8F46-4A6B-B5D6-10037AA1D4E8}">
      <dgm:prSet/>
      <dgm:spPr/>
      <dgm:t>
        <a:bodyPr/>
        <a:lstStyle/>
        <a:p>
          <a:r>
            <a:rPr lang="en-US"/>
            <a:t>PIRvision FoG Presence Detection dataset (4 seconds of PIR sensor readings per sample).</a:t>
          </a:r>
        </a:p>
      </dgm:t>
    </dgm:pt>
    <dgm:pt modelId="{CC5889AC-687B-4380-899C-E57E8E0E9F4E}" type="parTrans" cxnId="{C65C6420-5238-409F-A282-7F84489145C2}">
      <dgm:prSet/>
      <dgm:spPr/>
      <dgm:t>
        <a:bodyPr/>
        <a:lstStyle/>
        <a:p>
          <a:endParaRPr lang="en-US"/>
        </a:p>
      </dgm:t>
    </dgm:pt>
    <dgm:pt modelId="{DDCDC60B-BAAA-4B5E-B5BC-A5D968885D49}" type="sibTrans" cxnId="{C65C6420-5238-409F-A282-7F84489145C2}">
      <dgm:prSet/>
      <dgm:spPr/>
      <dgm:t>
        <a:bodyPr/>
        <a:lstStyle/>
        <a:p>
          <a:endParaRPr lang="en-US"/>
        </a:p>
      </dgm:t>
    </dgm:pt>
    <dgm:pt modelId="{E1B83DB8-C4D1-4274-9D5D-8BBAC678AED0}">
      <dgm:prSet/>
      <dgm:spPr/>
      <dgm:t>
        <a:bodyPr/>
        <a:lstStyle/>
        <a:p>
          <a:r>
            <a:rPr lang="en-US" b="1"/>
            <a:t>Objective:</a:t>
          </a:r>
          <a:endParaRPr lang="en-US"/>
        </a:p>
      </dgm:t>
    </dgm:pt>
    <dgm:pt modelId="{149F8376-BF33-4710-A850-AC564476F89E}" type="parTrans" cxnId="{C2787331-7E24-4E50-8FED-9CE72FD71F55}">
      <dgm:prSet/>
      <dgm:spPr/>
      <dgm:t>
        <a:bodyPr/>
        <a:lstStyle/>
        <a:p>
          <a:endParaRPr lang="en-US"/>
        </a:p>
      </dgm:t>
    </dgm:pt>
    <dgm:pt modelId="{8F3A061A-E25D-4B3F-AC9D-0201C9A1FB27}" type="sibTrans" cxnId="{C2787331-7E24-4E50-8FED-9CE72FD71F55}">
      <dgm:prSet/>
      <dgm:spPr/>
      <dgm:t>
        <a:bodyPr/>
        <a:lstStyle/>
        <a:p>
          <a:endParaRPr lang="en-US"/>
        </a:p>
      </dgm:t>
    </dgm:pt>
    <dgm:pt modelId="{F9F2F575-291B-4B7B-862B-05CDACF04BB6}">
      <dgm:prSet/>
      <dgm:spPr/>
      <dgm:t>
        <a:bodyPr/>
        <a:lstStyle/>
        <a:p>
          <a:r>
            <a:rPr lang="en-US"/>
            <a:t>Build a robust model using 5-fold cross-validation and report mean accuracy and standard deviation.</a:t>
          </a:r>
        </a:p>
      </dgm:t>
    </dgm:pt>
    <dgm:pt modelId="{294DF449-680B-4C3D-8BF4-D70BFD3B2E92}" type="parTrans" cxnId="{775FD228-4B00-46B0-A783-30C416DF1A24}">
      <dgm:prSet/>
      <dgm:spPr/>
      <dgm:t>
        <a:bodyPr/>
        <a:lstStyle/>
        <a:p>
          <a:endParaRPr lang="en-US"/>
        </a:p>
      </dgm:t>
    </dgm:pt>
    <dgm:pt modelId="{D47F7114-03AD-4D9B-A6BF-E4C45B1BB4E4}" type="sibTrans" cxnId="{775FD228-4B00-46B0-A783-30C416DF1A24}">
      <dgm:prSet/>
      <dgm:spPr/>
      <dgm:t>
        <a:bodyPr/>
        <a:lstStyle/>
        <a:p>
          <a:endParaRPr lang="en-US"/>
        </a:p>
      </dgm:t>
    </dgm:pt>
    <dgm:pt modelId="{3D1D4667-DB7F-44EC-B2E4-8EEA32210479}" type="pres">
      <dgm:prSet presAssocID="{CB99FC2C-646C-4B6F-ABDD-918D922B5BA8}" presName="root" presStyleCnt="0">
        <dgm:presLayoutVars>
          <dgm:dir/>
          <dgm:resizeHandles val="exact"/>
        </dgm:presLayoutVars>
      </dgm:prSet>
      <dgm:spPr/>
    </dgm:pt>
    <dgm:pt modelId="{14FAF899-B5B4-4E21-9FAF-0CCF749CF443}" type="pres">
      <dgm:prSet presAssocID="{1BCF8AF9-1DD1-4198-A856-7CC5F7A4FD6E}" presName="compNode" presStyleCnt="0"/>
      <dgm:spPr/>
    </dgm:pt>
    <dgm:pt modelId="{A6D51701-A355-4068-ABE6-322D74422749}" type="pres">
      <dgm:prSet presAssocID="{1BCF8AF9-1DD1-4198-A856-7CC5F7A4FD6E}" presName="bgRect" presStyleLbl="bgShp" presStyleIdx="0" presStyleCnt="6"/>
      <dgm:spPr/>
    </dgm:pt>
    <dgm:pt modelId="{061D3450-FEC1-4769-8B27-3E8BF94D0231}" type="pres">
      <dgm:prSet presAssocID="{1BCF8AF9-1DD1-4198-A856-7CC5F7A4FD6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C5452EB-CA9A-4E5F-BA2A-BBF3357ECE60}" type="pres">
      <dgm:prSet presAssocID="{1BCF8AF9-1DD1-4198-A856-7CC5F7A4FD6E}" presName="spaceRect" presStyleCnt="0"/>
      <dgm:spPr/>
    </dgm:pt>
    <dgm:pt modelId="{485585D1-A75C-41D2-8F37-A80BD704FC63}" type="pres">
      <dgm:prSet presAssocID="{1BCF8AF9-1DD1-4198-A856-7CC5F7A4FD6E}" presName="parTx" presStyleLbl="revTx" presStyleIdx="0" presStyleCnt="6">
        <dgm:presLayoutVars>
          <dgm:chMax val="0"/>
          <dgm:chPref val="0"/>
        </dgm:presLayoutVars>
      </dgm:prSet>
      <dgm:spPr/>
    </dgm:pt>
    <dgm:pt modelId="{98AC0808-65A0-44CE-8A9C-0EA8BBFAEA77}" type="pres">
      <dgm:prSet presAssocID="{9EFF6ABB-80DB-4B76-B157-825D287D994A}" presName="sibTrans" presStyleCnt="0"/>
      <dgm:spPr/>
    </dgm:pt>
    <dgm:pt modelId="{4E8050E1-172D-43A4-8D98-8187F5C5D04D}" type="pres">
      <dgm:prSet presAssocID="{9AA6F826-28D2-4F89-8FD8-1224F7061BCD}" presName="compNode" presStyleCnt="0"/>
      <dgm:spPr/>
    </dgm:pt>
    <dgm:pt modelId="{35E1BE72-7102-480E-88DC-D17AD1469E26}" type="pres">
      <dgm:prSet presAssocID="{9AA6F826-28D2-4F89-8FD8-1224F7061BCD}" presName="bgRect" presStyleLbl="bgShp" presStyleIdx="1" presStyleCnt="6"/>
      <dgm:spPr/>
    </dgm:pt>
    <dgm:pt modelId="{B22C5B03-E4DC-4FEE-8946-CCE59DD2EFB9}" type="pres">
      <dgm:prSet presAssocID="{9AA6F826-28D2-4F89-8FD8-1224F7061BC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E0BBBA7-991A-4F9C-8B1D-394FA4180369}" type="pres">
      <dgm:prSet presAssocID="{9AA6F826-28D2-4F89-8FD8-1224F7061BCD}" presName="spaceRect" presStyleCnt="0"/>
      <dgm:spPr/>
    </dgm:pt>
    <dgm:pt modelId="{1FAB2FAF-536E-4E21-832B-88404826A4C8}" type="pres">
      <dgm:prSet presAssocID="{9AA6F826-28D2-4F89-8FD8-1224F7061BCD}" presName="parTx" presStyleLbl="revTx" presStyleIdx="1" presStyleCnt="6">
        <dgm:presLayoutVars>
          <dgm:chMax val="0"/>
          <dgm:chPref val="0"/>
        </dgm:presLayoutVars>
      </dgm:prSet>
      <dgm:spPr/>
    </dgm:pt>
    <dgm:pt modelId="{542F2FCA-D82A-4965-8DD0-0CA9694892A6}" type="pres">
      <dgm:prSet presAssocID="{94DBA5CB-C2E9-4FC1-9DBC-04E02E12AB41}" presName="sibTrans" presStyleCnt="0"/>
      <dgm:spPr/>
    </dgm:pt>
    <dgm:pt modelId="{9128F81A-84CE-4F3D-A5BC-6193596C79E2}" type="pres">
      <dgm:prSet presAssocID="{DFD99049-C99B-40D2-A4AD-54C7133EA309}" presName="compNode" presStyleCnt="0"/>
      <dgm:spPr/>
    </dgm:pt>
    <dgm:pt modelId="{380EFFCA-1F41-4CBC-9914-79A0A520C90A}" type="pres">
      <dgm:prSet presAssocID="{DFD99049-C99B-40D2-A4AD-54C7133EA309}" presName="bgRect" presStyleLbl="bgShp" presStyleIdx="2" presStyleCnt="6"/>
      <dgm:spPr/>
    </dgm:pt>
    <dgm:pt modelId="{09D396AA-5C90-4AAB-8E52-2509271AAFEF}" type="pres">
      <dgm:prSet presAssocID="{DFD99049-C99B-40D2-A4AD-54C7133EA30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F302C4A-5B2E-44EC-9346-00B4D96A4E7F}" type="pres">
      <dgm:prSet presAssocID="{DFD99049-C99B-40D2-A4AD-54C7133EA309}" presName="spaceRect" presStyleCnt="0"/>
      <dgm:spPr/>
    </dgm:pt>
    <dgm:pt modelId="{AD28088B-9494-452D-AFFF-555E0D773130}" type="pres">
      <dgm:prSet presAssocID="{DFD99049-C99B-40D2-A4AD-54C7133EA309}" presName="parTx" presStyleLbl="revTx" presStyleIdx="2" presStyleCnt="6">
        <dgm:presLayoutVars>
          <dgm:chMax val="0"/>
          <dgm:chPref val="0"/>
        </dgm:presLayoutVars>
      </dgm:prSet>
      <dgm:spPr/>
    </dgm:pt>
    <dgm:pt modelId="{D61CBA81-CEDB-42F9-9C38-8585DAB3D6A7}" type="pres">
      <dgm:prSet presAssocID="{98431291-134A-4CCF-A4C7-8F9CDA4686DD}" presName="sibTrans" presStyleCnt="0"/>
      <dgm:spPr/>
    </dgm:pt>
    <dgm:pt modelId="{A297A7A0-4469-4D97-942C-010C1193BBCB}" type="pres">
      <dgm:prSet presAssocID="{FA6A36A2-8F46-4A6B-B5D6-10037AA1D4E8}" presName="compNode" presStyleCnt="0"/>
      <dgm:spPr/>
    </dgm:pt>
    <dgm:pt modelId="{CDE86E23-ACC3-432A-8AF0-B02E8F9F1CA4}" type="pres">
      <dgm:prSet presAssocID="{FA6A36A2-8F46-4A6B-B5D6-10037AA1D4E8}" presName="bgRect" presStyleLbl="bgShp" presStyleIdx="3" presStyleCnt="6"/>
      <dgm:spPr/>
    </dgm:pt>
    <dgm:pt modelId="{A065FF2A-749D-4BC0-90D4-EEB1E2C6FDB1}" type="pres">
      <dgm:prSet presAssocID="{FA6A36A2-8F46-4A6B-B5D6-10037AA1D4E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B95FA12C-2CA3-4770-8649-5D1D955A0274}" type="pres">
      <dgm:prSet presAssocID="{FA6A36A2-8F46-4A6B-B5D6-10037AA1D4E8}" presName="spaceRect" presStyleCnt="0"/>
      <dgm:spPr/>
    </dgm:pt>
    <dgm:pt modelId="{B58FD1B5-5982-4C6E-B54D-4E1A7022A647}" type="pres">
      <dgm:prSet presAssocID="{FA6A36A2-8F46-4A6B-B5D6-10037AA1D4E8}" presName="parTx" presStyleLbl="revTx" presStyleIdx="3" presStyleCnt="6">
        <dgm:presLayoutVars>
          <dgm:chMax val="0"/>
          <dgm:chPref val="0"/>
        </dgm:presLayoutVars>
      </dgm:prSet>
      <dgm:spPr/>
    </dgm:pt>
    <dgm:pt modelId="{299CB92D-24E3-4E8E-837E-E160A6B51DA7}" type="pres">
      <dgm:prSet presAssocID="{DDCDC60B-BAAA-4B5E-B5BC-A5D968885D49}" presName="sibTrans" presStyleCnt="0"/>
      <dgm:spPr/>
    </dgm:pt>
    <dgm:pt modelId="{A8537D95-8113-4119-8846-6565D59D5D6C}" type="pres">
      <dgm:prSet presAssocID="{E1B83DB8-C4D1-4274-9D5D-8BBAC678AED0}" presName="compNode" presStyleCnt="0"/>
      <dgm:spPr/>
    </dgm:pt>
    <dgm:pt modelId="{BC025868-D114-4237-A9DE-DDDF704FFFDC}" type="pres">
      <dgm:prSet presAssocID="{E1B83DB8-C4D1-4274-9D5D-8BBAC678AED0}" presName="bgRect" presStyleLbl="bgShp" presStyleIdx="4" presStyleCnt="6"/>
      <dgm:spPr/>
    </dgm:pt>
    <dgm:pt modelId="{3B078088-555F-48D2-88C8-27AA137F1F7E}" type="pres">
      <dgm:prSet presAssocID="{E1B83DB8-C4D1-4274-9D5D-8BBAC678AE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1377D02B-4669-4A05-B510-CFA945856A7A}" type="pres">
      <dgm:prSet presAssocID="{E1B83DB8-C4D1-4274-9D5D-8BBAC678AED0}" presName="spaceRect" presStyleCnt="0"/>
      <dgm:spPr/>
    </dgm:pt>
    <dgm:pt modelId="{CE6A92F8-A696-4B90-80B0-6C8D42A5C77C}" type="pres">
      <dgm:prSet presAssocID="{E1B83DB8-C4D1-4274-9D5D-8BBAC678AED0}" presName="parTx" presStyleLbl="revTx" presStyleIdx="4" presStyleCnt="6">
        <dgm:presLayoutVars>
          <dgm:chMax val="0"/>
          <dgm:chPref val="0"/>
        </dgm:presLayoutVars>
      </dgm:prSet>
      <dgm:spPr/>
    </dgm:pt>
    <dgm:pt modelId="{2AC00D2C-B6DE-4034-BD61-378A98215DB1}" type="pres">
      <dgm:prSet presAssocID="{8F3A061A-E25D-4B3F-AC9D-0201C9A1FB27}" presName="sibTrans" presStyleCnt="0"/>
      <dgm:spPr/>
    </dgm:pt>
    <dgm:pt modelId="{35201F36-C3A2-4AA5-B955-4C4283944EA2}" type="pres">
      <dgm:prSet presAssocID="{F9F2F575-291B-4B7B-862B-05CDACF04BB6}" presName="compNode" presStyleCnt="0"/>
      <dgm:spPr/>
    </dgm:pt>
    <dgm:pt modelId="{A13BE617-79D7-4C77-898B-9666DC63FF9F}" type="pres">
      <dgm:prSet presAssocID="{F9F2F575-291B-4B7B-862B-05CDACF04BB6}" presName="bgRect" presStyleLbl="bgShp" presStyleIdx="5" presStyleCnt="6"/>
      <dgm:spPr/>
    </dgm:pt>
    <dgm:pt modelId="{D5BC81CD-D71F-4B23-8BB5-D8EECFA3B2C1}" type="pres">
      <dgm:prSet presAssocID="{F9F2F575-291B-4B7B-862B-05CDACF04BB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ircle with Right Arrow"/>
        </a:ext>
      </dgm:extLst>
    </dgm:pt>
    <dgm:pt modelId="{1C22FF3A-350D-45D8-96B5-559A0C34A83D}" type="pres">
      <dgm:prSet presAssocID="{F9F2F575-291B-4B7B-862B-05CDACF04BB6}" presName="spaceRect" presStyleCnt="0"/>
      <dgm:spPr/>
    </dgm:pt>
    <dgm:pt modelId="{E3B5A1AA-BB72-4595-816C-2978C8492EFC}" type="pres">
      <dgm:prSet presAssocID="{F9F2F575-291B-4B7B-862B-05CDACF04BB6}" presName="parTx" presStyleLbl="revTx" presStyleIdx="5" presStyleCnt="6">
        <dgm:presLayoutVars>
          <dgm:chMax val="0"/>
          <dgm:chPref val="0"/>
        </dgm:presLayoutVars>
      </dgm:prSet>
      <dgm:spPr/>
    </dgm:pt>
  </dgm:ptLst>
  <dgm:cxnLst>
    <dgm:cxn modelId="{86FC031C-D750-4434-948E-CF26C8B25BB4}" type="presOf" srcId="{E1B83DB8-C4D1-4274-9D5D-8BBAC678AED0}" destId="{CE6A92F8-A696-4B90-80B0-6C8D42A5C77C}" srcOrd="0" destOrd="0" presId="urn:microsoft.com/office/officeart/2018/2/layout/IconVerticalSolidList"/>
    <dgm:cxn modelId="{C65C6420-5238-409F-A282-7F84489145C2}" srcId="{CB99FC2C-646C-4B6F-ABDD-918D922B5BA8}" destId="{FA6A36A2-8F46-4A6B-B5D6-10037AA1D4E8}" srcOrd="3" destOrd="0" parTransId="{CC5889AC-687B-4380-899C-E57E8E0E9F4E}" sibTransId="{DDCDC60B-BAAA-4B5E-B5BC-A5D968885D49}"/>
    <dgm:cxn modelId="{92665D26-33E7-4CFE-8E45-991BFA2DFDC4}" type="presOf" srcId="{FA6A36A2-8F46-4A6B-B5D6-10037AA1D4E8}" destId="{B58FD1B5-5982-4C6E-B54D-4E1A7022A647}" srcOrd="0" destOrd="0" presId="urn:microsoft.com/office/officeart/2018/2/layout/IconVerticalSolidList"/>
    <dgm:cxn modelId="{775FD228-4B00-46B0-A783-30C416DF1A24}" srcId="{CB99FC2C-646C-4B6F-ABDD-918D922B5BA8}" destId="{F9F2F575-291B-4B7B-862B-05CDACF04BB6}" srcOrd="5" destOrd="0" parTransId="{294DF449-680B-4C3D-8BF4-D70BFD3B2E92}" sibTransId="{D47F7114-03AD-4D9B-A6BF-E4C45B1BB4E4}"/>
    <dgm:cxn modelId="{C2787331-7E24-4E50-8FED-9CE72FD71F55}" srcId="{CB99FC2C-646C-4B6F-ABDD-918D922B5BA8}" destId="{E1B83DB8-C4D1-4274-9D5D-8BBAC678AED0}" srcOrd="4" destOrd="0" parTransId="{149F8376-BF33-4710-A850-AC564476F89E}" sibTransId="{8F3A061A-E25D-4B3F-AC9D-0201C9A1FB27}"/>
    <dgm:cxn modelId="{5AE4B045-AD55-4092-B530-8C99E43F310E}" type="presOf" srcId="{9AA6F826-28D2-4F89-8FD8-1224F7061BCD}" destId="{1FAB2FAF-536E-4E21-832B-88404826A4C8}" srcOrd="0" destOrd="0" presId="urn:microsoft.com/office/officeart/2018/2/layout/IconVerticalSolidList"/>
    <dgm:cxn modelId="{9F1EEF45-33B8-4F6A-9797-012E3CEEB535}" srcId="{CB99FC2C-646C-4B6F-ABDD-918D922B5BA8}" destId="{1BCF8AF9-1DD1-4198-A856-7CC5F7A4FD6E}" srcOrd="0" destOrd="0" parTransId="{515BBD0F-2AAF-489C-8333-57BD78226D54}" sibTransId="{9EFF6ABB-80DB-4B76-B157-825D287D994A}"/>
    <dgm:cxn modelId="{B147FE4F-D82B-486B-A086-5EC47CE3E71C}" type="presOf" srcId="{DFD99049-C99B-40D2-A4AD-54C7133EA309}" destId="{AD28088B-9494-452D-AFFF-555E0D773130}" srcOrd="0" destOrd="0" presId="urn:microsoft.com/office/officeart/2018/2/layout/IconVerticalSolidList"/>
    <dgm:cxn modelId="{B1970F58-827D-4E13-8E50-FB6392575237}" type="presOf" srcId="{F9F2F575-291B-4B7B-862B-05CDACF04BB6}" destId="{E3B5A1AA-BB72-4595-816C-2978C8492EFC}" srcOrd="0" destOrd="0" presId="urn:microsoft.com/office/officeart/2018/2/layout/IconVerticalSolidList"/>
    <dgm:cxn modelId="{B7183CA1-46F7-4A16-8DF2-041A28CC2559}" type="presOf" srcId="{CB99FC2C-646C-4B6F-ABDD-918D922B5BA8}" destId="{3D1D4667-DB7F-44EC-B2E4-8EEA32210479}" srcOrd="0" destOrd="0" presId="urn:microsoft.com/office/officeart/2018/2/layout/IconVerticalSolidList"/>
    <dgm:cxn modelId="{E28AE4C8-6443-4C3A-A998-FD3C4F9D69BF}" type="presOf" srcId="{1BCF8AF9-1DD1-4198-A856-7CC5F7A4FD6E}" destId="{485585D1-A75C-41D2-8F37-A80BD704FC63}" srcOrd="0" destOrd="0" presId="urn:microsoft.com/office/officeart/2018/2/layout/IconVerticalSolidList"/>
    <dgm:cxn modelId="{7A09B2DE-8814-4635-B390-56B8F133E972}" srcId="{CB99FC2C-646C-4B6F-ABDD-918D922B5BA8}" destId="{9AA6F826-28D2-4F89-8FD8-1224F7061BCD}" srcOrd="1" destOrd="0" parTransId="{1057834C-8EEA-444A-BDA1-8D678724DCC9}" sibTransId="{94DBA5CB-C2E9-4FC1-9DBC-04E02E12AB41}"/>
    <dgm:cxn modelId="{0E9C37DF-6FBF-4480-8CA2-B277FE1098E3}" srcId="{CB99FC2C-646C-4B6F-ABDD-918D922B5BA8}" destId="{DFD99049-C99B-40D2-A4AD-54C7133EA309}" srcOrd="2" destOrd="0" parTransId="{B16CD7E7-1571-490C-9E4E-438082D49F5E}" sibTransId="{98431291-134A-4CCF-A4C7-8F9CDA4686DD}"/>
    <dgm:cxn modelId="{7D29D350-BB5D-434D-B4A5-C616BA36CA9C}" type="presParOf" srcId="{3D1D4667-DB7F-44EC-B2E4-8EEA32210479}" destId="{14FAF899-B5B4-4E21-9FAF-0CCF749CF443}" srcOrd="0" destOrd="0" presId="urn:microsoft.com/office/officeart/2018/2/layout/IconVerticalSolidList"/>
    <dgm:cxn modelId="{F7AC3845-B734-4D14-9815-64590D7F1238}" type="presParOf" srcId="{14FAF899-B5B4-4E21-9FAF-0CCF749CF443}" destId="{A6D51701-A355-4068-ABE6-322D74422749}" srcOrd="0" destOrd="0" presId="urn:microsoft.com/office/officeart/2018/2/layout/IconVerticalSolidList"/>
    <dgm:cxn modelId="{104AC853-D2B9-420F-B05B-34FC75358EEC}" type="presParOf" srcId="{14FAF899-B5B4-4E21-9FAF-0CCF749CF443}" destId="{061D3450-FEC1-4769-8B27-3E8BF94D0231}" srcOrd="1" destOrd="0" presId="urn:microsoft.com/office/officeart/2018/2/layout/IconVerticalSolidList"/>
    <dgm:cxn modelId="{B7A97E96-3B71-4D76-B85C-9ED4F37426FC}" type="presParOf" srcId="{14FAF899-B5B4-4E21-9FAF-0CCF749CF443}" destId="{BC5452EB-CA9A-4E5F-BA2A-BBF3357ECE60}" srcOrd="2" destOrd="0" presId="urn:microsoft.com/office/officeart/2018/2/layout/IconVerticalSolidList"/>
    <dgm:cxn modelId="{8EAD2833-AA4C-4F5C-96E3-6C42562741A9}" type="presParOf" srcId="{14FAF899-B5B4-4E21-9FAF-0CCF749CF443}" destId="{485585D1-A75C-41D2-8F37-A80BD704FC63}" srcOrd="3" destOrd="0" presId="urn:microsoft.com/office/officeart/2018/2/layout/IconVerticalSolidList"/>
    <dgm:cxn modelId="{AD310FEF-C6DD-4DE9-82A4-1CDE1BB7BC5A}" type="presParOf" srcId="{3D1D4667-DB7F-44EC-B2E4-8EEA32210479}" destId="{98AC0808-65A0-44CE-8A9C-0EA8BBFAEA77}" srcOrd="1" destOrd="0" presId="urn:microsoft.com/office/officeart/2018/2/layout/IconVerticalSolidList"/>
    <dgm:cxn modelId="{91A8759A-B324-4C73-9EB8-BDD9040B1AB4}" type="presParOf" srcId="{3D1D4667-DB7F-44EC-B2E4-8EEA32210479}" destId="{4E8050E1-172D-43A4-8D98-8187F5C5D04D}" srcOrd="2" destOrd="0" presId="urn:microsoft.com/office/officeart/2018/2/layout/IconVerticalSolidList"/>
    <dgm:cxn modelId="{30BACD26-12C1-4240-8AC7-F6B98791180F}" type="presParOf" srcId="{4E8050E1-172D-43A4-8D98-8187F5C5D04D}" destId="{35E1BE72-7102-480E-88DC-D17AD1469E26}" srcOrd="0" destOrd="0" presId="urn:microsoft.com/office/officeart/2018/2/layout/IconVerticalSolidList"/>
    <dgm:cxn modelId="{2247A398-FFF7-485B-9B12-0F7CE2ECAC09}" type="presParOf" srcId="{4E8050E1-172D-43A4-8D98-8187F5C5D04D}" destId="{B22C5B03-E4DC-4FEE-8946-CCE59DD2EFB9}" srcOrd="1" destOrd="0" presId="urn:microsoft.com/office/officeart/2018/2/layout/IconVerticalSolidList"/>
    <dgm:cxn modelId="{AED0B3A4-17DC-4218-85A9-68505D95751C}" type="presParOf" srcId="{4E8050E1-172D-43A4-8D98-8187F5C5D04D}" destId="{EE0BBBA7-991A-4F9C-8B1D-394FA4180369}" srcOrd="2" destOrd="0" presId="urn:microsoft.com/office/officeart/2018/2/layout/IconVerticalSolidList"/>
    <dgm:cxn modelId="{1D301355-C3DC-4542-B83D-528C3AFC232E}" type="presParOf" srcId="{4E8050E1-172D-43A4-8D98-8187F5C5D04D}" destId="{1FAB2FAF-536E-4E21-832B-88404826A4C8}" srcOrd="3" destOrd="0" presId="urn:microsoft.com/office/officeart/2018/2/layout/IconVerticalSolidList"/>
    <dgm:cxn modelId="{B191924A-3935-4CDE-B6D2-7DFA509DD0F9}" type="presParOf" srcId="{3D1D4667-DB7F-44EC-B2E4-8EEA32210479}" destId="{542F2FCA-D82A-4965-8DD0-0CA9694892A6}" srcOrd="3" destOrd="0" presId="urn:microsoft.com/office/officeart/2018/2/layout/IconVerticalSolidList"/>
    <dgm:cxn modelId="{087F3A3A-2795-418F-875B-39A3CCB17920}" type="presParOf" srcId="{3D1D4667-DB7F-44EC-B2E4-8EEA32210479}" destId="{9128F81A-84CE-4F3D-A5BC-6193596C79E2}" srcOrd="4" destOrd="0" presId="urn:microsoft.com/office/officeart/2018/2/layout/IconVerticalSolidList"/>
    <dgm:cxn modelId="{3BEDA086-E053-4B3C-A542-7938A68B2304}" type="presParOf" srcId="{9128F81A-84CE-4F3D-A5BC-6193596C79E2}" destId="{380EFFCA-1F41-4CBC-9914-79A0A520C90A}" srcOrd="0" destOrd="0" presId="urn:microsoft.com/office/officeart/2018/2/layout/IconVerticalSolidList"/>
    <dgm:cxn modelId="{9C93612D-253E-452A-97AD-04112E75C699}" type="presParOf" srcId="{9128F81A-84CE-4F3D-A5BC-6193596C79E2}" destId="{09D396AA-5C90-4AAB-8E52-2509271AAFEF}" srcOrd="1" destOrd="0" presId="urn:microsoft.com/office/officeart/2018/2/layout/IconVerticalSolidList"/>
    <dgm:cxn modelId="{42875B34-2377-4748-9499-4236C146566C}" type="presParOf" srcId="{9128F81A-84CE-4F3D-A5BC-6193596C79E2}" destId="{FF302C4A-5B2E-44EC-9346-00B4D96A4E7F}" srcOrd="2" destOrd="0" presId="urn:microsoft.com/office/officeart/2018/2/layout/IconVerticalSolidList"/>
    <dgm:cxn modelId="{791C73CC-250D-4077-ADA8-820070EFB0BA}" type="presParOf" srcId="{9128F81A-84CE-4F3D-A5BC-6193596C79E2}" destId="{AD28088B-9494-452D-AFFF-555E0D773130}" srcOrd="3" destOrd="0" presId="urn:microsoft.com/office/officeart/2018/2/layout/IconVerticalSolidList"/>
    <dgm:cxn modelId="{27201C01-921C-4682-BD69-C5DAFB952C46}" type="presParOf" srcId="{3D1D4667-DB7F-44EC-B2E4-8EEA32210479}" destId="{D61CBA81-CEDB-42F9-9C38-8585DAB3D6A7}" srcOrd="5" destOrd="0" presId="urn:microsoft.com/office/officeart/2018/2/layout/IconVerticalSolidList"/>
    <dgm:cxn modelId="{1D97E6B5-03DF-454D-8868-F5A3F26D8AE7}" type="presParOf" srcId="{3D1D4667-DB7F-44EC-B2E4-8EEA32210479}" destId="{A297A7A0-4469-4D97-942C-010C1193BBCB}" srcOrd="6" destOrd="0" presId="urn:microsoft.com/office/officeart/2018/2/layout/IconVerticalSolidList"/>
    <dgm:cxn modelId="{8AF88DDB-C655-4DB8-953E-AE789B121819}" type="presParOf" srcId="{A297A7A0-4469-4D97-942C-010C1193BBCB}" destId="{CDE86E23-ACC3-432A-8AF0-B02E8F9F1CA4}" srcOrd="0" destOrd="0" presId="urn:microsoft.com/office/officeart/2018/2/layout/IconVerticalSolidList"/>
    <dgm:cxn modelId="{EE334822-6AC2-4BF8-A11C-8261341A645F}" type="presParOf" srcId="{A297A7A0-4469-4D97-942C-010C1193BBCB}" destId="{A065FF2A-749D-4BC0-90D4-EEB1E2C6FDB1}" srcOrd="1" destOrd="0" presId="urn:microsoft.com/office/officeart/2018/2/layout/IconVerticalSolidList"/>
    <dgm:cxn modelId="{1959FC00-774F-4984-8E37-1136819041CE}" type="presParOf" srcId="{A297A7A0-4469-4D97-942C-010C1193BBCB}" destId="{B95FA12C-2CA3-4770-8649-5D1D955A0274}" srcOrd="2" destOrd="0" presId="urn:microsoft.com/office/officeart/2018/2/layout/IconVerticalSolidList"/>
    <dgm:cxn modelId="{27E9F753-97E3-41FA-B13E-87EF7CE63724}" type="presParOf" srcId="{A297A7A0-4469-4D97-942C-010C1193BBCB}" destId="{B58FD1B5-5982-4C6E-B54D-4E1A7022A647}" srcOrd="3" destOrd="0" presId="urn:microsoft.com/office/officeart/2018/2/layout/IconVerticalSolidList"/>
    <dgm:cxn modelId="{CD7755BD-975D-4D19-AB84-959CC6D78E23}" type="presParOf" srcId="{3D1D4667-DB7F-44EC-B2E4-8EEA32210479}" destId="{299CB92D-24E3-4E8E-837E-E160A6B51DA7}" srcOrd="7" destOrd="0" presId="urn:microsoft.com/office/officeart/2018/2/layout/IconVerticalSolidList"/>
    <dgm:cxn modelId="{4DB6354D-6FB9-400B-934C-E6EB27B71B5B}" type="presParOf" srcId="{3D1D4667-DB7F-44EC-B2E4-8EEA32210479}" destId="{A8537D95-8113-4119-8846-6565D59D5D6C}" srcOrd="8" destOrd="0" presId="urn:microsoft.com/office/officeart/2018/2/layout/IconVerticalSolidList"/>
    <dgm:cxn modelId="{B3DCB968-9548-48B0-B85A-2625CD535D08}" type="presParOf" srcId="{A8537D95-8113-4119-8846-6565D59D5D6C}" destId="{BC025868-D114-4237-A9DE-DDDF704FFFDC}" srcOrd="0" destOrd="0" presId="urn:microsoft.com/office/officeart/2018/2/layout/IconVerticalSolidList"/>
    <dgm:cxn modelId="{D3290B96-A66F-4FAE-B5C9-4D2EDD6C5B8A}" type="presParOf" srcId="{A8537D95-8113-4119-8846-6565D59D5D6C}" destId="{3B078088-555F-48D2-88C8-27AA137F1F7E}" srcOrd="1" destOrd="0" presId="urn:microsoft.com/office/officeart/2018/2/layout/IconVerticalSolidList"/>
    <dgm:cxn modelId="{B0A6EF46-8D68-4660-B002-55DBAD062752}" type="presParOf" srcId="{A8537D95-8113-4119-8846-6565D59D5D6C}" destId="{1377D02B-4669-4A05-B510-CFA945856A7A}" srcOrd="2" destOrd="0" presId="urn:microsoft.com/office/officeart/2018/2/layout/IconVerticalSolidList"/>
    <dgm:cxn modelId="{E4F6D612-D4F9-40B3-91C0-6408C6C010EE}" type="presParOf" srcId="{A8537D95-8113-4119-8846-6565D59D5D6C}" destId="{CE6A92F8-A696-4B90-80B0-6C8D42A5C77C}" srcOrd="3" destOrd="0" presId="urn:microsoft.com/office/officeart/2018/2/layout/IconVerticalSolidList"/>
    <dgm:cxn modelId="{57B76C45-8536-44A6-BC1A-282D340F2EA4}" type="presParOf" srcId="{3D1D4667-DB7F-44EC-B2E4-8EEA32210479}" destId="{2AC00D2C-B6DE-4034-BD61-378A98215DB1}" srcOrd="9" destOrd="0" presId="urn:microsoft.com/office/officeart/2018/2/layout/IconVerticalSolidList"/>
    <dgm:cxn modelId="{0DAC10A3-7C43-4AA9-A916-A0AF1F1FDF54}" type="presParOf" srcId="{3D1D4667-DB7F-44EC-B2E4-8EEA32210479}" destId="{35201F36-C3A2-4AA5-B955-4C4283944EA2}" srcOrd="10" destOrd="0" presId="urn:microsoft.com/office/officeart/2018/2/layout/IconVerticalSolidList"/>
    <dgm:cxn modelId="{4DDDAD67-8A23-4609-8B59-F77377DDB8FC}" type="presParOf" srcId="{35201F36-C3A2-4AA5-B955-4C4283944EA2}" destId="{A13BE617-79D7-4C77-898B-9666DC63FF9F}" srcOrd="0" destOrd="0" presId="urn:microsoft.com/office/officeart/2018/2/layout/IconVerticalSolidList"/>
    <dgm:cxn modelId="{80C55274-C157-4FE8-B7E0-4F131A1162DA}" type="presParOf" srcId="{35201F36-C3A2-4AA5-B955-4C4283944EA2}" destId="{D5BC81CD-D71F-4B23-8BB5-D8EECFA3B2C1}" srcOrd="1" destOrd="0" presId="urn:microsoft.com/office/officeart/2018/2/layout/IconVerticalSolidList"/>
    <dgm:cxn modelId="{F8AEF0D0-B2D8-40EE-BC62-E49EE4703997}" type="presParOf" srcId="{35201F36-C3A2-4AA5-B955-4C4283944EA2}" destId="{1C22FF3A-350D-45D8-96B5-559A0C34A83D}" srcOrd="2" destOrd="0" presId="urn:microsoft.com/office/officeart/2018/2/layout/IconVerticalSolidList"/>
    <dgm:cxn modelId="{65629829-B3BB-4BB2-BB46-1D29B6E05D61}" type="presParOf" srcId="{35201F36-C3A2-4AA5-B955-4C4283944EA2}" destId="{E3B5A1AA-BB72-4595-816C-2978C8492E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710B0A-AC92-4B25-B046-556CAC69E1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3F5A27-9DB0-46EC-915C-4A253CB0D530}">
      <dgm:prSet/>
      <dgm:spPr/>
      <dgm:t>
        <a:bodyPr/>
        <a:lstStyle/>
        <a:p>
          <a:r>
            <a:rPr lang="en-US"/>
            <a:t>Used LSTM to process a 55-step PIR sensor sequence where the hidden dimension is 64.</a:t>
          </a:r>
        </a:p>
      </dgm:t>
    </dgm:pt>
    <dgm:pt modelId="{FA17C31B-3FB6-462E-89DF-BB9D615DBD49}" type="parTrans" cxnId="{279F8324-B0EE-45A4-9DB0-79A103BF6585}">
      <dgm:prSet/>
      <dgm:spPr/>
      <dgm:t>
        <a:bodyPr/>
        <a:lstStyle/>
        <a:p>
          <a:endParaRPr lang="en-US"/>
        </a:p>
      </dgm:t>
    </dgm:pt>
    <dgm:pt modelId="{D486207B-1075-4633-BAF6-63997DE4F7DA}" type="sibTrans" cxnId="{279F8324-B0EE-45A4-9DB0-79A103BF6585}">
      <dgm:prSet/>
      <dgm:spPr/>
      <dgm:t>
        <a:bodyPr/>
        <a:lstStyle/>
        <a:p>
          <a:endParaRPr lang="en-US"/>
        </a:p>
      </dgm:t>
    </dgm:pt>
    <dgm:pt modelId="{790A7349-2457-404F-B425-EE5995F3C5AB}">
      <dgm:prSet/>
      <dgm:spPr/>
      <dgm:t>
        <a:bodyPr/>
        <a:lstStyle/>
        <a:p>
          <a:r>
            <a:rPr lang="en-US"/>
            <a:t>The LSTM’s final hidden state (64-dimensional) captures the full 4-second activity waveform.</a:t>
          </a:r>
        </a:p>
      </dgm:t>
    </dgm:pt>
    <dgm:pt modelId="{F3448615-D4CC-413B-9B23-18D245170967}" type="parTrans" cxnId="{7F07586D-49A3-4C12-8795-14A08391495C}">
      <dgm:prSet/>
      <dgm:spPr/>
      <dgm:t>
        <a:bodyPr/>
        <a:lstStyle/>
        <a:p>
          <a:endParaRPr lang="en-US"/>
        </a:p>
      </dgm:t>
    </dgm:pt>
    <dgm:pt modelId="{5F6F23F2-CD58-4BB1-879E-A35419351093}" type="sibTrans" cxnId="{7F07586D-49A3-4C12-8795-14A08391495C}">
      <dgm:prSet/>
      <dgm:spPr/>
      <dgm:t>
        <a:bodyPr/>
        <a:lstStyle/>
        <a:p>
          <a:endParaRPr lang="en-US"/>
        </a:p>
      </dgm:t>
    </dgm:pt>
    <dgm:pt modelId="{2AE1272D-8157-420E-8476-0D73A64E20A2}">
      <dgm:prSet/>
      <dgm:spPr/>
      <dgm:t>
        <a:bodyPr/>
        <a:lstStyle/>
        <a:p>
          <a:r>
            <a:rPr lang="en-US"/>
            <a:t>A fully connected layer (Linear(1→32) + ReLU) transforms the scalar temperature into a 32-dimensional feature vector.</a:t>
          </a:r>
        </a:p>
      </dgm:t>
    </dgm:pt>
    <dgm:pt modelId="{F427E71A-38E6-48AB-8472-3F9AC932871D}" type="parTrans" cxnId="{6E1875EE-87DA-4164-BBAC-05E14B6CC693}">
      <dgm:prSet/>
      <dgm:spPr/>
      <dgm:t>
        <a:bodyPr/>
        <a:lstStyle/>
        <a:p>
          <a:endParaRPr lang="en-US"/>
        </a:p>
      </dgm:t>
    </dgm:pt>
    <dgm:pt modelId="{7D8A8834-6600-4F8E-B6BF-15EBD24465BD}" type="sibTrans" cxnId="{6E1875EE-87DA-4164-BBAC-05E14B6CC693}">
      <dgm:prSet/>
      <dgm:spPr/>
      <dgm:t>
        <a:bodyPr/>
        <a:lstStyle/>
        <a:p>
          <a:endParaRPr lang="en-US"/>
        </a:p>
      </dgm:t>
    </dgm:pt>
    <dgm:pt modelId="{38A3C5F0-499B-45EF-90C1-37795C7887F8}">
      <dgm:prSet/>
      <dgm:spPr/>
      <dgm:t>
        <a:bodyPr/>
        <a:lstStyle/>
        <a:p>
          <a:r>
            <a:rPr lang="en-US"/>
            <a:t>Concatenates the 64-dim LSTM output with the 32-dim temperature embedding into a unified 96-dim vector.</a:t>
          </a:r>
        </a:p>
      </dgm:t>
    </dgm:pt>
    <dgm:pt modelId="{ADD32B22-2E10-4275-BE8F-C9C2801F6B37}" type="parTrans" cxnId="{2DE33874-2AFC-4C60-A0A4-2979857367B8}">
      <dgm:prSet/>
      <dgm:spPr/>
      <dgm:t>
        <a:bodyPr/>
        <a:lstStyle/>
        <a:p>
          <a:endParaRPr lang="en-US"/>
        </a:p>
      </dgm:t>
    </dgm:pt>
    <dgm:pt modelId="{C25F50C1-7506-4AB4-BF94-F04DC63AF5D4}" type="sibTrans" cxnId="{2DE33874-2AFC-4C60-A0A4-2979857367B8}">
      <dgm:prSet/>
      <dgm:spPr/>
      <dgm:t>
        <a:bodyPr/>
        <a:lstStyle/>
        <a:p>
          <a:endParaRPr lang="en-US"/>
        </a:p>
      </dgm:t>
    </dgm:pt>
    <dgm:pt modelId="{98CD58E1-B349-4085-9296-CA71CF10DDDC}" type="pres">
      <dgm:prSet presAssocID="{45710B0A-AC92-4B25-B046-556CAC69E1CF}" presName="linear" presStyleCnt="0">
        <dgm:presLayoutVars>
          <dgm:animLvl val="lvl"/>
          <dgm:resizeHandles val="exact"/>
        </dgm:presLayoutVars>
      </dgm:prSet>
      <dgm:spPr/>
    </dgm:pt>
    <dgm:pt modelId="{FF9A3C0E-C2B0-4BD9-AD43-E17DEEE49926}" type="pres">
      <dgm:prSet presAssocID="{EA3F5A27-9DB0-46EC-915C-4A253CB0D530}" presName="parentText" presStyleLbl="node1" presStyleIdx="0" presStyleCnt="4">
        <dgm:presLayoutVars>
          <dgm:chMax val="0"/>
          <dgm:bulletEnabled val="1"/>
        </dgm:presLayoutVars>
      </dgm:prSet>
      <dgm:spPr/>
    </dgm:pt>
    <dgm:pt modelId="{48FA3507-7D4D-4B94-9A3E-0CDE30DAE020}" type="pres">
      <dgm:prSet presAssocID="{D486207B-1075-4633-BAF6-63997DE4F7DA}" presName="spacer" presStyleCnt="0"/>
      <dgm:spPr/>
    </dgm:pt>
    <dgm:pt modelId="{87D273E0-EB2C-46BA-9122-C8CA57143DC3}" type="pres">
      <dgm:prSet presAssocID="{790A7349-2457-404F-B425-EE5995F3C5AB}" presName="parentText" presStyleLbl="node1" presStyleIdx="1" presStyleCnt="4">
        <dgm:presLayoutVars>
          <dgm:chMax val="0"/>
          <dgm:bulletEnabled val="1"/>
        </dgm:presLayoutVars>
      </dgm:prSet>
      <dgm:spPr/>
    </dgm:pt>
    <dgm:pt modelId="{5F474029-D41C-416D-8B73-BFA30C0E05A5}" type="pres">
      <dgm:prSet presAssocID="{5F6F23F2-CD58-4BB1-879E-A35419351093}" presName="spacer" presStyleCnt="0"/>
      <dgm:spPr/>
    </dgm:pt>
    <dgm:pt modelId="{917CD39E-2280-42D7-B9A7-FF503AAC4CC7}" type="pres">
      <dgm:prSet presAssocID="{2AE1272D-8157-420E-8476-0D73A64E20A2}" presName="parentText" presStyleLbl="node1" presStyleIdx="2" presStyleCnt="4">
        <dgm:presLayoutVars>
          <dgm:chMax val="0"/>
          <dgm:bulletEnabled val="1"/>
        </dgm:presLayoutVars>
      </dgm:prSet>
      <dgm:spPr/>
    </dgm:pt>
    <dgm:pt modelId="{E50245BF-7FAC-4318-AD4D-9F4013224D9C}" type="pres">
      <dgm:prSet presAssocID="{7D8A8834-6600-4F8E-B6BF-15EBD24465BD}" presName="spacer" presStyleCnt="0"/>
      <dgm:spPr/>
    </dgm:pt>
    <dgm:pt modelId="{54689319-3E20-4EF7-AFD6-B08995CCEC9C}" type="pres">
      <dgm:prSet presAssocID="{38A3C5F0-499B-45EF-90C1-37795C7887F8}" presName="parentText" presStyleLbl="node1" presStyleIdx="3" presStyleCnt="4">
        <dgm:presLayoutVars>
          <dgm:chMax val="0"/>
          <dgm:bulletEnabled val="1"/>
        </dgm:presLayoutVars>
      </dgm:prSet>
      <dgm:spPr/>
    </dgm:pt>
  </dgm:ptLst>
  <dgm:cxnLst>
    <dgm:cxn modelId="{8A604421-6B4C-44C0-8B12-59E8C3525657}" type="presOf" srcId="{38A3C5F0-499B-45EF-90C1-37795C7887F8}" destId="{54689319-3E20-4EF7-AFD6-B08995CCEC9C}" srcOrd="0" destOrd="0" presId="urn:microsoft.com/office/officeart/2005/8/layout/vList2"/>
    <dgm:cxn modelId="{279F8324-B0EE-45A4-9DB0-79A103BF6585}" srcId="{45710B0A-AC92-4B25-B046-556CAC69E1CF}" destId="{EA3F5A27-9DB0-46EC-915C-4A253CB0D530}" srcOrd="0" destOrd="0" parTransId="{FA17C31B-3FB6-462E-89DF-BB9D615DBD49}" sibTransId="{D486207B-1075-4633-BAF6-63997DE4F7DA}"/>
    <dgm:cxn modelId="{63595740-3B1B-42A7-85B5-E63EB742C1AC}" type="presOf" srcId="{2AE1272D-8157-420E-8476-0D73A64E20A2}" destId="{917CD39E-2280-42D7-B9A7-FF503AAC4CC7}" srcOrd="0" destOrd="0" presId="urn:microsoft.com/office/officeart/2005/8/layout/vList2"/>
    <dgm:cxn modelId="{7F07586D-49A3-4C12-8795-14A08391495C}" srcId="{45710B0A-AC92-4B25-B046-556CAC69E1CF}" destId="{790A7349-2457-404F-B425-EE5995F3C5AB}" srcOrd="1" destOrd="0" parTransId="{F3448615-D4CC-413B-9B23-18D245170967}" sibTransId="{5F6F23F2-CD58-4BB1-879E-A35419351093}"/>
    <dgm:cxn modelId="{D4D2A351-4C02-447E-AD18-D252BC4654F2}" type="presOf" srcId="{EA3F5A27-9DB0-46EC-915C-4A253CB0D530}" destId="{FF9A3C0E-C2B0-4BD9-AD43-E17DEEE49926}" srcOrd="0" destOrd="0" presId="urn:microsoft.com/office/officeart/2005/8/layout/vList2"/>
    <dgm:cxn modelId="{2DE33874-2AFC-4C60-A0A4-2979857367B8}" srcId="{45710B0A-AC92-4B25-B046-556CAC69E1CF}" destId="{38A3C5F0-499B-45EF-90C1-37795C7887F8}" srcOrd="3" destOrd="0" parTransId="{ADD32B22-2E10-4275-BE8F-C9C2801F6B37}" sibTransId="{C25F50C1-7506-4AB4-BF94-F04DC63AF5D4}"/>
    <dgm:cxn modelId="{549412A8-A90D-43F6-83F5-D36F83E60416}" type="presOf" srcId="{45710B0A-AC92-4B25-B046-556CAC69E1CF}" destId="{98CD58E1-B349-4085-9296-CA71CF10DDDC}" srcOrd="0" destOrd="0" presId="urn:microsoft.com/office/officeart/2005/8/layout/vList2"/>
    <dgm:cxn modelId="{3941F8DE-7A08-44A4-965A-26FD93805926}" type="presOf" srcId="{790A7349-2457-404F-B425-EE5995F3C5AB}" destId="{87D273E0-EB2C-46BA-9122-C8CA57143DC3}" srcOrd="0" destOrd="0" presId="urn:microsoft.com/office/officeart/2005/8/layout/vList2"/>
    <dgm:cxn modelId="{6E1875EE-87DA-4164-BBAC-05E14B6CC693}" srcId="{45710B0A-AC92-4B25-B046-556CAC69E1CF}" destId="{2AE1272D-8157-420E-8476-0D73A64E20A2}" srcOrd="2" destOrd="0" parTransId="{F427E71A-38E6-48AB-8472-3F9AC932871D}" sibTransId="{7D8A8834-6600-4F8E-B6BF-15EBD24465BD}"/>
    <dgm:cxn modelId="{B709D669-C3E8-420C-9A51-F8000422E72A}" type="presParOf" srcId="{98CD58E1-B349-4085-9296-CA71CF10DDDC}" destId="{FF9A3C0E-C2B0-4BD9-AD43-E17DEEE49926}" srcOrd="0" destOrd="0" presId="urn:microsoft.com/office/officeart/2005/8/layout/vList2"/>
    <dgm:cxn modelId="{09D0C817-562A-45A8-B74C-7CCA75C49F99}" type="presParOf" srcId="{98CD58E1-B349-4085-9296-CA71CF10DDDC}" destId="{48FA3507-7D4D-4B94-9A3E-0CDE30DAE020}" srcOrd="1" destOrd="0" presId="urn:microsoft.com/office/officeart/2005/8/layout/vList2"/>
    <dgm:cxn modelId="{4953658A-8C6E-4A77-8345-E7722CFFCC8A}" type="presParOf" srcId="{98CD58E1-B349-4085-9296-CA71CF10DDDC}" destId="{87D273E0-EB2C-46BA-9122-C8CA57143DC3}" srcOrd="2" destOrd="0" presId="urn:microsoft.com/office/officeart/2005/8/layout/vList2"/>
    <dgm:cxn modelId="{E81C1610-EC62-450B-8B1F-11C19419D764}" type="presParOf" srcId="{98CD58E1-B349-4085-9296-CA71CF10DDDC}" destId="{5F474029-D41C-416D-8B73-BFA30C0E05A5}" srcOrd="3" destOrd="0" presId="urn:microsoft.com/office/officeart/2005/8/layout/vList2"/>
    <dgm:cxn modelId="{56EE077D-6EAB-4130-AC07-9A212E5A407A}" type="presParOf" srcId="{98CD58E1-B349-4085-9296-CA71CF10DDDC}" destId="{917CD39E-2280-42D7-B9A7-FF503AAC4CC7}" srcOrd="4" destOrd="0" presId="urn:microsoft.com/office/officeart/2005/8/layout/vList2"/>
    <dgm:cxn modelId="{63D471D9-1199-45E6-8AA5-A2918299582B}" type="presParOf" srcId="{98CD58E1-B349-4085-9296-CA71CF10DDDC}" destId="{E50245BF-7FAC-4318-AD4D-9F4013224D9C}" srcOrd="5" destOrd="0" presId="urn:microsoft.com/office/officeart/2005/8/layout/vList2"/>
    <dgm:cxn modelId="{9EDF5E5B-3647-4F53-A5A7-C62794C57E3F}" type="presParOf" srcId="{98CD58E1-B349-4085-9296-CA71CF10DDDC}" destId="{54689319-3E20-4EF7-AFD6-B08995CCEC9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DB3057-C4CC-4E5D-BF6D-643585741D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A67E19C-ECB2-401D-AE10-B87406C78E41}">
      <dgm:prSet/>
      <dgm:spPr/>
      <dgm:t>
        <a:bodyPr/>
        <a:lstStyle/>
        <a:p>
          <a:r>
            <a:rPr lang="en-US"/>
            <a:t>SMOTE: Despite synthetically oversampling the minority class using SMOTE the model's overall performance remained largely unchanged.</a:t>
          </a:r>
        </a:p>
      </dgm:t>
    </dgm:pt>
    <dgm:pt modelId="{3C41C647-3D96-4147-8A3B-3BCE9B703A5B}" type="parTrans" cxnId="{986DA6EA-7B93-4A2F-9817-3E3E2E6FE63A}">
      <dgm:prSet/>
      <dgm:spPr/>
      <dgm:t>
        <a:bodyPr/>
        <a:lstStyle/>
        <a:p>
          <a:endParaRPr lang="en-US"/>
        </a:p>
      </dgm:t>
    </dgm:pt>
    <dgm:pt modelId="{FA64A924-2056-4A83-B021-19CE8ED285D3}" type="sibTrans" cxnId="{986DA6EA-7B93-4A2F-9817-3E3E2E6FE63A}">
      <dgm:prSet/>
      <dgm:spPr/>
      <dgm:t>
        <a:bodyPr/>
        <a:lstStyle/>
        <a:p>
          <a:endParaRPr lang="en-US"/>
        </a:p>
      </dgm:t>
    </dgm:pt>
    <dgm:pt modelId="{2F102DCD-D40B-4FF4-85AD-5867D42100F5}">
      <dgm:prSet/>
      <dgm:spPr/>
      <dgm:t>
        <a:bodyPr/>
        <a:lstStyle/>
        <a:p>
          <a:r>
            <a:rPr lang="en-US"/>
            <a:t>Experimented with weighting each class inversely to its frequency in the cross-entropy loss to penalize misclassification of underrepresented classes more heavily.</a:t>
          </a:r>
        </a:p>
      </dgm:t>
    </dgm:pt>
    <dgm:pt modelId="{75639962-F563-492A-AAC1-233B7D483AD3}" type="parTrans" cxnId="{75E90FCD-8B4E-4458-BF17-0B739469298F}">
      <dgm:prSet/>
      <dgm:spPr/>
      <dgm:t>
        <a:bodyPr/>
        <a:lstStyle/>
        <a:p>
          <a:endParaRPr lang="en-US"/>
        </a:p>
      </dgm:t>
    </dgm:pt>
    <dgm:pt modelId="{97578A37-A14B-4E83-A05C-8270142E1907}" type="sibTrans" cxnId="{75E90FCD-8B4E-4458-BF17-0B739469298F}">
      <dgm:prSet/>
      <dgm:spPr/>
      <dgm:t>
        <a:bodyPr/>
        <a:lstStyle/>
        <a:p>
          <a:endParaRPr lang="en-US"/>
        </a:p>
      </dgm:t>
    </dgm:pt>
    <dgm:pt modelId="{175A4D12-C917-4378-9FC3-FE7E5D8007AB}">
      <dgm:prSet/>
      <dgm:spPr/>
      <dgm:t>
        <a:bodyPr/>
        <a:lstStyle/>
        <a:p>
          <a:r>
            <a:rPr lang="en-US"/>
            <a:t>The performance in both the cases remained largely unchanged.</a:t>
          </a:r>
        </a:p>
      </dgm:t>
    </dgm:pt>
    <dgm:pt modelId="{E02A62CE-0B3E-4776-AA87-2ED965F87D28}" type="parTrans" cxnId="{713B5EB5-E9F4-4DAA-A29D-75E39C47BE82}">
      <dgm:prSet/>
      <dgm:spPr/>
      <dgm:t>
        <a:bodyPr/>
        <a:lstStyle/>
        <a:p>
          <a:endParaRPr lang="en-US"/>
        </a:p>
      </dgm:t>
    </dgm:pt>
    <dgm:pt modelId="{6E0639B7-00D2-48E2-AF84-E6A002EA343F}" type="sibTrans" cxnId="{713B5EB5-E9F4-4DAA-A29D-75E39C47BE82}">
      <dgm:prSet/>
      <dgm:spPr/>
      <dgm:t>
        <a:bodyPr/>
        <a:lstStyle/>
        <a:p>
          <a:endParaRPr lang="en-US"/>
        </a:p>
      </dgm:t>
    </dgm:pt>
    <dgm:pt modelId="{3C9A9421-5E64-4AEE-AB05-55BB830D8754}" type="pres">
      <dgm:prSet presAssocID="{57DB3057-C4CC-4E5D-BF6D-643585741D41}" presName="root" presStyleCnt="0">
        <dgm:presLayoutVars>
          <dgm:dir/>
          <dgm:resizeHandles val="exact"/>
        </dgm:presLayoutVars>
      </dgm:prSet>
      <dgm:spPr/>
    </dgm:pt>
    <dgm:pt modelId="{6E9AFC8C-FC43-4B8B-B7CC-28B32E58E10C}" type="pres">
      <dgm:prSet presAssocID="{FA67E19C-ECB2-401D-AE10-B87406C78E41}" presName="compNode" presStyleCnt="0"/>
      <dgm:spPr/>
    </dgm:pt>
    <dgm:pt modelId="{230610B3-BF47-48A6-817F-03E9B88256E0}" type="pres">
      <dgm:prSet presAssocID="{FA67E19C-ECB2-401D-AE10-B87406C78E41}" presName="bgRect" presStyleLbl="bgShp" presStyleIdx="0" presStyleCnt="3"/>
      <dgm:spPr/>
    </dgm:pt>
    <dgm:pt modelId="{79742DE9-9A54-48CA-983C-997BA26ACD33}" type="pres">
      <dgm:prSet presAssocID="{FA67E19C-ECB2-401D-AE10-B87406C78E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t"/>
        </a:ext>
      </dgm:extLst>
    </dgm:pt>
    <dgm:pt modelId="{DD6C8D6F-F70C-436B-B83B-99162D746672}" type="pres">
      <dgm:prSet presAssocID="{FA67E19C-ECB2-401D-AE10-B87406C78E41}" presName="spaceRect" presStyleCnt="0"/>
      <dgm:spPr/>
    </dgm:pt>
    <dgm:pt modelId="{A60C8A33-51A7-4D84-AAD6-4F5A1736FE28}" type="pres">
      <dgm:prSet presAssocID="{FA67E19C-ECB2-401D-AE10-B87406C78E41}" presName="parTx" presStyleLbl="revTx" presStyleIdx="0" presStyleCnt="3">
        <dgm:presLayoutVars>
          <dgm:chMax val="0"/>
          <dgm:chPref val="0"/>
        </dgm:presLayoutVars>
      </dgm:prSet>
      <dgm:spPr/>
    </dgm:pt>
    <dgm:pt modelId="{36E7984F-0A2C-405B-A90A-40FC13184CE9}" type="pres">
      <dgm:prSet presAssocID="{FA64A924-2056-4A83-B021-19CE8ED285D3}" presName="sibTrans" presStyleCnt="0"/>
      <dgm:spPr/>
    </dgm:pt>
    <dgm:pt modelId="{58D3B3BF-08AF-4356-8189-4E50ABBF8AE1}" type="pres">
      <dgm:prSet presAssocID="{2F102DCD-D40B-4FF4-85AD-5867D42100F5}" presName="compNode" presStyleCnt="0"/>
      <dgm:spPr/>
    </dgm:pt>
    <dgm:pt modelId="{9D7AE023-D4E9-4761-A0F5-831683FF44DD}" type="pres">
      <dgm:prSet presAssocID="{2F102DCD-D40B-4FF4-85AD-5867D42100F5}" presName="bgRect" presStyleLbl="bgShp" presStyleIdx="1" presStyleCnt="3"/>
      <dgm:spPr/>
    </dgm:pt>
    <dgm:pt modelId="{08F51200-74EA-4222-B3D1-D213BB722879}" type="pres">
      <dgm:prSet presAssocID="{2F102DCD-D40B-4FF4-85AD-5867D42100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A778346B-BA89-486D-910E-ABFC0B55928B}" type="pres">
      <dgm:prSet presAssocID="{2F102DCD-D40B-4FF4-85AD-5867D42100F5}" presName="spaceRect" presStyleCnt="0"/>
      <dgm:spPr/>
    </dgm:pt>
    <dgm:pt modelId="{7FD54378-3870-4C37-A962-B5EA939B45EC}" type="pres">
      <dgm:prSet presAssocID="{2F102DCD-D40B-4FF4-85AD-5867D42100F5}" presName="parTx" presStyleLbl="revTx" presStyleIdx="1" presStyleCnt="3">
        <dgm:presLayoutVars>
          <dgm:chMax val="0"/>
          <dgm:chPref val="0"/>
        </dgm:presLayoutVars>
      </dgm:prSet>
      <dgm:spPr/>
    </dgm:pt>
    <dgm:pt modelId="{E69291F7-8C6A-49EA-97DC-FCF10B94095D}" type="pres">
      <dgm:prSet presAssocID="{97578A37-A14B-4E83-A05C-8270142E1907}" presName="sibTrans" presStyleCnt="0"/>
      <dgm:spPr/>
    </dgm:pt>
    <dgm:pt modelId="{21D8099C-5958-4AA0-BB4C-8192A03B8E85}" type="pres">
      <dgm:prSet presAssocID="{175A4D12-C917-4378-9FC3-FE7E5D8007AB}" presName="compNode" presStyleCnt="0"/>
      <dgm:spPr/>
    </dgm:pt>
    <dgm:pt modelId="{5B9F5D66-BBD2-4003-9457-1C9D172C197E}" type="pres">
      <dgm:prSet presAssocID="{175A4D12-C917-4378-9FC3-FE7E5D8007AB}" presName="bgRect" presStyleLbl="bgShp" presStyleIdx="2" presStyleCnt="3"/>
      <dgm:spPr/>
    </dgm:pt>
    <dgm:pt modelId="{27B1C01C-72BF-4D36-BD13-00FF1C2EA436}" type="pres">
      <dgm:prSet presAssocID="{175A4D12-C917-4378-9FC3-FE7E5D8007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77F60E0-4B97-4149-8D50-66BEE5C927A9}" type="pres">
      <dgm:prSet presAssocID="{175A4D12-C917-4378-9FC3-FE7E5D8007AB}" presName="spaceRect" presStyleCnt="0"/>
      <dgm:spPr/>
    </dgm:pt>
    <dgm:pt modelId="{5C957083-DBB7-486A-90C3-EAE00AD28578}" type="pres">
      <dgm:prSet presAssocID="{175A4D12-C917-4378-9FC3-FE7E5D8007AB}" presName="parTx" presStyleLbl="revTx" presStyleIdx="2" presStyleCnt="3">
        <dgm:presLayoutVars>
          <dgm:chMax val="0"/>
          <dgm:chPref val="0"/>
        </dgm:presLayoutVars>
      </dgm:prSet>
      <dgm:spPr/>
    </dgm:pt>
  </dgm:ptLst>
  <dgm:cxnLst>
    <dgm:cxn modelId="{EB9D9D39-9245-4A6C-85EC-5F7EC218962F}" type="presOf" srcId="{FA67E19C-ECB2-401D-AE10-B87406C78E41}" destId="{A60C8A33-51A7-4D84-AAD6-4F5A1736FE28}" srcOrd="0" destOrd="0" presId="urn:microsoft.com/office/officeart/2018/2/layout/IconVerticalSolidList"/>
    <dgm:cxn modelId="{5F32E844-8607-43F5-93F2-A013F4C7252F}" type="presOf" srcId="{175A4D12-C917-4378-9FC3-FE7E5D8007AB}" destId="{5C957083-DBB7-486A-90C3-EAE00AD28578}" srcOrd="0" destOrd="0" presId="urn:microsoft.com/office/officeart/2018/2/layout/IconVerticalSolidList"/>
    <dgm:cxn modelId="{DD8A1D4E-F4BC-424C-B4FC-884B44933585}" type="presOf" srcId="{2F102DCD-D40B-4FF4-85AD-5867D42100F5}" destId="{7FD54378-3870-4C37-A962-B5EA939B45EC}" srcOrd="0" destOrd="0" presId="urn:microsoft.com/office/officeart/2018/2/layout/IconVerticalSolidList"/>
    <dgm:cxn modelId="{713B5EB5-E9F4-4DAA-A29D-75E39C47BE82}" srcId="{57DB3057-C4CC-4E5D-BF6D-643585741D41}" destId="{175A4D12-C917-4378-9FC3-FE7E5D8007AB}" srcOrd="2" destOrd="0" parTransId="{E02A62CE-0B3E-4776-AA87-2ED965F87D28}" sibTransId="{6E0639B7-00D2-48E2-AF84-E6A002EA343F}"/>
    <dgm:cxn modelId="{75E90FCD-8B4E-4458-BF17-0B739469298F}" srcId="{57DB3057-C4CC-4E5D-BF6D-643585741D41}" destId="{2F102DCD-D40B-4FF4-85AD-5867D42100F5}" srcOrd="1" destOrd="0" parTransId="{75639962-F563-492A-AAC1-233B7D483AD3}" sibTransId="{97578A37-A14B-4E83-A05C-8270142E1907}"/>
    <dgm:cxn modelId="{986DA6EA-7B93-4A2F-9817-3E3E2E6FE63A}" srcId="{57DB3057-C4CC-4E5D-BF6D-643585741D41}" destId="{FA67E19C-ECB2-401D-AE10-B87406C78E41}" srcOrd="0" destOrd="0" parTransId="{3C41C647-3D96-4147-8A3B-3BCE9B703A5B}" sibTransId="{FA64A924-2056-4A83-B021-19CE8ED285D3}"/>
    <dgm:cxn modelId="{6A41D7EF-91C4-4332-88A3-B98A3B942275}" type="presOf" srcId="{57DB3057-C4CC-4E5D-BF6D-643585741D41}" destId="{3C9A9421-5E64-4AEE-AB05-55BB830D8754}" srcOrd="0" destOrd="0" presId="urn:microsoft.com/office/officeart/2018/2/layout/IconVerticalSolidList"/>
    <dgm:cxn modelId="{4F419622-ADFA-40EA-BCED-F8CC6BAD2C6F}" type="presParOf" srcId="{3C9A9421-5E64-4AEE-AB05-55BB830D8754}" destId="{6E9AFC8C-FC43-4B8B-B7CC-28B32E58E10C}" srcOrd="0" destOrd="0" presId="urn:microsoft.com/office/officeart/2018/2/layout/IconVerticalSolidList"/>
    <dgm:cxn modelId="{C6BF414D-D574-470C-87C4-98328C11A3BB}" type="presParOf" srcId="{6E9AFC8C-FC43-4B8B-B7CC-28B32E58E10C}" destId="{230610B3-BF47-48A6-817F-03E9B88256E0}" srcOrd="0" destOrd="0" presId="urn:microsoft.com/office/officeart/2018/2/layout/IconVerticalSolidList"/>
    <dgm:cxn modelId="{BAD39C06-DB96-44F3-9796-ADF1F95042BB}" type="presParOf" srcId="{6E9AFC8C-FC43-4B8B-B7CC-28B32E58E10C}" destId="{79742DE9-9A54-48CA-983C-997BA26ACD33}" srcOrd="1" destOrd="0" presId="urn:microsoft.com/office/officeart/2018/2/layout/IconVerticalSolidList"/>
    <dgm:cxn modelId="{C3EEB29F-2186-485A-95E1-0F29CCAD9EBE}" type="presParOf" srcId="{6E9AFC8C-FC43-4B8B-B7CC-28B32E58E10C}" destId="{DD6C8D6F-F70C-436B-B83B-99162D746672}" srcOrd="2" destOrd="0" presId="urn:microsoft.com/office/officeart/2018/2/layout/IconVerticalSolidList"/>
    <dgm:cxn modelId="{AB38C2B7-02AE-4587-A935-C11D06D741F1}" type="presParOf" srcId="{6E9AFC8C-FC43-4B8B-B7CC-28B32E58E10C}" destId="{A60C8A33-51A7-4D84-AAD6-4F5A1736FE28}" srcOrd="3" destOrd="0" presId="urn:microsoft.com/office/officeart/2018/2/layout/IconVerticalSolidList"/>
    <dgm:cxn modelId="{7AB2DA78-1402-4E4B-B5CC-9DEC0AC1CD61}" type="presParOf" srcId="{3C9A9421-5E64-4AEE-AB05-55BB830D8754}" destId="{36E7984F-0A2C-405B-A90A-40FC13184CE9}" srcOrd="1" destOrd="0" presId="urn:microsoft.com/office/officeart/2018/2/layout/IconVerticalSolidList"/>
    <dgm:cxn modelId="{C2C6FB02-F962-4AE4-B4F6-CA43DA2E5354}" type="presParOf" srcId="{3C9A9421-5E64-4AEE-AB05-55BB830D8754}" destId="{58D3B3BF-08AF-4356-8189-4E50ABBF8AE1}" srcOrd="2" destOrd="0" presId="urn:microsoft.com/office/officeart/2018/2/layout/IconVerticalSolidList"/>
    <dgm:cxn modelId="{ED8F0B7A-B414-4662-B3F3-1416C005A161}" type="presParOf" srcId="{58D3B3BF-08AF-4356-8189-4E50ABBF8AE1}" destId="{9D7AE023-D4E9-4761-A0F5-831683FF44DD}" srcOrd="0" destOrd="0" presId="urn:microsoft.com/office/officeart/2018/2/layout/IconVerticalSolidList"/>
    <dgm:cxn modelId="{1606A3B9-FED9-4824-A3D6-BC3FC6999A59}" type="presParOf" srcId="{58D3B3BF-08AF-4356-8189-4E50ABBF8AE1}" destId="{08F51200-74EA-4222-B3D1-D213BB722879}" srcOrd="1" destOrd="0" presId="urn:microsoft.com/office/officeart/2018/2/layout/IconVerticalSolidList"/>
    <dgm:cxn modelId="{A5AA2D65-15E7-4E2D-B89C-A1C48F9A82AB}" type="presParOf" srcId="{58D3B3BF-08AF-4356-8189-4E50ABBF8AE1}" destId="{A778346B-BA89-486D-910E-ABFC0B55928B}" srcOrd="2" destOrd="0" presId="urn:microsoft.com/office/officeart/2018/2/layout/IconVerticalSolidList"/>
    <dgm:cxn modelId="{6A52A682-10C1-423A-A76A-21A33EB6004D}" type="presParOf" srcId="{58D3B3BF-08AF-4356-8189-4E50ABBF8AE1}" destId="{7FD54378-3870-4C37-A962-B5EA939B45EC}" srcOrd="3" destOrd="0" presId="urn:microsoft.com/office/officeart/2018/2/layout/IconVerticalSolidList"/>
    <dgm:cxn modelId="{1367CE09-7071-4616-B867-CFF28EAB76CA}" type="presParOf" srcId="{3C9A9421-5E64-4AEE-AB05-55BB830D8754}" destId="{E69291F7-8C6A-49EA-97DC-FCF10B94095D}" srcOrd="3" destOrd="0" presId="urn:microsoft.com/office/officeart/2018/2/layout/IconVerticalSolidList"/>
    <dgm:cxn modelId="{E3D77F1B-ACB4-4E1B-9219-70A064081AC5}" type="presParOf" srcId="{3C9A9421-5E64-4AEE-AB05-55BB830D8754}" destId="{21D8099C-5958-4AA0-BB4C-8192A03B8E85}" srcOrd="4" destOrd="0" presId="urn:microsoft.com/office/officeart/2018/2/layout/IconVerticalSolidList"/>
    <dgm:cxn modelId="{A6231691-E79E-4ADB-BD22-F54A80502860}" type="presParOf" srcId="{21D8099C-5958-4AA0-BB4C-8192A03B8E85}" destId="{5B9F5D66-BBD2-4003-9457-1C9D172C197E}" srcOrd="0" destOrd="0" presId="urn:microsoft.com/office/officeart/2018/2/layout/IconVerticalSolidList"/>
    <dgm:cxn modelId="{E22B8B2D-FBE2-49AA-8E5C-E1C2FDAC61B4}" type="presParOf" srcId="{21D8099C-5958-4AA0-BB4C-8192A03B8E85}" destId="{27B1C01C-72BF-4D36-BD13-00FF1C2EA436}" srcOrd="1" destOrd="0" presId="urn:microsoft.com/office/officeart/2018/2/layout/IconVerticalSolidList"/>
    <dgm:cxn modelId="{E3C4612B-0CEA-4AE6-8E0F-E8BC4B5A6919}" type="presParOf" srcId="{21D8099C-5958-4AA0-BB4C-8192A03B8E85}" destId="{277F60E0-4B97-4149-8D50-66BEE5C927A9}" srcOrd="2" destOrd="0" presId="urn:microsoft.com/office/officeart/2018/2/layout/IconVerticalSolidList"/>
    <dgm:cxn modelId="{D3EDA44E-3B32-47D8-AC57-458F2E24F4FD}" type="presParOf" srcId="{21D8099C-5958-4AA0-BB4C-8192A03B8E85}" destId="{5C957083-DBB7-486A-90C3-EAE00AD285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903A0-FFD0-4062-B70E-316E148E7A43}"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F9C8EDB3-E12D-43BD-BC6F-62FC3A51188C}">
      <dgm:prSet/>
      <dgm:spPr/>
      <dgm:t>
        <a:bodyPr/>
        <a:lstStyle/>
        <a:p>
          <a:r>
            <a:rPr lang="en-US"/>
            <a:t>Explore Data Augmentation by adding noise to the data or by shifting the data slightly which makes the model more generalized.</a:t>
          </a:r>
        </a:p>
      </dgm:t>
    </dgm:pt>
    <dgm:pt modelId="{0F3C5BD4-7BCE-456B-B1E5-83EB8F474827}" type="parTrans" cxnId="{38F1C422-299C-4903-8645-4A1CBF21A49F}">
      <dgm:prSet/>
      <dgm:spPr/>
      <dgm:t>
        <a:bodyPr/>
        <a:lstStyle/>
        <a:p>
          <a:endParaRPr lang="en-US"/>
        </a:p>
      </dgm:t>
    </dgm:pt>
    <dgm:pt modelId="{2CC20BE8-4D90-4049-9CBF-FAB90D035AE8}" type="sibTrans" cxnId="{38F1C422-299C-4903-8645-4A1CBF21A49F}">
      <dgm:prSet phldrT="1" phldr="0"/>
      <dgm:spPr/>
      <dgm:t>
        <a:bodyPr/>
        <a:lstStyle/>
        <a:p>
          <a:r>
            <a:rPr lang="en-US"/>
            <a:t>1</a:t>
          </a:r>
        </a:p>
      </dgm:t>
    </dgm:pt>
    <dgm:pt modelId="{14532CFE-EC1B-44D0-94A9-11CB22BB4DC3}">
      <dgm:prSet/>
      <dgm:spPr/>
      <dgm:t>
        <a:bodyPr/>
        <a:lstStyle/>
        <a:p>
          <a:r>
            <a:rPr lang="en-US"/>
            <a:t>Use automated hyperparameter tuning tools like Optuna.</a:t>
          </a:r>
        </a:p>
      </dgm:t>
    </dgm:pt>
    <dgm:pt modelId="{821857C2-C209-4759-9CD8-0C5C0645302C}" type="parTrans" cxnId="{C354BA7C-2E1E-4DA9-B0A0-811539EAA3E9}">
      <dgm:prSet/>
      <dgm:spPr/>
      <dgm:t>
        <a:bodyPr/>
        <a:lstStyle/>
        <a:p>
          <a:endParaRPr lang="en-US"/>
        </a:p>
      </dgm:t>
    </dgm:pt>
    <dgm:pt modelId="{48CDC154-D2E5-4932-BF5A-1B5D59D21CB0}" type="sibTrans" cxnId="{C354BA7C-2E1E-4DA9-B0A0-811539EAA3E9}">
      <dgm:prSet phldrT="2" phldr="0"/>
      <dgm:spPr/>
      <dgm:t>
        <a:bodyPr/>
        <a:lstStyle/>
        <a:p>
          <a:r>
            <a:rPr lang="en-US"/>
            <a:t>2</a:t>
          </a:r>
        </a:p>
      </dgm:t>
    </dgm:pt>
    <dgm:pt modelId="{5A556555-B7E7-4AF6-A5E8-11EE8D33DA9D}">
      <dgm:prSet/>
      <dgm:spPr/>
      <dgm:t>
        <a:bodyPr/>
        <a:lstStyle/>
        <a:p>
          <a:r>
            <a:rPr lang="en-US" b="1"/>
            <a:t>Introduce more informative temporal encodings</a:t>
          </a:r>
          <a:r>
            <a:rPr lang="en-US"/>
            <a:t> (such as cyclic features like sine and cosine transformations of time variables) to better capture repeating patterns and seasonal trends.</a:t>
          </a:r>
        </a:p>
      </dgm:t>
    </dgm:pt>
    <dgm:pt modelId="{4E18EE0A-FC6D-412A-837C-83B294616D3C}" type="parTrans" cxnId="{04CBCF84-F6E5-40E3-8702-4362EECF3392}">
      <dgm:prSet/>
      <dgm:spPr/>
      <dgm:t>
        <a:bodyPr/>
        <a:lstStyle/>
        <a:p>
          <a:endParaRPr lang="en-US"/>
        </a:p>
      </dgm:t>
    </dgm:pt>
    <dgm:pt modelId="{4C870F0F-2F32-4DC2-8B9C-8832B3B0DECD}" type="sibTrans" cxnId="{04CBCF84-F6E5-40E3-8702-4362EECF3392}">
      <dgm:prSet phldrT="3" phldr="0"/>
      <dgm:spPr/>
      <dgm:t>
        <a:bodyPr/>
        <a:lstStyle/>
        <a:p>
          <a:r>
            <a:rPr lang="en-US"/>
            <a:t>3</a:t>
          </a:r>
        </a:p>
      </dgm:t>
    </dgm:pt>
    <dgm:pt modelId="{E348AD2C-A0C9-4E1C-AA0A-BD23EBFD097A}" type="pres">
      <dgm:prSet presAssocID="{064903A0-FFD0-4062-B70E-316E148E7A43}" presName="Name0" presStyleCnt="0">
        <dgm:presLayoutVars>
          <dgm:animLvl val="lvl"/>
          <dgm:resizeHandles val="exact"/>
        </dgm:presLayoutVars>
      </dgm:prSet>
      <dgm:spPr/>
    </dgm:pt>
    <dgm:pt modelId="{1B20523D-8E38-4B9D-8D1E-F5C9E623ED4E}" type="pres">
      <dgm:prSet presAssocID="{F9C8EDB3-E12D-43BD-BC6F-62FC3A51188C}" presName="compositeNode" presStyleCnt="0">
        <dgm:presLayoutVars>
          <dgm:bulletEnabled val="1"/>
        </dgm:presLayoutVars>
      </dgm:prSet>
      <dgm:spPr/>
    </dgm:pt>
    <dgm:pt modelId="{9BA21B30-EECA-4743-91CD-22F3E804E646}" type="pres">
      <dgm:prSet presAssocID="{F9C8EDB3-E12D-43BD-BC6F-62FC3A51188C}" presName="bgRect" presStyleLbl="bgAccFollowNode1" presStyleIdx="0" presStyleCnt="3"/>
      <dgm:spPr/>
    </dgm:pt>
    <dgm:pt modelId="{FBE6FB04-1A55-421A-9189-062AFD85711B}" type="pres">
      <dgm:prSet presAssocID="{2CC20BE8-4D90-4049-9CBF-FAB90D035AE8}" presName="sibTransNodeCircle" presStyleLbl="alignNode1" presStyleIdx="0" presStyleCnt="6">
        <dgm:presLayoutVars>
          <dgm:chMax val="0"/>
          <dgm:bulletEnabled/>
        </dgm:presLayoutVars>
      </dgm:prSet>
      <dgm:spPr/>
    </dgm:pt>
    <dgm:pt modelId="{2A9F1253-7F42-42BA-AB6C-75C9624EFF32}" type="pres">
      <dgm:prSet presAssocID="{F9C8EDB3-E12D-43BD-BC6F-62FC3A51188C}" presName="bottomLine" presStyleLbl="alignNode1" presStyleIdx="1" presStyleCnt="6">
        <dgm:presLayoutVars/>
      </dgm:prSet>
      <dgm:spPr/>
    </dgm:pt>
    <dgm:pt modelId="{FA31FB67-B322-4A3A-947B-1C48541C3D40}" type="pres">
      <dgm:prSet presAssocID="{F9C8EDB3-E12D-43BD-BC6F-62FC3A51188C}" presName="nodeText" presStyleLbl="bgAccFollowNode1" presStyleIdx="0" presStyleCnt="3">
        <dgm:presLayoutVars>
          <dgm:bulletEnabled val="1"/>
        </dgm:presLayoutVars>
      </dgm:prSet>
      <dgm:spPr/>
    </dgm:pt>
    <dgm:pt modelId="{57BE6D54-ECEE-4BFC-8C54-8E9C319CB23F}" type="pres">
      <dgm:prSet presAssocID="{2CC20BE8-4D90-4049-9CBF-FAB90D035AE8}" presName="sibTrans" presStyleCnt="0"/>
      <dgm:spPr/>
    </dgm:pt>
    <dgm:pt modelId="{ACA59015-CAD5-429E-B2A8-A2743D903FFD}" type="pres">
      <dgm:prSet presAssocID="{14532CFE-EC1B-44D0-94A9-11CB22BB4DC3}" presName="compositeNode" presStyleCnt="0">
        <dgm:presLayoutVars>
          <dgm:bulletEnabled val="1"/>
        </dgm:presLayoutVars>
      </dgm:prSet>
      <dgm:spPr/>
    </dgm:pt>
    <dgm:pt modelId="{298BD035-53A3-4744-99A2-FEEF88C3D093}" type="pres">
      <dgm:prSet presAssocID="{14532CFE-EC1B-44D0-94A9-11CB22BB4DC3}" presName="bgRect" presStyleLbl="bgAccFollowNode1" presStyleIdx="1" presStyleCnt="3"/>
      <dgm:spPr/>
    </dgm:pt>
    <dgm:pt modelId="{F90202C6-FA7B-4FE4-A147-2545FE334626}" type="pres">
      <dgm:prSet presAssocID="{48CDC154-D2E5-4932-BF5A-1B5D59D21CB0}" presName="sibTransNodeCircle" presStyleLbl="alignNode1" presStyleIdx="2" presStyleCnt="6">
        <dgm:presLayoutVars>
          <dgm:chMax val="0"/>
          <dgm:bulletEnabled/>
        </dgm:presLayoutVars>
      </dgm:prSet>
      <dgm:spPr/>
    </dgm:pt>
    <dgm:pt modelId="{DB49EE6E-0157-4FDF-AF2D-24591316D20B}" type="pres">
      <dgm:prSet presAssocID="{14532CFE-EC1B-44D0-94A9-11CB22BB4DC3}" presName="bottomLine" presStyleLbl="alignNode1" presStyleIdx="3" presStyleCnt="6">
        <dgm:presLayoutVars/>
      </dgm:prSet>
      <dgm:spPr/>
    </dgm:pt>
    <dgm:pt modelId="{CA4E3D01-AE1B-4744-9304-4A0C91E45484}" type="pres">
      <dgm:prSet presAssocID="{14532CFE-EC1B-44D0-94A9-11CB22BB4DC3}" presName="nodeText" presStyleLbl="bgAccFollowNode1" presStyleIdx="1" presStyleCnt="3">
        <dgm:presLayoutVars>
          <dgm:bulletEnabled val="1"/>
        </dgm:presLayoutVars>
      </dgm:prSet>
      <dgm:spPr/>
    </dgm:pt>
    <dgm:pt modelId="{108EF8F9-117D-45CC-AA94-31CBCB19F647}" type="pres">
      <dgm:prSet presAssocID="{48CDC154-D2E5-4932-BF5A-1B5D59D21CB0}" presName="sibTrans" presStyleCnt="0"/>
      <dgm:spPr/>
    </dgm:pt>
    <dgm:pt modelId="{429E3A73-A6D0-4A28-8D03-8E5B91CC1E99}" type="pres">
      <dgm:prSet presAssocID="{5A556555-B7E7-4AF6-A5E8-11EE8D33DA9D}" presName="compositeNode" presStyleCnt="0">
        <dgm:presLayoutVars>
          <dgm:bulletEnabled val="1"/>
        </dgm:presLayoutVars>
      </dgm:prSet>
      <dgm:spPr/>
    </dgm:pt>
    <dgm:pt modelId="{588D940A-1860-46CC-92C5-25D5B5388546}" type="pres">
      <dgm:prSet presAssocID="{5A556555-B7E7-4AF6-A5E8-11EE8D33DA9D}" presName="bgRect" presStyleLbl="bgAccFollowNode1" presStyleIdx="2" presStyleCnt="3"/>
      <dgm:spPr/>
    </dgm:pt>
    <dgm:pt modelId="{FB294F17-274A-41E7-B0C2-5A7CDCB53B23}" type="pres">
      <dgm:prSet presAssocID="{4C870F0F-2F32-4DC2-8B9C-8832B3B0DECD}" presName="sibTransNodeCircle" presStyleLbl="alignNode1" presStyleIdx="4" presStyleCnt="6">
        <dgm:presLayoutVars>
          <dgm:chMax val="0"/>
          <dgm:bulletEnabled/>
        </dgm:presLayoutVars>
      </dgm:prSet>
      <dgm:spPr/>
    </dgm:pt>
    <dgm:pt modelId="{C4559175-DE1D-40E9-A4E4-AE214D99F40D}" type="pres">
      <dgm:prSet presAssocID="{5A556555-B7E7-4AF6-A5E8-11EE8D33DA9D}" presName="bottomLine" presStyleLbl="alignNode1" presStyleIdx="5" presStyleCnt="6">
        <dgm:presLayoutVars/>
      </dgm:prSet>
      <dgm:spPr/>
    </dgm:pt>
    <dgm:pt modelId="{137286EA-52CC-4DC6-A92B-4C2EFC7D7758}" type="pres">
      <dgm:prSet presAssocID="{5A556555-B7E7-4AF6-A5E8-11EE8D33DA9D}" presName="nodeText" presStyleLbl="bgAccFollowNode1" presStyleIdx="2" presStyleCnt="3">
        <dgm:presLayoutVars>
          <dgm:bulletEnabled val="1"/>
        </dgm:presLayoutVars>
      </dgm:prSet>
      <dgm:spPr/>
    </dgm:pt>
  </dgm:ptLst>
  <dgm:cxnLst>
    <dgm:cxn modelId="{BA526E19-8DF3-470A-9216-EAB97BB28C3A}" type="presOf" srcId="{5A556555-B7E7-4AF6-A5E8-11EE8D33DA9D}" destId="{588D940A-1860-46CC-92C5-25D5B5388546}" srcOrd="0" destOrd="0" presId="urn:microsoft.com/office/officeart/2016/7/layout/BasicLinearProcessNumbered"/>
    <dgm:cxn modelId="{38F1C422-299C-4903-8645-4A1CBF21A49F}" srcId="{064903A0-FFD0-4062-B70E-316E148E7A43}" destId="{F9C8EDB3-E12D-43BD-BC6F-62FC3A51188C}" srcOrd="0" destOrd="0" parTransId="{0F3C5BD4-7BCE-456B-B1E5-83EB8F474827}" sibTransId="{2CC20BE8-4D90-4049-9CBF-FAB90D035AE8}"/>
    <dgm:cxn modelId="{212A5234-6955-4E54-8B54-3F7A076FB1B0}" type="presOf" srcId="{5A556555-B7E7-4AF6-A5E8-11EE8D33DA9D}" destId="{137286EA-52CC-4DC6-A92B-4C2EFC7D7758}" srcOrd="1" destOrd="0" presId="urn:microsoft.com/office/officeart/2016/7/layout/BasicLinearProcessNumbered"/>
    <dgm:cxn modelId="{A31F1B3E-3BE7-452D-93CD-89317168AFAA}" type="presOf" srcId="{4C870F0F-2F32-4DC2-8B9C-8832B3B0DECD}" destId="{FB294F17-274A-41E7-B0C2-5A7CDCB53B23}" srcOrd="0" destOrd="0" presId="urn:microsoft.com/office/officeart/2016/7/layout/BasicLinearProcessNumbered"/>
    <dgm:cxn modelId="{64319D3E-65BD-41EC-AAAD-07DFCE0AF764}" type="presOf" srcId="{48CDC154-D2E5-4932-BF5A-1B5D59D21CB0}" destId="{F90202C6-FA7B-4FE4-A147-2545FE334626}" srcOrd="0" destOrd="0" presId="urn:microsoft.com/office/officeart/2016/7/layout/BasicLinearProcessNumbered"/>
    <dgm:cxn modelId="{49CF8E58-5FF2-4793-A22A-B55B442246A8}" type="presOf" srcId="{14532CFE-EC1B-44D0-94A9-11CB22BB4DC3}" destId="{298BD035-53A3-4744-99A2-FEEF88C3D093}" srcOrd="0" destOrd="0" presId="urn:microsoft.com/office/officeart/2016/7/layout/BasicLinearProcessNumbered"/>
    <dgm:cxn modelId="{C354BA7C-2E1E-4DA9-B0A0-811539EAA3E9}" srcId="{064903A0-FFD0-4062-B70E-316E148E7A43}" destId="{14532CFE-EC1B-44D0-94A9-11CB22BB4DC3}" srcOrd="1" destOrd="0" parTransId="{821857C2-C209-4759-9CD8-0C5C0645302C}" sibTransId="{48CDC154-D2E5-4932-BF5A-1B5D59D21CB0}"/>
    <dgm:cxn modelId="{04CBCF84-F6E5-40E3-8702-4362EECF3392}" srcId="{064903A0-FFD0-4062-B70E-316E148E7A43}" destId="{5A556555-B7E7-4AF6-A5E8-11EE8D33DA9D}" srcOrd="2" destOrd="0" parTransId="{4E18EE0A-FC6D-412A-837C-83B294616D3C}" sibTransId="{4C870F0F-2F32-4DC2-8B9C-8832B3B0DECD}"/>
    <dgm:cxn modelId="{5E246987-915C-484E-84A3-2C2289B1508F}" type="presOf" srcId="{064903A0-FFD0-4062-B70E-316E148E7A43}" destId="{E348AD2C-A0C9-4E1C-AA0A-BD23EBFD097A}" srcOrd="0" destOrd="0" presId="urn:microsoft.com/office/officeart/2016/7/layout/BasicLinearProcessNumbered"/>
    <dgm:cxn modelId="{93FB43CD-A00A-4C8E-A74A-D63AB7CB5C2B}" type="presOf" srcId="{2CC20BE8-4D90-4049-9CBF-FAB90D035AE8}" destId="{FBE6FB04-1A55-421A-9189-062AFD85711B}" srcOrd="0" destOrd="0" presId="urn:microsoft.com/office/officeart/2016/7/layout/BasicLinearProcessNumbered"/>
    <dgm:cxn modelId="{791424D0-0977-4172-8C23-2DD6FEBE0B49}" type="presOf" srcId="{F9C8EDB3-E12D-43BD-BC6F-62FC3A51188C}" destId="{9BA21B30-EECA-4743-91CD-22F3E804E646}" srcOrd="0" destOrd="0" presId="urn:microsoft.com/office/officeart/2016/7/layout/BasicLinearProcessNumbered"/>
    <dgm:cxn modelId="{F970C4DB-0CE9-4FB6-A33D-F3C6FB25A40C}" type="presOf" srcId="{F9C8EDB3-E12D-43BD-BC6F-62FC3A51188C}" destId="{FA31FB67-B322-4A3A-947B-1C48541C3D40}" srcOrd="1" destOrd="0" presId="urn:microsoft.com/office/officeart/2016/7/layout/BasicLinearProcessNumbered"/>
    <dgm:cxn modelId="{0D2EAAF4-7921-4D0A-8651-0DFBFCC19A51}" type="presOf" srcId="{14532CFE-EC1B-44D0-94A9-11CB22BB4DC3}" destId="{CA4E3D01-AE1B-4744-9304-4A0C91E45484}" srcOrd="1" destOrd="0" presId="urn:microsoft.com/office/officeart/2016/7/layout/BasicLinearProcessNumbered"/>
    <dgm:cxn modelId="{B74A7E0D-BDD7-4DD8-9391-A4604D9DACF0}" type="presParOf" srcId="{E348AD2C-A0C9-4E1C-AA0A-BD23EBFD097A}" destId="{1B20523D-8E38-4B9D-8D1E-F5C9E623ED4E}" srcOrd="0" destOrd="0" presId="urn:microsoft.com/office/officeart/2016/7/layout/BasicLinearProcessNumbered"/>
    <dgm:cxn modelId="{6EDF455E-7F3A-4602-A389-15E941DC3645}" type="presParOf" srcId="{1B20523D-8E38-4B9D-8D1E-F5C9E623ED4E}" destId="{9BA21B30-EECA-4743-91CD-22F3E804E646}" srcOrd="0" destOrd="0" presId="urn:microsoft.com/office/officeart/2016/7/layout/BasicLinearProcessNumbered"/>
    <dgm:cxn modelId="{2496F651-BB31-4FB3-9F39-72ED8BFFA13F}" type="presParOf" srcId="{1B20523D-8E38-4B9D-8D1E-F5C9E623ED4E}" destId="{FBE6FB04-1A55-421A-9189-062AFD85711B}" srcOrd="1" destOrd="0" presId="urn:microsoft.com/office/officeart/2016/7/layout/BasicLinearProcessNumbered"/>
    <dgm:cxn modelId="{AFE52CCC-7A64-496C-8337-4BABD7B35801}" type="presParOf" srcId="{1B20523D-8E38-4B9D-8D1E-F5C9E623ED4E}" destId="{2A9F1253-7F42-42BA-AB6C-75C9624EFF32}" srcOrd="2" destOrd="0" presId="urn:microsoft.com/office/officeart/2016/7/layout/BasicLinearProcessNumbered"/>
    <dgm:cxn modelId="{78D57FAE-25A3-401B-B18D-13863FB4F6F0}" type="presParOf" srcId="{1B20523D-8E38-4B9D-8D1E-F5C9E623ED4E}" destId="{FA31FB67-B322-4A3A-947B-1C48541C3D40}" srcOrd="3" destOrd="0" presId="urn:microsoft.com/office/officeart/2016/7/layout/BasicLinearProcessNumbered"/>
    <dgm:cxn modelId="{EC7531B1-CCEE-43A1-95D5-EDB2896D095A}" type="presParOf" srcId="{E348AD2C-A0C9-4E1C-AA0A-BD23EBFD097A}" destId="{57BE6D54-ECEE-4BFC-8C54-8E9C319CB23F}" srcOrd="1" destOrd="0" presId="urn:microsoft.com/office/officeart/2016/7/layout/BasicLinearProcessNumbered"/>
    <dgm:cxn modelId="{F4FE38B0-6DC2-421E-BCB6-63292581A063}" type="presParOf" srcId="{E348AD2C-A0C9-4E1C-AA0A-BD23EBFD097A}" destId="{ACA59015-CAD5-429E-B2A8-A2743D903FFD}" srcOrd="2" destOrd="0" presId="urn:microsoft.com/office/officeart/2016/7/layout/BasicLinearProcessNumbered"/>
    <dgm:cxn modelId="{0E1D964B-8DFB-407F-8462-CDEFBA744E7E}" type="presParOf" srcId="{ACA59015-CAD5-429E-B2A8-A2743D903FFD}" destId="{298BD035-53A3-4744-99A2-FEEF88C3D093}" srcOrd="0" destOrd="0" presId="urn:microsoft.com/office/officeart/2016/7/layout/BasicLinearProcessNumbered"/>
    <dgm:cxn modelId="{AF9F5205-D56B-446C-A9DC-D3272B956496}" type="presParOf" srcId="{ACA59015-CAD5-429E-B2A8-A2743D903FFD}" destId="{F90202C6-FA7B-4FE4-A147-2545FE334626}" srcOrd="1" destOrd="0" presId="urn:microsoft.com/office/officeart/2016/7/layout/BasicLinearProcessNumbered"/>
    <dgm:cxn modelId="{F3D519C8-79D3-40C7-A8A1-396391607E8B}" type="presParOf" srcId="{ACA59015-CAD5-429E-B2A8-A2743D903FFD}" destId="{DB49EE6E-0157-4FDF-AF2D-24591316D20B}" srcOrd="2" destOrd="0" presId="urn:microsoft.com/office/officeart/2016/7/layout/BasicLinearProcessNumbered"/>
    <dgm:cxn modelId="{C97E9732-FAF2-46BE-A99E-40F372E45FD3}" type="presParOf" srcId="{ACA59015-CAD5-429E-B2A8-A2743D903FFD}" destId="{CA4E3D01-AE1B-4744-9304-4A0C91E45484}" srcOrd="3" destOrd="0" presId="urn:microsoft.com/office/officeart/2016/7/layout/BasicLinearProcessNumbered"/>
    <dgm:cxn modelId="{8A5583B3-5545-4A42-B77D-5DB19948AA42}" type="presParOf" srcId="{E348AD2C-A0C9-4E1C-AA0A-BD23EBFD097A}" destId="{108EF8F9-117D-45CC-AA94-31CBCB19F647}" srcOrd="3" destOrd="0" presId="urn:microsoft.com/office/officeart/2016/7/layout/BasicLinearProcessNumbered"/>
    <dgm:cxn modelId="{E9571962-3A0C-4551-94CA-FFA49FC1895C}" type="presParOf" srcId="{E348AD2C-A0C9-4E1C-AA0A-BD23EBFD097A}" destId="{429E3A73-A6D0-4A28-8D03-8E5B91CC1E99}" srcOrd="4" destOrd="0" presId="urn:microsoft.com/office/officeart/2016/7/layout/BasicLinearProcessNumbered"/>
    <dgm:cxn modelId="{636EDDA6-6C51-419F-9C97-F5452772E5CF}" type="presParOf" srcId="{429E3A73-A6D0-4A28-8D03-8E5B91CC1E99}" destId="{588D940A-1860-46CC-92C5-25D5B5388546}" srcOrd="0" destOrd="0" presId="urn:microsoft.com/office/officeart/2016/7/layout/BasicLinearProcessNumbered"/>
    <dgm:cxn modelId="{1BEEDB97-6FE7-4563-B501-73BCEFCAB631}" type="presParOf" srcId="{429E3A73-A6D0-4A28-8D03-8E5B91CC1E99}" destId="{FB294F17-274A-41E7-B0C2-5A7CDCB53B23}" srcOrd="1" destOrd="0" presId="urn:microsoft.com/office/officeart/2016/7/layout/BasicLinearProcessNumbered"/>
    <dgm:cxn modelId="{76F71117-7F3C-40A1-BFB6-0FC8E6AE002E}" type="presParOf" srcId="{429E3A73-A6D0-4A28-8D03-8E5B91CC1E99}" destId="{C4559175-DE1D-40E9-A4E4-AE214D99F40D}" srcOrd="2" destOrd="0" presId="urn:microsoft.com/office/officeart/2016/7/layout/BasicLinearProcessNumbered"/>
    <dgm:cxn modelId="{5F4E14DF-1923-4114-8BDB-607ED0DA0890}" type="presParOf" srcId="{429E3A73-A6D0-4A28-8D03-8E5B91CC1E99}" destId="{137286EA-52CC-4DC6-A92B-4C2EFC7D775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51701-A355-4068-ABE6-322D74422749}">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D3450-FEC1-4769-8B27-3E8BF94D0231}">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585D1-A75C-41D2-8F37-A80BD704FC63}">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b="1" kern="1200"/>
            <a:t>Goal:</a:t>
          </a:r>
          <a:endParaRPr lang="en-US" sz="1800" kern="1200"/>
        </a:p>
      </dsp:txBody>
      <dsp:txXfrm>
        <a:off x="935949" y="1901"/>
        <a:ext cx="5365651" cy="810345"/>
      </dsp:txXfrm>
    </dsp:sp>
    <dsp:sp modelId="{35E1BE72-7102-480E-88DC-D17AD1469E26}">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5B03-E4DC-4FEE-8946-CCE59DD2EFB9}">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B2FAF-536E-4E21-832B-88404826A4C8}">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kern="1200"/>
            <a:t>Develop a classification model to predict human activity based on PIR sensor data.</a:t>
          </a:r>
        </a:p>
      </dsp:txBody>
      <dsp:txXfrm>
        <a:off x="935949" y="1014833"/>
        <a:ext cx="5365651" cy="810345"/>
      </dsp:txXfrm>
    </dsp:sp>
    <dsp:sp modelId="{380EFFCA-1F41-4CBC-9914-79A0A520C90A}">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396AA-5C90-4AAB-8E52-2509271AAFEF}">
      <dsp:nvSpPr>
        <dsp:cNvPr id="0" name=""/>
        <dsp:cNvSpPr/>
      </dsp:nvSpPr>
      <dsp:spPr>
        <a:xfrm>
          <a:off x="245129" y="2210093"/>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8088B-9494-452D-AFFF-555E0D773130}">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b="1" kern="1200"/>
            <a:t>Dataset:</a:t>
          </a:r>
          <a:endParaRPr lang="en-US" sz="1800" kern="1200"/>
        </a:p>
      </dsp:txBody>
      <dsp:txXfrm>
        <a:off x="935949" y="2027765"/>
        <a:ext cx="5365651" cy="810345"/>
      </dsp:txXfrm>
    </dsp:sp>
    <dsp:sp modelId="{CDE86E23-ACC3-432A-8AF0-B02E8F9F1CA4}">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5FF2A-749D-4BC0-90D4-EEB1E2C6FDB1}">
      <dsp:nvSpPr>
        <dsp:cNvPr id="0" name=""/>
        <dsp:cNvSpPr/>
      </dsp:nvSpPr>
      <dsp:spPr>
        <a:xfrm>
          <a:off x="245129" y="3223025"/>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8FD1B5-5982-4C6E-B54D-4E1A7022A647}">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kern="1200"/>
            <a:t>PIRvision FoG Presence Detection dataset (4 seconds of PIR sensor readings per sample).</a:t>
          </a:r>
        </a:p>
      </dsp:txBody>
      <dsp:txXfrm>
        <a:off x="935949" y="3040697"/>
        <a:ext cx="5365651" cy="810345"/>
      </dsp:txXfrm>
    </dsp:sp>
    <dsp:sp modelId="{BC025868-D114-4237-A9DE-DDDF704FFFDC}">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78088-555F-48D2-88C8-27AA137F1F7E}">
      <dsp:nvSpPr>
        <dsp:cNvPr id="0" name=""/>
        <dsp:cNvSpPr/>
      </dsp:nvSpPr>
      <dsp:spPr>
        <a:xfrm>
          <a:off x="245129" y="4235957"/>
          <a:ext cx="445690" cy="44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A92F8-A696-4B90-80B0-6C8D42A5C77C}">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b="1" kern="1200"/>
            <a:t>Objective:</a:t>
          </a:r>
          <a:endParaRPr lang="en-US" sz="1800" kern="1200"/>
        </a:p>
      </dsp:txBody>
      <dsp:txXfrm>
        <a:off x="935949" y="4053629"/>
        <a:ext cx="5365651" cy="810345"/>
      </dsp:txXfrm>
    </dsp:sp>
    <dsp:sp modelId="{A13BE617-79D7-4C77-898B-9666DC63FF9F}">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C81CD-D71F-4B23-8BB5-D8EECFA3B2C1}">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5A1AA-BB72-4595-816C-2978C8492EFC}">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kern="1200"/>
            <a:t>Build a robust model using 5-fold cross-validation and report mean accuracy and standard deviation.</a:t>
          </a:r>
        </a:p>
      </dsp:txBody>
      <dsp:txXfrm>
        <a:off x="935949" y="5066561"/>
        <a:ext cx="5365651" cy="810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A3C0E-C2B0-4BD9-AD43-E17DEEE49926}">
      <dsp:nvSpPr>
        <dsp:cNvPr id="0" name=""/>
        <dsp:cNvSpPr/>
      </dsp:nvSpPr>
      <dsp:spPr>
        <a:xfrm>
          <a:off x="0" y="391655"/>
          <a:ext cx="4719981" cy="1099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Used LSTM to process a 55-step PIR sensor sequence where the hidden dimension is 64.</a:t>
          </a:r>
        </a:p>
      </dsp:txBody>
      <dsp:txXfrm>
        <a:off x="53688" y="445343"/>
        <a:ext cx="4612605" cy="992424"/>
      </dsp:txXfrm>
    </dsp:sp>
    <dsp:sp modelId="{87D273E0-EB2C-46BA-9122-C8CA57143DC3}">
      <dsp:nvSpPr>
        <dsp:cNvPr id="0" name=""/>
        <dsp:cNvSpPr/>
      </dsp:nvSpPr>
      <dsp:spPr>
        <a:xfrm>
          <a:off x="0" y="1549055"/>
          <a:ext cx="4719981" cy="1099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LSTM’s final hidden state (64-dimensional) captures the full 4-second activity waveform.</a:t>
          </a:r>
        </a:p>
      </dsp:txBody>
      <dsp:txXfrm>
        <a:off x="53688" y="1602743"/>
        <a:ext cx="4612605" cy="992424"/>
      </dsp:txXfrm>
    </dsp:sp>
    <dsp:sp modelId="{917CD39E-2280-42D7-B9A7-FF503AAC4CC7}">
      <dsp:nvSpPr>
        <dsp:cNvPr id="0" name=""/>
        <dsp:cNvSpPr/>
      </dsp:nvSpPr>
      <dsp:spPr>
        <a:xfrm>
          <a:off x="0" y="2706456"/>
          <a:ext cx="4719981" cy="1099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fully connected layer (Linear(1→32) + ReLU) transforms the scalar temperature into a 32-dimensional feature vector.</a:t>
          </a:r>
        </a:p>
      </dsp:txBody>
      <dsp:txXfrm>
        <a:off x="53688" y="2760144"/>
        <a:ext cx="4612605" cy="992424"/>
      </dsp:txXfrm>
    </dsp:sp>
    <dsp:sp modelId="{54689319-3E20-4EF7-AFD6-B08995CCEC9C}">
      <dsp:nvSpPr>
        <dsp:cNvPr id="0" name=""/>
        <dsp:cNvSpPr/>
      </dsp:nvSpPr>
      <dsp:spPr>
        <a:xfrm>
          <a:off x="0" y="3863856"/>
          <a:ext cx="4719981" cy="1099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Concatenates the 64-dim LSTM output with the 32-dim temperature embedding into a unified 96-dim vector.</a:t>
          </a:r>
        </a:p>
      </dsp:txBody>
      <dsp:txXfrm>
        <a:off x="53688" y="3917544"/>
        <a:ext cx="4612605"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610B3-BF47-48A6-817F-03E9B88256E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42DE9-9A54-48CA-983C-997BA26ACD3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C8A33-51A7-4D84-AAD6-4F5A1736FE2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SMOTE: Despite synthetically oversampling the minority class using SMOTE the model's overall performance remained largely unchanged.</a:t>
          </a:r>
        </a:p>
      </dsp:txBody>
      <dsp:txXfrm>
        <a:off x="1437631" y="531"/>
        <a:ext cx="9077968" cy="1244702"/>
      </dsp:txXfrm>
    </dsp:sp>
    <dsp:sp modelId="{9D7AE023-D4E9-4761-A0F5-831683FF44D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51200-74EA-4222-B3D1-D213BB72287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54378-3870-4C37-A962-B5EA939B45E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Experimented with weighting each class inversely to its frequency in the cross-entropy loss to penalize misclassification of underrepresented classes more heavily.</a:t>
          </a:r>
        </a:p>
      </dsp:txBody>
      <dsp:txXfrm>
        <a:off x="1437631" y="1556410"/>
        <a:ext cx="9077968" cy="1244702"/>
      </dsp:txXfrm>
    </dsp:sp>
    <dsp:sp modelId="{5B9F5D66-BBD2-4003-9457-1C9D172C197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1C01C-72BF-4D36-BD13-00FF1C2EA43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957083-DBB7-486A-90C3-EAE00AD2857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performance in both the cases remained largely unchanged.</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21B30-EECA-4743-91CD-22F3E804E646}">
      <dsp:nvSpPr>
        <dsp:cNvPr id="0" name=""/>
        <dsp:cNvSpPr/>
      </dsp:nvSpPr>
      <dsp:spPr>
        <a:xfrm>
          <a:off x="0"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kern="1200"/>
            <a:t>Explore Data Augmentation by adding noise to the data or by shifting the data slightly which makes the model more generalized.</a:t>
          </a:r>
        </a:p>
      </dsp:txBody>
      <dsp:txXfrm>
        <a:off x="0" y="1653508"/>
        <a:ext cx="3286125" cy="2610802"/>
      </dsp:txXfrm>
    </dsp:sp>
    <dsp:sp modelId="{FBE6FB04-1A55-421A-9189-062AFD85711B}">
      <dsp:nvSpPr>
        <dsp:cNvPr id="0" name=""/>
        <dsp:cNvSpPr/>
      </dsp:nvSpPr>
      <dsp:spPr>
        <a:xfrm>
          <a:off x="990361"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2A9F1253-7F42-42BA-AB6C-75C9624EFF32}">
      <dsp:nvSpPr>
        <dsp:cNvPr id="0" name=""/>
        <dsp:cNvSpPr/>
      </dsp:nvSpPr>
      <dsp:spPr>
        <a:xfrm>
          <a:off x="0"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BD035-53A3-4744-99A2-FEEF88C3D093}">
      <dsp:nvSpPr>
        <dsp:cNvPr id="0" name=""/>
        <dsp:cNvSpPr/>
      </dsp:nvSpPr>
      <dsp:spPr>
        <a:xfrm>
          <a:off x="3614737"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kern="1200"/>
            <a:t>Use automated hyperparameter tuning tools like Optuna.</a:t>
          </a:r>
        </a:p>
      </dsp:txBody>
      <dsp:txXfrm>
        <a:off x="3614737" y="1653508"/>
        <a:ext cx="3286125" cy="2610802"/>
      </dsp:txXfrm>
    </dsp:sp>
    <dsp:sp modelId="{F90202C6-FA7B-4FE4-A147-2545FE334626}">
      <dsp:nvSpPr>
        <dsp:cNvPr id="0" name=""/>
        <dsp:cNvSpPr/>
      </dsp:nvSpPr>
      <dsp:spPr>
        <a:xfrm>
          <a:off x="4605099"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DB49EE6E-0157-4FDF-AF2D-24591316D20B}">
      <dsp:nvSpPr>
        <dsp:cNvPr id="0" name=""/>
        <dsp:cNvSpPr/>
      </dsp:nvSpPr>
      <dsp:spPr>
        <a:xfrm>
          <a:off x="3614737"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8D940A-1860-46CC-92C5-25D5B5388546}">
      <dsp:nvSpPr>
        <dsp:cNvPr id="0" name=""/>
        <dsp:cNvSpPr/>
      </dsp:nvSpPr>
      <dsp:spPr>
        <a:xfrm>
          <a:off x="7229475"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b="1" kern="1200"/>
            <a:t>Introduce more informative temporal encodings</a:t>
          </a:r>
          <a:r>
            <a:rPr lang="en-US" sz="1700" kern="1200"/>
            <a:t> (such as cyclic features like sine and cosine transformations of time variables) to better capture repeating patterns and seasonal trends.</a:t>
          </a:r>
        </a:p>
      </dsp:txBody>
      <dsp:txXfrm>
        <a:off x="7229475" y="1653508"/>
        <a:ext cx="3286125" cy="2610802"/>
      </dsp:txXfrm>
    </dsp:sp>
    <dsp:sp modelId="{FB294F17-274A-41E7-B0C2-5A7CDCB53B23}">
      <dsp:nvSpPr>
        <dsp:cNvPr id="0" name=""/>
        <dsp:cNvSpPr/>
      </dsp:nvSpPr>
      <dsp:spPr>
        <a:xfrm>
          <a:off x="8219836"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C4559175-DE1D-40E9-A4E4-AE214D99F40D}">
      <dsp:nvSpPr>
        <dsp:cNvPr id="0" name=""/>
        <dsp:cNvSpPr/>
      </dsp:nvSpPr>
      <dsp:spPr>
        <a:xfrm>
          <a:off x="7229475"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55823-1436-3C40-9038-0E1597F8C51F}"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B7910-4422-2F4B-AC80-F26B13D03CE9}" type="slidenum">
              <a:rPr lang="en-US" smtClean="0"/>
              <a:t>‹#›</a:t>
            </a:fld>
            <a:endParaRPr lang="en-US"/>
          </a:p>
        </p:txBody>
      </p:sp>
    </p:spTree>
    <p:extLst>
      <p:ext uri="{BB962C8B-B14F-4D97-AF65-F5344CB8AC3E}">
        <p14:creationId xmlns:p14="http://schemas.microsoft.com/office/powerpoint/2010/main" val="266235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CB7910-4422-2F4B-AC80-F26B13D03CE9}" type="slidenum">
              <a:rPr lang="en-US" smtClean="0"/>
              <a:t>5</a:t>
            </a:fld>
            <a:endParaRPr lang="en-US"/>
          </a:p>
        </p:txBody>
      </p:sp>
    </p:spTree>
    <p:extLst>
      <p:ext uri="{BB962C8B-B14F-4D97-AF65-F5344CB8AC3E}">
        <p14:creationId xmlns:p14="http://schemas.microsoft.com/office/powerpoint/2010/main" val="143858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21DD-A472-9F30-1747-BBD50917B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C2DA2-165C-90A9-B129-506E432B6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E5D548-4666-8A70-3602-3FCC958836A5}"/>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5" name="Footer Placeholder 4">
            <a:extLst>
              <a:ext uri="{FF2B5EF4-FFF2-40B4-BE49-F238E27FC236}">
                <a16:creationId xmlns:a16="http://schemas.microsoft.com/office/drawing/2014/main" id="{9D5D57D6-7CB9-26DC-B086-046FF16B8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2DE8E-18CD-E044-6B18-C7E6AB69A22E}"/>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17306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4976-AEC6-DE3E-1B0F-1579C8E8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52C04-5A3E-8185-4D46-E24FCDC50F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997D9-7112-061F-39E9-FC8994246C54}"/>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5" name="Footer Placeholder 4">
            <a:extLst>
              <a:ext uri="{FF2B5EF4-FFF2-40B4-BE49-F238E27FC236}">
                <a16:creationId xmlns:a16="http://schemas.microsoft.com/office/drawing/2014/main" id="{C2FDC4FB-1D7A-77D5-D497-C2AA27961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A9C91-8F78-8A9C-E5C7-D18BA74191D5}"/>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00874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0E9BF-7655-BF07-A575-A1815DD0A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2FFCD-EE60-B25F-8C00-3CDD73BC2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1756-E76F-4AFD-C333-FA873B58B916}"/>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5" name="Footer Placeholder 4">
            <a:extLst>
              <a:ext uri="{FF2B5EF4-FFF2-40B4-BE49-F238E27FC236}">
                <a16:creationId xmlns:a16="http://schemas.microsoft.com/office/drawing/2014/main" id="{55DCFCB7-8D9F-F9AE-EE73-4ADF3E9C7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91E83-88B0-D105-0D84-5EA1926A61D7}"/>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4504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E54E-5D4F-98BC-E3A7-273A6C5B8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E9897-D3C6-A6C7-9EEA-4D875F6D5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1AE22-177B-E1E9-9338-A9AB1A9B4C92}"/>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5" name="Footer Placeholder 4">
            <a:extLst>
              <a:ext uri="{FF2B5EF4-FFF2-40B4-BE49-F238E27FC236}">
                <a16:creationId xmlns:a16="http://schemas.microsoft.com/office/drawing/2014/main" id="{A4B0488F-683A-26F9-F46B-A0254D7B8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AC62D-07FE-86F7-5F54-833D12EDB27B}"/>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64456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46E7-E29F-0425-9F82-0F8C2C830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77FB4E-6461-2F26-3D07-D0E36AC22E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BE0E9-4594-7A0C-0F98-DEFFBD0B266C}"/>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5" name="Footer Placeholder 4">
            <a:extLst>
              <a:ext uri="{FF2B5EF4-FFF2-40B4-BE49-F238E27FC236}">
                <a16:creationId xmlns:a16="http://schemas.microsoft.com/office/drawing/2014/main" id="{C59A1262-1801-4E78-6299-AB28C0491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54CBF-72C3-4A31-A723-76A3E7189EC1}"/>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98946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9EF7-FB10-B7B6-78F4-31DDB5550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3FBA7-5A07-515B-0623-67E07CBE6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5FC2AF-E190-4FEC-9038-7DB3D58B91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120A7-2796-4239-AEFF-01A2CCF95378}"/>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6" name="Footer Placeholder 5">
            <a:extLst>
              <a:ext uri="{FF2B5EF4-FFF2-40B4-BE49-F238E27FC236}">
                <a16:creationId xmlns:a16="http://schemas.microsoft.com/office/drawing/2014/main" id="{B22205BA-93BE-0C7C-9957-627FE9250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BB08C-8C4C-0D7E-3A78-92DD8BCE741F}"/>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346678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AF61-7FCF-CC91-1F4F-BB511A102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FED7D8-99BD-CC30-A7F9-882BD8ACF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139AD-DE2D-7D9A-2027-76922678D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155486-365E-58D5-AF95-F314820A7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72494B-E88D-7E1B-C73E-3C1653170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B8AE6-1CDC-D0E0-3463-1DAF34879B94}"/>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8" name="Footer Placeholder 7">
            <a:extLst>
              <a:ext uri="{FF2B5EF4-FFF2-40B4-BE49-F238E27FC236}">
                <a16:creationId xmlns:a16="http://schemas.microsoft.com/office/drawing/2014/main" id="{737FD1A1-0A39-C223-EC90-BCB86FDF2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7290B-19A2-6309-B08E-CA75A00FE523}"/>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07553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73C1-9FE6-7305-8057-FBA8ED32C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1FF14D-DF29-6AF3-DAA1-699DA5C556C8}"/>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4" name="Footer Placeholder 3">
            <a:extLst>
              <a:ext uri="{FF2B5EF4-FFF2-40B4-BE49-F238E27FC236}">
                <a16:creationId xmlns:a16="http://schemas.microsoft.com/office/drawing/2014/main" id="{62F501B1-4693-56A9-65D1-33D89E147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1E816-EC6F-5CC5-DDA3-BCE496F2C0F6}"/>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55936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988CA-85F0-89EE-CD83-E72DAADAAAAC}"/>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3" name="Footer Placeholder 2">
            <a:extLst>
              <a:ext uri="{FF2B5EF4-FFF2-40B4-BE49-F238E27FC236}">
                <a16:creationId xmlns:a16="http://schemas.microsoft.com/office/drawing/2014/main" id="{732A48FB-2E8F-5CE4-5D26-839341A65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7E697-8D47-ACA3-42E2-0A96CDE2BCCD}"/>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167447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A608-3D94-BACE-1E63-2D5CFC474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2809A-AD17-8391-05FD-175EE7472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45F81-57FE-268D-711E-C7DC1D855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E2A33-FC59-F4A8-A770-C4D4E378D2EB}"/>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6" name="Footer Placeholder 5">
            <a:extLst>
              <a:ext uri="{FF2B5EF4-FFF2-40B4-BE49-F238E27FC236}">
                <a16:creationId xmlns:a16="http://schemas.microsoft.com/office/drawing/2014/main" id="{28F69B7E-7568-7883-8820-4CB668321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ABFA-E49B-E5FF-188C-68A658E90CAD}"/>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65804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DC51-6D76-C560-175E-2A9958FE7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DF984-8FFD-6AAC-FE15-E920981CA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08D876-A3CE-D62D-A956-9B65445A4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26901-A83E-55CA-4AC9-F9C4100824B5}"/>
              </a:ext>
            </a:extLst>
          </p:cNvPr>
          <p:cNvSpPr>
            <a:spLocks noGrp="1"/>
          </p:cNvSpPr>
          <p:nvPr>
            <p:ph type="dt" sz="half" idx="10"/>
          </p:nvPr>
        </p:nvSpPr>
        <p:spPr/>
        <p:txBody>
          <a:bodyPr/>
          <a:lstStyle/>
          <a:p>
            <a:fld id="{6E7B3EF6-F702-9A43-A0B0-7579C30F5654}" type="datetimeFigureOut">
              <a:rPr lang="en-US" smtClean="0"/>
              <a:t>4/27/2025</a:t>
            </a:fld>
            <a:endParaRPr lang="en-US"/>
          </a:p>
        </p:txBody>
      </p:sp>
      <p:sp>
        <p:nvSpPr>
          <p:cNvPr id="6" name="Footer Placeholder 5">
            <a:extLst>
              <a:ext uri="{FF2B5EF4-FFF2-40B4-BE49-F238E27FC236}">
                <a16:creationId xmlns:a16="http://schemas.microsoft.com/office/drawing/2014/main" id="{61272828-F015-094F-32D3-FD3B8D9F2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8214B-6CBB-5852-ABB5-4B1D60B4723D}"/>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198643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A4976-911A-2BED-FEE0-DC26D0A8A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A0E2C-0D4B-316A-2FB1-1041996E5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C7B8F-6514-D614-2844-A9642B2EB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7B3EF6-F702-9A43-A0B0-7579C30F5654}" type="datetimeFigureOut">
              <a:rPr lang="en-US" smtClean="0"/>
              <a:t>4/27/2025</a:t>
            </a:fld>
            <a:endParaRPr lang="en-US"/>
          </a:p>
        </p:txBody>
      </p:sp>
      <p:sp>
        <p:nvSpPr>
          <p:cNvPr id="5" name="Footer Placeholder 4">
            <a:extLst>
              <a:ext uri="{FF2B5EF4-FFF2-40B4-BE49-F238E27FC236}">
                <a16:creationId xmlns:a16="http://schemas.microsoft.com/office/drawing/2014/main" id="{EF082E0E-0CB5-4BD8-1635-442B9B2C4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42B121-FE32-F0DC-7A14-7FE271FBD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A04900-98B0-E74F-B98F-C158788AB9D7}" type="slidenum">
              <a:rPr lang="en-US" smtClean="0"/>
              <a:t>‹#›</a:t>
            </a:fld>
            <a:endParaRPr lang="en-US"/>
          </a:p>
        </p:txBody>
      </p:sp>
    </p:spTree>
    <p:extLst>
      <p:ext uri="{BB962C8B-B14F-4D97-AF65-F5344CB8AC3E}">
        <p14:creationId xmlns:p14="http://schemas.microsoft.com/office/powerpoint/2010/main" val="54805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D0D6-E65F-B3AA-2F09-BD1672F2C5BA}"/>
              </a:ext>
            </a:extLst>
          </p:cNvPr>
          <p:cNvSpPr>
            <a:spLocks noGrp="1"/>
          </p:cNvSpPr>
          <p:nvPr>
            <p:ph type="ctrTitle"/>
          </p:nvPr>
        </p:nvSpPr>
        <p:spPr/>
        <p:txBody>
          <a:bodyPr>
            <a:normAutofit fontScale="90000"/>
          </a:bodyPr>
          <a:lstStyle/>
          <a:p>
            <a:r>
              <a:rPr lang="en-US"/>
              <a:t>Sensor-Based Human Activity Classification using </a:t>
            </a:r>
            <a:r>
              <a:rPr lang="en-US" err="1"/>
              <a:t>PIRvision</a:t>
            </a:r>
            <a:r>
              <a:rPr lang="en-US"/>
              <a:t> Dataset</a:t>
            </a:r>
            <a:br>
              <a:rPr lang="en-US"/>
            </a:br>
            <a:endParaRPr lang="en-US"/>
          </a:p>
        </p:txBody>
      </p:sp>
      <p:sp>
        <p:nvSpPr>
          <p:cNvPr id="3" name="Subtitle 2">
            <a:extLst>
              <a:ext uri="{FF2B5EF4-FFF2-40B4-BE49-F238E27FC236}">
                <a16:creationId xmlns:a16="http://schemas.microsoft.com/office/drawing/2014/main" id="{2E32F2F9-2F48-071B-3CA0-6EDB610B96A0}"/>
              </a:ext>
            </a:extLst>
          </p:cNvPr>
          <p:cNvSpPr>
            <a:spLocks noGrp="1"/>
          </p:cNvSpPr>
          <p:nvPr>
            <p:ph type="subTitle" idx="1"/>
          </p:nvPr>
        </p:nvSpPr>
        <p:spPr/>
        <p:txBody>
          <a:bodyPr vert="horz" lIns="91440" tIns="45720" rIns="91440" bIns="45720" rtlCol="0" anchor="t">
            <a:normAutofit/>
          </a:bodyPr>
          <a:lstStyle/>
          <a:p>
            <a:r>
              <a:rPr lang="en-US"/>
              <a:t>Team members</a:t>
            </a:r>
            <a:br>
              <a:rPr lang="en-US"/>
            </a:br>
            <a:r>
              <a:rPr lang="en-US"/>
              <a:t>Challa Vishweshwar Reddy ES22BTECH11007</a:t>
            </a:r>
            <a:br>
              <a:rPr lang="en-US"/>
            </a:br>
            <a:r>
              <a:rPr lang="en-US"/>
              <a:t>Sreehith Sanam ES22BTECH11033</a:t>
            </a:r>
            <a:br>
              <a:rPr lang="en-US"/>
            </a:br>
            <a:r>
              <a:rPr lang="en-US" err="1"/>
              <a:t>Lakkimsetti</a:t>
            </a:r>
            <a:r>
              <a:rPr lang="en-US"/>
              <a:t> Ramanuja ES22BTECH11022</a:t>
            </a:r>
          </a:p>
        </p:txBody>
      </p:sp>
    </p:spTree>
    <p:extLst>
      <p:ext uri="{BB962C8B-B14F-4D97-AF65-F5344CB8AC3E}">
        <p14:creationId xmlns:p14="http://schemas.microsoft.com/office/powerpoint/2010/main" val="2967592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5AFFA-8F18-5CD7-7D64-09B740FC38B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Designing Simple model</a:t>
            </a:r>
          </a:p>
        </p:txBody>
      </p:sp>
      <p:pic>
        <p:nvPicPr>
          <p:cNvPr id="10" name="Content Placeholder 9">
            <a:extLst>
              <a:ext uri="{FF2B5EF4-FFF2-40B4-BE49-F238E27FC236}">
                <a16:creationId xmlns:a16="http://schemas.microsoft.com/office/drawing/2014/main" id="{385A4D1F-BDC0-6587-1FE7-2778EF1442B3}"/>
              </a:ext>
            </a:extLst>
          </p:cNvPr>
          <p:cNvPicPr>
            <a:picLocks noGrp="1" noChangeAspect="1"/>
          </p:cNvPicPr>
          <p:nvPr>
            <p:ph idx="1"/>
          </p:nvPr>
        </p:nvPicPr>
        <p:blipFill>
          <a:blip r:embed="rId2"/>
          <a:stretch>
            <a:fillRect/>
          </a:stretch>
        </p:blipFill>
        <p:spPr>
          <a:xfrm>
            <a:off x="4777316" y="1308867"/>
            <a:ext cx="6780700" cy="4237937"/>
          </a:xfrm>
          <a:prstGeom prst="rect">
            <a:avLst/>
          </a:prstGeom>
        </p:spPr>
      </p:pic>
    </p:spTree>
    <p:extLst>
      <p:ext uri="{BB962C8B-B14F-4D97-AF65-F5344CB8AC3E}">
        <p14:creationId xmlns:p14="http://schemas.microsoft.com/office/powerpoint/2010/main" val="340073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9F7A3-48EB-8BE6-A542-4AD3500484E8}"/>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Results from simple NN</a:t>
            </a:r>
          </a:p>
        </p:txBody>
      </p:sp>
      <p:sp>
        <p:nvSpPr>
          <p:cNvPr id="3" name="Content Placeholder 2">
            <a:extLst>
              <a:ext uri="{FF2B5EF4-FFF2-40B4-BE49-F238E27FC236}">
                <a16:creationId xmlns:a16="http://schemas.microsoft.com/office/drawing/2014/main" id="{C0A27D87-71CB-7155-A197-2E67F48B5A70}"/>
              </a:ext>
            </a:extLst>
          </p:cNvPr>
          <p:cNvSpPr>
            <a:spLocks noGrp="1"/>
          </p:cNvSpPr>
          <p:nvPr>
            <p:ph idx="1"/>
          </p:nvPr>
        </p:nvSpPr>
        <p:spPr>
          <a:xfrm>
            <a:off x="871442" y="2447337"/>
            <a:ext cx="4353116" cy="3770434"/>
          </a:xfrm>
        </p:spPr>
        <p:txBody>
          <a:bodyPr anchor="t">
            <a:normAutofit/>
          </a:bodyPr>
          <a:lstStyle/>
          <a:p>
            <a:pPr>
              <a:buNone/>
            </a:pPr>
            <a:r>
              <a:rPr lang="en-US" sz="2000" b="1">
                <a:solidFill>
                  <a:srgbClr val="595959"/>
                </a:solidFill>
              </a:rPr>
              <a:t>5-Fold Cross-Validation Results</a:t>
            </a:r>
          </a:p>
          <a:p>
            <a:pPr>
              <a:buNone/>
            </a:pPr>
            <a:br>
              <a:rPr lang="en-US" sz="2000">
                <a:solidFill>
                  <a:srgbClr val="595959"/>
                </a:solidFill>
              </a:rPr>
            </a:br>
            <a:endParaRPr lang="en-US" sz="2000">
              <a:solidFill>
                <a:srgbClr val="595959"/>
              </a:solidFill>
            </a:endParaRPr>
          </a:p>
          <a:p>
            <a:pPr>
              <a:buNone/>
            </a:pPr>
            <a:r>
              <a:rPr lang="en-US" sz="2000" b="1">
                <a:solidFill>
                  <a:srgbClr val="595959"/>
                </a:solidFill>
              </a:rPr>
              <a:t>Accuracy (per fold):</a:t>
            </a:r>
            <a:endParaRPr lang="en-US" sz="2000">
              <a:solidFill>
                <a:srgbClr val="595959"/>
              </a:solidFill>
            </a:endParaRPr>
          </a:p>
          <a:p>
            <a:pPr>
              <a:buFont typeface="Arial" panose="020B0604020202020204" pitchFamily="34" charset="0"/>
              <a:buChar char="•"/>
            </a:pPr>
            <a:r>
              <a:rPr lang="en-US" sz="2000">
                <a:solidFill>
                  <a:srgbClr val="595959"/>
                </a:solidFill>
              </a:rPr>
              <a:t>Fold 1: 97.78%</a:t>
            </a:r>
          </a:p>
          <a:p>
            <a:pPr>
              <a:buFont typeface="Arial" panose="020B0604020202020204" pitchFamily="34" charset="0"/>
              <a:buChar char="•"/>
            </a:pPr>
            <a:r>
              <a:rPr lang="en-US" sz="2000">
                <a:solidFill>
                  <a:srgbClr val="595959"/>
                </a:solidFill>
              </a:rPr>
              <a:t>Fold 2: 99.28%</a:t>
            </a:r>
          </a:p>
          <a:p>
            <a:pPr>
              <a:buFont typeface="Arial" panose="020B0604020202020204" pitchFamily="34" charset="0"/>
              <a:buChar char="•"/>
            </a:pPr>
            <a:r>
              <a:rPr lang="en-US" sz="2000">
                <a:solidFill>
                  <a:srgbClr val="595959"/>
                </a:solidFill>
              </a:rPr>
              <a:t>Fold 3: 96.67%</a:t>
            </a:r>
          </a:p>
          <a:p>
            <a:pPr>
              <a:buFont typeface="Arial" panose="020B0604020202020204" pitchFamily="34" charset="0"/>
              <a:buChar char="•"/>
            </a:pPr>
            <a:r>
              <a:rPr lang="en-US" sz="2000">
                <a:solidFill>
                  <a:srgbClr val="595959"/>
                </a:solidFill>
              </a:rPr>
              <a:t>Fold 4: 97.58%</a:t>
            </a:r>
          </a:p>
          <a:p>
            <a:pPr>
              <a:buFont typeface="Arial" panose="020B0604020202020204" pitchFamily="34" charset="0"/>
              <a:buChar char="•"/>
            </a:pPr>
            <a:r>
              <a:rPr lang="en-US" sz="2000">
                <a:solidFill>
                  <a:srgbClr val="595959"/>
                </a:solidFill>
              </a:rPr>
              <a:t>Fold 5: 96.14%</a:t>
            </a:r>
          </a:p>
          <a:p>
            <a:endParaRPr lang="en-US" sz="2000">
              <a:solidFill>
                <a:srgbClr val="595959"/>
              </a:solidFill>
            </a:endParaRPr>
          </a:p>
        </p:txBody>
      </p:sp>
      <p:pic>
        <p:nvPicPr>
          <p:cNvPr id="7" name="Picture 6">
            <a:extLst>
              <a:ext uri="{FF2B5EF4-FFF2-40B4-BE49-F238E27FC236}">
                <a16:creationId xmlns:a16="http://schemas.microsoft.com/office/drawing/2014/main" id="{C587CB93-2D04-266F-6E35-025DB71636EC}"/>
              </a:ext>
            </a:extLst>
          </p:cNvPr>
          <p:cNvPicPr>
            <a:picLocks noChangeAspect="1"/>
          </p:cNvPicPr>
          <p:nvPr/>
        </p:nvPicPr>
        <p:blipFill>
          <a:blip r:embed="rId2"/>
          <a:stretch>
            <a:fillRect/>
          </a:stretch>
        </p:blipFill>
        <p:spPr>
          <a:xfrm>
            <a:off x="6781801" y="2120603"/>
            <a:ext cx="4797056" cy="2662364"/>
          </a:xfrm>
          <a:prstGeom prst="rect">
            <a:avLst/>
          </a:prstGeom>
        </p:spPr>
      </p:pic>
    </p:spTree>
    <p:extLst>
      <p:ext uri="{BB962C8B-B14F-4D97-AF65-F5344CB8AC3E}">
        <p14:creationId xmlns:p14="http://schemas.microsoft.com/office/powerpoint/2010/main" val="377814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B80BC-F98F-5D10-0AC9-4668F6FDDDC4}"/>
              </a:ext>
            </a:extLst>
          </p:cNvPr>
          <p:cNvSpPr>
            <a:spLocks noGrp="1"/>
          </p:cNvSpPr>
          <p:nvPr>
            <p:ph type="title"/>
          </p:nvPr>
        </p:nvSpPr>
        <p:spPr>
          <a:xfrm>
            <a:off x="1171074" y="1396686"/>
            <a:ext cx="3240506" cy="4064628"/>
          </a:xfrm>
        </p:spPr>
        <p:txBody>
          <a:bodyPr>
            <a:normAutofit/>
          </a:bodyPr>
          <a:lstStyle/>
          <a:p>
            <a:r>
              <a:rPr lang="en-US" b="1">
                <a:solidFill>
                  <a:srgbClr val="FFFFFF"/>
                </a:solidFill>
                <a:latin typeface="Aptos"/>
              </a:rPr>
              <a:t>Feature Scaling:</a:t>
            </a:r>
            <a:endParaRPr lang="en-US">
              <a:solidFill>
                <a:srgbClr val="FFFFFF"/>
              </a:solidFill>
            </a:endParaRPr>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Content Placeholder 2">
            <a:extLst>
              <a:ext uri="{FF2B5EF4-FFF2-40B4-BE49-F238E27FC236}">
                <a16:creationId xmlns:a16="http://schemas.microsoft.com/office/drawing/2014/main" id="{113D1EB9-87A1-BA74-5749-36A8B2960790}"/>
              </a:ext>
            </a:extLst>
          </p:cNvPr>
          <p:cNvSpPr>
            <a:spLocks noGrp="1"/>
          </p:cNvSpPr>
          <p:nvPr>
            <p:ph idx="1"/>
          </p:nvPr>
        </p:nvSpPr>
        <p:spPr>
          <a:xfrm>
            <a:off x="5370153" y="1526033"/>
            <a:ext cx="5536397" cy="3935281"/>
          </a:xfrm>
        </p:spPr>
        <p:txBody>
          <a:bodyPr vert="horz" lIns="91440" tIns="45720" rIns="91440" bIns="45720" rtlCol="0">
            <a:normAutofit/>
          </a:bodyPr>
          <a:lstStyle/>
          <a:p>
            <a:pPr>
              <a:buNone/>
            </a:pPr>
            <a:endParaRPr lang="en-US" sz="2200" b="1"/>
          </a:p>
          <a:p>
            <a:pPr>
              <a:buFont typeface="Arial" panose="020B0604020202020204" pitchFamily="34" charset="0"/>
              <a:buChar char="•"/>
            </a:pPr>
            <a:r>
              <a:rPr lang="en-US" sz="2200" b="1"/>
              <a:t>Standardized</a:t>
            </a:r>
            <a:r>
              <a:rPr lang="en-US" sz="2200"/>
              <a:t> both the PIR sensor readings and the ambient temperature feature using </a:t>
            </a:r>
            <a:r>
              <a:rPr lang="en-US" sz="2200" b="1" err="1"/>
              <a:t>StandardScaler</a:t>
            </a:r>
            <a:r>
              <a:rPr lang="en-US" sz="2200"/>
              <a:t>.</a:t>
            </a:r>
          </a:p>
          <a:p>
            <a:pPr>
              <a:buFont typeface="Arial" panose="020B0604020202020204" pitchFamily="34" charset="0"/>
              <a:buChar char="•"/>
            </a:pPr>
            <a:r>
              <a:rPr lang="en-US" sz="2200"/>
              <a:t>Scaling helps in giving equal importance to all features by bringing them to a common range (zero mean, unit variance).</a:t>
            </a:r>
          </a:p>
          <a:p>
            <a:pPr>
              <a:buFont typeface="Arial" panose="020B0604020202020204" pitchFamily="34" charset="0"/>
              <a:buChar char="•"/>
            </a:pPr>
            <a:r>
              <a:rPr lang="en-US" sz="2200"/>
              <a:t>This step is especially important for models sensitive to feature magnitudes, such as neural networks.</a:t>
            </a:r>
          </a:p>
          <a:p>
            <a:endParaRPr lang="en-US" sz="2200"/>
          </a:p>
        </p:txBody>
      </p:sp>
    </p:spTree>
    <p:extLst>
      <p:ext uri="{BB962C8B-B14F-4D97-AF65-F5344CB8AC3E}">
        <p14:creationId xmlns:p14="http://schemas.microsoft.com/office/powerpoint/2010/main" val="237503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7E5B-D57B-92A1-B629-B984AF9FE908}"/>
              </a:ext>
            </a:extLst>
          </p:cNvPr>
          <p:cNvSpPr>
            <a:spLocks noGrp="1"/>
          </p:cNvSpPr>
          <p:nvPr>
            <p:ph type="title"/>
          </p:nvPr>
        </p:nvSpPr>
        <p:spPr>
          <a:xfrm>
            <a:off x="528983" y="243647"/>
            <a:ext cx="5038035" cy="1347649"/>
          </a:xfrm>
        </p:spPr>
        <p:txBody>
          <a:bodyPr/>
          <a:lstStyle/>
          <a:p>
            <a:r>
              <a:rPr lang="en-US"/>
              <a:t>Model Architecture</a:t>
            </a:r>
          </a:p>
        </p:txBody>
      </p:sp>
      <p:pic>
        <p:nvPicPr>
          <p:cNvPr id="4" name="Content Placeholder 3" descr="A diagram of a diagram&#10;&#10;AI-generated content may be incorrect.">
            <a:extLst>
              <a:ext uri="{FF2B5EF4-FFF2-40B4-BE49-F238E27FC236}">
                <a16:creationId xmlns:a16="http://schemas.microsoft.com/office/drawing/2014/main" id="{F965B84A-FC58-24AD-6C39-7B1E9A722385}"/>
              </a:ext>
            </a:extLst>
          </p:cNvPr>
          <p:cNvPicPr>
            <a:picLocks noGrp="1" noChangeAspect="1"/>
          </p:cNvPicPr>
          <p:nvPr>
            <p:ph idx="1"/>
          </p:nvPr>
        </p:nvPicPr>
        <p:blipFill>
          <a:blip r:embed="rId2"/>
          <a:stretch>
            <a:fillRect/>
          </a:stretch>
        </p:blipFill>
        <p:spPr>
          <a:xfrm>
            <a:off x="525851" y="1666153"/>
            <a:ext cx="6096000" cy="3811916"/>
          </a:xfrm>
        </p:spPr>
      </p:pic>
      <p:graphicFrame>
        <p:nvGraphicFramePr>
          <p:cNvPr id="8" name="TextBox 5">
            <a:extLst>
              <a:ext uri="{FF2B5EF4-FFF2-40B4-BE49-F238E27FC236}">
                <a16:creationId xmlns:a16="http://schemas.microsoft.com/office/drawing/2014/main" id="{D02970EA-7C83-66C0-65A3-344AE787C41F}"/>
              </a:ext>
            </a:extLst>
          </p:cNvPr>
          <p:cNvGraphicFramePr/>
          <p:nvPr>
            <p:extLst>
              <p:ext uri="{D42A27DB-BD31-4B8C-83A1-F6EECF244321}">
                <p14:modId xmlns:p14="http://schemas.microsoft.com/office/powerpoint/2010/main" val="1024167236"/>
              </p:ext>
            </p:extLst>
          </p:nvPr>
        </p:nvGraphicFramePr>
        <p:xfrm>
          <a:off x="6948840" y="1276407"/>
          <a:ext cx="4719982"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254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C1CFB-2BEA-627A-9ED5-9D73F51002E2}"/>
              </a:ext>
            </a:extLst>
          </p:cNvPr>
          <p:cNvSpPr>
            <a:spLocks noGrp="1"/>
          </p:cNvSpPr>
          <p:nvPr>
            <p:ph type="title"/>
          </p:nvPr>
        </p:nvSpPr>
        <p:spPr>
          <a:xfrm>
            <a:off x="841248" y="256032"/>
            <a:ext cx="10506456" cy="1014984"/>
          </a:xfrm>
        </p:spPr>
        <p:txBody>
          <a:bodyPr anchor="b">
            <a:normAutofit/>
          </a:bodyPr>
          <a:lstStyle/>
          <a:p>
            <a:r>
              <a:rPr lang="en-US"/>
              <a:t>Imbalanced Dataset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4155CAA-6360-4B6B-33FF-F9CC467A1494}"/>
              </a:ext>
            </a:extLst>
          </p:cNvPr>
          <p:cNvGraphicFramePr>
            <a:graphicFrameLocks noGrp="1"/>
          </p:cNvGraphicFramePr>
          <p:nvPr>
            <p:ph idx="1"/>
            <p:extLst>
              <p:ext uri="{D42A27DB-BD31-4B8C-83A1-F6EECF244321}">
                <p14:modId xmlns:p14="http://schemas.microsoft.com/office/powerpoint/2010/main" val="284302846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40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D8A9-65BB-6EAA-A24C-64FE89424282}"/>
              </a:ext>
            </a:extLst>
          </p:cNvPr>
          <p:cNvSpPr>
            <a:spLocks noGrp="1"/>
          </p:cNvSpPr>
          <p:nvPr>
            <p:ph type="title"/>
          </p:nvPr>
        </p:nvSpPr>
        <p:spPr>
          <a:xfrm>
            <a:off x="838200" y="365125"/>
            <a:ext cx="10416209" cy="1347649"/>
          </a:xfrm>
        </p:spPr>
        <p:txBody>
          <a:bodyPr/>
          <a:lstStyle/>
          <a:p>
            <a:r>
              <a:rPr lang="en-US"/>
              <a:t>Weights Initialization and Hyperparameters</a:t>
            </a:r>
          </a:p>
        </p:txBody>
      </p:sp>
      <p:sp>
        <p:nvSpPr>
          <p:cNvPr id="3" name="Content Placeholder 2">
            <a:extLst>
              <a:ext uri="{FF2B5EF4-FFF2-40B4-BE49-F238E27FC236}">
                <a16:creationId xmlns:a16="http://schemas.microsoft.com/office/drawing/2014/main" id="{E073E415-6C8F-DF0F-5C8C-4D0033F19260}"/>
              </a:ext>
            </a:extLst>
          </p:cNvPr>
          <p:cNvSpPr>
            <a:spLocks noGrp="1"/>
          </p:cNvSpPr>
          <p:nvPr>
            <p:ph idx="1"/>
          </p:nvPr>
        </p:nvSpPr>
        <p:spPr/>
        <p:txBody>
          <a:bodyPr vert="horz" lIns="91440" tIns="45720" rIns="91440" bIns="45720" rtlCol="0" anchor="t">
            <a:normAutofit/>
          </a:bodyPr>
          <a:lstStyle/>
          <a:p>
            <a:r>
              <a:rPr lang="en-US"/>
              <a:t>To </a:t>
            </a:r>
            <a:r>
              <a:rPr lang="en-US">
                <a:ea typeface="+mn-lt"/>
                <a:cs typeface="+mn-lt"/>
              </a:rPr>
              <a:t>keep the scale of activations and gradients roughly the same across layers at the start of training.</a:t>
            </a:r>
          </a:p>
          <a:p>
            <a:r>
              <a:rPr lang="en-US">
                <a:ea typeface="+mn-lt"/>
                <a:cs typeface="+mn-lt"/>
              </a:rPr>
              <a:t>Xavier </a:t>
            </a:r>
            <a:r>
              <a:rPr lang="en-US" err="1">
                <a:ea typeface="+mn-lt"/>
                <a:cs typeface="+mn-lt"/>
              </a:rPr>
              <a:t>init</a:t>
            </a:r>
            <a:r>
              <a:rPr lang="en-US">
                <a:ea typeface="+mn-lt"/>
                <a:cs typeface="+mn-lt"/>
              </a:rPr>
              <a:t> draws each weight w uniformly from</a:t>
            </a:r>
          </a:p>
          <a:p>
            <a:r>
              <a:rPr lang="en-US">
                <a:ea typeface="+mn-lt"/>
                <a:cs typeface="+mn-lt"/>
              </a:rPr>
              <a:t>This helps avoid vanishing/exploding gradients early on.</a:t>
            </a:r>
          </a:p>
          <a:p>
            <a:endParaRPr lang="en-US">
              <a:ea typeface="+mn-lt"/>
              <a:cs typeface="+mn-lt"/>
            </a:endParaRPr>
          </a:p>
          <a:p>
            <a:pPr marL="0" indent="0">
              <a:buNone/>
            </a:pPr>
            <a:endParaRPr lang="en-US">
              <a:ea typeface="+mn-lt"/>
              <a:cs typeface="+mn-lt"/>
            </a:endParaRPr>
          </a:p>
          <a:p>
            <a:pPr marL="0" indent="0">
              <a:buNone/>
            </a:pPr>
            <a:r>
              <a:rPr lang="en-US">
                <a:ea typeface="+mn-lt"/>
                <a:cs typeface="+mn-lt"/>
              </a:rPr>
              <a:t>Best possible Hyperparameters are chosen using </a:t>
            </a:r>
            <a:r>
              <a:rPr lang="en-US" err="1">
                <a:ea typeface="+mn-lt"/>
                <a:cs typeface="+mn-lt"/>
              </a:rPr>
              <a:t>GridsearchCV</a:t>
            </a: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p:txBody>
      </p:sp>
      <p:pic>
        <p:nvPicPr>
          <p:cNvPr id="5" name="Picture 4" descr="A close-up of a number&#10;&#10;AI-generated content may be incorrect.">
            <a:extLst>
              <a:ext uri="{FF2B5EF4-FFF2-40B4-BE49-F238E27FC236}">
                <a16:creationId xmlns:a16="http://schemas.microsoft.com/office/drawing/2014/main" id="{9DA47D1B-9EA4-3062-EDAF-D578C344AA7C}"/>
              </a:ext>
            </a:extLst>
          </p:cNvPr>
          <p:cNvPicPr>
            <a:picLocks noChangeAspect="1"/>
          </p:cNvPicPr>
          <p:nvPr/>
        </p:nvPicPr>
        <p:blipFill>
          <a:blip r:embed="rId2"/>
          <a:stretch>
            <a:fillRect/>
          </a:stretch>
        </p:blipFill>
        <p:spPr>
          <a:xfrm>
            <a:off x="8207375" y="2671623"/>
            <a:ext cx="2381250" cy="542925"/>
          </a:xfrm>
          <a:prstGeom prst="rect">
            <a:avLst/>
          </a:prstGeom>
        </p:spPr>
      </p:pic>
    </p:spTree>
    <p:extLst>
      <p:ext uri="{BB962C8B-B14F-4D97-AF65-F5344CB8AC3E}">
        <p14:creationId xmlns:p14="http://schemas.microsoft.com/office/powerpoint/2010/main" val="316559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A0626-8BF6-1D12-7CE2-8F3C821D57B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Training and Validation </a:t>
            </a:r>
          </a:p>
        </p:txBody>
      </p:sp>
      <p:sp>
        <p:nvSpPr>
          <p:cNvPr id="3" name="Content Placeholder 2">
            <a:extLst>
              <a:ext uri="{FF2B5EF4-FFF2-40B4-BE49-F238E27FC236}">
                <a16:creationId xmlns:a16="http://schemas.microsoft.com/office/drawing/2014/main" id="{CEF72B63-40E4-3B7D-1F89-5393192A9B9B}"/>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ea typeface="+mn-lt"/>
                <a:cs typeface="+mn-lt"/>
              </a:rPr>
              <a:t>Using 5-fold stratified sampling to ensure each fold maintains the same class distribution.</a:t>
            </a:r>
          </a:p>
          <a:p>
            <a:r>
              <a:rPr lang="en-US" sz="2000">
                <a:ea typeface="+mn-lt"/>
                <a:cs typeface="+mn-lt"/>
              </a:rPr>
              <a:t>The code first splits the combined PIR‐and‐temperature feature matrix and corresponding labels into a training set and a validation set, then reshapes the PIR readings into (batch, 55, 1) sequences and isolates the temperature into (batch, 1) vectors.</a:t>
            </a:r>
            <a:endParaRPr lang="en-US" sz="2000"/>
          </a:p>
          <a:p>
            <a:r>
              <a:rPr lang="en-US" sz="2000">
                <a:ea typeface="+mn-lt"/>
                <a:cs typeface="+mn-lt"/>
              </a:rPr>
              <a:t>An instance of the </a:t>
            </a:r>
            <a:r>
              <a:rPr lang="en-US" sz="2000">
                <a:latin typeface="Consolas"/>
              </a:rPr>
              <a:t>PIRvisionLSTM</a:t>
            </a:r>
            <a:r>
              <a:rPr lang="en-US" sz="2000">
                <a:ea typeface="+mn-lt"/>
                <a:cs typeface="+mn-lt"/>
              </a:rPr>
              <a:t> model is created and initialized with Xavier weights, and an Adam optimizer plus cross‐entropy loss are set up. </a:t>
            </a:r>
            <a:endParaRPr lang="en-US" sz="2000"/>
          </a:p>
          <a:p>
            <a:pPr marL="0" indent="0">
              <a:buNone/>
            </a:pPr>
            <a:endParaRPr lang="en-US" sz="2000"/>
          </a:p>
          <a:p>
            <a:endParaRPr lang="en-US" sz="2000"/>
          </a:p>
          <a:p>
            <a:endParaRPr lang="en-US" sz="2000"/>
          </a:p>
        </p:txBody>
      </p:sp>
    </p:spTree>
    <p:extLst>
      <p:ext uri="{BB962C8B-B14F-4D97-AF65-F5344CB8AC3E}">
        <p14:creationId xmlns:p14="http://schemas.microsoft.com/office/powerpoint/2010/main" val="189111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D42E-49CB-8357-A900-CD3D14275F6C}"/>
              </a:ext>
            </a:extLst>
          </p:cNvPr>
          <p:cNvSpPr>
            <a:spLocks noGrp="1"/>
          </p:cNvSpPr>
          <p:nvPr>
            <p:ph type="title"/>
          </p:nvPr>
        </p:nvSpPr>
        <p:spPr>
          <a:xfrm>
            <a:off x="761800" y="762001"/>
            <a:ext cx="5334197" cy="1708242"/>
          </a:xfrm>
        </p:spPr>
        <p:txBody>
          <a:bodyPr anchor="ctr">
            <a:normAutofit/>
          </a:bodyPr>
          <a:lstStyle/>
          <a:p>
            <a:r>
              <a:rPr lang="en-US" sz="4000"/>
              <a:t>Continued...</a:t>
            </a:r>
          </a:p>
        </p:txBody>
      </p:sp>
      <p:sp>
        <p:nvSpPr>
          <p:cNvPr id="3" name="Content Placeholder 2">
            <a:extLst>
              <a:ext uri="{FF2B5EF4-FFF2-40B4-BE49-F238E27FC236}">
                <a16:creationId xmlns:a16="http://schemas.microsoft.com/office/drawing/2014/main" id="{B2F5EDAC-3593-219A-D608-87DD77653E1F}"/>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400">
                <a:ea typeface="+mn-lt"/>
                <a:cs typeface="+mn-lt"/>
              </a:rPr>
              <a:t>For a fixed number of epochs, the model alternates between</a:t>
            </a:r>
          </a:p>
          <a:p>
            <a:pPr lvl="1">
              <a:buFont typeface="Courier New" panose="020B0604020202020204" pitchFamily="34" charset="0"/>
              <a:buChar char="o"/>
            </a:pPr>
            <a:r>
              <a:rPr lang="en-US" sz="1400">
                <a:ea typeface="+mn-lt"/>
                <a:cs typeface="+mn-lt"/>
              </a:rPr>
              <a:t>Training mode: where it shuffles the training examples, processes them in mini‐batches (forward pass → loss → backward pass → optimizer step), accumulates batch losses and correct predictions to compute the epoch’s training loss and accuracy.</a:t>
            </a:r>
          </a:p>
          <a:p>
            <a:pPr lvl="1"/>
            <a:r>
              <a:rPr lang="en-US" sz="1400">
                <a:ea typeface="+mn-lt"/>
                <a:cs typeface="+mn-lt"/>
              </a:rPr>
              <a:t>Evaluation mode: where dropout and batch‐norm are disabled and gradients are turned off to compute the validation loss and accuracy on the entire held‐out fold.</a:t>
            </a:r>
          </a:p>
          <a:p>
            <a:pPr lvl="1"/>
            <a:endParaRPr lang="en-US" sz="1400"/>
          </a:p>
          <a:p>
            <a:pPr lvl="1"/>
            <a:r>
              <a:rPr lang="en-US" sz="1400"/>
              <a:t>After each epoch these metrics are stored and printed, and once all epochs finish, the final validation predictions are extracted to compute and record the fold’s confusion matrix and detailed classification scores.</a:t>
            </a:r>
          </a:p>
          <a:p>
            <a:pPr lvl="1">
              <a:buFont typeface="Courier New,monospace" panose="020B0604020202020204" pitchFamily="34" charset="0"/>
              <a:buChar char="o"/>
            </a:pPr>
            <a:endParaRPr lang="en-US" sz="1400"/>
          </a:p>
          <a:p>
            <a:pPr marL="457200" lvl="1" indent="0">
              <a:buNone/>
            </a:pPr>
            <a:endParaRPr lang="en-US" sz="1400"/>
          </a:p>
        </p:txBody>
      </p:sp>
      <p:pic>
        <p:nvPicPr>
          <p:cNvPr id="5" name="Picture 4">
            <a:extLst>
              <a:ext uri="{FF2B5EF4-FFF2-40B4-BE49-F238E27FC236}">
                <a16:creationId xmlns:a16="http://schemas.microsoft.com/office/drawing/2014/main" id="{1ACF78F2-D97C-9187-C130-A5E0075264E7}"/>
              </a:ext>
            </a:extLst>
          </p:cNvPr>
          <p:cNvPicPr>
            <a:picLocks noChangeAspect="1"/>
          </p:cNvPicPr>
          <p:nvPr/>
        </p:nvPicPr>
        <p:blipFill>
          <a:blip r:embed="rId2"/>
          <a:srcRect l="1060" r="47180"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0751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AAA22-F3AC-FBBA-4F0F-8D7693FA685A}"/>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Future Improvements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9861AC-6C99-3C21-6673-46E229D6226D}"/>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ea typeface="+mn-lt"/>
              <a:cs typeface="+mn-lt"/>
            </a:endParaRPr>
          </a:p>
          <a:p>
            <a:r>
              <a:rPr lang="en-US">
                <a:ea typeface="+mn-lt"/>
                <a:cs typeface="+mn-lt"/>
              </a:rPr>
              <a:t>Architectural Refinements:</a:t>
            </a:r>
            <a:endParaRPr lang="en-US"/>
          </a:p>
          <a:p>
            <a:pPr lvl="1">
              <a:buFont typeface="Courier New" panose="020B0604020202020204" pitchFamily="34" charset="0"/>
              <a:buChar char="o"/>
            </a:pPr>
            <a:endParaRPr lang="en-US">
              <a:ea typeface="+mn-lt"/>
              <a:cs typeface="+mn-lt"/>
            </a:endParaRPr>
          </a:p>
          <a:p>
            <a:pPr lvl="2">
              <a:buFont typeface="Wingdings" panose="020B0604020202020204" pitchFamily="34" charset="0"/>
              <a:buChar char="§"/>
            </a:pPr>
            <a:r>
              <a:rPr lang="en-US" b="1">
                <a:ea typeface="+mn-lt"/>
                <a:cs typeface="+mn-lt"/>
              </a:rPr>
              <a:t>Bidirectional LSTMs</a:t>
            </a:r>
            <a:r>
              <a:rPr lang="en-US">
                <a:ea typeface="+mn-lt"/>
                <a:cs typeface="+mn-lt"/>
              </a:rPr>
              <a:t>: To capture dependencies from both past and future contexts, potentially crucial for understanding the flow of an activity. This would involve modifying the </a:t>
            </a:r>
            <a:r>
              <a:rPr lang="en-US" err="1">
                <a:latin typeface="Consolas"/>
                <a:ea typeface="+mn-lt"/>
                <a:cs typeface="+mn-lt"/>
              </a:rPr>
              <a:t>PIRvisionLSTM</a:t>
            </a:r>
            <a:r>
              <a:rPr lang="en-US">
                <a:ea typeface="+mn-lt"/>
                <a:cs typeface="+mn-lt"/>
              </a:rPr>
              <a:t> class and adapting the feature fusion.</a:t>
            </a:r>
          </a:p>
          <a:p>
            <a:pPr lvl="2">
              <a:buFont typeface="Wingdings" panose="020B0604020202020204" pitchFamily="34" charset="0"/>
              <a:buChar char="§"/>
            </a:pPr>
            <a:r>
              <a:rPr lang="en-US" b="1">
                <a:ea typeface="+mn-lt"/>
                <a:cs typeface="+mn-lt"/>
              </a:rPr>
              <a:t>Attention Mechanism</a:t>
            </a:r>
            <a:r>
              <a:rPr lang="en-US">
                <a:ea typeface="+mn-lt"/>
                <a:cs typeface="+mn-lt"/>
              </a:rPr>
              <a:t>: To weigh the importance of different PIR readings dynamically. This could help the model focus on the most salient parts of the 4-second window.</a:t>
            </a:r>
          </a:p>
          <a:p>
            <a:pPr lvl="2"/>
            <a:r>
              <a:rPr lang="en-US">
                <a:ea typeface="+mn-lt"/>
                <a:cs typeface="+mn-lt"/>
              </a:rPr>
              <a:t>Investigate hybrid models (e.g., CNN-LSTM-Attention).</a:t>
            </a:r>
          </a:p>
          <a:p>
            <a:pPr lvl="2">
              <a:buFont typeface="Wingdings" panose="020B0604020202020204" pitchFamily="34" charset="0"/>
              <a:buChar char="§"/>
            </a:pPr>
            <a:endParaRPr lang="en-US">
              <a:ea typeface="+mn-lt"/>
              <a:cs typeface="+mn-lt"/>
            </a:endParaRPr>
          </a:p>
          <a:p>
            <a:pPr lvl="2">
              <a:buFont typeface="Wingdings" panose="020B0604020202020204" pitchFamily="34" charset="0"/>
              <a:buChar char="§"/>
            </a:pPr>
            <a:endParaRPr lang="en-US">
              <a:ea typeface="+mn-lt"/>
              <a:cs typeface="+mn-lt"/>
            </a:endParaRPr>
          </a:p>
        </p:txBody>
      </p:sp>
    </p:spTree>
    <p:extLst>
      <p:ext uri="{BB962C8B-B14F-4D97-AF65-F5344CB8AC3E}">
        <p14:creationId xmlns:p14="http://schemas.microsoft.com/office/powerpoint/2010/main" val="117866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BD2C73-6050-B8E0-B4CA-CB6178EED4EA}"/>
              </a:ext>
            </a:extLst>
          </p:cNvPr>
          <p:cNvPicPr>
            <a:picLocks noChangeAspect="1"/>
          </p:cNvPicPr>
          <p:nvPr/>
        </p:nvPicPr>
        <p:blipFill>
          <a:blip r:embed="rId2">
            <a:duotone>
              <a:schemeClr val="bg2">
                <a:shade val="45000"/>
                <a:satMod val="135000"/>
              </a:schemeClr>
              <a:prstClr val="white"/>
            </a:duotone>
          </a:blip>
          <a:srcRect l="3565" t="7377" r="-2" b="222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57679-11A2-ACAD-03ED-37F77E52312F}"/>
              </a:ext>
            </a:extLst>
          </p:cNvPr>
          <p:cNvSpPr>
            <a:spLocks noGrp="1"/>
          </p:cNvSpPr>
          <p:nvPr>
            <p:ph type="title"/>
          </p:nvPr>
        </p:nvSpPr>
        <p:spPr>
          <a:xfrm>
            <a:off x="838200" y="365125"/>
            <a:ext cx="10515600" cy="1325563"/>
          </a:xfrm>
        </p:spPr>
        <p:txBody>
          <a:bodyPr>
            <a:normAutofit/>
          </a:bodyPr>
          <a:lstStyle/>
          <a:p>
            <a:r>
              <a:rPr lang="en-US"/>
              <a:t>Future Improvements Continued...</a:t>
            </a:r>
          </a:p>
        </p:txBody>
      </p:sp>
      <p:graphicFrame>
        <p:nvGraphicFramePr>
          <p:cNvPr id="5" name="Content Placeholder 2">
            <a:extLst>
              <a:ext uri="{FF2B5EF4-FFF2-40B4-BE49-F238E27FC236}">
                <a16:creationId xmlns:a16="http://schemas.microsoft.com/office/drawing/2014/main" id="{53EDCA78-D284-45E0-8D3B-E7625436C038}"/>
              </a:ext>
            </a:extLst>
          </p:cNvPr>
          <p:cNvGraphicFramePr>
            <a:graphicFrameLocks noGrp="1"/>
          </p:cNvGraphicFramePr>
          <p:nvPr>
            <p:ph idx="1"/>
            <p:extLst>
              <p:ext uri="{D42A27DB-BD31-4B8C-83A1-F6EECF244321}">
                <p14:modId xmlns:p14="http://schemas.microsoft.com/office/powerpoint/2010/main" val="34248781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233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F2265-BAAF-3A3F-6FC1-333C593AC76E}"/>
              </a:ext>
            </a:extLst>
          </p:cNvPr>
          <p:cNvSpPr>
            <a:spLocks noGrp="1"/>
          </p:cNvSpPr>
          <p:nvPr>
            <p:ph type="title"/>
          </p:nvPr>
        </p:nvSpPr>
        <p:spPr>
          <a:xfrm>
            <a:off x="838200" y="1195697"/>
            <a:ext cx="3200400" cy="4238118"/>
          </a:xfrm>
        </p:spPr>
        <p:txBody>
          <a:bodyPr>
            <a:normAutofit/>
          </a:bodyPr>
          <a:lstStyle/>
          <a:p>
            <a:r>
              <a:rPr lang="en-US" b="1">
                <a:solidFill>
                  <a:schemeClr val="bg1"/>
                </a:solidFill>
              </a:rPr>
              <a:t>Problem Statement</a:t>
            </a:r>
            <a:br>
              <a:rPr lang="en-US" b="1">
                <a:solidFill>
                  <a:schemeClr val="bg1"/>
                </a:solidFill>
              </a:rPr>
            </a:br>
            <a:endParaRPr lang="en-US">
              <a:solidFill>
                <a:schemeClr val="bg1"/>
              </a:solidFill>
            </a:endParaRPr>
          </a:p>
        </p:txBody>
      </p:sp>
      <p:grpSp>
        <p:nvGrpSpPr>
          <p:cNvPr id="4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46"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7" name="Oval 4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0" name="Content Placeholder 2">
            <a:extLst>
              <a:ext uri="{FF2B5EF4-FFF2-40B4-BE49-F238E27FC236}">
                <a16:creationId xmlns:a16="http://schemas.microsoft.com/office/drawing/2014/main" id="{35CEFD08-CB9C-C6A7-0D5D-D38202A39E18}"/>
              </a:ext>
            </a:extLst>
          </p:cNvPr>
          <p:cNvGraphicFramePr>
            <a:graphicFrameLocks noGrp="1"/>
          </p:cNvGraphicFramePr>
          <p:nvPr>
            <p:ph idx="1"/>
            <p:extLst>
              <p:ext uri="{D42A27DB-BD31-4B8C-83A1-F6EECF244321}">
                <p14:modId xmlns:p14="http://schemas.microsoft.com/office/powerpoint/2010/main" val="402257207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31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28A83-48C2-58F2-E3FB-7EE2A887D0E6}"/>
              </a:ext>
            </a:extLst>
          </p:cNvPr>
          <p:cNvSpPr>
            <a:spLocks noGrp="1"/>
          </p:cNvSpPr>
          <p:nvPr>
            <p:ph type="title"/>
          </p:nvPr>
        </p:nvSpPr>
        <p:spPr>
          <a:xfrm>
            <a:off x="686834" y="1153572"/>
            <a:ext cx="3200400" cy="4461163"/>
          </a:xfrm>
        </p:spPr>
        <p:txBody>
          <a:bodyPr>
            <a:normAutofit/>
          </a:bodyPr>
          <a:lstStyle/>
          <a:p>
            <a:r>
              <a:rPr lang="en-US">
                <a:solidFill>
                  <a:srgbClr val="FFFFFF"/>
                </a:solidFill>
              </a:rPr>
              <a:t>Challenges Faced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8711EC-D332-31A2-AA40-BF060818C0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700" b="1">
                <a:ea typeface="+mn-lt"/>
                <a:cs typeface="+mn-lt"/>
              </a:rPr>
              <a:t>Model Selection Complexity:</a:t>
            </a:r>
            <a:endParaRPr lang="en-US" sz="1700">
              <a:ea typeface="+mn-lt"/>
              <a:cs typeface="+mn-lt"/>
            </a:endParaRPr>
          </a:p>
          <a:p>
            <a:pPr lvl="2">
              <a:buFont typeface="Wingdings" panose="020B0604020202020204" pitchFamily="34" charset="0"/>
              <a:buChar char="§"/>
            </a:pPr>
            <a:r>
              <a:rPr lang="en-US" sz="1700" b="1">
                <a:ea typeface="+mn-lt"/>
                <a:cs typeface="+mn-lt"/>
              </a:rPr>
              <a:t> </a:t>
            </a:r>
            <a:r>
              <a:rPr lang="en-US" sz="1700">
                <a:ea typeface="+mn-lt"/>
                <a:cs typeface="+mn-lt"/>
              </a:rPr>
              <a:t>We experimented with various models including Logistic Regression, RNN, LSTM.  However, some models either took too long to train or resulted in low accuracy. After evaluating performance and efficiency, we finally selected LSTM as the most suitable model.</a:t>
            </a:r>
          </a:p>
          <a:p>
            <a:r>
              <a:rPr lang="en-US" sz="1700" b="1">
                <a:ea typeface="+mn-lt"/>
                <a:cs typeface="+mn-lt"/>
              </a:rPr>
              <a:t>Temporal Feature Representation: </a:t>
            </a:r>
            <a:endParaRPr lang="en-US" sz="1700">
              <a:ea typeface="+mn-lt"/>
              <a:cs typeface="+mn-lt"/>
            </a:endParaRPr>
          </a:p>
          <a:p>
            <a:endParaRPr lang="en-US" sz="1700" b="1">
              <a:ea typeface="+mn-lt"/>
              <a:cs typeface="+mn-lt"/>
            </a:endParaRPr>
          </a:p>
          <a:p>
            <a:pPr marL="1143000">
              <a:spcBef>
                <a:spcPts val="500"/>
              </a:spcBef>
            </a:pPr>
            <a:r>
              <a:rPr lang="en-US" sz="1700">
                <a:ea typeface="+mn-lt"/>
                <a:cs typeface="+mn-lt"/>
              </a:rPr>
              <a:t>Time-sensitive data required careful feature engineering and sequence preparation for deep models.</a:t>
            </a:r>
          </a:p>
          <a:p>
            <a:pPr marL="1143000"/>
            <a:r>
              <a:rPr lang="en-US" sz="1700">
                <a:ea typeface="+mn-lt"/>
                <a:cs typeface="+mn-lt"/>
              </a:rPr>
              <a:t>Overfitting Risks: Deep models were prone to overfitting</a:t>
            </a:r>
          </a:p>
          <a:p>
            <a:pPr lvl="2"/>
            <a:endParaRPr lang="en-US" sz="1700">
              <a:ea typeface="+mn-lt"/>
              <a:cs typeface="+mn-lt"/>
            </a:endParaRPr>
          </a:p>
          <a:p>
            <a:pPr lvl="2">
              <a:buFont typeface="Wingdings" panose="020B0604020202020204" pitchFamily="34" charset="0"/>
              <a:buChar char="§"/>
            </a:pPr>
            <a:endParaRPr lang="en-US" sz="1700" b="1">
              <a:ea typeface="+mn-lt"/>
              <a:cs typeface="+mn-lt"/>
            </a:endParaRPr>
          </a:p>
          <a:p>
            <a:endParaRPr lang="en-US" sz="1700" b="1">
              <a:ea typeface="+mn-lt"/>
              <a:cs typeface="+mn-lt"/>
            </a:endParaRPr>
          </a:p>
          <a:p>
            <a:pPr lvl="2">
              <a:buFont typeface="Wingdings" panose="020B0604020202020204" pitchFamily="34" charset="0"/>
              <a:buChar char="§"/>
            </a:pPr>
            <a:endParaRPr lang="en-US" sz="1700">
              <a:ea typeface="+mn-lt"/>
              <a:cs typeface="+mn-lt"/>
            </a:endParaRPr>
          </a:p>
        </p:txBody>
      </p:sp>
    </p:spTree>
    <p:extLst>
      <p:ext uri="{BB962C8B-B14F-4D97-AF65-F5344CB8AC3E}">
        <p14:creationId xmlns:p14="http://schemas.microsoft.com/office/powerpoint/2010/main" val="192785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E5676-74C2-84E9-BE32-DAA6FA445CE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Training Performance</a:t>
            </a:r>
          </a:p>
        </p:txBody>
      </p:sp>
      <p:pic>
        <p:nvPicPr>
          <p:cNvPr id="4" name="Content Placeholder 3">
            <a:extLst>
              <a:ext uri="{FF2B5EF4-FFF2-40B4-BE49-F238E27FC236}">
                <a16:creationId xmlns:a16="http://schemas.microsoft.com/office/drawing/2014/main" id="{CD254257-67CC-AC63-AD18-514D52555B6F}"/>
              </a:ext>
            </a:extLst>
          </p:cNvPr>
          <p:cNvPicPr>
            <a:picLocks noGrp="1" noChangeAspect="1"/>
          </p:cNvPicPr>
          <p:nvPr>
            <p:ph idx="1"/>
          </p:nvPr>
        </p:nvPicPr>
        <p:blipFill>
          <a:blip r:embed="rId2"/>
          <a:stretch>
            <a:fillRect/>
          </a:stretch>
        </p:blipFill>
        <p:spPr>
          <a:xfrm>
            <a:off x="919070" y="1966293"/>
            <a:ext cx="10353858" cy="4452160"/>
          </a:xfrm>
          <a:prstGeom prst="rect">
            <a:avLst/>
          </a:prstGeom>
        </p:spPr>
      </p:pic>
    </p:spTree>
    <p:extLst>
      <p:ext uri="{BB962C8B-B14F-4D97-AF65-F5344CB8AC3E}">
        <p14:creationId xmlns:p14="http://schemas.microsoft.com/office/powerpoint/2010/main" val="135941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756DC2-03F6-8874-218D-58F062A91F8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Final Model Performance</a:t>
            </a:r>
          </a:p>
        </p:txBody>
      </p:sp>
      <p:sp>
        <p:nvSpPr>
          <p:cNvPr id="3" name="Content Placeholder 2">
            <a:extLst>
              <a:ext uri="{FF2B5EF4-FFF2-40B4-BE49-F238E27FC236}">
                <a16:creationId xmlns:a16="http://schemas.microsoft.com/office/drawing/2014/main" id="{0E50D821-FBC3-BB36-8374-092B813C333A}"/>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baseline="0">
                <a:solidFill>
                  <a:srgbClr val="FFFFFF"/>
                </a:solidFill>
                <a:latin typeface="+mn-lt"/>
                <a:ea typeface="+mn-ea"/>
                <a:cs typeface="+mn-cs"/>
              </a:rPr>
              <a:t>Classification Results Summary</a:t>
            </a:r>
            <a:r>
              <a:rPr lang="en-US" sz="2400" kern="1200">
                <a:solidFill>
                  <a:srgbClr val="FFFFFF"/>
                </a:solidFill>
                <a:latin typeface="+mn-lt"/>
                <a:ea typeface="+mn-ea"/>
                <a:cs typeface="+mn-cs"/>
              </a:rPr>
              <a:t>​</a:t>
            </a:r>
          </a:p>
        </p:txBody>
      </p:sp>
      <p:sp>
        <p:nvSpPr>
          <p:cNvPr id="21"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B23043-4394-4523-3471-CDB8FD10FF53}"/>
              </a:ext>
            </a:extLst>
          </p:cNvPr>
          <p:cNvPicPr>
            <a:picLocks noChangeAspect="1"/>
          </p:cNvPicPr>
          <p:nvPr/>
        </p:nvPicPr>
        <p:blipFill>
          <a:blip r:embed="rId2"/>
          <a:stretch>
            <a:fillRect/>
          </a:stretch>
        </p:blipFill>
        <p:spPr>
          <a:xfrm>
            <a:off x="1035177" y="3653496"/>
            <a:ext cx="10118598" cy="1846644"/>
          </a:xfrm>
          <a:prstGeom prst="rect">
            <a:avLst/>
          </a:prstGeom>
        </p:spPr>
      </p:pic>
    </p:spTree>
    <p:extLst>
      <p:ext uri="{BB962C8B-B14F-4D97-AF65-F5344CB8AC3E}">
        <p14:creationId xmlns:p14="http://schemas.microsoft.com/office/powerpoint/2010/main" val="6260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B2259-91FD-7C60-C223-AD605056BCF7}"/>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Dataset Overview</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8B2C55B9-A5F6-D62E-BBCD-56AC71C3B67A}"/>
              </a:ext>
            </a:extLst>
          </p:cNvPr>
          <p:cNvSpPr>
            <a:spLocks noGrp="1"/>
          </p:cNvSpPr>
          <p:nvPr>
            <p:ph idx="1"/>
          </p:nvPr>
        </p:nvSpPr>
        <p:spPr>
          <a:xfrm>
            <a:off x="6415446" y="150617"/>
            <a:ext cx="5602518" cy="7075527"/>
          </a:xfrm>
        </p:spPr>
        <p:txBody>
          <a:bodyPr anchor="ctr">
            <a:normAutofit/>
          </a:bodyPr>
          <a:lstStyle/>
          <a:p>
            <a:pPr>
              <a:buFont typeface="Arial" panose="020B0604020202020204" pitchFamily="34" charset="0"/>
              <a:buChar char="•"/>
            </a:pPr>
            <a:r>
              <a:rPr lang="en-US" sz="1100" b="1"/>
              <a:t>Data collected using:</a:t>
            </a:r>
            <a:endParaRPr lang="en-US" sz="1100"/>
          </a:p>
          <a:p>
            <a:pPr>
              <a:buFont typeface="Arial" panose="020B0604020202020204" pitchFamily="34" charset="0"/>
              <a:buChar char="•"/>
            </a:pPr>
            <a:r>
              <a:rPr lang="en-US" sz="1100"/>
              <a:t>Low-Energy Electronically-chopped Passive Infra-Red (PIR) sensors.</a:t>
            </a:r>
          </a:p>
          <a:p>
            <a:pPr>
              <a:buFont typeface="Arial" panose="020B0604020202020204" pitchFamily="34" charset="0"/>
              <a:buChar char="•"/>
            </a:pPr>
            <a:r>
              <a:rPr lang="en-US" sz="1100" b="1"/>
              <a:t>Environments:</a:t>
            </a:r>
            <a:endParaRPr lang="en-US" sz="1100"/>
          </a:p>
          <a:p>
            <a:pPr>
              <a:buFont typeface="Arial" panose="020B0604020202020204" pitchFamily="34" charset="0"/>
              <a:buChar char="•"/>
            </a:pPr>
            <a:r>
              <a:rPr lang="en-US" sz="1100"/>
              <a:t>Residential and Office.</a:t>
            </a:r>
          </a:p>
          <a:p>
            <a:r>
              <a:rPr lang="en-US" sz="1100" b="1"/>
              <a:t>No of samples :</a:t>
            </a:r>
          </a:p>
          <a:p>
            <a:r>
              <a:rPr lang="en-US" sz="1100"/>
              <a:t>15302</a:t>
            </a:r>
            <a:br>
              <a:rPr lang="en-US" sz="1100"/>
            </a:br>
            <a:endParaRPr lang="en-US" sz="1100"/>
          </a:p>
          <a:p>
            <a:pPr>
              <a:buFont typeface="Arial" panose="020B0604020202020204" pitchFamily="34" charset="0"/>
              <a:buChar char="•"/>
            </a:pPr>
            <a:r>
              <a:rPr lang="en-US" sz="1100" b="1"/>
              <a:t>Each sample:</a:t>
            </a:r>
            <a:endParaRPr lang="en-US" sz="1100"/>
          </a:p>
          <a:p>
            <a:pPr>
              <a:buNone/>
            </a:pPr>
            <a:r>
              <a:rPr lang="en-US" sz="1100" b="0" i="0" u="none" strike="noStrike">
                <a:effectLst/>
                <a:latin typeface="ui-sans-serif"/>
              </a:rPr>
              <a:t>Date (1st element): Date of observation </a:t>
            </a:r>
          </a:p>
          <a:p>
            <a:pPr>
              <a:buNone/>
            </a:pPr>
            <a:r>
              <a:rPr lang="en-US" sz="1100" b="0" i="0" u="none" strike="noStrike">
                <a:effectLst/>
                <a:latin typeface="ui-sans-serif"/>
              </a:rPr>
              <a:t>Time (2nd element): Time of observation</a:t>
            </a:r>
          </a:p>
          <a:p>
            <a:pPr>
              <a:buNone/>
            </a:pPr>
            <a:r>
              <a:rPr lang="en-US" sz="1100" b="0" i="0" u="none" strike="noStrike">
                <a:effectLst/>
                <a:latin typeface="ui-sans-serif"/>
              </a:rPr>
              <a:t> Label (3rd element): Activity label </a:t>
            </a:r>
          </a:p>
          <a:p>
            <a:pPr>
              <a:buNone/>
            </a:pPr>
            <a:r>
              <a:rPr lang="en-US" sz="1100" b="0" i="0" u="none" strike="noStrike">
                <a:effectLst/>
                <a:latin typeface="ui-sans-serif"/>
              </a:rPr>
              <a:t>Temperature (4th element): Ambient temperature in Fahrenheit </a:t>
            </a:r>
          </a:p>
          <a:p>
            <a:pPr>
              <a:buNone/>
            </a:pPr>
            <a:r>
              <a:rPr lang="en-US" sz="1100" b="0" i="0" u="none" strike="noStrike">
                <a:effectLst/>
                <a:latin typeface="ui-sans-serif"/>
              </a:rPr>
              <a:t>PIR Values (elements 5-59): 55 raw analog sensor readings collected over 4 seconds</a:t>
            </a:r>
          </a:p>
          <a:p>
            <a:pPr>
              <a:buNone/>
            </a:pPr>
            <a:r>
              <a:rPr lang="en-US" sz="1100" b="1" i="0" u="none" strike="noStrike">
                <a:effectLst/>
                <a:latin typeface="ui-sans-serif"/>
              </a:rPr>
              <a:t>Class Labels</a:t>
            </a:r>
          </a:p>
          <a:p>
            <a:pPr marL="0" indent="0">
              <a:buNone/>
            </a:pPr>
            <a:r>
              <a:rPr lang="en-US" sz="1100" b="0" i="0" u="none" strike="noStrike">
                <a:effectLst/>
                <a:latin typeface="ui-sans-serif"/>
              </a:rPr>
              <a:t>0: Vacancy</a:t>
            </a:r>
          </a:p>
          <a:p>
            <a:pPr marL="0" indent="0">
              <a:buNone/>
            </a:pPr>
            <a:r>
              <a:rPr lang="en-US" sz="1100" b="0" i="0" u="none" strike="noStrike">
                <a:effectLst/>
                <a:latin typeface="ui-sans-serif"/>
              </a:rPr>
              <a:t>1: Stationary human presence</a:t>
            </a:r>
          </a:p>
          <a:p>
            <a:pPr marL="0" indent="0">
              <a:buNone/>
            </a:pPr>
            <a:r>
              <a:rPr lang="en-US" sz="1100" b="0" i="0" u="none" strike="noStrike">
                <a:effectLst/>
                <a:latin typeface="ui-sans-serif"/>
              </a:rPr>
              <a:t>3: Other activity/motion</a:t>
            </a:r>
            <a:br>
              <a:rPr lang="en-US" sz="1100" b="0" i="0" u="none" strike="noStrike">
                <a:effectLst/>
                <a:latin typeface="ui-sans-serif"/>
              </a:rPr>
            </a:br>
            <a:r>
              <a:rPr lang="en-US" sz="1100" b="0" i="0" u="none" strike="noStrike">
                <a:effectLst/>
                <a:latin typeface="ui-sans-serif"/>
              </a:rPr>
              <a:t>No missing values in the dataset</a:t>
            </a:r>
            <a:br>
              <a:rPr lang="en-US" sz="1100" b="0" i="0" u="none" strike="noStrike">
                <a:effectLst/>
                <a:latin typeface="ui-sans-serif"/>
              </a:rPr>
            </a:br>
            <a:br>
              <a:rPr lang="en-US" sz="1100" b="0" i="0" u="none" strike="noStrike">
                <a:effectLst/>
                <a:latin typeface="ui-sans-serif"/>
              </a:rPr>
            </a:br>
            <a:endParaRPr lang="en-US" sz="1100" b="0" i="0" u="none" strike="noStrike">
              <a:effectLst/>
              <a:latin typeface="ui-sans-serif"/>
            </a:endParaRPr>
          </a:p>
          <a:p>
            <a:pPr marL="0" indent="0">
              <a:buNone/>
            </a:pPr>
            <a:endParaRPr lang="en-US" sz="1100"/>
          </a:p>
        </p:txBody>
      </p:sp>
    </p:spTree>
    <p:extLst>
      <p:ext uri="{BB962C8B-B14F-4D97-AF65-F5344CB8AC3E}">
        <p14:creationId xmlns:p14="http://schemas.microsoft.com/office/powerpoint/2010/main" val="424567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bars&#10;&#10;AI-generated content may be incorrect.">
            <a:extLst>
              <a:ext uri="{FF2B5EF4-FFF2-40B4-BE49-F238E27FC236}">
                <a16:creationId xmlns:a16="http://schemas.microsoft.com/office/drawing/2014/main" id="{73F500BF-2918-7C87-922C-4A3A6B19038E}"/>
              </a:ext>
            </a:extLst>
          </p:cNvPr>
          <p:cNvPicPr>
            <a:picLocks noGrp="1" noChangeAspect="1"/>
          </p:cNvPicPr>
          <p:nvPr>
            <p:ph idx="1"/>
          </p:nvPr>
        </p:nvPicPr>
        <p:blipFill>
          <a:blip r:embed="rId2"/>
          <a:stretch>
            <a:fillRect/>
          </a:stretch>
        </p:blipFill>
        <p:spPr>
          <a:xfrm>
            <a:off x="643467" y="1084411"/>
            <a:ext cx="10905066" cy="4689176"/>
          </a:xfrm>
          <a:prstGeom prst="rect">
            <a:avLst/>
          </a:prstGeom>
        </p:spPr>
      </p:pic>
    </p:spTree>
    <p:extLst>
      <p:ext uri="{BB962C8B-B14F-4D97-AF65-F5344CB8AC3E}">
        <p14:creationId xmlns:p14="http://schemas.microsoft.com/office/powerpoint/2010/main" val="419235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8ED5DE8-CA8B-4332-9D76-60AD9B81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77731-BD11-16DE-BE5A-F4533D7D8C5F}"/>
              </a:ext>
            </a:extLst>
          </p:cNvPr>
          <p:cNvSpPr>
            <a:spLocks noGrp="1"/>
          </p:cNvSpPr>
          <p:nvPr>
            <p:ph type="title"/>
          </p:nvPr>
        </p:nvSpPr>
        <p:spPr>
          <a:xfrm>
            <a:off x="338050" y="1230020"/>
            <a:ext cx="3931924" cy="3346322"/>
          </a:xfrm>
        </p:spPr>
        <p:txBody>
          <a:bodyPr vert="horz" lIns="91440" tIns="45720" rIns="91440" bIns="45720" rtlCol="0" anchor="b">
            <a:normAutofit/>
          </a:bodyPr>
          <a:lstStyle/>
          <a:p>
            <a:r>
              <a:rPr lang="en-US" sz="4600"/>
              <a:t>Some observations</a:t>
            </a:r>
          </a:p>
        </p:txBody>
      </p:sp>
      <p:grpSp>
        <p:nvGrpSpPr>
          <p:cNvPr id="57" name="Group 56">
            <a:extLst>
              <a:ext uri="{FF2B5EF4-FFF2-40B4-BE49-F238E27FC236}">
                <a16:creationId xmlns:a16="http://schemas.microsoft.com/office/drawing/2014/main" id="{22983B4D-AA9E-4FCA-A321-B87362793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2446384" cy="5777808"/>
          </a:xfrm>
        </p:grpSpPr>
        <p:cxnSp>
          <p:nvCxnSpPr>
            <p:cNvPr id="51" name="Straight Connector 5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2432161"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2446384"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7417" y="679731"/>
            <a:ext cx="6875958"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screenshot of a computer&#10;&#10;AI-generated content may be incorrect.">
            <a:extLst>
              <a:ext uri="{FF2B5EF4-FFF2-40B4-BE49-F238E27FC236}">
                <a16:creationId xmlns:a16="http://schemas.microsoft.com/office/drawing/2014/main" id="{D9A9E231-C33B-FD2E-FED3-CB156D61CBF7}"/>
              </a:ext>
            </a:extLst>
          </p:cNvPr>
          <p:cNvPicPr>
            <a:picLocks noChangeAspect="1"/>
          </p:cNvPicPr>
          <p:nvPr/>
        </p:nvPicPr>
        <p:blipFill>
          <a:blip r:embed="rId3"/>
          <a:stretch>
            <a:fillRect/>
          </a:stretch>
        </p:blipFill>
        <p:spPr>
          <a:xfrm>
            <a:off x="4938194" y="873723"/>
            <a:ext cx="3036659" cy="2560320"/>
          </a:xfrm>
          <a:prstGeom prst="rect">
            <a:avLst/>
          </a:prstGeom>
        </p:spPr>
      </p:pic>
      <p:pic>
        <p:nvPicPr>
          <p:cNvPr id="5" name="Content Placeholder 4" descr="A screenshot of a weather report&#10;&#10;AI-generated content may be incorrect.">
            <a:extLst>
              <a:ext uri="{FF2B5EF4-FFF2-40B4-BE49-F238E27FC236}">
                <a16:creationId xmlns:a16="http://schemas.microsoft.com/office/drawing/2014/main" id="{A6CFF87D-590F-7E1D-3B89-E811BF15131F}"/>
              </a:ext>
            </a:extLst>
          </p:cNvPr>
          <p:cNvPicPr>
            <a:picLocks noGrp="1" noChangeAspect="1"/>
          </p:cNvPicPr>
          <p:nvPr>
            <p:ph idx="1"/>
          </p:nvPr>
        </p:nvPicPr>
        <p:blipFill>
          <a:blip r:embed="rId4"/>
          <a:srcRect r="-2" b="4002"/>
          <a:stretch/>
        </p:blipFill>
        <p:spPr>
          <a:xfrm>
            <a:off x="8171330" y="1088974"/>
            <a:ext cx="3118104" cy="2129818"/>
          </a:xfrm>
          <a:prstGeom prst="rect">
            <a:avLst/>
          </a:prstGeom>
        </p:spPr>
      </p:pic>
      <p:pic>
        <p:nvPicPr>
          <p:cNvPr id="15" name="Picture 14" descr="A black background with white text&#10;&#10;AI-generated content may be incorrect.">
            <a:extLst>
              <a:ext uri="{FF2B5EF4-FFF2-40B4-BE49-F238E27FC236}">
                <a16:creationId xmlns:a16="http://schemas.microsoft.com/office/drawing/2014/main" id="{51942196-4558-A256-2FAC-9B8B589E2F3B}"/>
              </a:ext>
            </a:extLst>
          </p:cNvPr>
          <p:cNvPicPr>
            <a:picLocks noChangeAspect="1"/>
          </p:cNvPicPr>
          <p:nvPr/>
        </p:nvPicPr>
        <p:blipFill>
          <a:blip r:embed="rId5"/>
          <a:srcRect r="7125" b="-1"/>
          <a:stretch/>
        </p:blipFill>
        <p:spPr>
          <a:xfrm>
            <a:off x="4897472" y="3797585"/>
            <a:ext cx="3118104" cy="2131185"/>
          </a:xfrm>
          <a:prstGeom prst="rect">
            <a:avLst/>
          </a:prstGeom>
        </p:spPr>
      </p:pic>
      <p:pic>
        <p:nvPicPr>
          <p:cNvPr id="13" name="Picture 12" descr="A screenshot of a graph&#10;&#10;AI-generated content may be incorrect.">
            <a:extLst>
              <a:ext uri="{FF2B5EF4-FFF2-40B4-BE49-F238E27FC236}">
                <a16:creationId xmlns:a16="http://schemas.microsoft.com/office/drawing/2014/main" id="{C6A08250-4915-B90C-31AA-2E9B50376FA5}"/>
              </a:ext>
            </a:extLst>
          </p:cNvPr>
          <p:cNvPicPr>
            <a:picLocks noChangeAspect="1"/>
          </p:cNvPicPr>
          <p:nvPr/>
        </p:nvPicPr>
        <p:blipFill>
          <a:blip r:embed="rId6"/>
          <a:srcRect l="21331" r="12419" b="-3"/>
          <a:stretch/>
        </p:blipFill>
        <p:spPr>
          <a:xfrm>
            <a:off x="7974853" y="3769831"/>
            <a:ext cx="3118104" cy="2186692"/>
          </a:xfrm>
          <a:prstGeom prst="rect">
            <a:avLst/>
          </a:prstGeom>
        </p:spPr>
      </p:pic>
    </p:spTree>
    <p:extLst>
      <p:ext uri="{BB962C8B-B14F-4D97-AF65-F5344CB8AC3E}">
        <p14:creationId xmlns:p14="http://schemas.microsoft.com/office/powerpoint/2010/main" val="85957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FAE728-C5A9-4B0F-B89E-F4BED8250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5C3F30E-E5CC-692D-0747-AB4991A19DBF}"/>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4200"/>
              <a:t>[</a:t>
            </a:r>
            <a:r>
              <a:rPr lang="en-US" sz="4200" err="1"/>
              <a:t>label,PIR_Sensor,Min,Max,standard</a:t>
            </a:r>
            <a:r>
              <a:rPr lang="en-US" sz="4200"/>
              <a:t> deviation]</a:t>
            </a:r>
          </a:p>
        </p:txBody>
      </p:sp>
      <p:pic>
        <p:nvPicPr>
          <p:cNvPr id="9" name="Picture 8" descr="A screenshot of a black and white screen&#10;&#10;AI-generated content may be incorrect.">
            <a:extLst>
              <a:ext uri="{FF2B5EF4-FFF2-40B4-BE49-F238E27FC236}">
                <a16:creationId xmlns:a16="http://schemas.microsoft.com/office/drawing/2014/main" id="{DC4FCD1F-B9D2-F1D7-B350-7CB34221DAB9}"/>
              </a:ext>
            </a:extLst>
          </p:cNvPr>
          <p:cNvPicPr>
            <a:picLocks noChangeAspect="1"/>
          </p:cNvPicPr>
          <p:nvPr/>
        </p:nvPicPr>
        <p:blipFill>
          <a:blip r:embed="rId2"/>
          <a:stretch>
            <a:fillRect/>
          </a:stretch>
        </p:blipFill>
        <p:spPr>
          <a:xfrm>
            <a:off x="189786" y="2878334"/>
            <a:ext cx="7561262" cy="3137922"/>
          </a:xfrm>
          <a:prstGeom prst="rect">
            <a:avLst/>
          </a:prstGeom>
          <a:effectLst>
            <a:outerShdw blurRad="508000" dist="101600" dir="5400000" algn="tl" rotWithShape="0">
              <a:prstClr val="black">
                <a:alpha val="10000"/>
              </a:prstClr>
            </a:outerShdw>
          </a:effectLst>
        </p:spPr>
      </p:pic>
      <p:pic>
        <p:nvPicPr>
          <p:cNvPr id="7" name="Picture 6" descr="A screenshot of a black and white screen&#10;&#10;AI-generated content may be incorrect.">
            <a:extLst>
              <a:ext uri="{FF2B5EF4-FFF2-40B4-BE49-F238E27FC236}">
                <a16:creationId xmlns:a16="http://schemas.microsoft.com/office/drawing/2014/main" id="{5CFA3975-FD5D-F985-7C86-BA94D8E8405B}"/>
              </a:ext>
            </a:extLst>
          </p:cNvPr>
          <p:cNvPicPr>
            <a:picLocks noChangeAspect="1"/>
          </p:cNvPicPr>
          <p:nvPr/>
        </p:nvPicPr>
        <p:blipFill>
          <a:blip r:embed="rId3"/>
          <a:stretch>
            <a:fillRect/>
          </a:stretch>
        </p:blipFill>
        <p:spPr>
          <a:xfrm>
            <a:off x="8292124" y="2727640"/>
            <a:ext cx="3359899" cy="1402758"/>
          </a:xfrm>
          <a:prstGeom prst="rect">
            <a:avLst/>
          </a:prstGeom>
          <a:effectLst>
            <a:outerShdw blurRad="508000" dist="101600" dir="5400000" algn="tl" rotWithShape="0">
              <a:prstClr val="black">
                <a:alpha val="10000"/>
              </a:prstClr>
            </a:outerShdw>
          </a:effectLst>
        </p:spPr>
      </p:pic>
      <p:pic>
        <p:nvPicPr>
          <p:cNvPr id="5" name="Content Placeholder 4" descr="A screenshot of a computer&#10;&#10;AI-generated content may be incorrect.">
            <a:extLst>
              <a:ext uri="{FF2B5EF4-FFF2-40B4-BE49-F238E27FC236}">
                <a16:creationId xmlns:a16="http://schemas.microsoft.com/office/drawing/2014/main" id="{5DD4ECC8-E196-E827-4C8D-2FCD7A66DC05}"/>
              </a:ext>
            </a:extLst>
          </p:cNvPr>
          <p:cNvPicPr>
            <a:picLocks noGrp="1" noChangeAspect="1"/>
          </p:cNvPicPr>
          <p:nvPr>
            <p:ph idx="1"/>
          </p:nvPr>
        </p:nvPicPr>
        <p:blipFill>
          <a:blip r:embed="rId4"/>
          <a:stretch>
            <a:fillRect/>
          </a:stretch>
        </p:blipFill>
        <p:spPr>
          <a:xfrm>
            <a:off x="8292124" y="4618582"/>
            <a:ext cx="3358800" cy="1687797"/>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34969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78BCF2-8483-38CE-213E-141586C1D0B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PIR Signal Waveforms </a:t>
            </a:r>
          </a:p>
        </p:txBody>
      </p:sp>
      <p:pic>
        <p:nvPicPr>
          <p:cNvPr id="5" name="Content Placeholder 4" descr="A graph of a graph&#10;&#10;AI-generated content may be incorrect.">
            <a:extLst>
              <a:ext uri="{FF2B5EF4-FFF2-40B4-BE49-F238E27FC236}">
                <a16:creationId xmlns:a16="http://schemas.microsoft.com/office/drawing/2014/main" id="{5874E8E4-159C-DC69-47E2-946C9C46A989}"/>
              </a:ext>
            </a:extLst>
          </p:cNvPr>
          <p:cNvPicPr>
            <a:picLocks noGrp="1" noChangeAspect="1"/>
          </p:cNvPicPr>
          <p:nvPr>
            <p:ph idx="1"/>
          </p:nvPr>
        </p:nvPicPr>
        <p:blipFill>
          <a:blip r:embed="rId2"/>
          <a:stretch>
            <a:fillRect/>
          </a:stretch>
        </p:blipFill>
        <p:spPr>
          <a:xfrm>
            <a:off x="723900" y="2743511"/>
            <a:ext cx="10744200" cy="3169540"/>
          </a:xfrm>
          <a:prstGeom prst="rect">
            <a:avLst/>
          </a:prstGeom>
        </p:spPr>
      </p:pic>
    </p:spTree>
    <p:extLst>
      <p:ext uri="{BB962C8B-B14F-4D97-AF65-F5344CB8AC3E}">
        <p14:creationId xmlns:p14="http://schemas.microsoft.com/office/powerpoint/2010/main" val="215465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2" name="Rectangle 41">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6EEE0-9A9F-917E-ED0E-9C9077D70B1E}"/>
              </a:ext>
            </a:extLst>
          </p:cNvPr>
          <p:cNvSpPr>
            <a:spLocks noGrp="1"/>
          </p:cNvSpPr>
          <p:nvPr>
            <p:ph type="title"/>
          </p:nvPr>
        </p:nvSpPr>
        <p:spPr>
          <a:xfrm>
            <a:off x="5867475" y="847827"/>
            <a:ext cx="5408813" cy="1169585"/>
          </a:xfrm>
        </p:spPr>
        <p:txBody>
          <a:bodyPr vert="horz" lIns="91440" tIns="45720" rIns="91440" bIns="45720" rtlCol="0" anchor="b">
            <a:normAutofit/>
          </a:bodyPr>
          <a:lstStyle/>
          <a:p>
            <a:r>
              <a:rPr lang="en-US" sz="2500" b="1"/>
              <a:t>Smoothness Analysis of PIR Signals (Excluding PIR_1)</a:t>
            </a:r>
            <a:br>
              <a:rPr lang="en-US" sz="2500" b="1"/>
            </a:br>
            <a:endParaRPr lang="en-US" sz="2500"/>
          </a:p>
        </p:txBody>
      </p:sp>
      <p:pic>
        <p:nvPicPr>
          <p:cNvPr id="21" name="Picture 20">
            <a:extLst>
              <a:ext uri="{FF2B5EF4-FFF2-40B4-BE49-F238E27FC236}">
                <a16:creationId xmlns:a16="http://schemas.microsoft.com/office/drawing/2014/main" id="{B714EBC2-3525-3DD5-3D2B-E23415370134}"/>
              </a:ext>
            </a:extLst>
          </p:cNvPr>
          <p:cNvPicPr>
            <a:picLocks noChangeAspect="1"/>
          </p:cNvPicPr>
          <p:nvPr/>
        </p:nvPicPr>
        <p:blipFill>
          <a:blip r:embed="rId2"/>
          <a:stretch>
            <a:fillRect/>
          </a:stretch>
        </p:blipFill>
        <p:spPr>
          <a:xfrm>
            <a:off x="433009" y="1524000"/>
            <a:ext cx="5019498" cy="1581141"/>
          </a:xfrm>
          <a:prstGeom prst="rect">
            <a:avLst/>
          </a:prstGeom>
        </p:spPr>
      </p:pic>
      <p:sp>
        <p:nvSpPr>
          <p:cNvPr id="47" name="Rectangle 4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C088694-FDC7-1D3C-7436-D278B794B8C7}"/>
              </a:ext>
            </a:extLst>
          </p:cNvPr>
          <p:cNvPicPr>
            <a:picLocks noChangeAspect="1"/>
          </p:cNvPicPr>
          <p:nvPr/>
        </p:nvPicPr>
        <p:blipFill>
          <a:blip r:embed="rId3"/>
          <a:stretch>
            <a:fillRect/>
          </a:stretch>
        </p:blipFill>
        <p:spPr>
          <a:xfrm>
            <a:off x="657762" y="3955383"/>
            <a:ext cx="4984876" cy="748303"/>
          </a:xfrm>
          <a:prstGeom prst="rect">
            <a:avLst/>
          </a:prstGeom>
        </p:spPr>
      </p:pic>
      <p:sp>
        <p:nvSpPr>
          <p:cNvPr id="14" name="Content Placeholder 13">
            <a:extLst>
              <a:ext uri="{FF2B5EF4-FFF2-40B4-BE49-F238E27FC236}">
                <a16:creationId xmlns:a16="http://schemas.microsoft.com/office/drawing/2014/main" id="{263FD49E-FDF1-7C00-C20A-C8FA8F0DB3DD}"/>
              </a:ext>
            </a:extLst>
          </p:cNvPr>
          <p:cNvSpPr>
            <a:spLocks noGrp="1"/>
          </p:cNvSpPr>
          <p:nvPr>
            <p:ph idx="1"/>
          </p:nvPr>
        </p:nvSpPr>
        <p:spPr>
          <a:xfrm>
            <a:off x="5868786" y="2508105"/>
            <a:ext cx="5408813" cy="3632493"/>
          </a:xfrm>
        </p:spPr>
        <p:txBody>
          <a:bodyPr anchor="ctr">
            <a:normAutofit/>
          </a:bodyPr>
          <a:lstStyle/>
          <a:p>
            <a:pPr>
              <a:buNone/>
            </a:pPr>
            <a:br>
              <a:rPr lang="en-US" sz="1700"/>
            </a:br>
            <a:endParaRPr lang="en-US" sz="1700"/>
          </a:p>
          <a:p>
            <a:pPr>
              <a:buNone/>
            </a:pPr>
            <a:r>
              <a:rPr lang="en-US" sz="1700" b="1"/>
              <a:t>Key Observations:</a:t>
            </a:r>
            <a:endParaRPr lang="en-US" sz="1700"/>
          </a:p>
          <a:p>
            <a:pPr>
              <a:buFont typeface="Arial" panose="020B0604020202020204" pitchFamily="34" charset="0"/>
              <a:buChar char="•"/>
            </a:pPr>
            <a:r>
              <a:rPr lang="en-US" sz="1700" b="1"/>
              <a:t>Class 0</a:t>
            </a:r>
            <a:r>
              <a:rPr lang="en-US" sz="1700"/>
              <a:t> (probably “No activity / Presence”) has a </a:t>
            </a:r>
            <a:r>
              <a:rPr lang="en-US" sz="1700" b="1"/>
              <a:t>moderate mean smoothness</a:t>
            </a:r>
            <a:r>
              <a:rPr lang="en-US" sz="1700"/>
              <a:t> (~5.25 million) with </a:t>
            </a:r>
            <a:r>
              <a:rPr lang="en-US" sz="1700" b="1"/>
              <a:t>low variance</a:t>
            </a:r>
            <a:r>
              <a:rPr lang="en-US" sz="1700"/>
              <a:t>.</a:t>
            </a:r>
          </a:p>
          <a:p>
            <a:pPr>
              <a:buFont typeface="Arial" panose="020B0604020202020204" pitchFamily="34" charset="0"/>
              <a:buChar char="•"/>
            </a:pPr>
            <a:r>
              <a:rPr lang="en-US" sz="1700" b="1"/>
              <a:t>Class 1</a:t>
            </a:r>
            <a:r>
              <a:rPr lang="en-US" sz="1700"/>
              <a:t> (probably “Activity detected”) shows </a:t>
            </a:r>
            <a:r>
              <a:rPr lang="en-US" sz="1700" b="1"/>
              <a:t>much lower smoothness</a:t>
            </a:r>
            <a:r>
              <a:rPr lang="en-US" sz="1700"/>
              <a:t> (~1.54 million), suggesting </a:t>
            </a:r>
            <a:r>
              <a:rPr lang="en-US" sz="1700" b="1"/>
              <a:t>more stable</a:t>
            </a:r>
            <a:r>
              <a:rPr lang="en-US" sz="1700"/>
              <a:t> PIR signals during occupancy.</a:t>
            </a:r>
          </a:p>
          <a:p>
            <a:pPr>
              <a:buFont typeface="Arial" panose="020B0604020202020204" pitchFamily="34" charset="0"/>
              <a:buChar char="•"/>
            </a:pPr>
            <a:r>
              <a:rPr lang="en-US" sz="1700" b="1"/>
              <a:t>Class 3</a:t>
            </a:r>
            <a:r>
              <a:rPr lang="en-US" sz="1700"/>
              <a:t> shows </a:t>
            </a:r>
            <a:r>
              <a:rPr lang="en-US" sz="1700" b="1"/>
              <a:t>extremely high mean smoothness</a:t>
            </a:r>
            <a:r>
              <a:rPr lang="en-US" sz="1700"/>
              <a:t> (~16.2 million) and </a:t>
            </a:r>
            <a:r>
              <a:rPr lang="en-US" sz="1700" b="1"/>
              <a:t>very high variance</a:t>
            </a:r>
            <a:r>
              <a:rPr lang="en-US" sz="1700"/>
              <a:t>, indicating </a:t>
            </a:r>
            <a:r>
              <a:rPr lang="en-US" sz="1700" b="1"/>
              <a:t>erratic signal changes</a:t>
            </a:r>
            <a:r>
              <a:rPr lang="en-US" sz="1700"/>
              <a:t> — possibly noisy or complex activity patterns.</a:t>
            </a:r>
          </a:p>
          <a:p>
            <a:pPr marL="0" indent="0">
              <a:buNone/>
            </a:pPr>
            <a:endParaRPr lang="en-US" sz="1700"/>
          </a:p>
        </p:txBody>
      </p:sp>
    </p:spTree>
    <p:extLst>
      <p:ext uri="{BB962C8B-B14F-4D97-AF65-F5344CB8AC3E}">
        <p14:creationId xmlns:p14="http://schemas.microsoft.com/office/powerpoint/2010/main" val="211044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67B0E12-5C21-FD82-E279-983EE8DD4112}"/>
              </a:ext>
            </a:extLst>
          </p:cNvPr>
          <p:cNvSpPr>
            <a:spLocks noGrp="1"/>
          </p:cNvSpPr>
          <p:nvPr>
            <p:ph type="title"/>
          </p:nvPr>
        </p:nvSpPr>
        <p:spPr>
          <a:xfrm>
            <a:off x="640080" y="1243013"/>
            <a:ext cx="3855720" cy="4371974"/>
          </a:xfrm>
        </p:spPr>
        <p:txBody>
          <a:bodyPr>
            <a:normAutofit/>
          </a:bodyPr>
          <a:lstStyle/>
          <a:p>
            <a:r>
              <a:rPr lang="en-US" sz="3600" b="1">
                <a:solidFill>
                  <a:schemeClr val="tx2"/>
                </a:solidFill>
              </a:rPr>
              <a:t>Data Preprocessing</a:t>
            </a:r>
            <a:br>
              <a:rPr lang="en-US" sz="3600" b="1">
                <a:solidFill>
                  <a:schemeClr val="tx2"/>
                </a:solidFill>
              </a:rPr>
            </a:br>
            <a:endParaRPr lang="en-US" sz="3600">
              <a:solidFill>
                <a:schemeClr val="tx2"/>
              </a:solidFill>
            </a:endParaRPr>
          </a:p>
        </p:txBody>
      </p:sp>
      <p:sp>
        <p:nvSpPr>
          <p:cNvPr id="3" name="Content Placeholder 2">
            <a:extLst>
              <a:ext uri="{FF2B5EF4-FFF2-40B4-BE49-F238E27FC236}">
                <a16:creationId xmlns:a16="http://schemas.microsoft.com/office/drawing/2014/main" id="{9400886F-D74E-FCB0-72AF-3C22426C4823}"/>
              </a:ext>
            </a:extLst>
          </p:cNvPr>
          <p:cNvSpPr>
            <a:spLocks noGrp="1"/>
          </p:cNvSpPr>
          <p:nvPr>
            <p:ph idx="1"/>
          </p:nvPr>
        </p:nvSpPr>
        <p:spPr>
          <a:xfrm>
            <a:off x="6172200" y="804672"/>
            <a:ext cx="5221224" cy="5230368"/>
          </a:xfrm>
        </p:spPr>
        <p:txBody>
          <a:bodyPr anchor="ctr">
            <a:normAutofit/>
          </a:bodyPr>
          <a:lstStyle/>
          <a:p>
            <a:pPr>
              <a:buNone/>
            </a:pPr>
            <a:r>
              <a:rPr lang="en-US" sz="1700" b="1">
                <a:solidFill>
                  <a:schemeClr val="tx2"/>
                </a:solidFill>
              </a:rPr>
              <a:t>Label Correction:</a:t>
            </a:r>
            <a:endParaRPr lang="en-US" sz="1700">
              <a:solidFill>
                <a:schemeClr val="tx2"/>
              </a:solidFill>
            </a:endParaRPr>
          </a:p>
          <a:p>
            <a:pPr>
              <a:buFont typeface="Arial" panose="020B0604020202020204" pitchFamily="34" charset="0"/>
              <a:buChar char="•"/>
            </a:pPr>
            <a:r>
              <a:rPr lang="en-US" sz="1700">
                <a:solidFill>
                  <a:schemeClr val="tx2"/>
                </a:solidFill>
              </a:rPr>
              <a:t>The dataset originally had activity labels: </a:t>
            </a:r>
            <a:r>
              <a:rPr lang="en-US" sz="1700" b="1">
                <a:solidFill>
                  <a:schemeClr val="tx2"/>
                </a:solidFill>
              </a:rPr>
              <a:t>0</a:t>
            </a:r>
            <a:r>
              <a:rPr lang="en-US" sz="1700">
                <a:solidFill>
                  <a:schemeClr val="tx2"/>
                </a:solidFill>
              </a:rPr>
              <a:t>, </a:t>
            </a:r>
            <a:r>
              <a:rPr lang="en-US" sz="1700" b="1">
                <a:solidFill>
                  <a:schemeClr val="tx2"/>
                </a:solidFill>
              </a:rPr>
              <a:t>1</a:t>
            </a:r>
            <a:r>
              <a:rPr lang="en-US" sz="1700">
                <a:solidFill>
                  <a:schemeClr val="tx2"/>
                </a:solidFill>
              </a:rPr>
              <a:t>, and </a:t>
            </a:r>
            <a:r>
              <a:rPr lang="en-US" sz="1700" b="1">
                <a:solidFill>
                  <a:schemeClr val="tx2"/>
                </a:solidFill>
              </a:rPr>
              <a:t>3</a:t>
            </a:r>
            <a:r>
              <a:rPr lang="en-US" sz="1700">
                <a:solidFill>
                  <a:schemeClr val="tx2"/>
                </a:solidFill>
              </a:rPr>
              <a:t>.</a:t>
            </a:r>
          </a:p>
          <a:p>
            <a:pPr>
              <a:buFont typeface="Arial" panose="020B0604020202020204" pitchFamily="34" charset="0"/>
              <a:buChar char="•"/>
            </a:pPr>
            <a:r>
              <a:rPr lang="en-US" sz="1700">
                <a:solidFill>
                  <a:schemeClr val="tx2"/>
                </a:solidFill>
              </a:rPr>
              <a:t>To maintain a logical numerical sequence for classification, we </a:t>
            </a:r>
            <a:r>
              <a:rPr lang="en-US" sz="1700" b="1">
                <a:solidFill>
                  <a:schemeClr val="tx2"/>
                </a:solidFill>
              </a:rPr>
              <a:t>reassigned label 3 to 2</a:t>
            </a:r>
            <a:r>
              <a:rPr lang="en-US" sz="1700">
                <a:solidFill>
                  <a:schemeClr val="tx2"/>
                </a:solidFill>
              </a:rPr>
              <a:t>.</a:t>
            </a:r>
          </a:p>
          <a:p>
            <a:pPr>
              <a:buFont typeface="Arial" panose="020B0604020202020204" pitchFamily="34" charset="0"/>
              <a:buChar char="•"/>
            </a:pPr>
            <a:r>
              <a:rPr lang="en-US" sz="1700">
                <a:solidFill>
                  <a:schemeClr val="tx2"/>
                </a:solidFill>
              </a:rPr>
              <a:t>This relabeling ensures better handling during model training and reduces the risk of confusion when interpreting results.</a:t>
            </a:r>
          </a:p>
          <a:p>
            <a:pPr>
              <a:buNone/>
            </a:pPr>
            <a:r>
              <a:rPr lang="en-US" sz="1700" b="1">
                <a:solidFill>
                  <a:schemeClr val="tx2"/>
                </a:solidFill>
              </a:rPr>
              <a:t>Treatment of Date and Time:</a:t>
            </a:r>
            <a:endParaRPr lang="en-US" sz="1700">
              <a:solidFill>
                <a:schemeClr val="tx2"/>
              </a:solidFill>
            </a:endParaRPr>
          </a:p>
          <a:p>
            <a:pPr>
              <a:buFont typeface="Arial" panose="020B0604020202020204" pitchFamily="34" charset="0"/>
              <a:buChar char="•"/>
            </a:pPr>
            <a:r>
              <a:rPr lang="en-US" sz="1700">
                <a:solidFill>
                  <a:schemeClr val="tx2"/>
                </a:solidFill>
              </a:rPr>
              <a:t>Although ‘Date’ and ‘Time’ were available in the dataset, they were </a:t>
            </a:r>
            <a:r>
              <a:rPr lang="en-US" sz="1700" b="1">
                <a:solidFill>
                  <a:schemeClr val="tx2"/>
                </a:solidFill>
              </a:rPr>
              <a:t>excluded from model training</a:t>
            </a:r>
            <a:r>
              <a:rPr lang="en-US" sz="1700">
                <a:solidFill>
                  <a:schemeClr val="tx2"/>
                </a:solidFill>
              </a:rPr>
              <a:t>.</a:t>
            </a:r>
          </a:p>
          <a:p>
            <a:pPr>
              <a:buFont typeface="Arial" panose="020B0604020202020204" pitchFamily="34" charset="0"/>
              <a:buChar char="•"/>
            </a:pPr>
            <a:r>
              <a:rPr lang="en-US" sz="1700">
                <a:solidFill>
                  <a:schemeClr val="tx2"/>
                </a:solidFill>
              </a:rPr>
              <a:t>Rationale:</a:t>
            </a:r>
          </a:p>
          <a:p>
            <a:pPr>
              <a:buFont typeface="Arial" panose="020B0604020202020204" pitchFamily="34" charset="0"/>
              <a:buChar char="•"/>
            </a:pPr>
            <a:r>
              <a:rPr lang="en-US" sz="1700">
                <a:solidFill>
                  <a:schemeClr val="tx2"/>
                </a:solidFill>
              </a:rPr>
              <a:t>➔ Using timestamps could lead the model to memorize patterns related to specific times instead of genuinely learning activity behavior.</a:t>
            </a:r>
          </a:p>
          <a:p>
            <a:pPr>
              <a:buFont typeface="Arial" panose="020B0604020202020204" pitchFamily="34" charset="0"/>
              <a:buChar char="•"/>
            </a:pPr>
            <a:r>
              <a:rPr lang="en-US" sz="1700">
                <a:solidFill>
                  <a:schemeClr val="tx2"/>
                </a:solidFill>
              </a:rPr>
              <a:t>By removing them, we aimed to improve the </a:t>
            </a:r>
            <a:r>
              <a:rPr lang="en-US" sz="1700" b="1">
                <a:solidFill>
                  <a:schemeClr val="tx2"/>
                </a:solidFill>
              </a:rPr>
              <a:t>generalization ability</a:t>
            </a:r>
            <a:r>
              <a:rPr lang="en-US" sz="1700">
                <a:solidFill>
                  <a:schemeClr val="tx2"/>
                </a:solidFill>
              </a:rPr>
              <a:t> of the model during testing.</a:t>
            </a:r>
          </a:p>
          <a:p>
            <a:endParaRPr lang="en-US" sz="1700">
              <a:solidFill>
                <a:schemeClr val="tx2"/>
              </a:solidFill>
            </a:endParaRPr>
          </a:p>
        </p:txBody>
      </p:sp>
    </p:spTree>
    <p:extLst>
      <p:ext uri="{BB962C8B-B14F-4D97-AF65-F5344CB8AC3E}">
        <p14:creationId xmlns:p14="http://schemas.microsoft.com/office/powerpoint/2010/main" val="27174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Sensor-Based Human Activity Classification using PIRvision Dataset </vt:lpstr>
      <vt:lpstr>Problem Statement </vt:lpstr>
      <vt:lpstr>Dataset Overview </vt:lpstr>
      <vt:lpstr>PowerPoint Presentation</vt:lpstr>
      <vt:lpstr>Some observations</vt:lpstr>
      <vt:lpstr>[label,PIR_Sensor,Min,Max,standard deviation]</vt:lpstr>
      <vt:lpstr>PIR Signal Waveforms </vt:lpstr>
      <vt:lpstr>Smoothness Analysis of PIR Signals (Excluding PIR_1) </vt:lpstr>
      <vt:lpstr>Data Preprocessing </vt:lpstr>
      <vt:lpstr>Designing Simple model</vt:lpstr>
      <vt:lpstr>Results from simple NN</vt:lpstr>
      <vt:lpstr>Feature Scaling:</vt:lpstr>
      <vt:lpstr>Model Architecture</vt:lpstr>
      <vt:lpstr>Imbalanced Dataset</vt:lpstr>
      <vt:lpstr>Weights Initialization and Hyperparameters</vt:lpstr>
      <vt:lpstr>Training and Validation </vt:lpstr>
      <vt:lpstr>Continued...</vt:lpstr>
      <vt:lpstr>Future Improvements</vt:lpstr>
      <vt:lpstr>Future Improvements Continued...</vt:lpstr>
      <vt:lpstr>Challenges Faced</vt:lpstr>
      <vt:lpstr>Training Performance</vt:lpstr>
      <vt:lpstr>Final Model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vishweshwar reddy</dc:creator>
  <cp:revision>2</cp:revision>
  <dcterms:created xsi:type="dcterms:W3CDTF">2025-04-26T15:31:42Z</dcterms:created>
  <dcterms:modified xsi:type="dcterms:W3CDTF">2025-04-27T16:18:08Z</dcterms:modified>
</cp:coreProperties>
</file>