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2" r:id="rId9"/>
    <p:sldId id="261" r:id="rId10"/>
    <p:sldId id="260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9144000" cy="5143500" type="screen16x9"/>
  <p:notesSz cx="6858000" cy="9144000"/>
  <p:custDataLst>
    <p:tags r:id="rId2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72859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25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82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186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512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30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312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268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119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14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1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10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42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089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702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195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f45e82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f45e82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72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449D82-6253-4D71-BD62-972315CC1FC8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E-COMMERCE SHOPING WEBSITE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3200" dirty="0">
                <a:latin typeface="EB Garamond"/>
                <a:ea typeface="EB Garamond"/>
                <a:cs typeface="EB Garamond"/>
                <a:sym typeface="EB Garamond"/>
              </a:rPr>
              <a:t>Technology Used 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HTML: The layout of the website is designed in the html.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CSS: For designing part we used CSS.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JavaScript: All the validation task and animations developed by java script.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Bootstrap is used to make website responsive.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Python: All the business logic implemented in Python.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MySQL: MySQL database is used as database for the whole project.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Django: Django framework has been used for the project.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IN" sz="24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0061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3200" dirty="0">
                <a:latin typeface="EB Garamond"/>
                <a:ea typeface="EB Garamond"/>
                <a:cs typeface="EB Garamond"/>
                <a:sym typeface="EB Garamond"/>
              </a:rPr>
              <a:t>Overview of Project 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950"/>
              </a:spcBef>
            </a:pPr>
            <a:r>
              <a:rPr lang="en-US" altLang="en-US" sz="2400" b="1" i="1" dirty="0">
                <a:cs typeface="Calibri" panose="020F0502020204030204" pitchFamily="34" charset="0"/>
              </a:rPr>
              <a:t>Functional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cs typeface="Calibri" panose="020F0502020204030204" pitchFamily="34" charset="0"/>
              </a:rPr>
              <a:t>Requirements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following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desired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functionality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new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system.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proposed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project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would cover:</a:t>
            </a:r>
          </a:p>
          <a:p>
            <a:pPr marL="146050" indent="0">
              <a:buNone/>
            </a:pPr>
            <a:r>
              <a:rPr lang="en-US" altLang="en-US" sz="2400" b="1" u="sng" dirty="0">
                <a:cs typeface="Calibri" panose="020F0502020204030204" pitchFamily="34" charset="0"/>
              </a:rPr>
              <a:t>Customer Module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view/search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products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without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login.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also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add/remove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product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cart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without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login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(if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try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same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product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cart.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only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dirty="0">
                <a:cs typeface="Calibri" panose="020F0502020204030204" pitchFamily="34" charset="0"/>
              </a:rPr>
              <a:t>When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try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purchase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product,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he/she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must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login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dirty="0">
                <a:cs typeface="Calibri" panose="020F0502020204030204" pitchFamily="34" charset="0"/>
              </a:rPr>
              <a:t>After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creating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account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login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system,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he/she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place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8387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3200" dirty="0">
                <a:latin typeface="EB Garamond"/>
                <a:ea typeface="EB Garamond"/>
                <a:cs typeface="EB Garamond"/>
                <a:sym typeface="EB Garamond"/>
              </a:rPr>
              <a:t>Overview of Project 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US" altLang="en-US" sz="2400" b="1" u="sng" dirty="0">
                <a:cs typeface="Calibri" panose="020F0502020204030204" pitchFamily="34" charset="0"/>
              </a:rPr>
              <a:t>Customer Module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click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pay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button,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their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payment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successful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their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placed.</a:t>
            </a:r>
          </a:p>
          <a:p>
            <a:pPr>
              <a:lnSpc>
                <a:spcPct val="100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check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their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details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clicking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button.</a:t>
            </a:r>
          </a:p>
          <a:p>
            <a:pPr>
              <a:lnSpc>
                <a:spcPct val="100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see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status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(Pending,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Confirmed,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Delivered)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for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each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</a:t>
            </a:r>
          </a:p>
          <a:p>
            <a:pPr>
              <a:lnSpc>
                <a:spcPct val="100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Download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their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invoice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for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each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Symbol" panose="05050102010706020507" pitchFamily="18" charset="2"/>
              <a:buChar char="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send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feedback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(without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login)</a:t>
            </a:r>
          </a:p>
          <a:p>
            <a:pPr>
              <a:buFont typeface="Symbol" panose="05050102010706020507" pitchFamily="18" charset="2"/>
              <a:buChar char="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IN" sz="16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46050" indent="0">
              <a:buNone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2817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3200" dirty="0">
                <a:latin typeface="EB Garamond"/>
                <a:ea typeface="EB Garamond"/>
                <a:cs typeface="EB Garamond"/>
                <a:sym typeface="EB Garamond"/>
              </a:rPr>
              <a:t>Overview of Project 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400" b="1" u="sng" dirty="0">
                <a:cs typeface="Calibri" panose="020F0502020204030204" pitchFamily="34" charset="0"/>
              </a:rPr>
              <a:t>Admin Module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Admin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provide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username,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email,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password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your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account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created.</a:t>
            </a:r>
          </a:p>
          <a:p>
            <a:pPr>
              <a:lnSpc>
                <a:spcPct val="100000"/>
              </a:lnSpc>
              <a:spcBef>
                <a:spcPts val="175"/>
              </a:spcBef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After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login,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dashboard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where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see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how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many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customers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registered,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how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many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products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for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sale,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how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many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placed.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Symbol" panose="05050102010706020507" pitchFamily="18" charset="2"/>
              <a:buChar char="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Admin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add/delete/view/edit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products.</a:t>
            </a:r>
          </a:p>
          <a:p>
            <a:pPr>
              <a:lnSpc>
                <a:spcPct val="100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Admin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view/edit/delete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details.</a:t>
            </a:r>
          </a:p>
          <a:p>
            <a:pPr>
              <a:lnSpc>
                <a:spcPct val="100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Admin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view/delete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orders</a:t>
            </a:r>
            <a:r>
              <a:rPr lang="en-US" altLang="en-US" sz="2400" dirty="0">
                <a:cs typeface="Calibri" panose="020F0502020204030204" pitchFamily="34" charset="0"/>
              </a:rPr>
              <a:t>.</a:t>
            </a:r>
          </a:p>
          <a:p>
            <a:pPr>
              <a:buFont typeface="Symbol" panose="05050102010706020507" pitchFamily="18" charset="2"/>
              <a:buChar char="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IN" sz="16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46050" indent="0">
              <a:buNone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090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3200" dirty="0">
                <a:latin typeface="EB Garamond"/>
                <a:ea typeface="EB Garamond"/>
                <a:cs typeface="EB Garamond"/>
                <a:sym typeface="EB Garamond"/>
              </a:rPr>
              <a:t>Overview of Project 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IN" sz="16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46050" indent="0">
              <a:buNone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EBD78A46-CECE-1EBA-CD00-A38F8F073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084263"/>
            <a:ext cx="6432550" cy="3613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09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3200" dirty="0">
                <a:latin typeface="EB Garamond"/>
                <a:ea typeface="EB Garamond"/>
                <a:cs typeface="EB Garamond"/>
                <a:sym typeface="EB Garamond"/>
              </a:rPr>
              <a:t>Overview of Project 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Symbol" panose="05050102010706020507" pitchFamily="18" charset="2"/>
              <a:buChar char="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IN" sz="16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46050" indent="0">
              <a:buNone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5D2ADF6-6390-1662-9ED8-3463FC50F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62492"/>
            <a:ext cx="6432550" cy="335870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245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3200" dirty="0">
                <a:latin typeface="EB Garamond"/>
                <a:ea typeface="EB Garamond"/>
                <a:cs typeface="EB Garamond"/>
                <a:sym typeface="EB Garamond"/>
              </a:rPr>
              <a:t>Overview of Project 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IN" sz="16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46050" indent="0">
              <a:buNone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F2C0AA04-057D-356F-B473-0638EEC1E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02" y="1084521"/>
            <a:ext cx="6432550" cy="3613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72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3200" dirty="0">
                <a:latin typeface="EB Garamond"/>
                <a:ea typeface="EB Garamond"/>
                <a:cs typeface="EB Garamond"/>
                <a:sym typeface="EB Garamond"/>
              </a:rPr>
              <a:t>Overview of Project 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Symbol" panose="05050102010706020507" pitchFamily="18" charset="2"/>
              <a:buChar char="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IN" sz="16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46050" indent="0">
              <a:buNone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293D5135-8D45-1876-A123-8FCE1D97F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981981"/>
            <a:ext cx="6432550" cy="3613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142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3200" dirty="0">
                <a:latin typeface="EB Garamond"/>
                <a:ea typeface="EB Garamond"/>
                <a:cs typeface="EB Garamond"/>
                <a:sym typeface="EB Garamond"/>
              </a:rPr>
              <a:t>Overview of Project 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Symbol" panose="05050102010706020507" pitchFamily="18" charset="2"/>
              <a:buChar char="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IN" sz="16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146050" indent="0">
              <a:buNone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C9E52365-5C9C-0500-A3C7-1B41FF1FD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56" y="1084521"/>
            <a:ext cx="6432550" cy="3613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5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400" dirty="0">
                <a:latin typeface="EB Garamond"/>
                <a:ea typeface="EB Garamond"/>
                <a:cs typeface="EB Garamond"/>
                <a:sym typeface="EB Garamond"/>
              </a:rPr>
              <a:t>Introduction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400" dirty="0">
                <a:latin typeface="EB Garamond"/>
                <a:ea typeface="EB Garamond"/>
                <a:cs typeface="EB Garamond"/>
                <a:sym typeface="EB Garamond"/>
              </a:rPr>
              <a:t>Aim &amp; Objective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400" dirty="0">
                <a:latin typeface="EB Garamond"/>
                <a:ea typeface="EB Garamond"/>
                <a:cs typeface="EB Garamond"/>
                <a:sym typeface="EB Garamond"/>
              </a:rPr>
              <a:t>Scope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400" dirty="0">
                <a:latin typeface="EB Garamond"/>
                <a:ea typeface="EB Garamond"/>
                <a:cs typeface="EB Garamond"/>
                <a:sym typeface="EB Garamond"/>
              </a:rPr>
              <a:t>Importance of Online Shopping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400" dirty="0">
                <a:latin typeface="EB Garamond"/>
                <a:ea typeface="EB Garamond"/>
                <a:cs typeface="EB Garamond"/>
                <a:sym typeface="EB Garamond"/>
              </a:rPr>
              <a:t>Factors affecting Online Shopping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400" dirty="0">
                <a:latin typeface="EB Garamond"/>
                <a:ea typeface="EB Garamond"/>
                <a:cs typeface="EB Garamond"/>
                <a:sym typeface="EB Garamond"/>
              </a:rPr>
              <a:t>Technology Used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2400" dirty="0">
                <a:latin typeface="EB Garamond"/>
                <a:ea typeface="EB Garamond"/>
                <a:cs typeface="EB Garamond"/>
                <a:sym typeface="EB Garamond"/>
              </a:rPr>
              <a:t>Overview of Project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altLang="en-US" sz="1600" dirty="0">
                <a:cs typeface="Calibri" panose="020F0502020204030204" pitchFamily="34" charset="0"/>
              </a:rPr>
              <a:t>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E-commerce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website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requires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appropriate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strategy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successful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design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implementation.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Everything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required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plan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from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scratch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website.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e-commerce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sector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seen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exponential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growth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thus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new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option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easily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part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regatta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commercial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website.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e-commerce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website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feature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online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shopping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facility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various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fashion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products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under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single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web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space.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proposed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web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application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allow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business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personnel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make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their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total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business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using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increase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their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reachability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thousands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times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more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today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have over the Internet.</a:t>
            </a:r>
            <a:endParaRPr sz="16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25101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 &amp; Objective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main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objective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study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develop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online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fashion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brochure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system.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system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aims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achieve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following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objectives:</a:t>
            </a:r>
          </a:p>
          <a:p>
            <a:pPr marL="242570" indent="-229870" fontAlgn="auto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43204" algn="l"/>
              </a:tabLst>
              <a:defRPr/>
            </a:pPr>
            <a:r>
              <a:rPr lang="en-US" sz="1600" dirty="0">
                <a:latin typeface="Calibri"/>
                <a:cs typeface="Calibri"/>
              </a:rPr>
              <a:t>To</a:t>
            </a:r>
            <a:r>
              <a:rPr lang="en-US" sz="1600" spc="-4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d</a:t>
            </a:r>
            <a:r>
              <a:rPr lang="en-US" sz="1600" dirty="0">
                <a:latin typeface="Calibri"/>
                <a:cs typeface="Calibri"/>
              </a:rPr>
              <a:t>esi</a:t>
            </a:r>
            <a:r>
              <a:rPr lang="en-US" sz="1600" spc="-5" dirty="0">
                <a:latin typeface="Calibri"/>
                <a:cs typeface="Calibri"/>
              </a:rPr>
              <a:t>g</a:t>
            </a:r>
            <a:r>
              <a:rPr lang="en-US" sz="1600" dirty="0">
                <a:latin typeface="Calibri"/>
                <a:cs typeface="Calibri"/>
              </a:rPr>
              <a:t>n</a:t>
            </a:r>
            <a:r>
              <a:rPr lang="en-US" sz="1600" spc="-5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a</a:t>
            </a:r>
            <a:r>
              <a:rPr lang="en-US" sz="1600" dirty="0">
                <a:latin typeface="Calibri"/>
                <a:cs typeface="Calibri"/>
              </a:rPr>
              <a:t>n</a:t>
            </a:r>
            <a:r>
              <a:rPr lang="en-US" sz="1600" spc="-55" dirty="0">
                <a:latin typeface="Times New Roman"/>
                <a:cs typeface="Times New Roman"/>
              </a:rPr>
              <a:t> 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spc="-5" dirty="0">
                <a:latin typeface="Calibri"/>
                <a:cs typeface="Calibri"/>
              </a:rPr>
              <a:t>n</a:t>
            </a:r>
            <a:r>
              <a:rPr lang="en-US" sz="1600" dirty="0">
                <a:latin typeface="Calibri"/>
                <a:cs typeface="Calibri"/>
              </a:rPr>
              <a:t>l</a:t>
            </a:r>
            <a:r>
              <a:rPr lang="en-US" sz="1600" spc="-5" dirty="0">
                <a:latin typeface="Calibri"/>
                <a:cs typeface="Calibri"/>
              </a:rPr>
              <a:t>in</a:t>
            </a:r>
            <a:r>
              <a:rPr lang="en-US" sz="1600" dirty="0">
                <a:latin typeface="Calibri"/>
                <a:cs typeface="Calibri"/>
              </a:rPr>
              <a:t>e</a:t>
            </a:r>
            <a:r>
              <a:rPr lang="en-US" sz="1600" spc="-4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fash</a:t>
            </a:r>
            <a:r>
              <a:rPr lang="en-US" sz="1600" spc="-15" dirty="0">
                <a:latin typeface="Calibri"/>
                <a:cs typeface="Calibri"/>
              </a:rPr>
              <a:t>i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dirty="0">
                <a:latin typeface="Calibri"/>
                <a:cs typeface="Calibri"/>
              </a:rPr>
              <a:t>n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s</a:t>
            </a:r>
            <a:r>
              <a:rPr lang="en-US" sz="1600" dirty="0">
                <a:latin typeface="Calibri"/>
                <a:cs typeface="Calibri"/>
              </a:rPr>
              <a:t>y</a:t>
            </a:r>
            <a:r>
              <a:rPr lang="en-US" sz="1600" spc="-15" dirty="0">
                <a:latin typeface="Calibri"/>
                <a:cs typeface="Calibri"/>
              </a:rPr>
              <a:t>s</a:t>
            </a:r>
            <a:r>
              <a:rPr lang="en-US" sz="1600" dirty="0">
                <a:latin typeface="Calibri"/>
                <a:cs typeface="Calibri"/>
              </a:rPr>
              <a:t>t</a:t>
            </a:r>
            <a:r>
              <a:rPr lang="en-US" sz="1600" spc="-10" dirty="0">
                <a:latin typeface="Calibri"/>
                <a:cs typeface="Calibri"/>
              </a:rPr>
              <a:t>e</a:t>
            </a:r>
            <a:r>
              <a:rPr lang="en-US" sz="1600" dirty="0">
                <a:latin typeface="Calibri"/>
                <a:cs typeface="Calibri"/>
              </a:rPr>
              <a:t>m.</a:t>
            </a:r>
          </a:p>
          <a:p>
            <a:pPr fontAlgn="auto">
              <a:spcBef>
                <a:spcPts val="36"/>
              </a:spcBef>
              <a:spcAft>
                <a:spcPts val="0"/>
              </a:spcAft>
              <a:buFont typeface="Symbol"/>
              <a:buChar char=""/>
              <a:defRPr/>
            </a:pPr>
            <a:endParaRPr lang="en-US" sz="1600" dirty="0">
              <a:latin typeface="Times New Roman"/>
              <a:cs typeface="Times New Roman"/>
            </a:endParaRPr>
          </a:p>
          <a:p>
            <a:pPr marL="242570" indent="-229870" fontAlgn="auto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43204" algn="l"/>
              </a:tabLst>
              <a:defRPr/>
            </a:pPr>
            <a:r>
              <a:rPr lang="en-US" sz="1600" dirty="0">
                <a:latin typeface="Calibri"/>
                <a:cs typeface="Calibri"/>
              </a:rPr>
              <a:t>To</a:t>
            </a:r>
            <a:r>
              <a:rPr lang="en-US" sz="1600" spc="-4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p</a:t>
            </a:r>
            <a:r>
              <a:rPr lang="en-US" sz="1600" spc="-15" dirty="0">
                <a:latin typeface="Calibri"/>
                <a:cs typeface="Calibri"/>
              </a:rPr>
              <a:t>r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dirty="0">
                <a:latin typeface="Calibri"/>
                <a:cs typeface="Calibri"/>
              </a:rPr>
              <a:t>vi</a:t>
            </a:r>
            <a:r>
              <a:rPr lang="en-US" sz="1600" spc="-20" dirty="0">
                <a:latin typeface="Calibri"/>
                <a:cs typeface="Calibri"/>
              </a:rPr>
              <a:t>d</a:t>
            </a:r>
            <a:r>
              <a:rPr lang="en-US" sz="1600" dirty="0">
                <a:latin typeface="Calibri"/>
                <a:cs typeface="Calibri"/>
              </a:rPr>
              <a:t>es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alibri"/>
                <a:cs typeface="Calibri"/>
              </a:rPr>
              <a:t>a</a:t>
            </a:r>
            <a:r>
              <a:rPr lang="en-US" sz="1600" spc="-60" dirty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Calibri"/>
                <a:cs typeface="Calibri"/>
              </a:rPr>
              <a:t>s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dirty="0">
                <a:latin typeface="Calibri"/>
                <a:cs typeface="Calibri"/>
              </a:rPr>
              <a:t>l</a:t>
            </a:r>
            <a:r>
              <a:rPr lang="en-US" sz="1600" spc="-10" dirty="0">
                <a:latin typeface="Calibri"/>
                <a:cs typeface="Calibri"/>
              </a:rPr>
              <a:t>u</a:t>
            </a:r>
            <a:r>
              <a:rPr lang="en-US" sz="1600" dirty="0">
                <a:latin typeface="Calibri"/>
                <a:cs typeface="Calibri"/>
              </a:rPr>
              <a:t>t</a:t>
            </a:r>
            <a:r>
              <a:rPr lang="en-US" sz="1600" spc="-15" dirty="0">
                <a:latin typeface="Calibri"/>
                <a:cs typeface="Calibri"/>
              </a:rPr>
              <a:t>i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dirty="0">
                <a:latin typeface="Calibri"/>
                <a:cs typeface="Calibri"/>
              </a:rPr>
              <a:t>n</a:t>
            </a:r>
            <a:r>
              <a:rPr lang="en-US" sz="1600" spc="-5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alibri"/>
                <a:cs typeface="Calibri"/>
              </a:rPr>
              <a:t>to</a:t>
            </a:r>
            <a:r>
              <a:rPr lang="en-US" sz="1600" spc="-5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alibri"/>
                <a:cs typeface="Calibri"/>
              </a:rPr>
              <a:t>r</a:t>
            </a:r>
            <a:r>
              <a:rPr lang="en-US" sz="1600" spc="-15" dirty="0">
                <a:latin typeface="Calibri"/>
                <a:cs typeface="Calibri"/>
              </a:rPr>
              <a:t>e</a:t>
            </a:r>
            <a:r>
              <a:rPr lang="en-US" sz="1600" spc="-5" dirty="0">
                <a:latin typeface="Calibri"/>
                <a:cs typeface="Calibri"/>
              </a:rPr>
              <a:t>du</a:t>
            </a:r>
            <a:r>
              <a:rPr lang="en-US" sz="1600" dirty="0">
                <a:latin typeface="Calibri"/>
                <a:cs typeface="Calibri"/>
              </a:rPr>
              <a:t>ce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alibri"/>
                <a:cs typeface="Calibri"/>
              </a:rPr>
              <a:t>a</a:t>
            </a:r>
            <a:r>
              <a:rPr lang="en-US" sz="1600" spc="-5" dirty="0">
                <a:latin typeface="Calibri"/>
                <a:cs typeface="Calibri"/>
              </a:rPr>
              <a:t>n</a:t>
            </a:r>
            <a:r>
              <a:rPr lang="en-US" sz="1600" dirty="0">
                <a:latin typeface="Calibri"/>
                <a:cs typeface="Calibri"/>
              </a:rPr>
              <a:t>d</a:t>
            </a:r>
            <a:r>
              <a:rPr lang="en-US" sz="1600" spc="-55" dirty="0">
                <a:latin typeface="Times New Roman"/>
                <a:cs typeface="Times New Roman"/>
              </a:rPr>
              <a:t> 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spc="-5" dirty="0">
                <a:latin typeface="Calibri"/>
                <a:cs typeface="Calibri"/>
              </a:rPr>
              <a:t>p</a:t>
            </a:r>
            <a:r>
              <a:rPr lang="en-US" sz="1600" dirty="0">
                <a:latin typeface="Calibri"/>
                <a:cs typeface="Calibri"/>
              </a:rPr>
              <a:t>t</a:t>
            </a:r>
            <a:r>
              <a:rPr lang="en-US" sz="1600" spc="-15" dirty="0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mi</a:t>
            </a:r>
            <a:r>
              <a:rPr lang="en-US" sz="1600" spc="-10" dirty="0">
                <a:latin typeface="Calibri"/>
                <a:cs typeface="Calibri"/>
              </a:rPr>
              <a:t>z</a:t>
            </a:r>
            <a:r>
              <a:rPr lang="en-US" sz="1600" dirty="0">
                <a:latin typeface="Calibri"/>
                <a:cs typeface="Calibri"/>
              </a:rPr>
              <a:t>e</a:t>
            </a:r>
            <a:r>
              <a:rPr lang="en-US" sz="1600" spc="-5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alibri"/>
                <a:cs typeface="Calibri"/>
              </a:rPr>
              <a:t>the</a:t>
            </a:r>
            <a:r>
              <a:rPr lang="en-US" sz="1600" spc="-5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alibri"/>
                <a:cs typeface="Calibri"/>
              </a:rPr>
              <a:t>ex</a:t>
            </a:r>
            <a:r>
              <a:rPr lang="en-US" sz="1600" spc="-20" dirty="0">
                <a:latin typeface="Calibri"/>
                <a:cs typeface="Calibri"/>
              </a:rPr>
              <a:t>p</a:t>
            </a:r>
            <a:r>
              <a:rPr lang="en-US" sz="1600" dirty="0">
                <a:latin typeface="Calibri"/>
                <a:cs typeface="Calibri"/>
              </a:rPr>
              <a:t>enses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dirty="0">
                <a:latin typeface="Calibri"/>
                <a:cs typeface="Calibri"/>
              </a:rPr>
              <a:t>f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alibri"/>
                <a:cs typeface="Calibri"/>
              </a:rPr>
              <a:t>cust</a:t>
            </a:r>
            <a:r>
              <a:rPr lang="en-US" sz="1600" spc="-10" dirty="0">
                <a:latin typeface="Calibri"/>
                <a:cs typeface="Calibri"/>
              </a:rPr>
              <a:t>om</a:t>
            </a:r>
            <a:r>
              <a:rPr lang="en-US" sz="1600" dirty="0">
                <a:latin typeface="Calibri"/>
                <a:cs typeface="Calibri"/>
              </a:rPr>
              <a:t>er</a:t>
            </a:r>
            <a:r>
              <a:rPr lang="en-US" sz="1600" spc="-55" dirty="0">
                <a:latin typeface="Times New Roman"/>
                <a:cs typeface="Times New Roman"/>
              </a:rPr>
              <a:t> 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dirty="0">
                <a:latin typeface="Calibri"/>
                <a:cs typeface="Calibri"/>
              </a:rPr>
              <a:t>r</a:t>
            </a:r>
            <a:r>
              <a:rPr lang="en-US" sz="1600" spc="-5" dirty="0">
                <a:latin typeface="Calibri"/>
                <a:cs typeface="Calibri"/>
              </a:rPr>
              <a:t>d</a:t>
            </a:r>
            <a:r>
              <a:rPr lang="en-US" sz="1600" dirty="0">
                <a:latin typeface="Calibri"/>
                <a:cs typeface="Calibri"/>
              </a:rPr>
              <a:t>er</a:t>
            </a:r>
            <a:r>
              <a:rPr lang="en-US" sz="1600" spc="-6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Calibri"/>
                <a:cs typeface="Calibri"/>
              </a:rPr>
              <a:t>m</a:t>
            </a:r>
            <a:r>
              <a:rPr lang="en-US" sz="1600" dirty="0">
                <a:latin typeface="Calibri"/>
                <a:cs typeface="Calibri"/>
              </a:rPr>
              <a:t>a</a:t>
            </a:r>
            <a:r>
              <a:rPr lang="en-US" sz="1600" spc="-5" dirty="0">
                <a:latin typeface="Calibri"/>
                <a:cs typeface="Calibri"/>
              </a:rPr>
              <a:t>n</a:t>
            </a:r>
            <a:r>
              <a:rPr lang="en-US" sz="1600" dirty="0">
                <a:latin typeface="Calibri"/>
                <a:cs typeface="Calibri"/>
              </a:rPr>
              <a:t>a</a:t>
            </a:r>
            <a:r>
              <a:rPr lang="en-US" sz="1600" spc="-5" dirty="0">
                <a:latin typeface="Calibri"/>
                <a:cs typeface="Calibri"/>
              </a:rPr>
              <a:t>g</a:t>
            </a:r>
            <a:r>
              <a:rPr lang="en-US" sz="1600" dirty="0">
                <a:latin typeface="Calibri"/>
                <a:cs typeface="Calibri"/>
              </a:rPr>
              <a:t>e</a:t>
            </a:r>
            <a:r>
              <a:rPr lang="en-US" sz="1600" spc="5" dirty="0">
                <a:latin typeface="Calibri"/>
                <a:cs typeface="Calibri"/>
              </a:rPr>
              <a:t>m</a:t>
            </a:r>
            <a:r>
              <a:rPr lang="en-US" sz="1600" dirty="0">
                <a:latin typeface="Calibri"/>
                <a:cs typeface="Calibri"/>
              </a:rPr>
              <a:t>e</a:t>
            </a:r>
            <a:r>
              <a:rPr lang="en-US" sz="1600" spc="-15" dirty="0">
                <a:latin typeface="Calibri"/>
                <a:cs typeface="Calibri"/>
              </a:rPr>
              <a:t>n</a:t>
            </a:r>
            <a:r>
              <a:rPr lang="en-US" sz="1600" dirty="0">
                <a:latin typeface="Calibri"/>
                <a:cs typeface="Calibri"/>
              </a:rPr>
              <a:t>t</a:t>
            </a:r>
          </a:p>
          <a:p>
            <a:pPr fontAlgn="auto">
              <a:spcBef>
                <a:spcPts val="48"/>
              </a:spcBef>
              <a:spcAft>
                <a:spcPts val="0"/>
              </a:spcAft>
              <a:buFont typeface="Symbol"/>
              <a:buChar char=""/>
              <a:defRPr/>
            </a:pPr>
            <a:endParaRPr lang="en-US" sz="1600" dirty="0">
              <a:latin typeface="Times New Roman"/>
              <a:cs typeface="Times New Roman"/>
            </a:endParaRPr>
          </a:p>
          <a:p>
            <a:pPr marL="242570" indent="-229870" fontAlgn="auto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43204" algn="l"/>
              </a:tabLst>
              <a:defRPr/>
            </a:pPr>
            <a:r>
              <a:rPr lang="en-US" sz="1600" dirty="0">
                <a:latin typeface="Calibri"/>
                <a:cs typeface="Calibri"/>
              </a:rPr>
              <a:t>To</a:t>
            </a:r>
            <a:r>
              <a:rPr lang="en-US" sz="1600" spc="-5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alibri"/>
                <a:cs typeface="Calibri"/>
              </a:rPr>
              <a:t>cr</a:t>
            </a:r>
            <a:r>
              <a:rPr lang="en-US" sz="1600" spc="-10" dirty="0">
                <a:latin typeface="Calibri"/>
                <a:cs typeface="Calibri"/>
              </a:rPr>
              <a:t>e</a:t>
            </a:r>
            <a:r>
              <a:rPr lang="en-US" sz="1600" dirty="0">
                <a:latin typeface="Calibri"/>
                <a:cs typeface="Calibri"/>
              </a:rPr>
              <a:t>ate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a</a:t>
            </a:r>
            <a:r>
              <a:rPr lang="en-US" sz="1600" dirty="0">
                <a:latin typeface="Calibri"/>
                <a:cs typeface="Calibri"/>
              </a:rPr>
              <a:t>n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Calibri"/>
                <a:cs typeface="Calibri"/>
              </a:rPr>
              <a:t>a</a:t>
            </a:r>
            <a:r>
              <a:rPr lang="en-US" sz="1600" dirty="0">
                <a:latin typeface="Calibri"/>
                <a:cs typeface="Calibri"/>
              </a:rPr>
              <a:t>ven</a:t>
            </a:r>
            <a:r>
              <a:rPr lang="en-US" sz="1600" spc="-10" dirty="0">
                <a:latin typeface="Calibri"/>
                <a:cs typeface="Calibri"/>
              </a:rPr>
              <a:t>u</a:t>
            </a:r>
            <a:r>
              <a:rPr lang="en-US" sz="1600" dirty="0">
                <a:latin typeface="Calibri"/>
                <a:cs typeface="Calibri"/>
              </a:rPr>
              <a:t>e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alibri"/>
                <a:cs typeface="Calibri"/>
              </a:rPr>
              <a:t>where</a:t>
            </a:r>
            <a:r>
              <a:rPr lang="en-US" sz="1600" spc="-7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p</a:t>
            </a:r>
            <a:r>
              <a:rPr lang="en-US" sz="1600" dirty="0">
                <a:latin typeface="Calibri"/>
                <a:cs typeface="Calibri"/>
              </a:rPr>
              <a:t>e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spc="-5" dirty="0">
                <a:latin typeface="Calibri"/>
                <a:cs typeface="Calibri"/>
              </a:rPr>
              <a:t>p</a:t>
            </a:r>
            <a:r>
              <a:rPr lang="en-US" sz="1600" dirty="0">
                <a:latin typeface="Calibri"/>
                <a:cs typeface="Calibri"/>
              </a:rPr>
              <a:t>le</a:t>
            </a:r>
            <a:r>
              <a:rPr lang="en-US" sz="1600" spc="-5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alibri"/>
                <a:cs typeface="Calibri"/>
              </a:rPr>
              <a:t>can</a:t>
            </a:r>
            <a:r>
              <a:rPr lang="en-US" sz="1600" spc="-5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sho</a:t>
            </a:r>
            <a:r>
              <a:rPr lang="en-US" sz="1600" dirty="0">
                <a:latin typeface="Calibri"/>
                <a:cs typeface="Calibri"/>
              </a:rPr>
              <a:t>p</a:t>
            </a:r>
            <a:r>
              <a:rPr lang="en-US" sz="1600" spc="-50" dirty="0">
                <a:latin typeface="Times New Roman"/>
                <a:cs typeface="Times New Roman"/>
              </a:rPr>
              <a:t> </a:t>
            </a:r>
            <a:r>
              <a:rPr lang="en-US" sz="1600" spc="-15" dirty="0">
                <a:latin typeface="Calibri"/>
                <a:cs typeface="Calibri"/>
              </a:rPr>
              <a:t>f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dirty="0">
                <a:latin typeface="Calibri"/>
                <a:cs typeface="Calibri"/>
              </a:rPr>
              <a:t>r</a:t>
            </a:r>
            <a:r>
              <a:rPr lang="en-US" sz="1600" spc="-5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f</a:t>
            </a:r>
            <a:r>
              <a:rPr lang="en-US" sz="1600" spc="-15" dirty="0">
                <a:latin typeface="Calibri"/>
                <a:cs typeface="Calibri"/>
              </a:rPr>
              <a:t>a</a:t>
            </a:r>
            <a:r>
              <a:rPr lang="en-US" sz="1600" spc="-5" dirty="0">
                <a:latin typeface="Calibri"/>
                <a:cs typeface="Calibri"/>
              </a:rPr>
              <a:t>sh</a:t>
            </a:r>
            <a:r>
              <a:rPr lang="en-US" sz="1600" spc="-10" dirty="0">
                <a:latin typeface="Calibri"/>
                <a:cs typeface="Calibri"/>
              </a:rPr>
              <a:t>io</a:t>
            </a:r>
            <a:r>
              <a:rPr lang="en-US" sz="1600" dirty="0">
                <a:latin typeface="Calibri"/>
                <a:cs typeface="Calibri"/>
              </a:rPr>
              <a:t>n</a:t>
            </a:r>
            <a:r>
              <a:rPr lang="en-US" sz="1600" spc="-5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p</a:t>
            </a:r>
            <a:r>
              <a:rPr lang="en-US" sz="1600" dirty="0">
                <a:latin typeface="Calibri"/>
                <a:cs typeface="Calibri"/>
              </a:rPr>
              <a:t>ro</a:t>
            </a:r>
            <a:r>
              <a:rPr lang="en-US" sz="1600" spc="-5" dirty="0">
                <a:latin typeface="Calibri"/>
                <a:cs typeface="Calibri"/>
              </a:rPr>
              <a:t>du</a:t>
            </a:r>
            <a:r>
              <a:rPr lang="en-US" sz="1600" dirty="0">
                <a:latin typeface="Calibri"/>
                <a:cs typeface="Calibri"/>
              </a:rPr>
              <a:t>cts</a:t>
            </a:r>
            <a:r>
              <a:rPr lang="en-US" sz="1600" spc="-45" dirty="0">
                <a:latin typeface="Times New Roman"/>
                <a:cs typeface="Times New Roman"/>
              </a:rPr>
              <a:t> 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spc="-5" dirty="0">
                <a:latin typeface="Calibri"/>
                <a:cs typeface="Calibri"/>
              </a:rPr>
              <a:t>n</a:t>
            </a:r>
            <a:r>
              <a:rPr lang="en-US" sz="1600" dirty="0">
                <a:latin typeface="Calibri"/>
                <a:cs typeface="Calibri"/>
              </a:rPr>
              <a:t>l</a:t>
            </a:r>
            <a:r>
              <a:rPr lang="en-US" sz="1600" spc="-5" dirty="0">
                <a:latin typeface="Calibri"/>
                <a:cs typeface="Calibri"/>
              </a:rPr>
              <a:t>in</a:t>
            </a:r>
            <a:r>
              <a:rPr lang="en-US" sz="1600" dirty="0">
                <a:latin typeface="Calibri"/>
                <a:cs typeface="Calibri"/>
              </a:rPr>
              <a:t>e.</a:t>
            </a:r>
          </a:p>
          <a:p>
            <a:pPr fontAlgn="auto">
              <a:spcBef>
                <a:spcPts val="36"/>
              </a:spcBef>
              <a:spcAft>
                <a:spcPts val="0"/>
              </a:spcAft>
              <a:buFont typeface="Symbol"/>
              <a:buChar char=""/>
              <a:defRPr/>
            </a:pPr>
            <a:endParaRPr lang="en-US" sz="1600" dirty="0">
              <a:latin typeface="Times New Roman"/>
              <a:cs typeface="Times New Roman"/>
            </a:endParaRPr>
          </a:p>
          <a:p>
            <a:pPr marL="242570" indent="-229870" fontAlgn="auto"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243204" algn="l"/>
              </a:tabLst>
              <a:defRPr/>
            </a:pPr>
            <a:r>
              <a:rPr lang="en-US" sz="1600" dirty="0">
                <a:latin typeface="Calibri"/>
                <a:cs typeface="Calibri"/>
              </a:rPr>
              <a:t>To</a:t>
            </a:r>
            <a:r>
              <a:rPr lang="en-US" sz="1600" spc="-45" dirty="0">
                <a:latin typeface="Times New Roman"/>
                <a:cs typeface="Times New Roman"/>
              </a:rPr>
              <a:t> </a:t>
            </a:r>
            <a:r>
              <a:rPr lang="en-US" sz="1600" spc="-20" dirty="0">
                <a:latin typeface="Calibri"/>
                <a:cs typeface="Calibri"/>
              </a:rPr>
              <a:t>d</a:t>
            </a:r>
            <a:r>
              <a:rPr lang="en-US" sz="1600" dirty="0">
                <a:latin typeface="Calibri"/>
                <a:cs typeface="Calibri"/>
              </a:rPr>
              <a:t>e</a:t>
            </a:r>
            <a:r>
              <a:rPr lang="en-US" sz="1600" spc="-5" dirty="0">
                <a:latin typeface="Calibri"/>
                <a:cs typeface="Calibri"/>
              </a:rPr>
              <a:t>v</a:t>
            </a:r>
            <a:r>
              <a:rPr lang="en-US" sz="1600" dirty="0">
                <a:latin typeface="Calibri"/>
                <a:cs typeface="Calibri"/>
              </a:rPr>
              <a:t>el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dirty="0">
                <a:latin typeface="Calibri"/>
                <a:cs typeface="Calibri"/>
              </a:rPr>
              <a:t>p</a:t>
            </a:r>
            <a:r>
              <a:rPr lang="en-US" sz="1600" spc="-5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alibri"/>
                <a:cs typeface="Calibri"/>
              </a:rPr>
              <a:t>a</a:t>
            </a:r>
            <a:r>
              <a:rPr lang="en-US" sz="1600" spc="-5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d</a:t>
            </a:r>
            <a:r>
              <a:rPr lang="en-US" sz="1600" spc="-15" dirty="0">
                <a:latin typeface="Calibri"/>
                <a:cs typeface="Calibri"/>
              </a:rPr>
              <a:t>a</a:t>
            </a:r>
            <a:r>
              <a:rPr lang="en-US" sz="1600" dirty="0">
                <a:latin typeface="Calibri"/>
                <a:cs typeface="Calibri"/>
              </a:rPr>
              <a:t>tabase</a:t>
            </a:r>
            <a:r>
              <a:rPr lang="en-US" sz="1600" spc="-6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Calibri"/>
                <a:cs typeface="Calibri"/>
              </a:rPr>
              <a:t>t</a:t>
            </a:r>
            <a:r>
              <a:rPr lang="en-US" sz="1600" dirty="0">
                <a:latin typeface="Calibri"/>
                <a:cs typeface="Calibri"/>
              </a:rPr>
              <a:t>o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Calibri"/>
                <a:cs typeface="Calibri"/>
              </a:rPr>
              <a:t>st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dirty="0">
                <a:latin typeface="Calibri"/>
                <a:cs typeface="Calibri"/>
              </a:rPr>
              <a:t>re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alibri"/>
                <a:cs typeface="Calibri"/>
              </a:rPr>
              <a:t>i</a:t>
            </a:r>
            <a:r>
              <a:rPr lang="en-US" sz="1600" spc="-10" dirty="0">
                <a:latin typeface="Calibri"/>
                <a:cs typeface="Calibri"/>
              </a:rPr>
              <a:t>n</a:t>
            </a:r>
            <a:r>
              <a:rPr lang="en-US" sz="1600" spc="-15" dirty="0">
                <a:latin typeface="Calibri"/>
                <a:cs typeface="Calibri"/>
              </a:rPr>
              <a:t>f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dirty="0">
                <a:latin typeface="Calibri"/>
                <a:cs typeface="Calibri"/>
              </a:rPr>
              <a:t>r</a:t>
            </a:r>
            <a:r>
              <a:rPr lang="en-US" sz="1600" spc="-10" dirty="0">
                <a:latin typeface="Calibri"/>
                <a:cs typeface="Calibri"/>
              </a:rPr>
              <a:t>m</a:t>
            </a:r>
            <a:r>
              <a:rPr lang="en-US" sz="1600" dirty="0">
                <a:latin typeface="Calibri"/>
                <a:cs typeface="Calibri"/>
              </a:rPr>
              <a:t>ation</a:t>
            </a:r>
            <a:r>
              <a:rPr lang="en-US" sz="1600" spc="-60" dirty="0">
                <a:latin typeface="Times New Roman"/>
                <a:cs typeface="Times New Roman"/>
              </a:rPr>
              <a:t> </a:t>
            </a:r>
            <a:r>
              <a:rPr lang="en-US" sz="1600" spc="5" dirty="0">
                <a:latin typeface="Calibri"/>
                <a:cs typeface="Calibri"/>
              </a:rPr>
              <a:t>o</a:t>
            </a:r>
            <a:r>
              <a:rPr lang="en-US" sz="1600" dirty="0">
                <a:latin typeface="Calibri"/>
                <a:cs typeface="Calibri"/>
              </a:rPr>
              <a:t>n</a:t>
            </a:r>
            <a:r>
              <a:rPr lang="en-US" sz="1600" spc="-5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fash</a:t>
            </a:r>
            <a:r>
              <a:rPr lang="en-US" sz="1600" dirty="0">
                <a:latin typeface="Calibri"/>
                <a:cs typeface="Calibri"/>
              </a:rPr>
              <a:t>ion</a:t>
            </a:r>
            <a:r>
              <a:rPr lang="en-US" sz="1600" spc="-6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p</a:t>
            </a:r>
            <a:r>
              <a:rPr lang="en-US" sz="1600" dirty="0">
                <a:latin typeface="Calibri"/>
                <a:cs typeface="Calibri"/>
              </a:rPr>
              <a:t>ro</a:t>
            </a:r>
            <a:r>
              <a:rPr lang="en-US" sz="1600" spc="-5" dirty="0">
                <a:latin typeface="Calibri"/>
                <a:cs typeface="Calibri"/>
              </a:rPr>
              <a:t>du</a:t>
            </a:r>
            <a:r>
              <a:rPr lang="en-US" sz="1600" dirty="0">
                <a:latin typeface="Calibri"/>
                <a:cs typeface="Calibri"/>
              </a:rPr>
              <a:t>cts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Calibri"/>
                <a:cs typeface="Calibri"/>
              </a:rPr>
              <a:t>a</a:t>
            </a:r>
            <a:r>
              <a:rPr lang="en-US" sz="1600" spc="-5" dirty="0">
                <a:latin typeface="Calibri"/>
                <a:cs typeface="Calibri"/>
              </a:rPr>
              <a:t>n</a:t>
            </a:r>
            <a:r>
              <a:rPr lang="en-US" sz="1600" dirty="0">
                <a:latin typeface="Calibri"/>
                <a:cs typeface="Calibri"/>
              </a:rPr>
              <a:t>d</a:t>
            </a:r>
            <a:r>
              <a:rPr lang="en-US" sz="1600" spc="-5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Calibri"/>
                <a:cs typeface="Calibri"/>
              </a:rPr>
              <a:t>se</a:t>
            </a:r>
            <a:r>
              <a:rPr lang="en-US" sz="1600" spc="-10" dirty="0">
                <a:latin typeface="Calibri"/>
                <a:cs typeface="Calibri"/>
              </a:rPr>
              <a:t>r</a:t>
            </a:r>
            <a:r>
              <a:rPr lang="en-US" sz="1600" dirty="0">
                <a:latin typeface="Calibri"/>
                <a:cs typeface="Calibri"/>
              </a:rPr>
              <a:t>vic</a:t>
            </a:r>
            <a:r>
              <a:rPr lang="en-US" sz="1600" spc="-15" dirty="0">
                <a:latin typeface="Calibri"/>
                <a:cs typeface="Calibri"/>
              </a:rPr>
              <a:t>e</a:t>
            </a:r>
            <a:r>
              <a:rPr lang="en-US" sz="1600" spc="-5" dirty="0">
                <a:latin typeface="Calibri"/>
                <a:cs typeface="Calibri"/>
              </a:rPr>
              <a:t>s.</a:t>
            </a:r>
            <a:endParaRPr lang="en-US" sz="1600" dirty="0">
              <a:latin typeface="Calibri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743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3200" dirty="0">
                <a:latin typeface="EB Garamond"/>
                <a:ea typeface="EB Garamond"/>
                <a:cs typeface="EB Garamond"/>
                <a:sym typeface="EB Garamond"/>
              </a:rPr>
              <a:t>Scope 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1600" dirty="0">
                <a:cs typeface="Calibri" panose="020F0502020204030204" pitchFamily="34" charset="0"/>
              </a:rPr>
              <a:t>Every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project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done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achieve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set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goals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with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some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conditions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keeping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mind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that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it should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easy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use,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feasible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user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friendly.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en-US" sz="1600" dirty="0">
                <a:cs typeface="Calibri" panose="020F0502020204030204" pitchFamily="34" charset="0"/>
              </a:rPr>
              <a:t>As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goal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project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develop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online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fashion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brochure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system,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system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designed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keeping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mind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conditions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(easy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use,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feasibility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user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friendly)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stated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above.</a:t>
            </a:r>
          </a:p>
          <a:p>
            <a:pPr>
              <a:lnSpc>
                <a:spcPct val="10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may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help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effective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efficient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management.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every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shot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time,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collection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obvious,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simple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sensible.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en-US" sz="1600" dirty="0">
                <a:cs typeface="Calibri" panose="020F0502020204030204" pitchFamily="34" charset="0"/>
              </a:rPr>
              <a:t>It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very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possible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observe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potentials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purchase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patterns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because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history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store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database.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efficient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managing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operations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online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store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within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single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platform.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project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aims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automate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business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process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website </a:t>
            </a:r>
            <a:r>
              <a:rPr lang="en-US" altLang="en-US" sz="1600" dirty="0">
                <a:cs typeface="Calibri" panose="020F0502020204030204" pitchFamily="34" charset="0"/>
              </a:rPr>
              <a:t>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proposed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project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would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cover: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5448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3200" dirty="0">
                <a:latin typeface="EB Garamond"/>
                <a:ea typeface="EB Garamond"/>
                <a:cs typeface="EB Garamond"/>
                <a:sym typeface="EB Garamond"/>
              </a:rPr>
              <a:t>Scope 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US" altLang="en-US" sz="1600" b="1" u="sng" dirty="0">
                <a:cs typeface="Calibri" panose="020F0502020204030204" pitchFamily="34" charset="0"/>
              </a:rPr>
              <a:t>Customer Side</a:t>
            </a:r>
            <a:endParaRPr lang="en-US" altLang="en-US" sz="1600" dirty="0"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view/search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products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without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login.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also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add/remove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product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cart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without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login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(if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try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same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product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cart.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only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one)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>
                <a:cs typeface="Calibri" panose="020F0502020204030204" pitchFamily="34" charset="0"/>
              </a:rPr>
              <a:t>When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try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purchase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product,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he/she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must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login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system.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>
                <a:cs typeface="Calibri" panose="020F0502020204030204" pitchFamily="34" charset="0"/>
              </a:rPr>
              <a:t>After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creating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account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login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system,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he/she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place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order.</a:t>
            </a:r>
          </a:p>
          <a:p>
            <a:pPr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§"/>
            </a:pPr>
            <a:r>
              <a:rPr lang="en-US" altLang="en-US" sz="1600" dirty="0">
                <a:cs typeface="Calibri" panose="020F0502020204030204" pitchFamily="34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click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pay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button,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their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payment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successful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their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placed.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1600" b="1" u="sng" dirty="0"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Administrator Side</a:t>
            </a:r>
          </a:p>
          <a:p>
            <a:pPr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Admin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provide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username,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email,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password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your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account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will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created.</a:t>
            </a:r>
          </a:p>
          <a:p>
            <a:pPr>
              <a:lnSpc>
                <a:spcPct val="100000"/>
              </a:lnSpc>
              <a:spcBef>
                <a:spcPts val="125"/>
              </a:spcBef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After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login,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dashboard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where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see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how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many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customers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registered,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how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many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products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for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sale,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how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many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placed.</a:t>
            </a:r>
          </a:p>
          <a:p>
            <a:pPr marL="146050" indent="0">
              <a:lnSpc>
                <a:spcPct val="100000"/>
              </a:lnSpc>
              <a:spcBef>
                <a:spcPts val="25"/>
              </a:spcBef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3200" dirty="0">
                <a:latin typeface="EB Garamond"/>
                <a:ea typeface="EB Garamond"/>
                <a:cs typeface="EB Garamond"/>
                <a:sym typeface="EB Garamond"/>
              </a:rPr>
              <a:t>Scope 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1600" b="1" u="sng" dirty="0"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Administrator Side</a:t>
            </a:r>
          </a:p>
          <a:p>
            <a:pPr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Admin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add/delete/view/edit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products.</a:t>
            </a:r>
          </a:p>
          <a:p>
            <a:pPr>
              <a:lnSpc>
                <a:spcPct val="100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Admin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view/edit/delete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customer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details.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Symbol" panose="05050102010706020507" pitchFamily="18" charset="2"/>
              <a:buChar char="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altLang="en-US" sz="1600" dirty="0">
                <a:cs typeface="Calibri" panose="020F0502020204030204" pitchFamily="34" charset="0"/>
              </a:rPr>
              <a:t>Admin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view/delete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orders</a:t>
            </a:r>
          </a:p>
          <a:p>
            <a:pPr>
              <a:lnSpc>
                <a:spcPct val="100000"/>
              </a:lnSpc>
              <a:spcBef>
                <a:spcPts val="150"/>
              </a:spcBef>
              <a:buFont typeface="Symbol" panose="05050102010706020507" pitchFamily="18" charset="2"/>
              <a:buChar char=""/>
            </a:pPr>
            <a:r>
              <a:rPr lang="en-US" altLang="en-US" sz="1800" dirty="0">
                <a:cs typeface="Calibri" panose="020F0502020204030204" pitchFamily="34" charset="0"/>
              </a:rPr>
              <a:t>Admin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can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change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status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of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order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(order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pending,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confirmed,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out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for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delivery,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delivered)</a:t>
            </a:r>
          </a:p>
          <a:p>
            <a:pPr>
              <a:lnSpc>
                <a:spcPct val="100000"/>
              </a:lnSpc>
              <a:spcBef>
                <a:spcPts val="38"/>
              </a:spcBef>
              <a:buFont typeface="Symbol" panose="05050102010706020507" pitchFamily="18" charset="2"/>
              <a:buChar char="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en-US" altLang="en-US" sz="1800" dirty="0">
                <a:cs typeface="Calibri" panose="020F0502020204030204" pitchFamily="34" charset="0"/>
              </a:rPr>
              <a:t>Admin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can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view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feedbacks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sent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by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Calibri" panose="020F0502020204030204" pitchFamily="34" charset="0"/>
              </a:rPr>
              <a:t>customers</a:t>
            </a:r>
          </a:p>
          <a:p>
            <a:pPr marL="146050" indent="0">
              <a:lnSpc>
                <a:spcPct val="100000"/>
              </a:lnSpc>
              <a:spcBef>
                <a:spcPts val="25"/>
              </a:spcBef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4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3200" dirty="0">
                <a:latin typeface="EB Garamond"/>
                <a:ea typeface="EB Garamond"/>
                <a:cs typeface="EB Garamond"/>
                <a:sym typeface="EB Garamond"/>
              </a:rPr>
              <a:t>Importance of Online Shopping 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13"/>
              </a:spcBef>
            </a:pPr>
            <a:r>
              <a:rPr lang="en-US" altLang="en-US" sz="1600" dirty="0">
                <a:cs typeface="Calibri" panose="020F0502020204030204" pitchFamily="34" charset="0"/>
              </a:rPr>
              <a:t>Ling,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said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that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customers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take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enjoy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online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shopping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for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24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hour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day.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Consumers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purchase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goods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services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anytime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everywhere.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Online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shopping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user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friendly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compare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store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shopping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because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consumers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just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complete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requirements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just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with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click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mouse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without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leaving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their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home.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Online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shopping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has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some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advantages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like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below</a:t>
            </a:r>
          </a:p>
          <a:p>
            <a:pPr lvl="2">
              <a:lnSpc>
                <a:spcPct val="100000"/>
              </a:lnSpc>
            </a:pPr>
            <a:r>
              <a:rPr lang="en-US" altLang="en-US" sz="1600" dirty="0">
                <a:cs typeface="Calibri" panose="020F0502020204030204" pitchFamily="34" charset="0"/>
              </a:rPr>
              <a:t>Save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Time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consumers.</a:t>
            </a:r>
          </a:p>
          <a:p>
            <a:pPr lvl="2">
              <a:lnSpc>
                <a:spcPct val="100000"/>
              </a:lnSpc>
            </a:pPr>
            <a:r>
              <a:rPr lang="en-US" altLang="en-US" sz="1600" dirty="0">
                <a:cs typeface="Calibri" panose="020F0502020204030204" pitchFamily="34" charset="0"/>
              </a:rPr>
              <a:t>They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purchase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time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anywhere</a:t>
            </a:r>
          </a:p>
          <a:p>
            <a:pPr lvl="2">
              <a:lnSpc>
                <a:spcPct val="100000"/>
              </a:lnSpc>
            </a:pPr>
            <a:r>
              <a:rPr lang="en-US" altLang="en-US" sz="1600" dirty="0">
                <a:cs typeface="Calibri" panose="020F0502020204030204" pitchFamily="34" charset="0"/>
              </a:rPr>
              <a:t>They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can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compare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price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with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others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retailers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very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easily.</a:t>
            </a:r>
          </a:p>
          <a:p>
            <a:pPr lvl="2">
              <a:lnSpc>
                <a:spcPct val="100000"/>
              </a:lnSpc>
            </a:pPr>
            <a:r>
              <a:rPr lang="en-US" altLang="en-US" sz="1600" dirty="0">
                <a:cs typeface="Calibri" panose="020F0502020204030204" pitchFamily="34" charset="0"/>
              </a:rPr>
              <a:t>Compare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advertising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price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actual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708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43909"/>
            <a:ext cx="7505700" cy="8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IN" sz="3200" dirty="0">
                <a:latin typeface="EB Garamond"/>
                <a:ea typeface="EB Garamond"/>
                <a:cs typeface="EB Garamond"/>
                <a:sym typeface="EB Garamond"/>
              </a:rPr>
              <a:t>Factors affecting Online </a:t>
            </a:r>
            <a:r>
              <a:rPr lang="en-IN" sz="3200" dirty="0" err="1">
                <a:latin typeface="EB Garamond"/>
                <a:ea typeface="EB Garamond"/>
                <a:cs typeface="EB Garamond"/>
                <a:sym typeface="EB Garamond"/>
              </a:rPr>
              <a:t>Shpooing</a:t>
            </a:r>
            <a:endParaRPr lang="en-IN" sz="3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84521"/>
            <a:ext cx="7505700" cy="361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en-US" sz="1600" dirty="0">
                <a:cs typeface="Calibri" panose="020F0502020204030204" pitchFamily="34" charset="0"/>
              </a:rPr>
              <a:t>There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some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factors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which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affect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online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shopping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Kotler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who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great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marketing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writer</a:t>
            </a:r>
          </a:p>
          <a:p>
            <a:pPr lvl="2" algn="just">
              <a:lnSpc>
                <a:spcPct val="100000"/>
              </a:lnSpc>
            </a:pPr>
            <a:r>
              <a:rPr lang="en-US" altLang="en-US" sz="1600" dirty="0">
                <a:cs typeface="Calibri" panose="020F0502020204030204" pitchFamily="34" charset="0"/>
              </a:rPr>
              <a:t>Convenience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(no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traffic,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crowds,24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hr.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access</a:t>
            </a:r>
          </a:p>
          <a:p>
            <a:pPr lvl="2" algn="just">
              <a:lnSpc>
                <a:spcPct val="100000"/>
              </a:lnSpc>
            </a:pPr>
            <a:r>
              <a:rPr lang="en-US" altLang="en-US" sz="1600" dirty="0">
                <a:cs typeface="Calibri" panose="020F0502020204030204" pitchFamily="34" charset="0"/>
              </a:rPr>
              <a:t>Product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Selection</a:t>
            </a:r>
          </a:p>
          <a:p>
            <a:pPr lvl="2" algn="just">
              <a:lnSpc>
                <a:spcPct val="10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Delivery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Mode</a:t>
            </a:r>
          </a:p>
          <a:p>
            <a:pPr marL="615950" lvl="1" indent="0">
              <a:spcBef>
                <a:spcPts val="1000"/>
              </a:spcBef>
              <a:buNone/>
            </a:pPr>
            <a:r>
              <a:rPr lang="en-US" altLang="en-US" sz="1100" b="1" u="sng" dirty="0">
                <a:cs typeface="Calibri" panose="020F0502020204030204" pitchFamily="34" charset="0"/>
              </a:rPr>
              <a:t>PRIVACY</a:t>
            </a:r>
            <a:r>
              <a:rPr lang="en-US" alt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 u="sng" dirty="0">
                <a:cs typeface="Calibri" panose="020F0502020204030204" pitchFamily="34" charset="0"/>
              </a:rPr>
              <a:t>AND</a:t>
            </a:r>
            <a:r>
              <a:rPr lang="en-US" alt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 u="sng" dirty="0">
                <a:cs typeface="Calibri" panose="020F0502020204030204" pitchFamily="34" charset="0"/>
              </a:rPr>
              <a:t>SECURITY</a:t>
            </a:r>
            <a:r>
              <a:rPr lang="en-US" alt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 u="sng" dirty="0">
                <a:cs typeface="Calibri" panose="020F0502020204030204" pitchFamily="34" charset="0"/>
              </a:rPr>
              <a:t>ISSUES</a:t>
            </a:r>
            <a:r>
              <a:rPr lang="en-US" alt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 u="sng" dirty="0">
                <a:cs typeface="Calibri" panose="020F0502020204030204" pitchFamily="34" charset="0"/>
              </a:rPr>
              <a:t>IN</a:t>
            </a:r>
            <a:r>
              <a:rPr lang="en-US" alt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 u="sng" dirty="0">
                <a:cs typeface="Calibri" panose="020F0502020204030204" pitchFamily="34" charset="0"/>
              </a:rPr>
              <a:t>ONLINE</a:t>
            </a:r>
            <a:r>
              <a:rPr lang="en-US" alt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 u="sng" dirty="0">
                <a:cs typeface="Calibri" panose="020F0502020204030204" pitchFamily="34" charset="0"/>
              </a:rPr>
              <a:t>SHOPPING</a:t>
            </a:r>
            <a:endParaRPr lang="en-US" altLang="en-US" sz="1100" u="sng" dirty="0">
              <a:cs typeface="Calibri" panose="020F0502020204030204" pitchFamily="34" charset="0"/>
            </a:endParaRPr>
          </a:p>
          <a:p>
            <a:pPr marL="615950" lvl="1" indent="0">
              <a:spcBef>
                <a:spcPts val="1000"/>
              </a:spcBef>
              <a:buNone/>
            </a:pPr>
            <a:r>
              <a:rPr lang="en-US" altLang="en-US" sz="1600" dirty="0">
                <a:cs typeface="Calibri" panose="020F0502020204030204" pitchFamily="34" charset="0"/>
              </a:rPr>
              <a:t>Shopping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online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has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never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been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easy.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With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flourishing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numbers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online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merchants,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people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nowadays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have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various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choices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their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shopping.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Big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companies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such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eBay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amazon.com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have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introduced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many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values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added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features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help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the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customers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decide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what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to shop for.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3200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94250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F7BE778B-3112-471B-9D23-64B06D11B89E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+6Zk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+6ZkZ7BdOSwAEAANoDAAAPAAAAAAAAAAEAAAAAAAAAAABub25lL3BsYXllci54bWxQSwUGAAAAAAEAAQA9AAAA7QEAAAAA"/>
  <p:tag name="ISPRING_PRESENTATION_TITLE" val="9357822"/>
  <p:tag name="ISPRING_RESOURCE_PATHS_HASH_PRESENTER" val="1725137e94f81b99116d1d569351edcc4555b062"/>
</p:tagLst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1075</Words>
  <Application>Microsoft Office PowerPoint</Application>
  <PresentationFormat>On-screen Show (16:9)</PresentationFormat>
  <Paragraphs>121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EB Garamond</vt:lpstr>
      <vt:lpstr>Nunito</vt:lpstr>
      <vt:lpstr>Symbol</vt:lpstr>
      <vt:lpstr>Times New Roman</vt:lpstr>
      <vt:lpstr>Wingdings</vt:lpstr>
      <vt:lpstr>Shift</vt:lpstr>
      <vt:lpstr>E-COMMERCE SHOPING WEBSITE</vt:lpstr>
      <vt:lpstr>CONTENTS</vt:lpstr>
      <vt:lpstr>Introduction</vt:lpstr>
      <vt:lpstr>Aim &amp; Objective</vt:lpstr>
      <vt:lpstr>Scope </vt:lpstr>
      <vt:lpstr>Scope </vt:lpstr>
      <vt:lpstr>Scope </vt:lpstr>
      <vt:lpstr>Importance of Online Shopping </vt:lpstr>
      <vt:lpstr>Factors affecting Online Shpooing</vt:lpstr>
      <vt:lpstr>Technology Used </vt:lpstr>
      <vt:lpstr>Overview of Project </vt:lpstr>
      <vt:lpstr>Overview of Project </vt:lpstr>
      <vt:lpstr>Overview of Project </vt:lpstr>
      <vt:lpstr>Overview of Project </vt:lpstr>
      <vt:lpstr>Overview of Project </vt:lpstr>
      <vt:lpstr>Overview of Project </vt:lpstr>
      <vt:lpstr>Overview of Project </vt:lpstr>
      <vt:lpstr>Overview of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9357822</dc:title>
  <cp:lastModifiedBy>kumarsumran6@gmail.com</cp:lastModifiedBy>
  <cp:revision>12</cp:revision>
  <dcterms:modified xsi:type="dcterms:W3CDTF">2022-05-29T10:17:52Z</dcterms:modified>
</cp:coreProperties>
</file>