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75" r:id="rId4"/>
    <p:sldId id="276" r:id="rId5"/>
    <p:sldId id="284" r:id="rId6"/>
    <p:sldId id="280" r:id="rId7"/>
    <p:sldId id="281" r:id="rId8"/>
    <p:sldId id="282" r:id="rId9"/>
    <p:sldId id="283" r:id="rId10"/>
    <p:sldId id="277" r:id="rId11"/>
    <p:sldId id="285" r:id="rId12"/>
    <p:sldId id="286" r:id="rId13"/>
    <p:sldId id="287" r:id="rId14"/>
    <p:sldId id="288" r:id="rId15"/>
    <p:sldId id="289" r:id="rId16"/>
    <p:sldId id="291" r:id="rId17"/>
    <p:sldId id="290" r:id="rId18"/>
    <p:sldId id="292" r:id="rId19"/>
    <p:sldId id="293" r:id="rId20"/>
    <p:sldId id="294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8" r:id="rId29"/>
    <p:sldId id="267" r:id="rId30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009"/>
    <a:srgbClr val="422C16"/>
    <a:srgbClr val="0C788E"/>
    <a:srgbClr val="006666"/>
    <a:srgbClr val="0099CC"/>
    <a:srgbClr val="660066"/>
    <a:srgbClr val="003300"/>
    <a:srgbClr val="A50021"/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-10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843E-2F6D-4703-BE58-776512ACA486}" type="datetimeFigureOut">
              <a:rPr lang="en-US" smtClean="0"/>
              <a:pPr/>
              <a:t>4/16/2013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B1C5-90BB-450E-A481-4D3997FE3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16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17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49590-8001-46AC-A2E4-D1AD75C4B5A7}" type="slidenum">
              <a:rPr lang="en-US"/>
              <a:pPr/>
              <a:t>19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A9796-6290-4EE4-BA4E-2C8CC2FAD55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915C6-4F2A-4AE8-B583-2E46C904A86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1A2C6-38C4-45E1-AF2E-F12256FEDE9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Park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ELC 222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1CA50-A83F-4E73-BB68-03DEAEFD96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3BB9F-0A05-4662-9823-82C4E4E7A75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01481-B6BC-4C16-82AC-74929C96616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33186-05F0-438C-8944-E7335CEE6EE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A165D-2632-4613-A29A-14EAAD7F59E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9F76A-6200-4361-B906-7987C312151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363EF-60C4-4C92-A614-DF6C9DA5316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F6AA1-336E-4E31-A5D6-E4136FE6A59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2A4A3-F17F-4103-B98C-4380CE01377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9425D5-08EC-4078-ACE8-58DFB78F70C5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42844" y="5638820"/>
            <a:ext cx="4537075" cy="647700"/>
          </a:xfrm>
        </p:spPr>
        <p:txBody>
          <a:bodyPr/>
          <a:lstStyle/>
          <a:p>
            <a:pPr algn="l"/>
            <a:r>
              <a:rPr lang="es-UY" sz="3600" b="1" dirty="0" err="1" smtClean="0">
                <a:solidFill>
                  <a:schemeClr val="bg1"/>
                </a:solidFill>
              </a:rPr>
              <a:t>Noise</a:t>
            </a:r>
            <a:r>
              <a:rPr lang="es-UY" sz="3600" b="1" dirty="0" smtClean="0">
                <a:solidFill>
                  <a:schemeClr val="bg1"/>
                </a:solidFill>
              </a:rPr>
              <a:t> </a:t>
            </a:r>
            <a:r>
              <a:rPr lang="es-UY" sz="3600" b="1" dirty="0" err="1" smtClean="0">
                <a:solidFill>
                  <a:schemeClr val="bg1"/>
                </a:solidFill>
              </a:rPr>
              <a:t>dalam</a:t>
            </a:r>
            <a:r>
              <a:rPr lang="es-UY" sz="3600" b="1" dirty="0" smtClean="0">
                <a:solidFill>
                  <a:schemeClr val="bg1"/>
                </a:solidFill>
              </a:rPr>
              <a:t> </a:t>
            </a:r>
            <a:r>
              <a:rPr lang="es-UY" sz="3600" b="1" dirty="0" err="1" smtClean="0">
                <a:solidFill>
                  <a:schemeClr val="bg1"/>
                </a:solidFill>
              </a:rPr>
              <a:t>Sistem</a:t>
            </a:r>
            <a:r>
              <a:rPr lang="es-UY" sz="3600" b="1" dirty="0" smtClean="0">
                <a:solidFill>
                  <a:schemeClr val="bg1"/>
                </a:solidFill>
              </a:rPr>
              <a:t> </a:t>
            </a:r>
            <a:r>
              <a:rPr lang="es-UY" sz="3600" b="1" dirty="0" err="1" smtClean="0">
                <a:solidFill>
                  <a:schemeClr val="bg1"/>
                </a:solidFill>
              </a:rPr>
              <a:t>Komunikasi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2215" name="Rectangle 167"/>
          <p:cNvSpPr>
            <a:spLocks noChangeArrowheads="1"/>
          </p:cNvSpPr>
          <p:nvPr/>
        </p:nvSpPr>
        <p:spPr bwMode="auto">
          <a:xfrm>
            <a:off x="4535519" y="6281762"/>
            <a:ext cx="45370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Coronet" pitchFamily="66" charset="0"/>
              </a:rPr>
              <a:t>By : Dwi Andi Nurmantris</a:t>
            </a:r>
            <a:endParaRPr lang="es-ES" sz="2400" b="1" dirty="0">
              <a:solidFill>
                <a:schemeClr val="bg1"/>
              </a:solidFill>
              <a:latin typeface="Coronet" pitchFamily="66" charset="0"/>
            </a:endParaRPr>
          </a:p>
        </p:txBody>
      </p:sp>
      <p:pic>
        <p:nvPicPr>
          <p:cNvPr id="4" name="Picture 27" descr="D:\PICTURES\design\PREMIUM\BORPR15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129" y="2906717"/>
            <a:ext cx="1189037" cy="11652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14348" y="305966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DTG2F3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428660" y="3195654"/>
            <a:ext cx="4071966" cy="171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sz="4800" b="1" dirty="0" err="1" smtClean="0">
                <a:latin typeface="Californian FB" pitchFamily="18" charset="0"/>
              </a:rPr>
              <a:t>Sistem</a:t>
            </a:r>
            <a:endParaRPr lang="en-US" sz="4800" b="1" dirty="0">
              <a:latin typeface="Californian FB" pitchFamily="18" charset="0"/>
            </a:endParaRPr>
          </a:p>
          <a:p>
            <a:pPr algn="r">
              <a:spcBef>
                <a:spcPts val="0"/>
              </a:spcBef>
              <a:defRPr/>
            </a:pPr>
            <a:r>
              <a:rPr lang="en-US" sz="4800" b="1" dirty="0" err="1" smtClean="0">
                <a:latin typeface="Californian FB" pitchFamily="18" charset="0"/>
              </a:rPr>
              <a:t>Komunikasi</a:t>
            </a:r>
            <a:endParaRPr lang="en-US" sz="4800" b="1" dirty="0">
              <a:latin typeface="Californian FB" pitchFamily="18" charset="0"/>
            </a:endParaRPr>
          </a:p>
        </p:txBody>
      </p:sp>
      <p:pic>
        <p:nvPicPr>
          <p:cNvPr id="7" name="Picture 31" descr="D:\ANDI'S PROPERTIES\KERJAAN\Dosen Professional\AKTIVITAS Dosen LAInnya\September 2012\PMB\New Folder\logo-itt-2008-300x22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-24"/>
            <a:ext cx="1285874" cy="977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Effect of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8" y="1791290"/>
            <a:ext cx="8858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One of the main limiting factor in obtaining high performance of a communication system. 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Decrease the quality of the receiving signal.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It sets the lower limit for the detectable signals.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It sets the upper limit for system gains.</a:t>
            </a:r>
          </a:p>
          <a:p>
            <a:pPr marL="393700" indent="-393700">
              <a:buFont typeface="Wingdings" pitchFamily="2" charset="2"/>
              <a:buChar char="q"/>
            </a:pPr>
            <a:r>
              <a:rPr lang="en-US" sz="2400" dirty="0" smtClean="0"/>
              <a:t>For Digital systems (it limits the receiver’s ability to make correct symbol decision and thereby limit the </a:t>
            </a:r>
            <a:r>
              <a:rPr lang="en-US" sz="2400" smtClean="0"/>
              <a:t>rate of information </a:t>
            </a:r>
            <a:r>
              <a:rPr lang="en-US" sz="2400" dirty="0" smtClean="0"/>
              <a:t>transmission)</a:t>
            </a:r>
          </a:p>
          <a:p>
            <a:pPr marL="393700" indent="-393700">
              <a:buFont typeface="Wingdings" pitchFamily="2" charset="2"/>
              <a:buChar char="q"/>
            </a:pPr>
            <a:endParaRPr lang="en-US" sz="2400" dirty="0" smtClean="0"/>
          </a:p>
          <a:p>
            <a:pPr marL="393700" indent="-393700">
              <a:buFont typeface="Wingdings" pitchFamily="2" charset="2"/>
              <a:buChar char="q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93700" indent="-393700">
              <a:buFont typeface="Wingdings" pitchFamily="2" charset="2"/>
              <a:buChar char="q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282" y="1714488"/>
            <a:ext cx="8253442" cy="4538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Analog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Any amount of noise will create distortion at the output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Digital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relatively small amount of noise will cause no harm at all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much noise will make decoding of received signal impossible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Both - Goal is to limit effects of noise to a manageable/satisfactory amount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35781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Noise Effect on Analog and Digital Systems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4282" y="1714488"/>
            <a:ext cx="8643998" cy="453868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i="1" dirty="0" smtClean="0"/>
              <a:t>A random process </a:t>
            </a:r>
            <a:r>
              <a:rPr lang="en-US" sz="2400" dirty="0" smtClean="0"/>
              <a:t>is a collection of time functions, or </a:t>
            </a:r>
            <a:r>
              <a:rPr lang="en-US" sz="2400" dirty="0" smtClean="0"/>
              <a:t>signals</a:t>
            </a:r>
            <a:r>
              <a:rPr lang="en-US" sz="2400" dirty="0" smtClean="0"/>
              <a:t>, corresponding to various outcomes of a </a:t>
            </a:r>
            <a:r>
              <a:rPr lang="en-US" sz="2400" i="1" dirty="0" smtClean="0"/>
              <a:t>random experiment</a:t>
            </a:r>
            <a:r>
              <a:rPr lang="en-US" sz="2400" dirty="0" smtClean="0"/>
              <a:t>. </a:t>
            </a:r>
            <a:r>
              <a:rPr lang="en-US" sz="2400" dirty="0" smtClean="0"/>
              <a:t>For each outcome there </a:t>
            </a:r>
            <a:r>
              <a:rPr lang="en-US" sz="2400" dirty="0" smtClean="0"/>
              <a:t>exists a deterministic </a:t>
            </a:r>
            <a:r>
              <a:rPr lang="en-US" sz="2400" dirty="0" smtClean="0"/>
              <a:t>function, which is called </a:t>
            </a:r>
            <a:r>
              <a:rPr lang="en-US" sz="2400" i="1" dirty="0" smtClean="0"/>
              <a:t>a sample </a:t>
            </a:r>
            <a:r>
              <a:rPr lang="en-US" sz="2400" i="1" dirty="0" smtClean="0"/>
              <a:t>function </a:t>
            </a:r>
            <a:r>
              <a:rPr lang="en-US" sz="2400" i="1" dirty="0" smtClean="0"/>
              <a:t>or a realization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2571736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Random Process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3214686"/>
            <a:ext cx="766767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Random  Sequences or Random Processes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670346"/>
            <a:ext cx="7111713" cy="5187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Specifying a Random Process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714488"/>
            <a:ext cx="6404035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Stationarity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4488"/>
            <a:ext cx="7731443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Ergodicity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 b="2888"/>
          <a:stretch>
            <a:fillRect/>
          </a:stretch>
        </p:blipFill>
        <p:spPr bwMode="auto">
          <a:xfrm>
            <a:off x="0" y="1687191"/>
            <a:ext cx="7286644" cy="4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Random Process….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 b="7094"/>
          <a:stretch>
            <a:fillRect/>
          </a:stretch>
        </p:blipFill>
        <p:spPr bwMode="auto">
          <a:xfrm>
            <a:off x="0" y="1714488"/>
            <a:ext cx="699048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Autocorrelation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2" y="1714488"/>
            <a:ext cx="5624518" cy="480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Properties of an Autocorrelation Function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714488"/>
            <a:ext cx="7215238" cy="366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</a:t>
            </a: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Komunikasi</a:t>
            </a: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Radio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714487"/>
            <a:ext cx="7215238" cy="482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85860"/>
            <a:ext cx="5143504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 Spectral Density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14487"/>
            <a:ext cx="7572396" cy="480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 </a:t>
            </a: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Sinyal</a:t>
            </a: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Terima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66978"/>
            <a:ext cx="59436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714884"/>
            <a:ext cx="5638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1857364"/>
            <a:ext cx="82153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400" dirty="0" smtClean="0"/>
              <a:t>Model the received signal</a:t>
            </a:r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r>
              <a:rPr lang="en-US" sz="2400" dirty="0" smtClean="0"/>
              <a:t>Simplify the Model</a:t>
            </a:r>
            <a:endParaRPr 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 </a:t>
            </a: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Sinyal</a:t>
            </a: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Terima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1857364"/>
            <a:ext cx="87154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000" dirty="0" smtClean="0"/>
              <a:t>Noise / </a:t>
            </a:r>
            <a:r>
              <a:rPr lang="en-US" sz="2000" dirty="0" err="1" smtClean="0"/>
              <a:t>Derau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pengganggu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hampir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terlibat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Siskom</a:t>
            </a:r>
            <a:r>
              <a:rPr lang="en-US" sz="2000" dirty="0" smtClean="0"/>
              <a:t> </a:t>
            </a:r>
            <a:r>
              <a:rPr lang="en-US" sz="2000" dirty="0" err="1" smtClean="0"/>
              <a:t>memerlukan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pemodelan</a:t>
            </a:r>
            <a:r>
              <a:rPr lang="en-US" sz="2000" dirty="0" smtClean="0"/>
              <a:t> yang representative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keperluan</a:t>
            </a:r>
            <a:r>
              <a:rPr lang="en-US" sz="2000" dirty="0" smtClean="0"/>
              <a:t> </a:t>
            </a:r>
            <a:r>
              <a:rPr lang="en-US" sz="2000" dirty="0" err="1" smtClean="0"/>
              <a:t>analisis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penentuan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 </a:t>
            </a:r>
            <a:r>
              <a:rPr lang="en-US" sz="2000" dirty="0" err="1" smtClean="0"/>
              <a:t>ataupun</a:t>
            </a:r>
            <a:r>
              <a:rPr lang="en-US" sz="2000" dirty="0" smtClean="0"/>
              <a:t> </a:t>
            </a:r>
            <a:r>
              <a:rPr lang="en-US" sz="2000" dirty="0" err="1" smtClean="0"/>
              <a:t>kinerja</a:t>
            </a:r>
            <a:r>
              <a:rPr lang="en-US" sz="2000" dirty="0" smtClean="0"/>
              <a:t> </a:t>
            </a:r>
            <a:r>
              <a:rPr lang="en-US" sz="2000" dirty="0" err="1" smtClean="0"/>
              <a:t>Siskom</a:t>
            </a:r>
            <a:r>
              <a:rPr lang="en-US" sz="2000" dirty="0" smtClean="0"/>
              <a:t>.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000" dirty="0" err="1" smtClean="0"/>
              <a:t>Klasifikasi</a:t>
            </a:r>
            <a:r>
              <a:rPr lang="en-US" sz="2000" dirty="0" smtClean="0"/>
              <a:t> noise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sumbernya</a:t>
            </a:r>
            <a:r>
              <a:rPr lang="en-US" sz="2000" dirty="0" smtClean="0"/>
              <a:t> :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Dari </a:t>
            </a:r>
            <a:r>
              <a:rPr lang="en-US" i="1" dirty="0" err="1" smtClean="0"/>
              <a:t>luar</a:t>
            </a:r>
            <a:r>
              <a:rPr lang="en-US" i="1" dirty="0" smtClean="0"/>
              <a:t> system 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Dari </a:t>
            </a:r>
            <a:r>
              <a:rPr lang="en-US" i="1" dirty="0" err="1" smtClean="0"/>
              <a:t>dalam</a:t>
            </a:r>
            <a:r>
              <a:rPr lang="en-US" i="1" dirty="0" smtClean="0"/>
              <a:t> system (</a:t>
            </a:r>
            <a:r>
              <a:rPr lang="en-US" i="1" dirty="0" err="1" smtClean="0"/>
              <a:t>umumnya</a:t>
            </a:r>
            <a:r>
              <a:rPr lang="en-US" i="1" dirty="0" smtClean="0"/>
              <a:t> paling </a:t>
            </a:r>
            <a:r>
              <a:rPr lang="en-US" i="1" dirty="0" err="1" smtClean="0"/>
              <a:t>dominan</a:t>
            </a:r>
            <a:r>
              <a:rPr lang="en-US" i="1" dirty="0" smtClean="0"/>
              <a:t>)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000" dirty="0" err="1" smtClean="0"/>
              <a:t>Klasifikasi</a:t>
            </a:r>
            <a:r>
              <a:rPr lang="en-US" sz="2000" dirty="0" smtClean="0"/>
              <a:t> noise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“</a:t>
            </a:r>
            <a:r>
              <a:rPr lang="en-US" sz="2000" dirty="0" err="1" smtClean="0"/>
              <a:t>equivalensi</a:t>
            </a:r>
            <a:r>
              <a:rPr lang="en-US" sz="2000" dirty="0" smtClean="0"/>
              <a:t>”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suhu</a:t>
            </a:r>
            <a:r>
              <a:rPr lang="en-US" sz="2000" dirty="0" smtClean="0"/>
              <a:t>: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Thermal-Noise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Non Thermal-Noise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000" dirty="0" err="1" smtClean="0"/>
              <a:t>Klasifikasi</a:t>
            </a:r>
            <a:r>
              <a:rPr lang="en-US" sz="2000" dirty="0" smtClean="0"/>
              <a:t> noise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model </a:t>
            </a:r>
            <a:r>
              <a:rPr lang="en-US" sz="2000" dirty="0" err="1" smtClean="0"/>
              <a:t>matematis</a:t>
            </a:r>
            <a:r>
              <a:rPr lang="en-US" sz="2000" dirty="0" smtClean="0"/>
              <a:t>/statistic :</a:t>
            </a:r>
            <a:endParaRPr lang="en-US" sz="2000" dirty="0" smtClean="0"/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Gaussian Noise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White noise</a:t>
            </a:r>
          </a:p>
          <a:p>
            <a:pPr marL="682625" indent="-273050">
              <a:buFont typeface="Wingdings" pitchFamily="2" charset="2"/>
              <a:buChar char="q"/>
            </a:pPr>
            <a:r>
              <a:rPr lang="en-US" i="1" dirty="0" smtClean="0"/>
              <a:t>White Gaussian Noise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66484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86284"/>
            <a:ext cx="6686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406" y="3896029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Distribusi</a:t>
            </a:r>
            <a:r>
              <a:rPr lang="en-US" sz="2400" dirty="0" smtClean="0"/>
              <a:t> Gauss</a:t>
            </a:r>
            <a:endParaRPr lang="en-US" sz="24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Gaussian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1785926"/>
            <a:ext cx="87868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Dimana</a:t>
            </a:r>
            <a:r>
              <a:rPr lang="en-US" sz="2400" dirty="0" smtClean="0"/>
              <a:t> :</a:t>
            </a:r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Tegangan</a:t>
            </a:r>
            <a:r>
              <a:rPr lang="en-US" sz="2400" dirty="0" smtClean="0"/>
              <a:t> </a:t>
            </a:r>
            <a:r>
              <a:rPr lang="en-US" sz="2400" dirty="0" err="1" smtClean="0"/>
              <a:t>r.m.s</a:t>
            </a:r>
            <a:r>
              <a:rPr lang="en-US" sz="2400" dirty="0" smtClean="0"/>
              <a:t>/eff.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diukur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“ TRUE-RMS VOLT-METER”,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,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NOISE.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Tapi</a:t>
            </a:r>
            <a:r>
              <a:rPr lang="en-US" sz="2400" dirty="0" smtClean="0"/>
              <a:t> Voltmeter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tegangan</a:t>
            </a:r>
            <a:r>
              <a:rPr lang="en-US" sz="2400" dirty="0" smtClean="0"/>
              <a:t> rata-rata sin/cos.</a:t>
            </a:r>
            <a:endParaRPr 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52673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White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1785926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400" dirty="0" smtClean="0"/>
              <a:t>Its PSD is flat, hence, it is called </a:t>
            </a:r>
            <a:r>
              <a:rPr lang="en-US" sz="2400" u="sng" dirty="0" smtClean="0">
                <a:solidFill>
                  <a:srgbClr val="FF0000"/>
                </a:solidFill>
              </a:rPr>
              <a:t>white noise.</a:t>
            </a:r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428868"/>
            <a:ext cx="759283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5072066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AWGN : Additive White Gaussian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1785927"/>
            <a:ext cx="87868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Gaussian-noise </a:t>
            </a:r>
            <a:r>
              <a:rPr lang="en-US" sz="2400" dirty="0" err="1" smtClean="0"/>
              <a:t>dan</a:t>
            </a:r>
            <a:r>
              <a:rPr lang="en-US" sz="2400" dirty="0" smtClean="0"/>
              <a:t> white noise</a:t>
            </a:r>
          </a:p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Berupa</a:t>
            </a:r>
            <a:r>
              <a:rPr lang="en-US" sz="2400" dirty="0" smtClean="0"/>
              <a:t> noise </a:t>
            </a:r>
            <a:r>
              <a:rPr lang="en-US" sz="2400" dirty="0" err="1" smtClean="0"/>
              <a:t>dalam</a:t>
            </a:r>
            <a:r>
              <a:rPr lang="en-US" sz="2400" dirty="0" smtClean="0"/>
              <a:t>/thermal noise :</a:t>
            </a:r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endParaRPr lang="en-US" sz="2400" dirty="0" smtClean="0"/>
          </a:p>
          <a:p>
            <a:pPr marL="395288" indent="-395288">
              <a:buFont typeface="Wingdings" pitchFamily="2" charset="2"/>
              <a:buChar char="q"/>
            </a:pPr>
            <a:r>
              <a:rPr lang="en-US" sz="2400" dirty="0" err="1" smtClean="0"/>
              <a:t>Rapat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noise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ekuivalensi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thermal.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praktis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noise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thermal (</a:t>
            </a:r>
            <a:r>
              <a:rPr lang="en-US" sz="2400" dirty="0" err="1" smtClean="0"/>
              <a:t>ekivalensinya</a:t>
            </a:r>
            <a:r>
              <a:rPr lang="en-US" sz="2400" dirty="0" smtClean="0"/>
              <a:t>).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86098"/>
            <a:ext cx="65722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5072066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 of Communication Systems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5800" y="200024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of Communications Systems Corrupted by Noise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2068513" y="3641715"/>
            <a:ext cx="4965700" cy="561975"/>
          </a:xfrm>
          <a:custGeom>
            <a:avLst/>
            <a:gdLst>
              <a:gd name="T0" fmla="*/ 0 w 4023"/>
              <a:gd name="T1" fmla="*/ 892135402 h 354"/>
              <a:gd name="T2" fmla="*/ 0 w 4023"/>
              <a:gd name="T3" fmla="*/ 0 h 354"/>
              <a:gd name="T4" fmla="*/ 2147483647 w 4023"/>
              <a:gd name="T5" fmla="*/ 0 h 354"/>
              <a:gd name="T6" fmla="*/ 2147483647 w 4023"/>
              <a:gd name="T7" fmla="*/ 826611163 h 354"/>
              <a:gd name="T8" fmla="*/ 0 60000 65536"/>
              <a:gd name="T9" fmla="*/ 0 60000 65536"/>
              <a:gd name="T10" fmla="*/ 0 60000 65536"/>
              <a:gd name="T11" fmla="*/ 0 60000 65536"/>
              <a:gd name="T12" fmla="*/ 0 w 4023"/>
              <a:gd name="T13" fmla="*/ 0 h 354"/>
              <a:gd name="T14" fmla="*/ 4023 w 4023"/>
              <a:gd name="T15" fmla="*/ 354 h 3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23" h="354">
                <a:moveTo>
                  <a:pt x="0" y="354"/>
                </a:moveTo>
                <a:lnTo>
                  <a:pt x="0" y="0"/>
                </a:lnTo>
                <a:lnTo>
                  <a:pt x="4023" y="0"/>
                </a:lnTo>
                <a:lnTo>
                  <a:pt x="4023" y="328"/>
                </a:lnTo>
              </a:path>
            </a:pathLst>
          </a:custGeom>
          <a:noFill/>
          <a:ln w="57150">
            <a:solidFill>
              <a:srgbClr val="5F5F5F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55738" y="4313228"/>
            <a:ext cx="2944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Digital</a:t>
            </a:r>
          </a:p>
          <a:p>
            <a:r>
              <a:rPr lang="en-US"/>
              <a:t>Bit Error Rate (BER)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48413" y="4295765"/>
            <a:ext cx="1827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Analog</a:t>
            </a:r>
          </a:p>
          <a:p>
            <a:r>
              <a:rPr lang="en-US"/>
              <a:t>Output SNR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4403725" y="3135303"/>
            <a:ext cx="0" cy="492125"/>
          </a:xfrm>
          <a:prstGeom prst="line">
            <a:avLst/>
          </a:prstGeom>
          <a:noFill/>
          <a:ln w="57150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5072066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Noise Remedies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905000" y="2286000"/>
            <a:ext cx="48768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REDUCE BANDWIDTH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1905000" y="3429000"/>
            <a:ext cx="48768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INCREASE TRANSMITTER’S</a:t>
            </a:r>
          </a:p>
          <a:p>
            <a:pPr algn="ctr"/>
            <a:r>
              <a:rPr lang="en-US"/>
              <a:t> POWER</a:t>
            </a: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1905000" y="4572000"/>
            <a:ext cx="4876800" cy="9906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LOW NOISE AMPLIFIERS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43050"/>
            <a:ext cx="9144000" cy="4929222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http://www.northkansascitychurch.org/wp-content/uploads/2013/01/Thank_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5551182" cy="4161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Noise 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38" y="1791290"/>
            <a:ext cx="885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Undesired random variations that interface with the desired signal and inhibit communication.</a:t>
            </a:r>
          </a:p>
          <a:p>
            <a:pPr marL="393700" lvl="2" indent="-39370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Refers to random and unpredictable electrical signals produced by natural process.</a:t>
            </a:r>
          </a:p>
          <a:p>
            <a:pPr marL="393700" lvl="2" indent="-393700">
              <a:buFont typeface="Wingdings" pitchFamily="2" charset="2"/>
              <a:buChar char="q"/>
            </a:pPr>
            <a:r>
              <a:rPr lang="en-US" dirty="0" smtClean="0"/>
              <a:t>Superimposed on information bearing signal, the message partially corrupted or totally erased.</a:t>
            </a:r>
          </a:p>
          <a:p>
            <a:pPr marL="393700" lvl="2" indent="-393700">
              <a:buFont typeface="Wingdings" pitchFamily="2" charset="2"/>
              <a:buChar char="q"/>
            </a:pPr>
            <a:r>
              <a:rPr lang="en-US" dirty="0" smtClean="0"/>
              <a:t>Can be reduced by filtering but can’t totally eliminated.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5286412" cy="3083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98361"/>
            <a:ext cx="7429552" cy="615995"/>
          </a:xfrm>
          <a:solidFill>
            <a:schemeClr val="tx1">
              <a:alpha val="28000"/>
            </a:schemeClr>
          </a:solidFill>
          <a:ln cap="rnd" cmpd="sng">
            <a:prstDash val="sysDash"/>
          </a:ln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DALAM SISTEM KOMUNIKASI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Noise Source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362200"/>
            <a:ext cx="8305800" cy="2209800"/>
          </a:xfrm>
          <a:noFill/>
          <a:ln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600" y="2133600"/>
            <a:ext cx="8686800" cy="2971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304800" y="1930375"/>
            <a:ext cx="813276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1- </a:t>
            </a:r>
            <a:r>
              <a:rPr lang="en-US" dirty="0">
                <a:solidFill>
                  <a:srgbClr val="FF3300"/>
                </a:solidFill>
              </a:rPr>
              <a:t>Manmade (artificial):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These could be eliminated via better design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       - Machinery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       - Switches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       - Certain types of lamps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381000" y="3078128"/>
            <a:ext cx="5888038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2- </a:t>
            </a:r>
            <a:r>
              <a:rPr lang="en-US" dirty="0">
                <a:solidFill>
                  <a:srgbClr val="FF3300"/>
                </a:solidFill>
              </a:rPr>
              <a:t>Natural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       - Atmospheric noise: causing crackles on our radios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       - Cosmic noise (space noise):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76200" y="4429132"/>
            <a:ext cx="427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Noise in Electrical Components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152400" y="4782933"/>
            <a:ext cx="85321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Thermal noise:</a:t>
            </a:r>
            <a:r>
              <a:rPr lang="en-US" dirty="0"/>
              <a:t> Random free electron movement in a conductor (resistor) due to </a:t>
            </a:r>
          </a:p>
          <a:p>
            <a:r>
              <a:rPr lang="en-US" dirty="0"/>
              <a:t>                            thermal agitation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152400" y="5354437"/>
            <a:ext cx="86517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Shot noise:</a:t>
            </a:r>
            <a:r>
              <a:rPr lang="en-US" dirty="0"/>
              <a:t> Due to random variation in current superimposed upon the DC value. </a:t>
            </a:r>
          </a:p>
          <a:p>
            <a:r>
              <a:rPr lang="en-US" dirty="0"/>
              <a:t>                     It is due to variation in arrival time of charge carriers in active devices.</a:t>
            </a:r>
          </a:p>
        </p:txBody>
      </p:sp>
      <p:sp>
        <p:nvSpPr>
          <p:cNvPr id="5195" name="Rectangle 75"/>
          <p:cNvSpPr>
            <a:spLocks noChangeArrowheads="1"/>
          </p:cNvSpPr>
          <p:nvPr/>
        </p:nvSpPr>
        <p:spPr bwMode="auto">
          <a:xfrm>
            <a:off x="304800" y="3982094"/>
            <a:ext cx="8229600" cy="76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6" name="Text Box 76"/>
          <p:cNvSpPr txBox="1">
            <a:spLocks noChangeArrowheads="1"/>
          </p:cNvSpPr>
          <p:nvPr/>
        </p:nvSpPr>
        <p:spPr bwMode="auto">
          <a:xfrm>
            <a:off x="152400" y="5925941"/>
            <a:ext cx="81002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 Flicker noise:</a:t>
            </a:r>
            <a:r>
              <a:rPr lang="en-US" dirty="0"/>
              <a:t> Observed at very low frequencies, and is thought to be due to </a:t>
            </a:r>
          </a:p>
          <a:p>
            <a:r>
              <a:rPr lang="en-US" dirty="0"/>
              <a:t>                          fluctuation in the conductivity of semiconductor devices.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Type of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4071942"/>
            <a:ext cx="857256" cy="357190"/>
          </a:xfrm>
          <a:prstGeom prst="rect">
            <a:avLst/>
          </a:prstGeom>
          <a:solidFill>
            <a:srgbClr val="FFC000">
              <a:alpha val="56000"/>
            </a:srgb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latin typeface="+mj-lt"/>
                <a:ea typeface="+mj-ea"/>
                <a:cs typeface="+mj-cs"/>
              </a:rPr>
              <a:t>Internal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-32" y="1687192"/>
            <a:ext cx="928694" cy="357190"/>
          </a:xfrm>
          <a:prstGeom prst="rect">
            <a:avLst/>
          </a:prstGeom>
          <a:solidFill>
            <a:srgbClr val="FFC000">
              <a:alpha val="56000"/>
            </a:srgb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External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9" grpId="0" autoUpdateAnimBg="0"/>
      <p:bldP spid="5190" grpId="0" autoUpdateAnimBg="0"/>
      <p:bldP spid="5191" grpId="0" autoUpdateAnimBg="0"/>
      <p:bldP spid="5192" grpId="0" autoUpdateAnimBg="0"/>
      <p:bldP spid="5194" grpId="0" autoUpdateAnimBg="0"/>
      <p:bldP spid="5195" grpId="0" animBg="1"/>
      <p:bldP spid="51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785926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u="sng" dirty="0" smtClean="0"/>
              <a:t>Human-Made Noise:</a:t>
            </a:r>
            <a:r>
              <a:rPr lang="en-US" sz="2800" dirty="0" smtClean="0"/>
              <a:t> Noise produced by spark-producing system such as engine ignition systems, fluorescent lights, </a:t>
            </a:r>
            <a:r>
              <a:rPr lang="en-US" sz="2800" dirty="0" err="1" smtClean="0"/>
              <a:t>commutators</a:t>
            </a:r>
            <a:r>
              <a:rPr lang="en-US" sz="2800" dirty="0" smtClean="0"/>
              <a:t> in electric motors, and power lines.</a:t>
            </a:r>
          </a:p>
          <a:p>
            <a:pPr eaLnBrk="1" hangingPunct="1"/>
            <a:r>
              <a:rPr lang="en-US" sz="2800" u="sng" dirty="0" smtClean="0"/>
              <a:t>Atmospheric Noise: </a:t>
            </a:r>
            <a:r>
              <a:rPr lang="en-US" sz="2800" dirty="0" smtClean="0"/>
              <a:t>Noise caused by naturally occurring disturbances in the earth’s atmosphere.</a:t>
            </a:r>
          </a:p>
          <a:p>
            <a:pPr eaLnBrk="1" hangingPunct="1"/>
            <a:r>
              <a:rPr lang="en-US" sz="2800" u="sng" dirty="0" smtClean="0"/>
              <a:t>Space Noise: </a:t>
            </a:r>
            <a:r>
              <a:rPr lang="en-US" sz="2800" dirty="0" smtClean="0"/>
              <a:t>Noise produced outside the earth’s atmosphere.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External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760557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u="sng" dirty="0" smtClean="0"/>
              <a:t>Thermal Noise: </a:t>
            </a:r>
            <a:r>
              <a:rPr lang="en-US" sz="2800" dirty="0" smtClean="0"/>
              <a:t>Noise caused by thermal interaction between free electrons and vibrating ions in a conductor.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u="sng" dirty="0" smtClean="0"/>
              <a:t>Shot Noise: </a:t>
            </a:r>
            <a:r>
              <a:rPr lang="en-US" sz="2800" dirty="0" smtClean="0"/>
              <a:t>Noise introduced by carriers in the </a:t>
            </a:r>
            <a:r>
              <a:rPr lang="en-US" sz="2800" dirty="0" err="1" smtClean="0"/>
              <a:t>pn</a:t>
            </a:r>
            <a:r>
              <a:rPr lang="en-US" sz="2800" dirty="0" smtClean="0"/>
              <a:t> junctions of semiconductors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u="sng" dirty="0" smtClean="0"/>
              <a:t>Excess Noise:</a:t>
            </a:r>
            <a:r>
              <a:rPr lang="en-US" sz="2800" dirty="0" smtClean="0"/>
              <a:t> Noise occurring at frequencies below 1khz, varying in amplitude inversely proportional to the </a:t>
            </a:r>
            <a:r>
              <a:rPr lang="en-US" sz="2800" dirty="0" err="1" smtClean="0"/>
              <a:t>frequence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u="sng" dirty="0" smtClean="0"/>
              <a:t>Transit-Time Noise: </a:t>
            </a:r>
            <a:r>
              <a:rPr lang="en-US" sz="2800" dirty="0" smtClean="0"/>
              <a:t>Noise produced in semiconductors when the transit time of the carriers crossing a junction is close to the signal’s period.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Internal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76055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Thermal Noise: </a:t>
            </a:r>
            <a:r>
              <a:rPr lang="en-US" dirty="0" smtClean="0"/>
              <a:t>Noise caused by thermal interaction between free electrons and vibrating ions in a conductor.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Johnson Noise: </a:t>
            </a:r>
            <a:r>
              <a:rPr lang="en-US" dirty="0" smtClean="0"/>
              <a:t>Another name for thermal noise, first studied by J. B. Johnson in 1928.</a:t>
            </a:r>
          </a:p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White Noise: </a:t>
            </a:r>
            <a:r>
              <a:rPr lang="en-US" dirty="0" smtClean="0"/>
              <a:t>Another name for thermal noise because its frequency content is uniform across the spectrum.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Thermal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31995"/>
            <a:ext cx="8153400" cy="45259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= </a:t>
            </a:r>
            <a:r>
              <a:rPr lang="en-US" sz="2800" dirty="0" err="1" smtClean="0"/>
              <a:t>kT</a:t>
            </a:r>
            <a:r>
              <a:rPr lang="en-US" sz="2800" dirty="0" err="1" smtClean="0">
                <a:sym typeface="Symbol" pitchFamily="18" charset="2"/>
              </a:rPr>
              <a:t>f</a:t>
            </a:r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k = Boltzmann’s constant (1.3810</a:t>
            </a:r>
            <a:r>
              <a:rPr lang="en-US" sz="2800" baseline="30000" dirty="0" smtClean="0">
                <a:sym typeface="Symbol" pitchFamily="18" charset="2"/>
              </a:rPr>
              <a:t>-23</a:t>
            </a:r>
            <a:r>
              <a:rPr lang="en-US" sz="2800" dirty="0" smtClean="0">
                <a:sym typeface="Symbol" pitchFamily="18" charset="2"/>
              </a:rPr>
              <a:t> J/K)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T = Resistor temperature in </a:t>
            </a:r>
            <a:r>
              <a:rPr lang="en-US" sz="2800" dirty="0" err="1" smtClean="0">
                <a:sym typeface="Symbol" pitchFamily="18" charset="2"/>
              </a:rPr>
              <a:t>kelvin</a:t>
            </a:r>
            <a:r>
              <a:rPr lang="en-US" sz="2800" dirty="0" smtClean="0">
                <a:sym typeface="Symbol" pitchFamily="18" charset="2"/>
              </a:rPr>
              <a:t> (K)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f = Frequency bandwidth of the system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dirty="0" err="1" smtClean="0">
                <a:sym typeface="Symbol" pitchFamily="18" charset="2"/>
              </a:rPr>
              <a:t>rms</a:t>
            </a:r>
            <a:r>
              <a:rPr lang="en-US" sz="2800" dirty="0" smtClean="0">
                <a:sym typeface="Symbol" pitchFamily="18" charset="2"/>
              </a:rPr>
              <a:t> noise voltage en has a maximum at</a:t>
            </a: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85852" y="4470411"/>
          <a:ext cx="2133600" cy="601663"/>
        </p:xfrm>
        <a:graphic>
          <a:graphicData uri="http://schemas.openxmlformats.org/presentationml/2006/ole">
            <p:oleObj spid="_x0000_s28674" name="Equation" r:id="rId3" imgW="901440" imgH="2538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14282" y="98361"/>
            <a:ext cx="7429552" cy="615995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NOISE DALAM SISTEM KOMUNIKASI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1285860"/>
            <a:ext cx="3571868" cy="357190"/>
          </a:xfrm>
          <a:prstGeom prst="rect">
            <a:avLst/>
          </a:prstGeom>
          <a:solidFill>
            <a:schemeClr val="tx1">
              <a:alpha val="28000"/>
            </a:schemeClr>
          </a:solidFill>
          <a:ln w="9525" cap="rnd" cmpd="sng">
            <a:noFill/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Thermal Noise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9979</TotalTime>
  <Words>905</Words>
  <Application>Microsoft Office PowerPoint</Application>
  <PresentationFormat>On-screen Show (4:3)</PresentationFormat>
  <Paragraphs>168</Paragraphs>
  <Slides>29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Diseño predeterminado</vt:lpstr>
      <vt:lpstr>Equation</vt:lpstr>
      <vt:lpstr>Noise dalam Sistem Komunikasi</vt:lpstr>
      <vt:lpstr>NOISE DALAM SISTEM KOMUNIKASI</vt:lpstr>
      <vt:lpstr>NOISE DALAM SISTEM KOMUNIKASI</vt:lpstr>
      <vt:lpstr>NOISE DALAM SISTEM KOMUNIKASI</vt:lpstr>
      <vt:lpstr>Slide 5</vt:lpstr>
      <vt:lpstr>Slide 6</vt:lpstr>
      <vt:lpstr>Slide 7</vt:lpstr>
      <vt:lpstr>Slide 8</vt:lpstr>
      <vt:lpstr>Slide 9</vt:lpstr>
      <vt:lpstr>NOISE DALAM SISTEM KOMUNIKASI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NOISE DALAM SISTEM KOMUNIKASI</vt:lpstr>
      <vt:lpstr>NOISE DALAM SISTEM KOMUNIKASI</vt:lpstr>
      <vt:lpstr>NOISE DALAM SISTEM KOMUNIKASI</vt:lpstr>
      <vt:lpstr>NOISE DALAM SISTEM KOMUNIKASI</vt:lpstr>
      <vt:lpstr>NOISE DALAM SISTEM KOMUNIKASI</vt:lpstr>
      <vt:lpstr>NOISE DALAM SISTEM KOMUNIKASI</vt:lpstr>
      <vt:lpstr>NOISE DALAM SISTEM KOMUNIKASI</vt:lpstr>
      <vt:lpstr>Slide 29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Dwi Andi Nurmantris</cp:lastModifiedBy>
  <cp:revision>770</cp:revision>
  <dcterms:created xsi:type="dcterms:W3CDTF">2010-05-23T14:28:12Z</dcterms:created>
  <dcterms:modified xsi:type="dcterms:W3CDTF">2013-04-16T23:41:58Z</dcterms:modified>
</cp:coreProperties>
</file>