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E2lLc1FGSRKmYAylv0-BC-nsH2qHvzf7/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65388" y="2905125"/>
            <a:ext cx="8487501" cy="584775"/>
          </a:xfrm>
          <a:prstGeom prst="rect">
            <a:avLst/>
          </a:prstGeom>
          <a:noFill/>
        </p:spPr>
        <p:txBody>
          <a:bodyPr wrap="square" rtlCol="0">
            <a:spAutoFit/>
          </a:bodyPr>
          <a:lstStyle/>
          <a:p>
            <a:r>
              <a:rPr lang="en-IN" sz="3200" i="0" dirty="0">
                <a:solidFill>
                  <a:srgbClr val="00B050"/>
                </a:solidFill>
                <a:effectLst/>
                <a:latin typeface="Times New Roman" panose="02020603050405020304" pitchFamily="18" charset="0"/>
                <a:cs typeface="Times New Roman" panose="02020603050405020304" pitchFamily="18" charset="0"/>
              </a:rPr>
              <a:t>Time-Series Forecasting </a:t>
            </a:r>
            <a:r>
              <a:rPr lang="en-IN" sz="3200" dirty="0">
                <a:solidFill>
                  <a:srgbClr val="00B050"/>
                </a:solidFill>
                <a:latin typeface="Times New Roman" panose="02020603050405020304" pitchFamily="18" charset="0"/>
                <a:cs typeface="Times New Roman" panose="02020603050405020304" pitchFamily="18" charset="0"/>
              </a:rPr>
              <a:t>Using</a:t>
            </a:r>
            <a:r>
              <a:rPr lang="en-IN" sz="3200" i="0" dirty="0">
                <a:solidFill>
                  <a:srgbClr val="00B050"/>
                </a:solidFill>
                <a:effectLst/>
                <a:latin typeface="Times New Roman" panose="02020603050405020304" pitchFamily="18" charset="0"/>
                <a:cs typeface="Times New Roman" panose="02020603050405020304" pitchFamily="18" charset="0"/>
              </a:rPr>
              <a:t> Auto encoders</a:t>
            </a:r>
            <a:endParaRPr lang="en-IN" sz="3200" dirty="0"/>
          </a:p>
        </p:txBody>
      </p:sp>
      <p:sp>
        <p:nvSpPr>
          <p:cNvPr id="13" name="TextBox 12"/>
          <p:cNvSpPr txBox="1"/>
          <p:nvPr/>
        </p:nvSpPr>
        <p:spPr>
          <a:xfrm>
            <a:off x="6553200" y="4305895"/>
            <a:ext cx="4495418" cy="923330"/>
          </a:xfrm>
          <a:prstGeom prst="rect">
            <a:avLst/>
          </a:prstGeom>
          <a:noFill/>
        </p:spPr>
        <p:txBody>
          <a:bodyPr wrap="square" rtlCol="0">
            <a:spAutoFit/>
          </a:bodyPr>
          <a:lstStyle/>
          <a:p>
            <a:r>
              <a:rPr lang="en-US" dirty="0"/>
              <a:t>RAMAPRIYA K</a:t>
            </a:r>
          </a:p>
          <a:p>
            <a:r>
              <a:rPr lang="en-US" dirty="0"/>
              <a:t>NM ID: au21CSA69</a:t>
            </a:r>
          </a:p>
          <a:p>
            <a:r>
              <a:rPr lang="en-US" dirty="0" err="1"/>
              <a:t>KGiSL</a:t>
            </a:r>
            <a:r>
              <a:rPr lang="en-US" dirty="0"/>
              <a:t> INSTITUTE OF TECHNOLOGY</a:t>
            </a:r>
            <a:endParaRPr lang="en-IN" dirty="0"/>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9144000" cy="6771084"/>
          </a:xfrm>
        </p:spPr>
        <p:txBody>
          <a:bodyPr/>
          <a:lstStyle/>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DATA GENERATION: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Synthetic time-series data is generated with two sine waves and random noise using the 	“generate_time_series_data” function. </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MODEL CREATION AND TRAINING:</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autoencoder model is created using LSTM layers with specified architecture in the “</a:t>
            </a:r>
            <a:r>
              <a:rPr lang="en-US" sz="2200" dirty="0" err="1">
                <a:latin typeface="Times New Roman" panose="02020603050405020304" pitchFamily="18" charset="0"/>
                <a:cs typeface="Times New Roman" panose="02020603050405020304" pitchFamily="18" charset="0"/>
              </a:rPr>
              <a:t>create_autoencoder</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autoencoder model is trained on the generated time-series data using the “</a:t>
            </a:r>
            <a:r>
              <a:rPr lang="en-US" sz="2200" dirty="0" err="1">
                <a:latin typeface="Times New Roman" panose="02020603050405020304" pitchFamily="18" charset="0"/>
                <a:cs typeface="Times New Roman" panose="02020603050405020304" pitchFamily="18" charset="0"/>
              </a:rPr>
              <a:t>train_autoencoder</a:t>
            </a:r>
            <a:r>
              <a:rPr lang="en-US" sz="2200" dirty="0">
                <a:latin typeface="Times New Roman" panose="02020603050405020304" pitchFamily="18" charset="0"/>
                <a:cs typeface="Times New Roman" panose="02020603050405020304" pitchFamily="18" charset="0"/>
              </a:rPr>
              <a:t>” function. The model is optimized to minimize the mean squared error loss between the input and output sequences.</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SEQUENCE GENERATION:</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training the autoencoder, a new sequence of future data points is generated using the “</a:t>
            </a:r>
            <a:r>
              <a:rPr lang="en-US" sz="2200" dirty="0" err="1">
                <a:latin typeface="Times New Roman" panose="02020603050405020304" pitchFamily="18" charset="0"/>
                <a:cs typeface="Times New Roman" panose="02020603050405020304" pitchFamily="18" charset="0"/>
              </a:rPr>
              <a:t>generate_new_sequence</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function takes a seed sequence and iteratively predicts future data points based on the learned patterns in the autoencoder model.</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VISUALIZATION: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Finally, the original seed sequence and the generated future sequence are plotted for comparison using Matplotlib.</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12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0835259"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https://drive.google.com/file/d/1E2lLc1FGSRKmYAylv0-BC-nsH2qHvzf7/view?usp=sharing</a:t>
            </a:r>
            <a:endParaRPr sz="2000" dirty="0">
              <a:latin typeface="Trebuchet MS"/>
              <a:cs typeface="Trebuchet MS"/>
            </a:endParaRPr>
          </a:p>
        </p:txBody>
      </p:sp>
      <p:pic>
        <p:nvPicPr>
          <p:cNvPr id="11" name="Picture 10">
            <a:extLst>
              <a:ext uri="{FF2B5EF4-FFF2-40B4-BE49-F238E27FC236}">
                <a16:creationId xmlns:a16="http://schemas.microsoft.com/office/drawing/2014/main" id="{D5F638E4-2097-F4B7-3D3C-017DE492AF49}"/>
              </a:ext>
            </a:extLst>
          </p:cNvPr>
          <p:cNvPicPr>
            <a:picLocks noChangeAspect="1"/>
          </p:cNvPicPr>
          <p:nvPr/>
        </p:nvPicPr>
        <p:blipFill>
          <a:blip r:embed="rId4"/>
          <a:stretch>
            <a:fillRect/>
          </a:stretch>
        </p:blipFill>
        <p:spPr>
          <a:xfrm>
            <a:off x="683259" y="1369349"/>
            <a:ext cx="5509737" cy="3993226"/>
          </a:xfrm>
          <a:prstGeom prst="rect">
            <a:avLst/>
          </a:prstGeom>
        </p:spPr>
      </p:pic>
      <p:sp>
        <p:nvSpPr>
          <p:cNvPr id="12" name="TextBox 11">
            <a:extLst>
              <a:ext uri="{FF2B5EF4-FFF2-40B4-BE49-F238E27FC236}">
                <a16:creationId xmlns:a16="http://schemas.microsoft.com/office/drawing/2014/main" id="{92DF4BF8-E549-58B3-B979-E1105EBA7B56}"/>
              </a:ext>
            </a:extLst>
          </p:cNvPr>
          <p:cNvSpPr txBox="1"/>
          <p:nvPr/>
        </p:nvSpPr>
        <p:spPr>
          <a:xfrm>
            <a:off x="6222493" y="743340"/>
            <a:ext cx="3505200" cy="4602029"/>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The project's results demonstrate the autoencoder's ability to accurately forecast future values in time-series data, showcasing its effectiveness in capturing temporal patterns and generating precise predictions.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92308" y="-4783"/>
            <a:ext cx="9764395" cy="1019189"/>
          </a:xfrm>
          <a:prstGeom prst="rect">
            <a:avLst/>
          </a:prstGeom>
        </p:spPr>
        <p:txBody>
          <a:bodyPr vert="horz" wrap="square" lIns="0" tIns="460692" rIns="0" bIns="0" rtlCol="0">
            <a:spAutoFit/>
          </a:bodyPr>
          <a:lstStyle/>
          <a:p>
            <a:pPr marL="193675">
              <a:lnSpc>
                <a:spcPct val="100000"/>
              </a:lnSpc>
              <a:spcBef>
                <a:spcPts val="130"/>
              </a:spcBef>
            </a:pPr>
            <a:r>
              <a:rPr lang="en-IN" sz="3600" i="0" dirty="0">
                <a:solidFill>
                  <a:srgbClr val="00B050"/>
                </a:solidFill>
                <a:effectLst/>
                <a:latin typeface="Times New Roman" panose="02020603050405020304" pitchFamily="18" charset="0"/>
                <a:cs typeface="Times New Roman" panose="02020603050405020304" pitchFamily="18" charset="0"/>
              </a:rPr>
              <a:t>Time-Series Forecasting </a:t>
            </a:r>
            <a:r>
              <a:rPr lang="en-IN" sz="3600" dirty="0">
                <a:solidFill>
                  <a:srgbClr val="00B050"/>
                </a:solidFill>
                <a:latin typeface="Times New Roman" panose="02020603050405020304" pitchFamily="18" charset="0"/>
                <a:cs typeface="Times New Roman" panose="02020603050405020304" pitchFamily="18" charset="0"/>
              </a:rPr>
              <a:t>Using</a:t>
            </a:r>
            <a:r>
              <a:rPr lang="en-IN" sz="3600" i="0" dirty="0">
                <a:solidFill>
                  <a:srgbClr val="00B050"/>
                </a:solidFill>
                <a:effectLst/>
                <a:latin typeface="Times New Roman" panose="02020603050405020304" pitchFamily="18" charset="0"/>
                <a:cs typeface="Times New Roman" panose="02020603050405020304" pitchFamily="18" charset="0"/>
              </a:rPr>
              <a:t> Autoencoders</a:t>
            </a:r>
            <a:endParaRPr sz="3600" dirty="0">
              <a:solidFill>
                <a:srgbClr val="00B05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1026" name="Picture 2">
            <a:extLst>
              <a:ext uri="{FF2B5EF4-FFF2-40B4-BE49-F238E27FC236}">
                <a16:creationId xmlns:a16="http://schemas.microsoft.com/office/drawing/2014/main" id="{AD7682D4-E83D-5E68-162C-5C7150B0D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925" y="1332721"/>
            <a:ext cx="6298799" cy="4781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 AND PROPOSITION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MODELLING APPROACH</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1438275" y="1524000"/>
            <a:ext cx="7400925" cy="410073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project aims to develop an autoencoder-based approach for time-series forecasting, focusing on capturing temporal dependencies and patterns within the data to generate accurate predictions of future data points. </a:t>
            </a:r>
          </a:p>
          <a:p>
            <a:pPr marL="342900" indent="-342900" algn="just">
              <a:lnSpc>
                <a:spcPct val="150000"/>
              </a:lnSpc>
              <a:buFont typeface="Arial" panose="020B0604020202020204" pitchFamily="34" charset="0"/>
              <a:buChar char="•"/>
            </a:pPr>
            <a:r>
              <a:rPr lang="en-US" sz="2200" i="0" dirty="0">
                <a:solidFill>
                  <a:srgbClr val="0D0D0D"/>
                </a:solidFill>
                <a:effectLst/>
                <a:highlight>
                  <a:srgbClr val="FFFFFF"/>
                </a:highlight>
                <a:latin typeface="Times New Roman" panose="02020603050405020304" pitchFamily="18" charset="0"/>
                <a:cs typeface="Times New Roman" panose="02020603050405020304" pitchFamily="18" charset="0"/>
              </a:rPr>
              <a:t>By leveraging the feature learning capabilities of autoencoders, we seek to extract salient features from time series data that can better capture its underlying structure and dynamics.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30785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explores the application of autoencoders in time-series forecasting, aiming to develop a model capable of capturing intricate temporal patterns within sequential data.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encoding and decoding time-series data, the autoencoder facilitates accurate predictions of future values, offering insights into future trends and behavior.</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066800" y="1459362"/>
            <a:ext cx="8153401" cy="5109860"/>
          </a:xfrm>
          <a:prstGeom prst="rect">
            <a:avLst/>
          </a:prstGeom>
          <a:noFill/>
        </p:spPr>
        <p:txBody>
          <a:bodyPr wrap="square" rtlCol="0">
            <a:spAutoFit/>
          </a:bodyPr>
          <a:lstStyle/>
          <a:p>
            <a:pPr marL="457200" indent="-457200" algn="just">
              <a:lnSpc>
                <a:spcPct val="150000"/>
              </a:lnSpc>
              <a:buFont typeface="+mj-lt"/>
              <a:buAutoNum type="arabicPeriod"/>
            </a:pPr>
            <a:r>
              <a:rPr lang="en-US" sz="2200" i="0" dirty="0">
                <a:solidFill>
                  <a:srgbClr val="0D0D0D"/>
                </a:solidFill>
                <a:effectLst/>
                <a:highlight>
                  <a:srgbClr val="FFFFFF"/>
                </a:highlight>
                <a:latin typeface="Times New Roman" panose="02020603050405020304" pitchFamily="18" charset="0"/>
                <a:cs typeface="Times New Roman" panose="02020603050405020304" pitchFamily="18" charset="0"/>
              </a:rPr>
              <a:t>Government Agencies and Policy Makers: Forecasting economic indicators, population growth, and environmental factors is crucial for policy making and long-term planning. Government agencies can utilize the forecasting model to inform policy decisions and develop strategies for sustainable development.</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200" i="0" dirty="0">
                <a:solidFill>
                  <a:srgbClr val="0D0D0D"/>
                </a:solidFill>
                <a:effectLst/>
                <a:highlight>
                  <a:srgbClr val="FFFFFF"/>
                </a:highlight>
                <a:latin typeface="Times New Roman" panose="02020603050405020304" pitchFamily="18" charset="0"/>
                <a:cs typeface="Times New Roman" panose="02020603050405020304" pitchFamily="18" charset="0"/>
              </a:rPr>
              <a:t>Supply Chain Managers: Forecasting accurate demand for products and raw materials is crucial for optimizing inventory levels, production schedules, and distribution logistics. Supply chain managers can leverage the forecasting model to improve efficiency and minimize costs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333625" y="1444380"/>
            <a:ext cx="7248525" cy="4431983"/>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involves generating synthetic time-series data, creating and training an autoencoder model, and evaluating its performance. The value proposition lies in the ability of the autoencoder to capture temporal patterns within the data and generate accurate predictions of future values. This solution offers insights into future trends and behavior, facilitating informed decision-making in various domains such as finance, energy, and healthcare.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1066800" y="1038225"/>
            <a:ext cx="9282000" cy="358636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Enabling accurate forecasting of future values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Learns meaningful representations from sequential data</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understanding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prediction of complex temporal dynamics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Decision making across various domains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Offers insights into future trends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Improved Accuracy, Scalability and interpretability of forecasts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5355312"/>
          </a:xfrm>
          <a:prstGeom prst="rect">
            <a:avLst/>
          </a:prstGeom>
          <a:noFill/>
        </p:spPr>
        <p:txBody>
          <a:bodyPr wrap="square" rtlCol="0">
            <a:spAutoFit/>
          </a:bodyPr>
          <a:lstStyle/>
          <a:p>
            <a:r>
              <a:rPr lang="en-US" b="1" dirty="0"/>
              <a:t>AUTOENCODER MODEL:</a:t>
            </a:r>
          </a:p>
          <a:p>
            <a:endParaRPr lang="en-US" dirty="0"/>
          </a:p>
          <a:p>
            <a:pPr marL="285750" indent="-285750">
              <a:buFont typeface="Arial" panose="020B0604020202020204" pitchFamily="34" charset="0"/>
              <a:buChar char="•"/>
            </a:pPr>
            <a:r>
              <a:rPr lang="en-US" dirty="0"/>
              <a:t>The autoencoder model consists of LSTM (Long Short-Term Memory) layers.</a:t>
            </a:r>
          </a:p>
          <a:p>
            <a:pPr marL="285750" indent="-285750">
              <a:buFont typeface="Arial" panose="020B0604020202020204" pitchFamily="34" charset="0"/>
              <a:buChar char="•"/>
            </a:pPr>
            <a:r>
              <a:rPr lang="en-US" dirty="0"/>
              <a:t>It takes a sequence of input data points and learns to encode them into a lower-dimensional representation.</a:t>
            </a:r>
          </a:p>
          <a:p>
            <a:pPr marL="285750" indent="-285750">
              <a:buFont typeface="Arial" panose="020B0604020202020204" pitchFamily="34" charset="0"/>
              <a:buChar char="•"/>
            </a:pPr>
            <a:r>
              <a:rPr lang="en-US" dirty="0"/>
              <a:t>The encoded representation is then decoded back to the original sequence using another set of LSTM layers.</a:t>
            </a:r>
          </a:p>
          <a:p>
            <a:pPr marL="285750" indent="-285750">
              <a:buFont typeface="Arial" panose="020B0604020202020204" pitchFamily="34" charset="0"/>
              <a:buChar char="•"/>
            </a:pPr>
            <a:r>
              <a:rPr lang="en-US" dirty="0"/>
              <a:t>The autoencoder is trained to minimize the mean squared error loss between the input and output sequences, effectively learning to reconstruct the input sequence.</a:t>
            </a:r>
          </a:p>
          <a:p>
            <a:endParaRPr lang="en-US" dirty="0"/>
          </a:p>
          <a:p>
            <a:r>
              <a:rPr lang="en-US" b="1" dirty="0"/>
              <a:t>SEQUENCE GENERATION MODEL:</a:t>
            </a:r>
          </a:p>
          <a:p>
            <a:endParaRPr lang="en-US" dirty="0"/>
          </a:p>
          <a:p>
            <a:pPr marL="285750" indent="-285750">
              <a:buFont typeface="Arial" panose="020B0604020202020204" pitchFamily="34" charset="0"/>
              <a:buChar char="•"/>
            </a:pPr>
            <a:r>
              <a:rPr lang="en-US" dirty="0"/>
              <a:t>After training the autoencoder, a separate function is used to generate new sequences of future data points.</a:t>
            </a:r>
          </a:p>
          <a:p>
            <a:pPr marL="285750" indent="-285750">
              <a:buFont typeface="Arial" panose="020B0604020202020204" pitchFamily="34" charset="0"/>
              <a:buChar char="•"/>
            </a:pPr>
            <a:r>
              <a:rPr lang="en-US" dirty="0"/>
              <a:t>This function takes a seed sequence as input and iteratively generates new data points by feeding the previous data point into the autoencoder.</a:t>
            </a:r>
          </a:p>
          <a:p>
            <a:pPr marL="285750" indent="-285750">
              <a:buFont typeface="Arial" panose="020B0604020202020204" pitchFamily="34" charset="0"/>
              <a:buChar char="•"/>
            </a:pPr>
            <a:r>
              <a:rPr lang="en-US" dirty="0"/>
              <a:t>The autoencoder learns to predict the next data point based on the previous ones, capturing temporal dependencies in the data.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767</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Time-Series Forecasting Using Autoencoders</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ramapriya793@hotmail.com</cp:lastModifiedBy>
  <cp:revision>6</cp:revision>
  <dcterms:created xsi:type="dcterms:W3CDTF">2024-04-03T05:24:48Z</dcterms:created>
  <dcterms:modified xsi:type="dcterms:W3CDTF">2024-04-10T09:02:40Z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