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</a:t>
            </a: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slide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</a:t>
            </a: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the </a:t>
            </a: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notes' </a:t>
            </a: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B49AB3F-00CE-4FC4-80D8-2E0A7DA82A73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Add graphical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Add graphical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Change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EDA is used 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for 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seeing what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the data can tell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us before the </a:t>
            </a: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modeling task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.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Change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Keep 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observatio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ns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228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Add graphical 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61"/>
          <p:cNvSpPr/>
          <p:nvPr/>
        </p:nvSpPr>
        <p:spPr>
          <a:xfrm>
            <a:off x="0" y="0"/>
            <a:ext cx="12191760" cy="818640"/>
          </a:xfrm>
          <a:prstGeom prst="rect">
            <a:avLst/>
          </a:prstGeom>
          <a:solidFill>
            <a:srgbClr val="d5dbe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900" strike="noStrike" u="non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28600" y="16308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buNone/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edit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GB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11639520" y="6350040"/>
            <a:ext cx="390240" cy="28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3" name="Google Shape;19;p61"/>
          <p:cNvCxnSpPr/>
          <p:nvPr/>
        </p:nvCxnSpPr>
        <p:spPr>
          <a:xfrm>
            <a:off x="0" y="6457680"/>
            <a:ext cx="9608760" cy="360"/>
          </a:xfrm>
          <a:prstGeom prst="straightConnector1">
            <a:avLst/>
          </a:prstGeom>
          <a:ln w="9525">
            <a:solidFill>
              <a:srgbClr val="4472c4"/>
            </a:solidFill>
            <a:miter/>
          </a:ln>
        </p:spPr>
      </p:cxn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;gf3a8d4be09_2_86"/>
          <p:cNvSpPr/>
          <p:nvPr/>
        </p:nvSpPr>
        <p:spPr>
          <a:xfrm>
            <a:off x="0" y="0"/>
            <a:ext cx="12191760" cy="819000"/>
          </a:xfrm>
          <a:prstGeom prst="rect">
            <a:avLst/>
          </a:prstGeom>
          <a:solidFill>
            <a:srgbClr val="d5dbe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900" strike="noStrike" u="none">
              <a:solidFill>
                <a:schemeClr val="lt1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16344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buNone/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edit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GB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2"/>
          </p:nvPr>
        </p:nvSpPr>
        <p:spPr>
          <a:xfrm>
            <a:off x="11639520" y="6350040"/>
            <a:ext cx="390240" cy="28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8" name="Google Shape;28;gf3a8d4be09_2_86"/>
          <p:cNvCxnSpPr/>
          <p:nvPr/>
        </p:nvCxnSpPr>
        <p:spPr>
          <a:xfrm>
            <a:off x="0" y="6457680"/>
            <a:ext cx="9608760" cy="360"/>
          </a:xfrm>
          <a:prstGeom prst="straightConnector1">
            <a:avLst/>
          </a:prstGeom>
          <a:ln w="9525">
            <a:solidFill>
              <a:srgbClr val="4472c4"/>
            </a:solidFill>
            <a:miter/>
          </a:ln>
        </p:spPr>
      </p:cxn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 to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ck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 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</a:t>
            </a:r>
            <a:r>
              <a:rPr b="0" lang="en-GB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GB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 to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edit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edit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 to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 to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</a:t>
            </a: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Med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ical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Inve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ntor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y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Opti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misa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tion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Project Milestones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Prepared by Ramapriya K P 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3000" y="860760"/>
            <a:ext cx="353736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400" strike="noStrike" u="none">
              <a:solidFill>
                <a:srgbClr val="000000"/>
              </a:solidFill>
              <a:effectLst/>
              <a:uFillTx/>
              <a:latin typeface="Times New Roman"/>
              <a:ea typeface="Times New Roman"/>
            </a:endParaRPr>
          </a:p>
        </p:txBody>
      </p:sp>
      <p:pic>
        <p:nvPicPr>
          <p:cNvPr id="55" name="Google Shape;99;p2" descr=""/>
          <p:cNvPicPr/>
          <p:nvPr/>
        </p:nvPicPr>
        <p:blipFill>
          <a:blip r:embed="rId1"/>
          <a:stretch/>
        </p:blipFill>
        <p:spPr>
          <a:xfrm>
            <a:off x="14086440" y="11637720"/>
            <a:ext cx="158040" cy="16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28600" y="16308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Visual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izatio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 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325;p32"/>
          <p:cNvSpPr/>
          <p:nvPr/>
        </p:nvSpPr>
        <p:spPr>
          <a:xfrm>
            <a:off x="1221840" y="1352520"/>
            <a:ext cx="9302400" cy="21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bounce rate is 22.17% and fluctuates throughout the year, indicating  requests are not being fulfilled, especially peaking towards the end of the year.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Department1 is responsible for the vast majority of sales (~₹1.5M) but also faces the highest stockout rate (&gt;20%), putting operations and revenue at major risk.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bulk of inventory movement is limited to a few essential drugs like Sodium Chloride and Ondansetron, emphasizing the risk of stockouts for these core products.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Sales are heavily concentrated in Specialisation4, with much lower contributions from others, indicating a reliance on a narrow segment of medical specialties.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28600" y="16308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Visual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izatio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 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325;p32"/>
          <p:cNvSpPr/>
          <p:nvPr/>
        </p:nvSpPr>
        <p:spPr>
          <a:xfrm>
            <a:off x="1221840" y="1352520"/>
            <a:ext cx="9302400" cy="21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For Each individual features the histogram and box plots are plotted. Following are the key takeaways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Most numeric variables are highly right-skewed, with extreme outliers pulling the mean above the median. This suggests the presence of rare but high-impact transactions.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Most categorical variables (e.g., Typeofsales, Specialisation, Dept) are dominated by a single category . This could indicate imbalanced data or a natural dominance of certain categories in the business context.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490;p60"/>
          <p:cNvCxnSpPr/>
          <p:nvPr/>
        </p:nvCxnSpPr>
        <p:spPr>
          <a:xfrm>
            <a:off x="0" y="6464520"/>
            <a:ext cx="9597960" cy="360"/>
          </a:xfrm>
          <a:prstGeom prst="straightConnector1">
            <a:avLst/>
          </a:prstGeom>
          <a:ln w="9525">
            <a:solidFill>
              <a:srgbClr val="3b7ff2"/>
            </a:solidFill>
            <a:round/>
          </a:ln>
        </p:spPr>
      </p:cxnSp>
      <p:pic>
        <p:nvPicPr>
          <p:cNvPr id="96" name="Google Shape;491;p60" descr="Attitudes 2 Animal Cognition Survey – The Anthrozoologist"/>
          <p:cNvPicPr/>
          <p:nvPr/>
        </p:nvPicPr>
        <p:blipFill>
          <a:blip r:embed="rId1"/>
          <a:stretch/>
        </p:blipFill>
        <p:spPr>
          <a:xfrm>
            <a:off x="3110400" y="272520"/>
            <a:ext cx="5970960" cy="597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63440" y="-1440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Conte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nts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27"/>
          </p:nvPr>
        </p:nvSpPr>
        <p:spPr>
          <a:xfrm>
            <a:off x="11639520" y="6350040"/>
            <a:ext cx="390240" cy="28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888888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58" name="Google Shape;142;gf3a8d4be09_2_180"/>
          <p:cNvSpPr/>
          <p:nvPr/>
        </p:nvSpPr>
        <p:spPr>
          <a:xfrm>
            <a:off x="383040" y="1149480"/>
            <a:ext cx="11033640" cy="284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Business Objective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Business Constraints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Project Architecture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Collection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Exploratory Data Analysis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31640">
              <a:lnSpc>
                <a:spcPct val="9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Visualization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8600" y="177840"/>
            <a:ext cx="10515240" cy="53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Busin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ess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Proble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m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 Box 4"/>
          <p:cNvSpPr/>
          <p:nvPr/>
        </p:nvSpPr>
        <p:spPr>
          <a:xfrm>
            <a:off x="708120" y="1163160"/>
            <a:ext cx="10036440" cy="66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Bounce rate is increasing significantly leading to patient dissatisfaction.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Text Box 6"/>
          <p:cNvSpPr/>
          <p:nvPr/>
        </p:nvSpPr>
        <p:spPr>
          <a:xfrm>
            <a:off x="831960" y="1930320"/>
            <a:ext cx="683172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● Business Objective : Minimize bounce rate.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● Business Constraint : Minimize inventory cost.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Box 8"/>
          <p:cNvSpPr/>
          <p:nvPr/>
        </p:nvSpPr>
        <p:spPr>
          <a:xfrm>
            <a:off x="825480" y="2933640"/>
            <a:ext cx="9526680" cy="21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 Bold"/>
                <a:ea typeface="Arial"/>
              </a:rPr>
              <a:t>Success Criteria: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 Business Success Criteria : Reduce bounce rate by at least 30%.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 Economic Success Criteria : Increase revenue by at least 20 lacs INR by reducing bounce rate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17712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Projec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t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Overv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iew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and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Scope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28"/>
          </p:nvPr>
        </p:nvSpPr>
        <p:spPr>
          <a:xfrm>
            <a:off x="11639520" y="6350040"/>
            <a:ext cx="390240" cy="28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888888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5" name="Google Shape;150;gf3a8d4be09_2_92"/>
          <p:cNvSpPr/>
          <p:nvPr/>
        </p:nvSpPr>
        <p:spPr>
          <a:xfrm>
            <a:off x="4099320" y="1187640"/>
            <a:ext cx="216432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GB" sz="2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6" name="Google Shape;151;gf3a8d4be09_2_92"/>
          <p:cNvSpPr/>
          <p:nvPr/>
        </p:nvSpPr>
        <p:spPr>
          <a:xfrm>
            <a:off x="6053400" y="2494080"/>
            <a:ext cx="340956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GB" sz="2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7" name="Google Shape;152;gf3a8d4be09_2_92"/>
          <p:cNvSpPr/>
          <p:nvPr/>
        </p:nvSpPr>
        <p:spPr>
          <a:xfrm>
            <a:off x="5938560" y="3792960"/>
            <a:ext cx="327528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GB" sz="30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8" name="Google Shape;153;gf3a8d4be09_2_92"/>
          <p:cNvSpPr/>
          <p:nvPr/>
        </p:nvSpPr>
        <p:spPr>
          <a:xfrm>
            <a:off x="-1091880" y="2720160"/>
            <a:ext cx="3888360" cy="64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1" lang="en-GB" sz="30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69" name="Text Box 1"/>
          <p:cNvSpPr/>
          <p:nvPr/>
        </p:nvSpPr>
        <p:spPr>
          <a:xfrm>
            <a:off x="1028160" y="1346040"/>
            <a:ext cx="9463680" cy="32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effectLst/>
                <a:uFillTx/>
                <a:latin typeface="Arial Bold"/>
                <a:ea typeface="Arial"/>
              </a:rPr>
              <a:t>Purpose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 Streamline, automate, and optimize medical inventory management to improve care &amp; efficiency.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effectLst/>
                <a:uFillTx/>
                <a:latin typeface="Arial Bold"/>
                <a:ea typeface="Arial"/>
              </a:rPr>
              <a:t>Objectives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 Reduce stockouts/overstock, cut costs, improve forecasting, automate tasks, and boost satisfaction.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effectLst/>
                <a:uFillTx/>
                <a:latin typeface="Arial Bold"/>
                <a:ea typeface="Arial"/>
              </a:rPr>
              <a:t>Expected Benefits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:Cost savings, reduced waste, better patient care, increased operational efficiency.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sng">
                <a:solidFill>
                  <a:srgbClr val="000000"/>
                </a:solidFill>
                <a:effectLst/>
                <a:uFillTx/>
                <a:latin typeface="Arial Bold"/>
                <a:ea typeface="Arial"/>
              </a:rPr>
              <a:t>Success Criteria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: Decrease costs/shortages, improve forecasting and inventory turnover, achieve measurable KPIs.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179280"/>
            <a:ext cx="10515240" cy="5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Projec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t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Archit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ecture 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/>
        </p:blipFill>
        <p:spPr>
          <a:xfrm>
            <a:off x="831240" y="888840"/>
            <a:ext cx="10053000" cy="505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16344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Dictio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nary 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3" name="Table 2"/>
          <p:cNvGraphicFramePr/>
          <p:nvPr/>
        </p:nvGraphicFramePr>
        <p:xfrm>
          <a:off x="674280" y="1258560"/>
          <a:ext cx="10514520" cy="4986360"/>
        </p:xfrm>
        <a:graphic>
          <a:graphicData uri="http://schemas.openxmlformats.org/drawingml/2006/table">
            <a:tbl>
              <a:tblPr/>
              <a:tblGrid>
                <a:gridCol w="1170000"/>
                <a:gridCol w="3417480"/>
                <a:gridCol w="1052640"/>
                <a:gridCol w="2019600"/>
                <a:gridCol w="1801800"/>
                <a:gridCol w="1051920"/>
              </a:tblGrid>
              <a:tr h="48168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VARIABLE NAME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VARIABLE DESCRIPTION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Data type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Range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Scale of Measurement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Relevant/ Irrelevant</a:t>
                      </a:r>
                      <a:endParaRPr b="0" lang="en-GB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831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Typeofsales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Type of sale of the drug. Either the drug is sold or returned.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Return, Sale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8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Patient_ID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ID of a patient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integer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12017998218 to 12018125353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8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Specialisation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Name of Specialisation (eg. Cardiology)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Specialisation1 to Specialisation75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824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Dept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Pharmacy, the formulation is related with.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Department1, Department2, Department3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Dateofbill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Date of purchase of medicine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date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01/01/2022 to 09/30/2022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days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Quantity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Quantity of the drug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integer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 to 150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ReturnQuantity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Quantity of drug returned by patient to the pharmacy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integer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 to 50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Final_Cost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Final Cost of the drug (Quantity included)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float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40 to 33178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rupee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Final_Sales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Final sales of drug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float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 to 39490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rupee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RtnMRP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MRP of returned drug (Quantity included)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float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0 to 8041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rupee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Formulation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Type of formulation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Form1,Form2,Form3,patent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624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DrugName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Generic name of the drug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753 unique elements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480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SubCat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Subcategory (Type) to the category of drugs.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 unique elements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55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SubCat1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Subcategory (condition) to the category of drugs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String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21 unique elements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count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relevant </a:t>
                      </a:r>
                      <a:endParaRPr b="0" lang="en-GB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48040" y="133200"/>
            <a:ext cx="924696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Explo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ratory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Analy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sis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[EDA]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9"/>
          </p:nvPr>
        </p:nvSpPr>
        <p:spPr>
          <a:xfrm>
            <a:off x="11639520" y="6350040"/>
            <a:ext cx="390240" cy="28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GB" sz="1200" strike="noStrike" u="none">
              <a:solidFill>
                <a:srgbClr val="888888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76" name="Google Shape;266;p25"/>
          <p:cNvSpPr/>
          <p:nvPr/>
        </p:nvSpPr>
        <p:spPr>
          <a:xfrm>
            <a:off x="609480" y="1181160"/>
            <a:ext cx="1942920" cy="6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269;p25"/>
          <p:cNvSpPr/>
          <p:nvPr/>
        </p:nvSpPr>
        <p:spPr>
          <a:xfrm>
            <a:off x="4686480" y="4057560"/>
            <a:ext cx="75434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78" name="Google Shape;270;p25"/>
          <p:cNvSpPr/>
          <p:nvPr/>
        </p:nvSpPr>
        <p:spPr>
          <a:xfrm>
            <a:off x="191520" y="4750920"/>
            <a:ext cx="11033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79" name="Rectangle 1"/>
          <p:cNvSpPr/>
          <p:nvPr/>
        </p:nvSpPr>
        <p:spPr>
          <a:xfrm>
            <a:off x="559800" y="1181160"/>
            <a:ext cx="5374080" cy="47714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0" name="Rectangle 11"/>
          <p:cNvSpPr/>
          <p:nvPr/>
        </p:nvSpPr>
        <p:spPr>
          <a:xfrm>
            <a:off x="6187320" y="1181160"/>
            <a:ext cx="5374080" cy="4771440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4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1" name="TextBox 2"/>
          <p:cNvSpPr/>
          <p:nvPr/>
        </p:nvSpPr>
        <p:spPr>
          <a:xfrm>
            <a:off x="559800" y="1181160"/>
            <a:ext cx="537408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Statistical Insights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13"/>
          <p:cNvSpPr/>
          <p:nvPr/>
        </p:nvSpPr>
        <p:spPr>
          <a:xfrm>
            <a:off x="6187320" y="1175040"/>
            <a:ext cx="5374080" cy="30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sng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Business Insights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 Box 3"/>
          <p:cNvSpPr/>
          <p:nvPr/>
        </p:nvSpPr>
        <p:spPr>
          <a:xfrm>
            <a:off x="965160" y="1968480"/>
            <a:ext cx="4063680" cy="37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Several features exhibit means much higher than their medians, reflecting right (positive) skewness due to the presence of high outliers.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Statistical spread in several charts suggests most values cluster tightly around the mean, but significant outliers exist that stretch the range.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most frequent types of sales, specialisations, and departments are identified by their modes, with "Sale," "Specialisation4," and "Department1" being the most common, respectively.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inventory and financial data show strong positive skew, with most values being small but a few rare and very large events significantly affecting totals and averages. T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 Box 4"/>
          <p:cNvSpPr/>
          <p:nvPr/>
        </p:nvSpPr>
        <p:spPr>
          <a:xfrm>
            <a:off x="6782400" y="1796400"/>
            <a:ext cx="4442760" cy="392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The mode analysis shows "Specialisation4" , "Department1" , "SODIUM CHLORIDE IVF 100ML" as the most frequently values.Targeted forecasting and stock optimization for these areas will yield the greatest efficiency gains.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Quantity, ReturnQuantity, Final_Sales have compressed interquartile ranges (IQR) at the low end with the bulk of activity being small-sized orders or returns.  Automation and process optimization should target this “core” activity band.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bounce rate of  22.17%, shows that a considerable proportion of supply requests are not being fulfilled, which may be driving away demand or impacting service quality.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top-selling items are basic necessities (sodium chloride solutions, ondansetron, IV fluids, water for injection), indicating these are essential inventory items.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600" y="16308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Prepr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ocessi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ng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307;p30"/>
          <p:cNvSpPr/>
          <p:nvPr/>
        </p:nvSpPr>
        <p:spPr>
          <a:xfrm>
            <a:off x="876240" y="1428840"/>
            <a:ext cx="10972440" cy="31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Data Collection: secondary data sources was used for analysis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Data Cleaning : Some of the categorical columns had nulls and were replaced with most frequent value.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Data Transformation : Dateofbill column was converted into date type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Aggregation:  data summarized  at monthly, department-wise, specialization levels.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Outlier Handling : Data within  (5,95) percentile was considered to remove oulier impact. 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228600" y="163080"/>
            <a:ext cx="10515240" cy="56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Data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Visual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izatio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n 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Google Shape;325;p32"/>
          <p:cNvSpPr/>
          <p:nvPr/>
        </p:nvSpPr>
        <p:spPr>
          <a:xfrm>
            <a:off x="666720" y="1352520"/>
            <a:ext cx="109724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sp>
        <p:nvSpPr>
          <p:cNvPr id="89" name="Google Shape;326;p32"/>
          <p:cNvSpPr/>
          <p:nvPr/>
        </p:nvSpPr>
        <p:spPr>
          <a:xfrm>
            <a:off x="287280" y="1245240"/>
            <a:ext cx="110336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trike="noStrike" u="none">
              <a:solidFill>
                <a:srgbClr val="000000"/>
              </a:solidFill>
              <a:effectLst/>
              <a:uFillTx/>
              <a:latin typeface="Calibri"/>
              <a:ea typeface="Calibri"/>
            </a:endParaRPr>
          </a:p>
        </p:txBody>
      </p:sp>
      <p:pic>
        <p:nvPicPr>
          <p:cNvPr id="90" name="Picture 1" descr=""/>
          <p:cNvPicPr/>
          <p:nvPr/>
        </p:nvPicPr>
        <p:blipFill>
          <a:blip r:embed="rId1"/>
          <a:stretch/>
        </p:blipFill>
        <p:spPr>
          <a:xfrm>
            <a:off x="459000" y="1127880"/>
            <a:ext cx="11387880" cy="526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LibreOffice/25.2.5.2$Linux_X86_64 LibreOffice_project/03d19516eb2e1dd5d4ccd751a0d6f35f35e08022</Application>
  <AppVersion>15.0000</AppVersion>
  <Words>5397</Words>
  <Paragraphs>289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2025-07-21T09:06:56Z</dcterms:created>
  <dc:creator>VIKAS BARTHWAL</dc:creator>
  <dc:description/>
  <dc:language>en-GB</dc:language>
  <cp:lastModifiedBy/>
  <dcterms:modified xsi:type="dcterms:W3CDTF">2025-08-28T12:57:39Z</dcterms:modified>
  <cp:revision>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  <property fmtid="{D5CDD505-2E9C-101B-9397-08002B2CF9AE}" pid="3" name="KSOProductBuildVer">
    <vt:lpwstr>1033-12.1.21937.21937</vt:lpwstr>
  </property>
  <property fmtid="{D5CDD505-2E9C-101B-9397-08002B2CF9AE}" pid="4" name="Notes">
    <vt:i4>7</vt:i4>
  </property>
  <property fmtid="{D5CDD505-2E9C-101B-9397-08002B2CF9AE}" pid="5" name="PresentationFormat">
    <vt:lpwstr>Widescreen</vt:lpwstr>
  </property>
  <property fmtid="{D5CDD505-2E9C-101B-9397-08002B2CF9AE}" pid="6" name="Slides">
    <vt:i4>13</vt:i4>
  </property>
</Properties>
</file>