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40"/>
  </p:notesMasterIdLst>
  <p:sldIdLst>
    <p:sldId id="257" r:id="rId5"/>
    <p:sldId id="258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7" r:id="rId22"/>
    <p:sldId id="359" r:id="rId23"/>
    <p:sldId id="360" r:id="rId24"/>
    <p:sldId id="361" r:id="rId25"/>
    <p:sldId id="362" r:id="rId26"/>
    <p:sldId id="358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4" r:id="rId38"/>
    <p:sldId id="3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B0F18-11D4-1961-71D4-398E9DBB83D7}" v="177" dt="2023-07-17T03:22:32.574"/>
    <p1510:client id="{A9F01BCC-FA03-3C83-C60E-9954D578CE76}" v="7" dt="2023-07-17T03:08:18.079"/>
    <p1510:client id="{B117B9E7-8D2A-40E0-5E3C-39B4E6E99D8E}" v="1" dt="2023-07-21T07:50:02.570"/>
    <p1510:client id="{CE052DBF-1C3D-14B5-0ADE-7D1A3AC9189E}" v="5" dt="2023-07-17T03:13:36.305"/>
    <p1510:client id="{D3FA5D6A-94A8-4D79-A9E6-DE3F3C6D0C2F}" v="2" dt="2023-06-22T09:10:59.138"/>
    <p1510:client id="{F7340A22-BDEE-2E4D-94F4-6B33F9B58C99}" v="11" dt="2023-07-18T12:20:0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bb164c3de4a82c8c81d07b38fa3187f67f7b6fd42abf04ae39da037625f5cae::" providerId="AD" clId="Web-{B117B9E7-8D2A-40E0-5E3C-39B4E6E99D8E}"/>
    <pc:docChg chg="modSld">
      <pc:chgData name="Guest User" userId="S::urn:spo:anon#1bb164c3de4a82c8c81d07b38fa3187f67f7b6fd42abf04ae39da037625f5cae::" providerId="AD" clId="Web-{B117B9E7-8D2A-40E0-5E3C-39B4E6E99D8E}" dt="2023-07-21T07:50:02.570" v="0" actId="1076"/>
      <pc:docMkLst>
        <pc:docMk/>
      </pc:docMkLst>
      <pc:sldChg chg="modSp">
        <pc:chgData name="Guest User" userId="S::urn:spo:anon#1bb164c3de4a82c8c81d07b38fa3187f67f7b6fd42abf04ae39da037625f5cae::" providerId="AD" clId="Web-{B117B9E7-8D2A-40E0-5E3C-39B4E6E99D8E}" dt="2023-07-21T07:50:02.570" v="0" actId="1076"/>
        <pc:sldMkLst>
          <pc:docMk/>
          <pc:sldMk cId="0" sldId="360"/>
        </pc:sldMkLst>
        <pc:picChg chg="mod">
          <ac:chgData name="Guest User" userId="S::urn:spo:anon#1bb164c3de4a82c8c81d07b38fa3187f67f7b6fd42abf04ae39da037625f5cae::" providerId="AD" clId="Web-{B117B9E7-8D2A-40E0-5E3C-39B4E6E99D8E}" dt="2023-07-21T07:50:02.570" v="0" actId="1076"/>
          <ac:picMkLst>
            <pc:docMk/>
            <pc:sldMk cId="0" sldId="360"/>
            <ac:picMk id="6" creationId="{00000000-0000-0000-0000-000000000000}"/>
          </ac:picMkLst>
        </pc:picChg>
      </pc:sldChg>
    </pc:docChg>
  </pc:docChgLst>
  <pc:docChgLst>
    <pc:chgData name="Shabaz Ahmed Ali" userId="S::shabaz@edunetfoundation.org::8937c481-946d-4552-82de-d81526054d6b" providerId="AD" clId="Web-{F7340A22-BDEE-2E4D-94F4-6B33F9B58C99}"/>
    <pc:docChg chg="modSld">
      <pc:chgData name="Shabaz Ahmed Ali" userId="S::shabaz@edunetfoundation.org::8937c481-946d-4552-82de-d81526054d6b" providerId="AD" clId="Web-{F7340A22-BDEE-2E4D-94F4-6B33F9B58C99}" dt="2023-07-18T12:20:09.055" v="10" actId="20577"/>
      <pc:docMkLst>
        <pc:docMk/>
      </pc:docMkLst>
      <pc:sldChg chg="modSp">
        <pc:chgData name="Shabaz Ahmed Ali" userId="S::shabaz@edunetfoundation.org::8937c481-946d-4552-82de-d81526054d6b" providerId="AD" clId="Web-{F7340A22-BDEE-2E4D-94F4-6B33F9B58C99}" dt="2023-07-18T12:20:09.055" v="10" actId="20577"/>
        <pc:sldMkLst>
          <pc:docMk/>
          <pc:sldMk cId="2475805559" sldId="257"/>
        </pc:sldMkLst>
        <pc:spChg chg="mod">
          <ac:chgData name="Shabaz Ahmed Ali" userId="S::shabaz@edunetfoundation.org::8937c481-946d-4552-82de-d81526054d6b" providerId="AD" clId="Web-{F7340A22-BDEE-2E4D-94F4-6B33F9B58C99}" dt="2023-07-18T12:20:09.055" v="10" actId="20577"/>
          <ac:spMkLst>
            <pc:docMk/>
            <pc:sldMk cId="2475805559" sldId="257"/>
            <ac:spMk id="3" creationId="{835D6E6B-3353-491C-A3C6-F278D6CED8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Inline CSS is useful for quickly applying specific styles to individual elements, but it can be less maintainable and reusable compared to external or internal CSS </a:t>
            </a:r>
            <a:r>
              <a:rPr lang="en-GB" sz="1200" b="0" i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stylesheets</a:t>
            </a:r>
            <a:r>
              <a:rPr lang="en-GB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7/21/2023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B56248-DD7E-DB48-09BE-49EDA9ED3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26088" b="13130"/>
          <a:stretch/>
        </p:blipFill>
        <p:spPr>
          <a:xfrm>
            <a:off x="86260" y="6382948"/>
            <a:ext cx="2468098" cy="47505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Cascading style sheet(CSS)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Skills Build For Adults</a:t>
            </a:r>
          </a:p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Selectors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Element Selectors:</a:t>
            </a:r>
          </a:p>
          <a:p>
            <a:pPr lvl="1"/>
            <a:r>
              <a:rPr lang="en-GB"/>
              <a:t>CSS element selectors target specific HTML elements on a page.</a:t>
            </a:r>
          </a:p>
          <a:p>
            <a:pPr lvl="1"/>
            <a:r>
              <a:rPr lang="en-GB"/>
              <a:t>Example: To target all paragraphs on a page, you can use the "p" selector in CSS: p { </a:t>
            </a:r>
            <a:r>
              <a:rPr lang="en-GB" err="1"/>
              <a:t>color</a:t>
            </a:r>
            <a:r>
              <a:rPr lang="en-GB"/>
              <a:t>: blue; }</a:t>
            </a:r>
          </a:p>
          <a:p>
            <a:r>
              <a:rPr lang="en-GB"/>
              <a:t>Class Selectors:</a:t>
            </a:r>
          </a:p>
          <a:p>
            <a:pPr lvl="1"/>
            <a:r>
              <a:rPr lang="en-GB"/>
              <a:t>CSS class selectors target HTML elements with a specific class attribute.</a:t>
            </a:r>
          </a:p>
          <a:p>
            <a:pPr lvl="1"/>
            <a:r>
              <a:rPr lang="en-GB"/>
              <a:t>Example: To target all elements with the class "highlight", you can use the ".highlight" selector in CSS: .highlight { background-</a:t>
            </a:r>
            <a:r>
              <a:rPr lang="en-GB" err="1"/>
              <a:t>color</a:t>
            </a:r>
            <a:r>
              <a:rPr lang="en-GB"/>
              <a:t>: yellow; }</a:t>
            </a:r>
          </a:p>
        </p:txBody>
      </p:sp>
      <p:pic>
        <p:nvPicPr>
          <p:cNvPr id="7" name="Content Placeholder 4" descr="css-syntax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11742"/>
          <a:stretch>
            <a:fillRect/>
          </a:stretch>
        </p:blipFill>
        <p:spPr>
          <a:xfrm>
            <a:off x="638175" y="3203499"/>
            <a:ext cx="5080000" cy="1681315"/>
          </a:xfrm>
        </p:spPr>
      </p:pic>
      <p:sp>
        <p:nvSpPr>
          <p:cNvPr id="8" name="Rectangle 7"/>
          <p:cNvSpPr/>
          <p:nvPr/>
        </p:nvSpPr>
        <p:spPr>
          <a:xfrm>
            <a:off x="1500973" y="5093231"/>
            <a:ext cx="3034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/>
              <a:t>Image Source : https://tutorial.techaltum.com/images/css-3.jpg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The CSS Box Model is a fundamental concept in CSS that describes how elements are rendered on a web page. It consists of four components:</a:t>
            </a:r>
          </a:p>
          <a:p>
            <a:pPr lvl="1"/>
            <a:r>
              <a:rPr lang="en-GB"/>
              <a:t>Content: The actual content of the element, such as text or images.</a:t>
            </a:r>
          </a:p>
          <a:p>
            <a:pPr lvl="1"/>
            <a:r>
              <a:rPr lang="en-GB"/>
              <a:t>Padding: The space between the content and the element's border. It can be set using the padding property.</a:t>
            </a:r>
          </a:p>
          <a:p>
            <a:pPr lvl="1"/>
            <a:r>
              <a:rPr lang="en-GB"/>
              <a:t>Border: A line that surrounds the element's content and padding. It can be customized using the border property.</a:t>
            </a:r>
          </a:p>
          <a:p>
            <a:pPr lvl="1"/>
            <a:r>
              <a:rPr lang="en-GB"/>
              <a:t>Margin: The space between the element's border and </a:t>
            </a:r>
            <a:r>
              <a:rPr lang="en-GB" err="1"/>
              <a:t>neighboring</a:t>
            </a:r>
            <a:r>
              <a:rPr lang="en-GB"/>
              <a:t> elements. It can be set using the margin property.</a:t>
            </a:r>
          </a:p>
        </p:txBody>
      </p:sp>
      <p:pic>
        <p:nvPicPr>
          <p:cNvPr id="13" name="Content Placeholder 12" descr="images (2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5716" y="2586308"/>
            <a:ext cx="4500000" cy="2520000"/>
          </a:xfrm>
        </p:spPr>
      </p:pic>
      <p:sp>
        <p:nvSpPr>
          <p:cNvPr id="14" name="Rectangle 13"/>
          <p:cNvSpPr/>
          <p:nvPr/>
        </p:nvSpPr>
        <p:spPr>
          <a:xfrm>
            <a:off x="7238163" y="5356664"/>
            <a:ext cx="38853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Image URL : https://edu.gcfglobal.org/en/basic-css/the-css-box-model/1/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Layouts</a:t>
            </a:r>
          </a:p>
        </p:txBody>
      </p:sp>
      <p:pic>
        <p:nvPicPr>
          <p:cNvPr id="6" name="Content Placeholder 5" descr="images (3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5883" y="2471484"/>
            <a:ext cx="3146866" cy="25200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CSS provides several techniques for creating different layouts on web pages. Let's explore two popular CSS layout techniques: Float and </a:t>
            </a:r>
            <a:r>
              <a:rPr lang="en-GB" err="1"/>
              <a:t>Flexbox</a:t>
            </a:r>
            <a:r>
              <a:rPr lang="en-GB"/>
              <a:t>.</a:t>
            </a:r>
            <a:endParaRPr lang="en-US"/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8475" y="5406907"/>
            <a:ext cx="357386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Image URL :https://codecoda.com/en/blog/entry/css-layout-grid-vs-flexbox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Layouts - Float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float property allows elements to be positioned horizontally, either to the left or right of their container.</a:t>
            </a:r>
          </a:p>
          <a:p>
            <a:r>
              <a:rPr lang="en-GB"/>
              <a:t>Floating elements can affect the flow of surrounding elements, making them wrap around the floated element.</a:t>
            </a:r>
          </a:p>
          <a:p>
            <a:r>
              <a:rPr lang="en-GB"/>
              <a:t>Common use cases include creating multi-column layouts or positioning elements within a larger container.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Layouts - </a:t>
            </a:r>
            <a:r>
              <a:rPr lang="en-US" b="1" err="1"/>
              <a:t>Flexbox</a:t>
            </a:r>
            <a:r>
              <a:rPr lang="en-US" b="1"/>
              <a:t>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err="1"/>
              <a:t>Flexbox</a:t>
            </a:r>
            <a:r>
              <a:rPr lang="en-GB"/>
              <a:t> is a modern CSS layout model designed to create flexible and responsive layouts.</a:t>
            </a:r>
          </a:p>
          <a:p>
            <a:pPr algn="just"/>
            <a:r>
              <a:rPr lang="en-GB"/>
              <a:t>It allows elements to be automatically arranged within a container, either in a single row or a single column.</a:t>
            </a:r>
          </a:p>
          <a:p>
            <a:pPr algn="just"/>
            <a:r>
              <a:rPr lang="en-GB" err="1"/>
              <a:t>Flexbox</a:t>
            </a:r>
            <a:r>
              <a:rPr lang="en-GB"/>
              <a:t> provides powerful alignment, distribution, and ordering capabilities.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Layouts - CSS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/>
              <a:t>CSS Grid is a powerful layout system that allows for two-dimensional grid-based layouts. It provides a more advanced and fine-grained control over element placement compared to float or </a:t>
            </a:r>
            <a:r>
              <a:rPr lang="en-GB" err="1"/>
              <a:t>flexbox</a:t>
            </a:r>
            <a:r>
              <a:rPr lang="en-GB"/>
              <a:t> layouts.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/>
              <a:t>Key Features of CSS Grid:</a:t>
            </a:r>
          </a:p>
          <a:p>
            <a:pPr lvl="1"/>
            <a:r>
              <a:rPr lang="en-GB"/>
              <a:t>Grid Container: The parent element that contains the grid items.</a:t>
            </a:r>
          </a:p>
          <a:p>
            <a:pPr lvl="1"/>
            <a:r>
              <a:rPr lang="en-GB"/>
              <a:t>Grid Items: The children of the grid container that are placed within the grid.</a:t>
            </a:r>
          </a:p>
          <a:p>
            <a:pPr lvl="1"/>
            <a:r>
              <a:rPr lang="en-GB"/>
              <a:t>Grid Tracks: The rows and columns that make up the grid.</a:t>
            </a:r>
          </a:p>
          <a:p>
            <a:pPr lvl="1"/>
            <a:r>
              <a:rPr lang="en-GB"/>
              <a:t>Grid Lines: The horizontal and vertical lines that divide the grid tracks.</a:t>
            </a:r>
          </a:p>
          <a:p>
            <a:pPr lvl="1"/>
            <a:r>
              <a:rPr lang="en-GB"/>
              <a:t>Grid Areas: Rectangular areas within the grid that contain grid items.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err="1"/>
              <a:t>Color</a:t>
            </a:r>
            <a:endParaRPr lang="en-GB"/>
          </a:p>
          <a:p>
            <a:r>
              <a:rPr lang="en-GB"/>
              <a:t>Background </a:t>
            </a:r>
            <a:r>
              <a:rPr lang="en-GB" err="1"/>
              <a:t>Color</a:t>
            </a:r>
            <a:endParaRPr lang="en-GB"/>
          </a:p>
        </p:txBody>
      </p:sp>
      <p:pic>
        <p:nvPicPr>
          <p:cNvPr id="6" name="Content Placeholder 5" descr="download (3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2954" y="2624905"/>
            <a:ext cx="5760000" cy="2880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Background Image</a:t>
            </a:r>
          </a:p>
          <a:p>
            <a:r>
              <a:rPr lang="en-GB"/>
              <a:t>Background Repeat</a:t>
            </a:r>
          </a:p>
          <a:p>
            <a:r>
              <a:rPr lang="en-GB"/>
              <a:t>Background Position.</a:t>
            </a:r>
          </a:p>
          <a:p>
            <a:r>
              <a:rPr lang="en-GB"/>
              <a:t>Gradient Backgrounds</a:t>
            </a:r>
            <a:endParaRPr lang="en-US" b="1"/>
          </a:p>
        </p:txBody>
      </p:sp>
      <p:pic>
        <p:nvPicPr>
          <p:cNvPr id="8" name="Content Placeholder 7" descr="images (5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5761" y="2721436"/>
            <a:ext cx="6300000" cy="2520000"/>
          </a:xfrm>
        </p:spPr>
      </p:pic>
      <p:sp>
        <p:nvSpPr>
          <p:cNvPr id="9" name="Rectangle 8"/>
          <p:cNvSpPr/>
          <p:nvPr/>
        </p:nvSpPr>
        <p:spPr>
          <a:xfrm>
            <a:off x="5695507" y="5561956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/>
              <a:t>Image Source : https://levelup.gitconnected.com/getting-creative-with-the-css-background-property-2455aedcb408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Transitions enable smooth property changes over a specified duration.</a:t>
            </a:r>
          </a:p>
          <a:p>
            <a:pPr lvl="1"/>
            <a:r>
              <a:rPr lang="en-GB"/>
              <a:t>The transition-property property defines which CSS properties should be transitioned.</a:t>
            </a:r>
          </a:p>
          <a:p>
            <a:pPr lvl="1"/>
            <a:r>
              <a:rPr lang="en-GB"/>
              <a:t>The transition-duration property sets the time it takes for the transition to complete.</a:t>
            </a:r>
          </a:p>
          <a:p>
            <a:pPr lvl="1"/>
            <a:r>
              <a:rPr lang="en-GB"/>
              <a:t>The transition-timing-function property specifies the speed curve of the transition.</a:t>
            </a:r>
          </a:p>
          <a:p>
            <a:pPr lvl="1"/>
            <a:r>
              <a:rPr lang="en-GB"/>
              <a:t>The transition-delay property adds a delay before the transition starts.</a:t>
            </a:r>
          </a:p>
          <a:p>
            <a:endParaRPr lang="en-US"/>
          </a:p>
        </p:txBody>
      </p:sp>
      <p:pic>
        <p:nvPicPr>
          <p:cNvPr id="5" name="Content Placeholder 4" descr="images (1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9796" y="2427627"/>
            <a:ext cx="3920000" cy="2520000"/>
          </a:xfrm>
        </p:spPr>
      </p:pic>
      <p:sp>
        <p:nvSpPr>
          <p:cNvPr id="6" name="Rectangle 5"/>
          <p:cNvSpPr/>
          <p:nvPr/>
        </p:nvSpPr>
        <p:spPr>
          <a:xfrm>
            <a:off x="7227865" y="5424826"/>
            <a:ext cx="3147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 : https://coursework.vschool.io/css-transitions/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/>
              <a:t>Animations create more complex and customized effects.</a:t>
            </a:r>
          </a:p>
          <a:p>
            <a:pPr lvl="1"/>
            <a:r>
              <a:rPr lang="en-GB" err="1"/>
              <a:t>Keyframes</a:t>
            </a:r>
            <a:r>
              <a:rPr lang="en-GB"/>
              <a:t> are used to define the intermediate states during the animation.</a:t>
            </a:r>
          </a:p>
          <a:p>
            <a:pPr lvl="1"/>
            <a:r>
              <a:rPr lang="en-GB"/>
              <a:t>The animation-name property specifies the name of the </a:t>
            </a:r>
            <a:r>
              <a:rPr lang="en-GB" err="1"/>
              <a:t>keyframe</a:t>
            </a:r>
            <a:r>
              <a:rPr lang="en-GB"/>
              <a:t> animation.</a:t>
            </a:r>
          </a:p>
          <a:p>
            <a:pPr lvl="1"/>
            <a:r>
              <a:rPr lang="en-GB"/>
              <a:t>The animation-duration property sets the duration of the animation.</a:t>
            </a:r>
          </a:p>
          <a:p>
            <a:pPr lvl="1"/>
            <a:r>
              <a:rPr lang="en-GB"/>
              <a:t>The animation-timing-function property defines the timing curve of the animation.</a:t>
            </a:r>
          </a:p>
          <a:p>
            <a:pPr lvl="1"/>
            <a:r>
              <a:rPr lang="en-GB"/>
              <a:t>The animation-delay property adds a delay before the animation starts.</a:t>
            </a:r>
          </a:p>
          <a:p>
            <a:pPr lvl="1"/>
            <a:r>
              <a:rPr lang="en-GB"/>
              <a:t>The animation-iteration-count property controls how many times the animation repeats.</a:t>
            </a:r>
          </a:p>
          <a:p>
            <a:pPr lvl="1"/>
            <a:r>
              <a:rPr lang="en-GB"/>
              <a:t>The animation-direction property sets the direction of the animation.</a:t>
            </a:r>
          </a:p>
          <a:p>
            <a:endParaRPr lang="en-US"/>
          </a:p>
        </p:txBody>
      </p:sp>
      <p:pic>
        <p:nvPicPr>
          <p:cNvPr id="5" name="Content Placeholder 4" descr="Untitled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3037840"/>
            <a:ext cx="5194300" cy="2012633"/>
          </a:xfrm>
        </p:spPr>
      </p:pic>
      <p:sp>
        <p:nvSpPr>
          <p:cNvPr id="6" name="Rectangle 5"/>
          <p:cNvSpPr/>
          <p:nvPr/>
        </p:nvSpPr>
        <p:spPr>
          <a:xfrm>
            <a:off x="7353608" y="5374585"/>
            <a:ext cx="32624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 : https://stfalcon.com/en/blog/post/animation-css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Introduction to CSS</a:t>
            </a:r>
          </a:p>
          <a:p>
            <a:r>
              <a:rPr lang="en-GB"/>
              <a:t>Separation of Content and Presentation</a:t>
            </a:r>
          </a:p>
          <a:p>
            <a:r>
              <a:rPr lang="en-GB"/>
              <a:t>CSS Fundamentals</a:t>
            </a:r>
          </a:p>
          <a:p>
            <a:r>
              <a:rPr lang="en-GB"/>
              <a:t>CSS Animations</a:t>
            </a:r>
          </a:p>
          <a:p>
            <a:r>
              <a:rPr lang="en-GB"/>
              <a:t>CSS transitions</a:t>
            </a:r>
          </a:p>
          <a:p>
            <a:r>
              <a:rPr lang="en-GB"/>
              <a:t>Media Queries</a:t>
            </a:r>
          </a:p>
          <a:p>
            <a:r>
              <a:rPr lang="en-US"/>
              <a:t>CSS Responsive Frameworks</a:t>
            </a:r>
          </a:p>
          <a:p>
            <a:r>
              <a:rPr lang="en-GB"/>
              <a:t>CSS Best Practices and Performance Optimization</a:t>
            </a:r>
          </a:p>
          <a:p>
            <a:r>
              <a:rPr lang="en-GB"/>
              <a:t>CSS3 Features</a:t>
            </a:r>
          </a:p>
          <a:p>
            <a:r>
              <a:rPr lang="en-GB"/>
              <a:t>QA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CSS MEDIA QUERIES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CSS media queries enable you to apply different styles based on various device characteristics, such as screen size, resolution, and device type.</a:t>
            </a:r>
          </a:p>
          <a:p>
            <a:r>
              <a:rPr lang="en-GB"/>
              <a:t>Syntax</a:t>
            </a:r>
          </a:p>
          <a:p>
            <a:pPr lvl="1"/>
            <a:r>
              <a:rPr lang="en-GB"/>
              <a:t>Media queries start with the @media rule followed by the query conditions enclosed in parentheses.</a:t>
            </a:r>
          </a:p>
          <a:p>
            <a:pPr lvl="1"/>
            <a:r>
              <a:rPr lang="en-GB"/>
              <a:t>Query conditions can be based on the screen width, height, orientation, and more.</a:t>
            </a:r>
          </a:p>
          <a:p>
            <a:endParaRPr lang="en-US"/>
          </a:p>
        </p:txBody>
      </p:sp>
      <p:pic>
        <p:nvPicPr>
          <p:cNvPr id="6" name="Content Placeholder 5" descr="images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8935" y="2444061"/>
            <a:ext cx="5040000" cy="2520000"/>
          </a:xfrm>
        </p:spPr>
      </p:pic>
      <p:sp>
        <p:nvSpPr>
          <p:cNvPr id="7" name="Rectangle 6"/>
          <p:cNvSpPr/>
          <p:nvPr/>
        </p:nvSpPr>
        <p:spPr>
          <a:xfrm>
            <a:off x="7514771" y="5334391"/>
            <a:ext cx="30893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URL: https://css-tricks.com/nested-media-queries/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CSS MEDIA QUERIES(Contd..)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CSS media queries enable you to apply different styles based on various device characteristics, such as screen size, resolution, and device type.</a:t>
            </a:r>
          </a:p>
          <a:p>
            <a:r>
              <a:rPr lang="en-GB"/>
              <a:t>Syntax</a:t>
            </a:r>
          </a:p>
          <a:p>
            <a:pPr lvl="1"/>
            <a:r>
              <a:rPr lang="en-GB"/>
              <a:t>Media queries start with the @media rule followed by the query conditions enclosed in parentheses.</a:t>
            </a:r>
          </a:p>
          <a:p>
            <a:pPr lvl="1"/>
            <a:r>
              <a:rPr lang="en-GB"/>
              <a:t>Query conditions can be based on the screen width, height, orientation, and more.</a:t>
            </a:r>
          </a:p>
          <a:p>
            <a:endParaRPr lang="en-US"/>
          </a:p>
        </p:txBody>
      </p:sp>
      <p:pic>
        <p:nvPicPr>
          <p:cNvPr id="6" name="Content Placeholder 5" descr="images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664" y="2554593"/>
            <a:ext cx="5760000" cy="2880000"/>
          </a:xfrm>
        </p:spPr>
      </p:pic>
      <p:sp>
        <p:nvSpPr>
          <p:cNvPr id="7" name="Rectangle 6"/>
          <p:cNvSpPr/>
          <p:nvPr/>
        </p:nvSpPr>
        <p:spPr>
          <a:xfrm>
            <a:off x="7595158" y="5806664"/>
            <a:ext cx="30893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URL: https://css-tricks.com/nested-media-queries/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CSS MEDIA QUERIES(Contd..)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Applying Different Styles</a:t>
            </a:r>
          </a:p>
          <a:p>
            <a:pPr lvl="1"/>
            <a:r>
              <a:rPr lang="en-GB"/>
              <a:t>Inside a media query block, you can write CSS rules specific to the query conditions.</a:t>
            </a:r>
          </a:p>
          <a:p>
            <a:pPr lvl="1"/>
            <a:r>
              <a:rPr lang="en-GB"/>
              <a:t>These rules will only be applied when the conditions are met.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Responsive Design</a:t>
            </a:r>
          </a:p>
          <a:p>
            <a:pPr lvl="1"/>
            <a:r>
              <a:rPr lang="en-GB"/>
              <a:t>Media queries are commonly used in responsive web design to create adaptive layouts.</a:t>
            </a:r>
          </a:p>
          <a:p>
            <a:pPr lvl="1"/>
            <a:r>
              <a:rPr lang="en-GB"/>
              <a:t>By adjusting styles based on screen size, you can optimize the user experience on different devices.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/>
              <a:t>CSS variables, also known as custom properties, provide a powerful way to store and reuse values in CSS. Let's explore CSS variables and their usage:</a:t>
            </a:r>
          </a:p>
          <a:p>
            <a:pPr lvl="1" algn="just"/>
            <a:r>
              <a:rPr lang="en-GB"/>
              <a:t>Declaration: CSS variables are declared using the -- prefix followed by a name and a value.</a:t>
            </a:r>
          </a:p>
          <a:p>
            <a:pPr lvl="1" algn="just"/>
            <a:r>
              <a:rPr lang="en-GB"/>
              <a:t>Usage: CSS variables can be used in any CSS property value by referencing them with the </a:t>
            </a:r>
            <a:r>
              <a:rPr lang="en-GB" err="1"/>
              <a:t>var</a:t>
            </a:r>
            <a:r>
              <a:rPr lang="en-GB"/>
              <a:t>() function.</a:t>
            </a:r>
          </a:p>
          <a:p>
            <a:pPr lvl="1" algn="just"/>
            <a:r>
              <a:rPr lang="en-GB"/>
              <a:t>Updating Values</a:t>
            </a:r>
          </a:p>
          <a:p>
            <a:pPr lvl="1" algn="just"/>
            <a:r>
              <a:rPr lang="en-GB"/>
              <a:t>Cascading and Inheritance</a:t>
            </a:r>
          </a:p>
          <a:p>
            <a:pPr lvl="1" algn="just"/>
            <a:r>
              <a:rPr lang="en-GB"/>
              <a:t>Fall Back Values</a:t>
            </a:r>
          </a:p>
          <a:p>
            <a:endParaRPr lang="en-US"/>
          </a:p>
        </p:txBody>
      </p:sp>
      <p:pic>
        <p:nvPicPr>
          <p:cNvPr id="7" name="Content Placeholder 6" descr="download (2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8315" y="2364687"/>
            <a:ext cx="4288695" cy="2880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CSS transformations allow you to modify the appearance and layout of elements in 2D and 3D space. Let's explore the key concepts of CSS transformations:</a:t>
            </a:r>
          </a:p>
          <a:p>
            <a:r>
              <a:rPr lang="en-GB"/>
              <a:t>Transform Property:</a:t>
            </a:r>
          </a:p>
          <a:p>
            <a:pPr lvl="1"/>
            <a:r>
              <a:rPr lang="en-GB"/>
              <a:t>The transform property is used to apply transformations to an element.</a:t>
            </a:r>
          </a:p>
          <a:p>
            <a:pPr lvl="1"/>
            <a:r>
              <a:rPr lang="en-GB"/>
              <a:t>It accepts various transformation functions as values.</a:t>
            </a:r>
          </a:p>
          <a:p>
            <a:endParaRPr lang="en-US"/>
          </a:p>
        </p:txBody>
      </p:sp>
      <p:pic>
        <p:nvPicPr>
          <p:cNvPr id="5" name="Content Placeholder 4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8800"/>
          <a:stretch>
            <a:fillRect/>
          </a:stretch>
        </p:blipFill>
        <p:spPr>
          <a:xfrm>
            <a:off x="6663072" y="2733928"/>
            <a:ext cx="5307005" cy="1980000"/>
          </a:xfrm>
        </p:spPr>
      </p:pic>
      <p:sp>
        <p:nvSpPr>
          <p:cNvPr id="6" name="Rectangle 5"/>
          <p:cNvSpPr/>
          <p:nvPr/>
        </p:nvSpPr>
        <p:spPr>
          <a:xfrm>
            <a:off x="7623936" y="4962603"/>
            <a:ext cx="2948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 : https://www.w3.org/TR/css-transforms-1/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/>
              <a:t>2D Transforms</a:t>
            </a:r>
          </a:p>
          <a:p>
            <a:pPr lvl="1" algn="just"/>
            <a:r>
              <a:rPr lang="en-GB"/>
              <a:t>CSS provides several 2D transformation functions, including rotate, scale, translate, skew, and matrix.</a:t>
            </a:r>
          </a:p>
          <a:p>
            <a:pPr lvl="1" algn="just"/>
            <a:r>
              <a:rPr lang="en-GB"/>
              <a:t>Each function alters the element's position, size, or shape in the 2D plane.</a:t>
            </a:r>
          </a:p>
          <a:p>
            <a:pPr algn="just"/>
            <a:r>
              <a:rPr lang="en-GB"/>
              <a:t>3D Transforms</a:t>
            </a:r>
          </a:p>
          <a:p>
            <a:pPr lvl="1" algn="just"/>
            <a:r>
              <a:rPr lang="en-GB"/>
              <a:t>CSS supports 3D transformations, allowing you to manipulate elements in three-dimensional space.</a:t>
            </a:r>
          </a:p>
          <a:p>
            <a:pPr lvl="1" algn="just"/>
            <a:r>
              <a:rPr lang="en-GB"/>
              <a:t>3D transforms include </a:t>
            </a:r>
            <a:r>
              <a:rPr lang="en-GB" err="1"/>
              <a:t>rotateX</a:t>
            </a:r>
            <a:r>
              <a:rPr lang="en-GB"/>
              <a:t>, </a:t>
            </a:r>
            <a:r>
              <a:rPr lang="en-GB" err="1"/>
              <a:t>rotateY</a:t>
            </a:r>
            <a:r>
              <a:rPr lang="en-GB"/>
              <a:t>, </a:t>
            </a:r>
            <a:r>
              <a:rPr lang="en-GB" err="1"/>
              <a:t>rotateZ</a:t>
            </a:r>
            <a:r>
              <a:rPr lang="en-GB"/>
              <a:t>, scale3D, translate3D, and matrix3D</a:t>
            </a:r>
          </a:p>
        </p:txBody>
      </p:sp>
      <p:pic>
        <p:nvPicPr>
          <p:cNvPr id="5" name="Content Placeholder 4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8800"/>
          <a:stretch>
            <a:fillRect/>
          </a:stretch>
        </p:blipFill>
        <p:spPr>
          <a:xfrm>
            <a:off x="6146949" y="2756361"/>
            <a:ext cx="5306975" cy="1980000"/>
          </a:xfrm>
        </p:spPr>
      </p:pic>
      <p:sp>
        <p:nvSpPr>
          <p:cNvPr id="6" name="Rectangle 5"/>
          <p:cNvSpPr/>
          <p:nvPr/>
        </p:nvSpPr>
        <p:spPr>
          <a:xfrm>
            <a:off x="7513404" y="5183666"/>
            <a:ext cx="2948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 : https://www.w3.org/TR/css-transforms-1/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Responsive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CSS responsive frameworks provide pre-built components and layouts that help in creating responsive web designs. Let's explore the benefits and features of CSS responsive frameworks:</a:t>
            </a:r>
          </a:p>
          <a:p>
            <a:pPr lvl="1"/>
            <a:r>
              <a:rPr lang="en-US"/>
              <a:t>Simplified Responsive Design</a:t>
            </a:r>
          </a:p>
          <a:p>
            <a:pPr lvl="1"/>
            <a:r>
              <a:rPr lang="en-US"/>
              <a:t>Grid Systems</a:t>
            </a:r>
          </a:p>
          <a:p>
            <a:pPr lvl="1"/>
            <a:r>
              <a:rPr lang="en-US"/>
              <a:t>Responsive Components</a:t>
            </a:r>
          </a:p>
          <a:p>
            <a:pPr lvl="1"/>
            <a:r>
              <a:rPr lang="en-US"/>
              <a:t>Cross-Browser Compatibility</a:t>
            </a:r>
          </a:p>
          <a:p>
            <a:pPr lvl="1"/>
            <a:r>
              <a:rPr lang="en-US"/>
              <a:t>Rapid Development</a:t>
            </a:r>
          </a:p>
          <a:p>
            <a:pPr lvl="1"/>
            <a:r>
              <a:rPr lang="en-US"/>
              <a:t>Community Support and Resources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Popular CSS Responsive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/>
              <a:t>Bootstrap: A widely used framework that offers a robust set of components, a responsive grid system, and extensive documentation.</a:t>
            </a:r>
          </a:p>
          <a:p>
            <a:pPr algn="just"/>
            <a:r>
              <a:rPr lang="en-GB"/>
              <a:t>Foundation: A responsive framework that provides flexible grid layouts, customizable components, and built-in JavaScript </a:t>
            </a:r>
            <a:r>
              <a:rPr lang="en-GB" err="1"/>
              <a:t>plugins</a:t>
            </a:r>
            <a:r>
              <a:rPr lang="en-GB"/>
              <a:t>.</a:t>
            </a:r>
          </a:p>
          <a:p>
            <a:pPr algn="just"/>
            <a:r>
              <a:rPr lang="en-GB" err="1"/>
              <a:t>Bulma</a:t>
            </a:r>
            <a:r>
              <a:rPr lang="en-GB"/>
              <a:t>: A lightweight and modular framework that emphasizes simplicity and ease of use.</a:t>
            </a:r>
          </a:p>
          <a:p>
            <a:pPr algn="just"/>
            <a:r>
              <a:rPr lang="en-GB"/>
              <a:t>Tailwind CSS: A utility-first framework that allows you to rapidly build custom designs using pre-defined classes.</a:t>
            </a:r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8253" t="15254" r="8400"/>
          <a:stretch>
            <a:fillRect/>
          </a:stretch>
        </p:blipFill>
        <p:spPr>
          <a:xfrm>
            <a:off x="6973555" y="2642717"/>
            <a:ext cx="4425722" cy="2520000"/>
          </a:xfrm>
        </p:spPr>
      </p:pic>
      <p:sp>
        <p:nvSpPr>
          <p:cNvPr id="7" name="Rectangle 6"/>
          <p:cNvSpPr/>
          <p:nvPr/>
        </p:nvSpPr>
        <p:spPr>
          <a:xfrm>
            <a:off x="6598418" y="5355771"/>
            <a:ext cx="51179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Image URL: https://www.tekkiwebsolutions.com/blog/best-css-frameworks-for-web-developers/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CSS Best Practices and Performance Optimization</a:t>
            </a:r>
            <a:endParaRPr 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Implementing CSS best practices and optimizing performance are crucial for efficient and maintainable code. </a:t>
            </a:r>
          </a:p>
          <a:p>
            <a:r>
              <a:rPr lang="en-GB"/>
              <a:t>Let's explore some key best practices and techniques:</a:t>
            </a:r>
          </a:p>
          <a:p>
            <a:r>
              <a:rPr lang="en-GB"/>
              <a:t>Minimize and Concatenate CSS:</a:t>
            </a:r>
          </a:p>
          <a:p>
            <a:pPr lvl="1"/>
            <a:r>
              <a:rPr lang="en-GB"/>
              <a:t>Minify and concatenate your CSS files to reduce file size and minimize the number of HTTP requests.</a:t>
            </a:r>
          </a:p>
          <a:p>
            <a:pPr lvl="1"/>
            <a:r>
              <a:rPr lang="en-GB"/>
              <a:t>Use tools or build processes to automate this optimization step.</a:t>
            </a:r>
          </a:p>
          <a:p>
            <a:r>
              <a:rPr lang="en-GB"/>
              <a:t>Use External CSS:</a:t>
            </a:r>
          </a:p>
          <a:p>
            <a:pPr lvl="1"/>
            <a:r>
              <a:rPr lang="en-GB"/>
              <a:t>Use external CSS files instead of inline or internal styles.</a:t>
            </a:r>
          </a:p>
          <a:p>
            <a:pPr lvl="1"/>
            <a:r>
              <a:rPr lang="en-GB"/>
              <a:t>External </a:t>
            </a:r>
            <a:r>
              <a:rPr lang="en-GB" err="1"/>
              <a:t>stylesheets</a:t>
            </a:r>
            <a:r>
              <a:rPr lang="en-GB"/>
              <a:t> can be cached by the browser, leading to faster subsequent page loads.</a:t>
            </a:r>
          </a:p>
          <a:p>
            <a:r>
              <a:rPr lang="en-GB"/>
              <a:t>Organize and Modularize CSS:</a:t>
            </a:r>
          </a:p>
          <a:p>
            <a:pPr lvl="1"/>
            <a:r>
              <a:rPr lang="en-GB"/>
              <a:t>Use a modular approach, such as CSS modules or component-based CSS, to organize your styles.</a:t>
            </a:r>
          </a:p>
          <a:p>
            <a:pPr lvl="1"/>
            <a:r>
              <a:rPr lang="en-GB"/>
              <a:t>Divide your styles into smaller, manageable files, improving code maintainability.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CSS Best Practices and Performance Optimization (Contd...)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Limit Selectors:</a:t>
            </a:r>
          </a:p>
          <a:p>
            <a:pPr lvl="1"/>
            <a:r>
              <a:rPr lang="en-GB"/>
              <a:t>Use specific selectors to target elements instead of relying on excessive descendant or universal selectors.</a:t>
            </a:r>
          </a:p>
          <a:p>
            <a:pPr lvl="1"/>
            <a:r>
              <a:rPr lang="en-GB"/>
              <a:t>Reduce the number of selectors in your </a:t>
            </a:r>
            <a:r>
              <a:rPr lang="en-GB" err="1"/>
              <a:t>stylesheets</a:t>
            </a:r>
            <a:r>
              <a:rPr lang="en-GB"/>
              <a:t> for improved performance.</a:t>
            </a:r>
          </a:p>
          <a:p>
            <a:r>
              <a:rPr lang="en-GB"/>
              <a:t>Optimize CSS Specificity:</a:t>
            </a:r>
          </a:p>
          <a:p>
            <a:pPr lvl="1"/>
            <a:r>
              <a:rPr lang="en-GB"/>
              <a:t>Avoid using overly specific CSS selectors whenever possible.</a:t>
            </a:r>
          </a:p>
          <a:p>
            <a:pPr lvl="1"/>
            <a:r>
              <a:rPr lang="en-GB"/>
              <a:t>Use the appropriate level of specificity to target elements without adding unnecessary weight to your </a:t>
            </a:r>
            <a:r>
              <a:rPr lang="en-GB" err="1"/>
              <a:t>stylesheets</a:t>
            </a:r>
            <a:r>
              <a:rPr lang="en-GB"/>
              <a:t>.</a:t>
            </a:r>
          </a:p>
          <a:p>
            <a:r>
              <a:rPr lang="en-GB"/>
              <a:t>Reduce CSS Redundancy:</a:t>
            </a:r>
          </a:p>
          <a:p>
            <a:pPr lvl="1"/>
            <a:r>
              <a:rPr lang="en-GB"/>
              <a:t>Regularly review your CSS to identify and eliminate redundant or unused styles.</a:t>
            </a:r>
          </a:p>
          <a:p>
            <a:pPr lvl="1"/>
            <a:r>
              <a:rPr lang="en-GB"/>
              <a:t>Remove any duplicated styles to streamline your code.</a:t>
            </a:r>
          </a:p>
          <a:p>
            <a:r>
              <a:rPr lang="en-GB"/>
              <a:t>Optimize CSS Animations and Transitions:</a:t>
            </a:r>
          </a:p>
          <a:p>
            <a:pPr lvl="1"/>
            <a:r>
              <a:rPr lang="en-GB"/>
              <a:t>Use CSS animations and transitions judiciously, as they can impact performance.</a:t>
            </a:r>
          </a:p>
          <a:p>
            <a:pPr lvl="1"/>
            <a:r>
              <a:rPr lang="en-GB"/>
              <a:t>Minimize the number of animated properties and elements to optimize performance.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4F5A-FF08-C051-DEEE-4E44372A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 to CSS</a:t>
            </a:r>
            <a:endParaRPr lang="en-GB" b="1"/>
          </a:p>
        </p:txBody>
      </p:sp>
      <p:pic>
        <p:nvPicPr>
          <p:cNvPr id="5" name="Content Placeholder 4" descr="html-cs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75" y="2774156"/>
            <a:ext cx="5080000" cy="2540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/>
              <a:t>CSS stands for Cascading Style Sheets.</a:t>
            </a:r>
          </a:p>
          <a:p>
            <a:pPr algn="just"/>
            <a:r>
              <a:rPr lang="en-GB"/>
              <a:t>It is a language used for describing the presentation and formatting of a document written in HTML.</a:t>
            </a:r>
          </a:p>
          <a:p>
            <a:pPr algn="just"/>
            <a:r>
              <a:rPr lang="en-GB"/>
              <a:t>CSS separates the content and presentation aspects of web development.</a:t>
            </a:r>
          </a:p>
          <a:p>
            <a:pPr algn="just"/>
            <a:r>
              <a:rPr lang="en-GB"/>
              <a:t>It allows developers to control the layout, </a:t>
            </a:r>
            <a:r>
              <a:rPr lang="en-GB" err="1"/>
              <a:t>colors</a:t>
            </a:r>
            <a:r>
              <a:rPr lang="en-GB"/>
              <a:t>, fonts, and other visual aspects of a website.</a:t>
            </a:r>
          </a:p>
          <a:p>
            <a:pPr algn="just"/>
            <a:r>
              <a:rPr lang="en-GB"/>
              <a:t>By separating the content from the presentation, CSS provides more flexibility, consistency, and ease of maintenance in web development.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1166" y="5676035"/>
            <a:ext cx="3034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/>
              <a:t>Image Source : https://tutorial.techaltum.com/images/css-3.jpg</a:t>
            </a:r>
          </a:p>
        </p:txBody>
      </p:sp>
    </p:spTree>
    <p:extLst>
      <p:ext uri="{BB962C8B-B14F-4D97-AF65-F5344CB8AC3E}">
        <p14:creationId xmlns:p14="http://schemas.microsoft.com/office/powerpoint/2010/main" val="228453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CSS Best Practices and Performance Optimization (Contd...)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Use CSS Sprites or Icon Fonts:</a:t>
            </a:r>
          </a:p>
          <a:p>
            <a:pPr lvl="1"/>
            <a:r>
              <a:rPr lang="en-GB"/>
              <a:t>Combine small images into a single image sprite to reduce the number of HTTP requests.</a:t>
            </a:r>
          </a:p>
          <a:p>
            <a:pPr lvl="1"/>
            <a:r>
              <a:rPr lang="en-GB"/>
              <a:t>Alternatively, consider using icon fonts for scalable and efficient icon usage.</a:t>
            </a:r>
          </a:p>
          <a:p>
            <a:r>
              <a:rPr lang="en-GB"/>
              <a:t>Limit the Use of @import:</a:t>
            </a:r>
          </a:p>
          <a:p>
            <a:pPr lvl="1"/>
            <a:r>
              <a:rPr lang="en-GB"/>
              <a:t>Minimize the use of @import statements, as they block parallel downloads and slow down page rendering.</a:t>
            </a:r>
          </a:p>
          <a:p>
            <a:pPr lvl="1"/>
            <a:r>
              <a:rPr lang="en-GB"/>
              <a:t>Instead, use external CSS files or utilize modern import methods like link tags.</a:t>
            </a:r>
          </a:p>
          <a:p>
            <a:r>
              <a:rPr lang="en-GB"/>
              <a:t>Regularly Audit and </a:t>
            </a:r>
            <a:r>
              <a:rPr lang="en-GB" err="1"/>
              <a:t>Refactor</a:t>
            </a:r>
            <a:r>
              <a:rPr lang="en-GB"/>
              <a:t> CSS:</a:t>
            </a:r>
          </a:p>
          <a:p>
            <a:pPr lvl="1"/>
            <a:r>
              <a:rPr lang="en-GB"/>
              <a:t>Conduct regular code reviews and audits to identify areas for improvement and optimization.</a:t>
            </a:r>
          </a:p>
          <a:p>
            <a:pPr lvl="1"/>
            <a:r>
              <a:rPr lang="en-GB" err="1"/>
              <a:t>Refactor</a:t>
            </a:r>
            <a:r>
              <a:rPr lang="en-GB"/>
              <a:t> and optimize your CSS codebase to eliminate redundancy, reduce complexity, and improve performance.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CSS3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GB"/>
              <a:t>CSS3 introduces a wide range of new features that enhance the styling and interactivity of web pages. Let's explore some key CSS3 features</a:t>
            </a:r>
            <a:endParaRPr lang="en-US"/>
          </a:p>
        </p:txBody>
      </p:sp>
      <p:pic>
        <p:nvPicPr>
          <p:cNvPr id="5" name="Content Placeholder 4" descr="css-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825" y="2774156"/>
            <a:ext cx="5080000" cy="2540000"/>
          </a:xfrm>
        </p:spPr>
      </p:pic>
      <p:sp>
        <p:nvSpPr>
          <p:cNvPr id="6" name="Rectangle 5"/>
          <p:cNvSpPr/>
          <p:nvPr/>
        </p:nvSpPr>
        <p:spPr>
          <a:xfrm>
            <a:off x="7218484" y="5565503"/>
            <a:ext cx="3034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/>
              <a:t>Image Source : https://tutorial.techaltum.com/images/css-3.jpg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CSS3 Features(Contd..)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/>
              <a:t>Rounded Corners</a:t>
            </a:r>
          </a:p>
          <a:p>
            <a:pPr algn="just"/>
            <a:r>
              <a:rPr lang="en-US"/>
              <a:t>Gradients</a:t>
            </a:r>
          </a:p>
          <a:p>
            <a:pPr algn="just"/>
            <a:r>
              <a:rPr lang="en-US"/>
              <a:t>Transitions</a:t>
            </a:r>
          </a:p>
          <a:p>
            <a:pPr algn="just"/>
            <a:r>
              <a:rPr lang="en-US"/>
              <a:t>Animations</a:t>
            </a:r>
          </a:p>
          <a:p>
            <a:pPr algn="just"/>
            <a:r>
              <a:rPr lang="en-US"/>
              <a:t>Transformations</a:t>
            </a:r>
          </a:p>
          <a:p>
            <a:pPr algn="just"/>
            <a:r>
              <a:rPr lang="en-US"/>
              <a:t>Shadows and Effects</a:t>
            </a:r>
          </a:p>
          <a:p>
            <a:pPr algn="just"/>
            <a:r>
              <a:rPr lang="en-US" err="1"/>
              <a:t>Flexbox</a:t>
            </a:r>
            <a:endParaRPr lang="en-US"/>
          </a:p>
          <a:p>
            <a:pPr algn="just"/>
            <a:r>
              <a:rPr lang="en-US"/>
              <a:t>Grid Layout</a:t>
            </a:r>
          </a:p>
          <a:p>
            <a:pPr algn="just"/>
            <a:r>
              <a:rPr lang="en-US"/>
              <a:t>Media Queries</a:t>
            </a:r>
          </a:p>
          <a:p>
            <a:pPr algn="just"/>
            <a:r>
              <a:rPr lang="en-US"/>
              <a:t>Custom Fonts</a:t>
            </a:r>
          </a:p>
        </p:txBody>
      </p:sp>
      <p:pic>
        <p:nvPicPr>
          <p:cNvPr id="5" name="Content Placeholder 4" descr="css-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825" y="2774156"/>
            <a:ext cx="5080000" cy="2540000"/>
          </a:xfrm>
        </p:spPr>
      </p:pic>
      <p:sp>
        <p:nvSpPr>
          <p:cNvPr id="6" name="Rectangle 5"/>
          <p:cNvSpPr/>
          <p:nvPr/>
        </p:nvSpPr>
        <p:spPr>
          <a:xfrm>
            <a:off x="7218484" y="5565503"/>
            <a:ext cx="3034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/>
              <a:t>Image Source : https://tutorial.techaltum.com/images/css-3.jpg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pngeg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179" y="820244"/>
            <a:ext cx="5164856" cy="5164856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References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MDN Web Docs (developer.mozilla.org)</a:t>
            </a:r>
          </a:p>
          <a:p>
            <a:r>
              <a:rPr lang="en-US"/>
              <a:t>CSS-Tricks (css-tricks.com)</a:t>
            </a:r>
          </a:p>
          <a:p>
            <a:r>
              <a:rPr lang="en-US"/>
              <a:t>W3Schools (w3schools.com/</a:t>
            </a:r>
            <a:r>
              <a:rPr lang="en-US" err="1"/>
              <a:t>css</a:t>
            </a:r>
            <a:r>
              <a:rPr lang="en-US"/>
              <a:t>)</a:t>
            </a:r>
          </a:p>
          <a:p>
            <a:r>
              <a:rPr lang="en-US" err="1"/>
              <a:t>Codrops</a:t>
            </a:r>
            <a:r>
              <a:rPr lang="en-US"/>
              <a:t> (tympanus.net/</a:t>
            </a:r>
            <a:r>
              <a:rPr lang="en-US" err="1"/>
              <a:t>codrops</a:t>
            </a:r>
            <a:r>
              <a:rPr lang="en-US"/>
              <a:t>/</a:t>
            </a:r>
            <a:r>
              <a:rPr lang="en-US" err="1"/>
              <a:t>css_reference</a:t>
            </a:r>
            <a:r>
              <a:rPr lang="en-US"/>
              <a:t>)</a:t>
            </a:r>
          </a:p>
          <a:p>
            <a:r>
              <a:rPr lang="en-US"/>
              <a:t>CSS Gradient (cssgradient.io)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F6DFE079-BD5F-30B0-1409-50EB9DD98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057" y="977116"/>
            <a:ext cx="6944264" cy="3903452"/>
          </a:xfrm>
        </p:spPr>
      </p:pic>
    </p:spTree>
    <p:extLst>
      <p:ext uri="{BB962C8B-B14F-4D97-AF65-F5344CB8AC3E}">
        <p14:creationId xmlns:p14="http://schemas.microsoft.com/office/powerpoint/2010/main" val="337621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Separation of Content and Presentation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CSS enables the separation of content and presentation in web development.</a:t>
            </a:r>
          </a:p>
          <a:p>
            <a:r>
              <a:rPr lang="en-GB"/>
              <a:t>Content refers to the text, images, and structure of a web page.</a:t>
            </a:r>
          </a:p>
          <a:p>
            <a:r>
              <a:rPr lang="en-GB"/>
              <a:t>Presentation includes the styling, layout, and visual aspects of the page.</a:t>
            </a:r>
          </a:p>
          <a:p>
            <a:r>
              <a:rPr lang="en-GB"/>
              <a:t>By using CSS, developers can define the presentation rules in a separate CSS file or within the HTML file itself.</a:t>
            </a:r>
          </a:p>
          <a:p>
            <a:r>
              <a:rPr lang="en-GB"/>
              <a:t>This separation allows for easier updates and changes to the presentation without affecting the content.</a:t>
            </a:r>
          </a:p>
          <a:p>
            <a:r>
              <a:rPr lang="en-GB"/>
              <a:t>It also enables the reuse of styles across multiple web pages, improving consistency and reducing redundancy.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Basic Syntax of CSS Rules, Selectors, and Properties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CSS rules consist of a selector and a declaration block.</a:t>
            </a:r>
          </a:p>
          <a:p>
            <a:r>
              <a:rPr lang="en-GB"/>
              <a:t>Selectors target HTML elements, while the declaration block contains one or more property-value pairs.</a:t>
            </a:r>
          </a:p>
          <a:p>
            <a:endParaRPr lang="en-US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938092"/>
            <a:ext cx="5194300" cy="221212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Example of a Simple CSS Rule</a:t>
            </a:r>
            <a:endParaRPr lang="en-US" b="1"/>
          </a:p>
        </p:txBody>
      </p:sp>
      <p:pic>
        <p:nvPicPr>
          <p:cNvPr id="5" name="Content Placeholder 4" descr="css-syntax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11742"/>
          <a:stretch>
            <a:fillRect/>
          </a:stretch>
        </p:blipFill>
        <p:spPr>
          <a:xfrm>
            <a:off x="638175" y="3091656"/>
            <a:ext cx="5080000" cy="168131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Selector: In this example, we'll use the selector "h1" to target all the heading level 1 elements in HTML.</a:t>
            </a:r>
          </a:p>
          <a:p>
            <a:r>
              <a:rPr lang="en-GB"/>
              <a:t>Declaration Block: Within the declaration block, we'll set the "</a:t>
            </a:r>
            <a:r>
              <a:rPr lang="en-GB" err="1"/>
              <a:t>color</a:t>
            </a:r>
            <a:r>
              <a:rPr lang="en-GB"/>
              <a:t>" property to "red" to change the text </a:t>
            </a:r>
            <a:r>
              <a:rPr lang="en-GB" err="1"/>
              <a:t>color</a:t>
            </a:r>
            <a:r>
              <a:rPr lang="en-GB"/>
              <a:t> of the selected elements.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0973" y="5093231"/>
            <a:ext cx="3034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/>
              <a:t>Image Source : https://tutorial.techaltum.com/images/css-3.jpg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Inline CSS allows you to apply styles directly to individual HTML elements using the "style" attribute.</a:t>
            </a:r>
          </a:p>
          <a:p>
            <a:pPr lvl="1"/>
            <a:r>
              <a:rPr lang="en-GB"/>
              <a:t>The "style" attribute is added within the opening tag of an HTML element.</a:t>
            </a:r>
          </a:p>
          <a:p>
            <a:pPr lvl="1"/>
            <a:r>
              <a:rPr lang="en-GB"/>
              <a:t>Inline styles override external and internal CSS styles.</a:t>
            </a:r>
          </a:p>
        </p:txBody>
      </p:sp>
      <p:pic>
        <p:nvPicPr>
          <p:cNvPr id="6" name="Content Placeholder 5" descr="types-of-cs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6325" y="2682081"/>
            <a:ext cx="3175000" cy="2724150"/>
          </a:xfrm>
        </p:spPr>
      </p:pic>
      <p:sp>
        <p:nvSpPr>
          <p:cNvPr id="7" name="Rectangle 6"/>
          <p:cNvSpPr/>
          <p:nvPr/>
        </p:nvSpPr>
        <p:spPr>
          <a:xfrm>
            <a:off x="7571112" y="5555455"/>
            <a:ext cx="28905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 : https://www.javatpoint.com/types-of-css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Internal CSS allows you to include CSS styles directly within the HTML file, using the &lt;style&gt; tag.</a:t>
            </a:r>
          </a:p>
          <a:p>
            <a:pPr lvl="1"/>
            <a:r>
              <a:rPr lang="en-GB"/>
              <a:t>This method is useful when you want to apply styles to specific elements on a single page.</a:t>
            </a:r>
          </a:p>
          <a:p>
            <a:r>
              <a:rPr lang="en-GB"/>
              <a:t>To use internal CSS, place the &lt;style&gt; tag within the &lt;head&gt; section of your HTML file.</a:t>
            </a:r>
          </a:p>
          <a:p>
            <a:pPr lvl="1"/>
            <a:r>
              <a:rPr lang="en-GB"/>
              <a:t>Within the &lt;style&gt; tag, write your CSS rules and properties as you would in an external CSS file.</a:t>
            </a:r>
          </a:p>
        </p:txBody>
      </p:sp>
      <p:pic>
        <p:nvPicPr>
          <p:cNvPr id="6" name="Content Placeholder 5" descr="types-of-c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6325" y="2682081"/>
            <a:ext cx="3175000" cy="2724150"/>
          </a:xfrm>
        </p:spPr>
      </p:pic>
      <p:sp>
        <p:nvSpPr>
          <p:cNvPr id="7" name="Rectangle 6"/>
          <p:cNvSpPr/>
          <p:nvPr/>
        </p:nvSpPr>
        <p:spPr>
          <a:xfrm>
            <a:off x="7571112" y="5555455"/>
            <a:ext cx="28905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 : https://www.javatpoint.com/types-of-css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External CSS</a:t>
            </a:r>
            <a:endParaRPr lang="en-US" b="1"/>
          </a:p>
        </p:txBody>
      </p:sp>
      <p:pic>
        <p:nvPicPr>
          <p:cNvPr id="5" name="Content Placeholder 4" descr="types-of-cs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0675" y="2682081"/>
            <a:ext cx="3175000" cy="27241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Use the "link" tag with the "</a:t>
            </a:r>
            <a:r>
              <a:rPr lang="en-GB" err="1"/>
              <a:t>rel</a:t>
            </a:r>
            <a:r>
              <a:rPr lang="en-GB"/>
              <a:t>" attribute set to "</a:t>
            </a:r>
            <a:r>
              <a:rPr lang="en-GB" err="1"/>
              <a:t>stylesheet</a:t>
            </a:r>
            <a:r>
              <a:rPr lang="en-GB"/>
              <a:t>" to link an external CSS file.</a:t>
            </a:r>
          </a:p>
          <a:p>
            <a:r>
              <a:rPr lang="en-GB"/>
              <a:t>Specify the "</a:t>
            </a:r>
            <a:r>
              <a:rPr lang="en-GB" err="1"/>
              <a:t>href</a:t>
            </a:r>
            <a:r>
              <a:rPr lang="en-GB"/>
              <a:t>" attribute to indicate the path to the external CSS file.</a:t>
            </a:r>
          </a:p>
          <a:p>
            <a:r>
              <a:rPr lang="en-GB"/>
              <a:t>Benefits of External CSS:</a:t>
            </a:r>
          </a:p>
          <a:p>
            <a:pPr lvl="1" algn="just"/>
            <a:r>
              <a:rPr lang="en-GB"/>
              <a:t>Allows for better organization and separation of concerns, as styles are stored in a separate file.</a:t>
            </a:r>
          </a:p>
          <a:p>
            <a:pPr lvl="1" algn="just"/>
            <a:r>
              <a:rPr lang="en-GB"/>
              <a:t>Multiple HTML files can share the same </a:t>
            </a:r>
            <a:r>
              <a:rPr lang="en-GB" err="1"/>
              <a:t>stylesheet</a:t>
            </a:r>
            <a:r>
              <a:rPr lang="en-GB"/>
              <a:t>, reducing redundancy and making global style changes easier.</a:t>
            </a: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3745" y="5615745"/>
            <a:ext cx="28905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Image URL : https://www.javatpoint.com/types-of-css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DividendVTI</vt:lpstr>
      <vt:lpstr>Cascading style sheet(CSS)</vt:lpstr>
      <vt:lpstr>Agenda</vt:lpstr>
      <vt:lpstr>Introduction to CSS</vt:lpstr>
      <vt:lpstr>Separation of Content and Presentation</vt:lpstr>
      <vt:lpstr>Basic Syntax of CSS Rules, Selectors, and Properties</vt:lpstr>
      <vt:lpstr>Example of a Simple CSS Rule</vt:lpstr>
      <vt:lpstr>Inline CSS</vt:lpstr>
      <vt:lpstr>Internal CSS</vt:lpstr>
      <vt:lpstr>External CSS</vt:lpstr>
      <vt:lpstr>CSS Selectors</vt:lpstr>
      <vt:lpstr>CSS Box Model</vt:lpstr>
      <vt:lpstr>CSS Layouts</vt:lpstr>
      <vt:lpstr>CSS Layouts - Float Layout</vt:lpstr>
      <vt:lpstr>CSS Layouts - Flexbox Layout</vt:lpstr>
      <vt:lpstr>CSS Layouts - CSS Grid</vt:lpstr>
      <vt:lpstr>CSS Colors</vt:lpstr>
      <vt:lpstr>CSS Backgrounds</vt:lpstr>
      <vt:lpstr>CSS Transitions</vt:lpstr>
      <vt:lpstr>CSS Animations</vt:lpstr>
      <vt:lpstr>CSS MEDIA QUERIES</vt:lpstr>
      <vt:lpstr>CSS MEDIA QUERIES(Contd..)</vt:lpstr>
      <vt:lpstr>CSS MEDIA QUERIES(Contd..)</vt:lpstr>
      <vt:lpstr>CSS Variables</vt:lpstr>
      <vt:lpstr>CSS Transformations</vt:lpstr>
      <vt:lpstr>CSS Transformations</vt:lpstr>
      <vt:lpstr>CSS Responsive Frameworks</vt:lpstr>
      <vt:lpstr>Popular CSS Responsive Frameworks</vt:lpstr>
      <vt:lpstr>CSS Best Practices and Performance Optimization</vt:lpstr>
      <vt:lpstr>CSS Best Practices and Performance Optimization (Contd...)</vt:lpstr>
      <vt:lpstr>CSS Best Practices and Performance Optimization (Contd...)</vt:lpstr>
      <vt:lpstr>CSS3 Features</vt:lpstr>
      <vt:lpstr>CSS3 Features(Contd..)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revision>3</cp:revision>
  <dcterms:created xsi:type="dcterms:W3CDTF">2021-05-26T16:50:10Z</dcterms:created>
  <dcterms:modified xsi:type="dcterms:W3CDTF">2023-07-21T07:50:02Z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