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7"/>
  </p:notesMasterIdLst>
  <p:sldIdLst>
    <p:sldId id="257" r:id="rId5"/>
    <p:sldId id="258" r:id="rId6"/>
    <p:sldId id="260" r:id="rId7"/>
    <p:sldId id="269" r:id="rId8"/>
    <p:sldId id="263" r:id="rId9"/>
    <p:sldId id="261" r:id="rId10"/>
    <p:sldId id="264" r:id="rId11"/>
    <p:sldId id="265" r:id="rId12"/>
    <p:sldId id="262" r:id="rId13"/>
    <p:sldId id="266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67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5D6A-94A8-4D79-A9E6-DE3F3C6D0C2F}" v="2" dt="2023-06-22T09:10:59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1293" autoAdjust="0"/>
  </p:normalViewPr>
  <p:slideViewPr>
    <p:cSldViewPr snapToGrid="0">
      <p:cViewPr varScale="1">
        <p:scale>
          <a:sx n="80" d="100"/>
          <a:sy n="80" d="100"/>
        </p:scale>
        <p:origin x="-73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 Tripathi" userId="7a3ee10a-3b61-41fe-ac67-b165fb7d4208" providerId="ADAL" clId="{409A7142-0811-D347-A2D9-940436A9BCDF}"/>
    <pc:docChg chg="addSld delSld">
      <pc:chgData name="Kush Tripathi" userId="7a3ee10a-3b61-41fe-ac67-b165fb7d4208" providerId="ADAL" clId="{409A7142-0811-D347-A2D9-940436A9BCDF}" dt="2023-04-03T03:35:36.760" v="1" actId="2696"/>
      <pc:docMkLst>
        <pc:docMk/>
      </pc:docMkLst>
      <pc:sldChg chg="new del">
        <pc:chgData name="Kush Tripathi" userId="7a3ee10a-3b61-41fe-ac67-b165fb7d4208" providerId="ADAL" clId="{409A7142-0811-D347-A2D9-940436A9BCDF}" dt="2023-04-03T03:35:36.760" v="1" actId="2696"/>
        <pc:sldMkLst>
          <pc:docMk/>
          <pc:sldMk cId="2343458703" sldId="259"/>
        </pc:sldMkLst>
      </pc:sldChg>
    </pc:docChg>
  </pc:docChgLst>
  <pc:docChgLst>
    <pc:chgData name="Shabaz Ahmed Ali" userId="S::shabaz@edunetfoundation.org::8937c481-946d-4552-82de-d81526054d6b" providerId="AD" clId="Web-{D3FA5D6A-94A8-4D79-A9E6-DE3F3C6D0C2F}"/>
    <pc:docChg chg="modSld">
      <pc:chgData name="Shabaz Ahmed Ali" userId="S::shabaz@edunetfoundation.org::8937c481-946d-4552-82de-d81526054d6b" providerId="AD" clId="Web-{D3FA5D6A-94A8-4D79-A9E6-DE3F3C6D0C2F}" dt="2023-06-22T09:10:59.138" v="1" actId="20577"/>
      <pc:docMkLst>
        <pc:docMk/>
      </pc:docMkLst>
      <pc:sldChg chg="modSp">
        <pc:chgData name="Shabaz Ahmed Ali" userId="S::shabaz@edunetfoundation.org::8937c481-946d-4552-82de-d81526054d6b" providerId="AD" clId="Web-{D3FA5D6A-94A8-4D79-A9E6-DE3F3C6D0C2F}" dt="2023-06-22T09:10:59.138" v="1" actId="20577"/>
        <pc:sldMkLst>
          <pc:docMk/>
          <pc:sldMk cId="2475805559" sldId="257"/>
        </pc:sldMkLst>
        <pc:spChg chg="mod">
          <ac:chgData name="Shabaz Ahmed Ali" userId="S::shabaz@edunetfoundation.org::8937c481-946d-4552-82de-d81526054d6b" providerId="AD" clId="Web-{D3FA5D6A-94A8-4D79-A9E6-DE3F3C6D0C2F}" dt="2023-06-22T09:10:48.700" v="0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Shabaz Ahmed Ali" userId="S::shabaz@edunetfoundation.org::8937c481-946d-4552-82de-d81526054d6b" providerId="AD" clId="Web-{D3FA5D6A-94A8-4D79-A9E6-DE3F3C6D0C2F}" dt="2023-06-22T09:10:59.138" v="1" actId="20577"/>
          <ac:spMkLst>
            <pc:docMk/>
            <pc:sldMk cId="2475805559" sldId="257"/>
            <ac:spMk id="3" creationId="{835D6E6B-3353-491C-A3C6-F278D6CED8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7/17/2023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xmlns="" id="{8BB56248-DD7E-DB48-09BE-49EDA9ED3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26088" b="13130"/>
          <a:stretch/>
        </p:blipFill>
        <p:spPr>
          <a:xfrm>
            <a:off x="86260" y="6382948"/>
            <a:ext cx="2468098" cy="47505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Subtitle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7208" cy="3634486"/>
          </a:xfrm>
        </p:spPr>
        <p:txBody>
          <a:bodyPr/>
          <a:lstStyle/>
          <a:p>
            <a:pPr>
              <a:lnSpc>
                <a:spcPct val="115000"/>
              </a:lnSpc>
              <a:buFont typeface="Arial"/>
              <a:buChar char="●"/>
              <a:defRPr/>
            </a:pPr>
            <a:endParaRPr lang="en-US" dirty="0" smtClean="0">
              <a:sym typeface="Arial"/>
            </a:endParaRPr>
          </a:p>
          <a:p>
            <a:pPr>
              <a:defRPr/>
            </a:pPr>
            <a:r>
              <a:rPr lang="en-US" dirty="0" smtClean="0">
                <a:sym typeface="Arial"/>
              </a:rPr>
              <a:t>Variables are used to store data, like string of text, numbers, etc. </a:t>
            </a:r>
          </a:p>
          <a:p>
            <a:pPr>
              <a:defRPr/>
            </a:pPr>
            <a:r>
              <a:rPr lang="en-US" dirty="0" smtClean="0">
                <a:sym typeface="Arial"/>
              </a:rPr>
              <a:t>The data or value stored in the variables can be set, updated, and retrieved whenever needed. </a:t>
            </a:r>
          </a:p>
          <a:p>
            <a:pPr marL="139700" indent="0">
              <a:lnSpc>
                <a:spcPct val="115000"/>
              </a:lnSpc>
              <a:buNone/>
              <a:defRPr/>
            </a:pPr>
            <a:r>
              <a:rPr lang="en-IN" dirty="0" smtClean="0">
                <a:sym typeface="Arial"/>
              </a:rPr>
              <a:t>Example:</a:t>
            </a:r>
          </a:p>
          <a:p>
            <a:pPr marL="457200" lvl="2" indent="0">
              <a:spcBef>
                <a:spcPts val="0"/>
              </a:spcBef>
              <a:buNone/>
              <a:defRPr/>
            </a:pPr>
            <a:r>
              <a:rPr lang="en-IN" sz="1700" dirty="0" err="1" smtClean="0">
                <a:sym typeface="Arial"/>
              </a:rPr>
              <a:t>var</a:t>
            </a:r>
            <a:r>
              <a:rPr lang="en-IN" sz="1700" dirty="0" smtClean="0">
                <a:sym typeface="Arial"/>
              </a:rPr>
              <a:t> name = "Peter Parker";</a:t>
            </a:r>
          </a:p>
          <a:p>
            <a:pPr marL="457200" lvl="2" indent="0">
              <a:spcBef>
                <a:spcPts val="0"/>
              </a:spcBef>
              <a:buNone/>
              <a:defRPr/>
            </a:pPr>
            <a:r>
              <a:rPr lang="en-IN" sz="1700" dirty="0" err="1" smtClean="0">
                <a:sym typeface="Arial"/>
              </a:rPr>
              <a:t>var</a:t>
            </a:r>
            <a:r>
              <a:rPr lang="en-IN" sz="1700" dirty="0" smtClean="0">
                <a:sym typeface="Arial"/>
              </a:rPr>
              <a:t> age = 21;</a:t>
            </a:r>
          </a:p>
          <a:p>
            <a:pPr marL="457200" lvl="2" indent="0">
              <a:spcBef>
                <a:spcPts val="0"/>
              </a:spcBef>
              <a:buNone/>
              <a:defRPr/>
            </a:pPr>
            <a:r>
              <a:rPr lang="en-IN" sz="1700" dirty="0" err="1" smtClean="0">
                <a:sym typeface="Arial"/>
              </a:rPr>
              <a:t>var</a:t>
            </a:r>
            <a:r>
              <a:rPr lang="en-IN" sz="1700" dirty="0" smtClean="0">
                <a:sym typeface="Arial"/>
              </a:rPr>
              <a:t> </a:t>
            </a:r>
            <a:r>
              <a:rPr lang="en-IN" sz="1700" dirty="0" err="1" smtClean="0">
                <a:sym typeface="Arial"/>
              </a:rPr>
              <a:t>isMarried</a:t>
            </a:r>
            <a:r>
              <a:rPr lang="en-IN" sz="1700" dirty="0" smtClean="0">
                <a:sym typeface="Arial"/>
              </a:rPr>
              <a:t> = false;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650" y="2554288"/>
            <a:ext cx="456565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</a:t>
            </a:r>
            <a:r>
              <a:rPr lang="en-GB" dirty="0" err="1" smtClean="0"/>
              <a:t>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7208" cy="3634486"/>
          </a:xfrm>
        </p:spPr>
        <p:txBody>
          <a:bodyPr/>
          <a:lstStyle/>
          <a:p>
            <a:pPr>
              <a:lnSpc>
                <a:spcPct val="115000"/>
              </a:lnSpc>
              <a:buFont typeface="Arial"/>
              <a:buChar char="●"/>
              <a:defRPr/>
            </a:pPr>
            <a:endParaRPr lang="en-US" dirty="0" smtClean="0">
              <a:sym typeface="Arial"/>
            </a:endParaRPr>
          </a:p>
          <a:p>
            <a:pPr marL="139700" indent="0">
              <a:lnSpc>
                <a:spcPct val="115000"/>
              </a:lnSpc>
              <a:buFont typeface="Wingdings 2" panose="05020102010507070707" pitchFamily="18" charset="2"/>
              <a:buNone/>
              <a:defRPr/>
            </a:pPr>
            <a:r>
              <a:rPr lang="en-US" dirty="0" smtClean="0">
                <a:sym typeface="Arial"/>
              </a:rPr>
              <a:t>JavaScript is dynamic and loosely typed language. It means you don't require to specify a type of a variable.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Datatypes</a:t>
            </a:r>
            <a:r>
              <a:rPr lang="en-GB" dirty="0" smtClean="0"/>
              <a:t> types</a:t>
            </a:r>
            <a:endParaRPr lang="en-US" dirty="0"/>
          </a:p>
        </p:txBody>
      </p:sp>
      <p:pic>
        <p:nvPicPr>
          <p:cNvPr id="5" name="Picture 6"/>
          <p:cNvPicPr>
            <a:picLocks noGrp="1" noChangeAspect="1"/>
          </p:cNvPicPr>
          <p:nvPr>
            <p:ph idx="1"/>
          </p:nvPr>
        </p:nvPicPr>
        <p:blipFill>
          <a:blip r:embed="rId2"/>
          <a:srcRect t="2411" b="7834"/>
          <a:stretch>
            <a:fillRect/>
          </a:stretch>
        </p:blipFill>
        <p:spPr bwMode="auto">
          <a:xfrm>
            <a:off x="581025" y="2400222"/>
            <a:ext cx="10372725" cy="351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7208" cy="3634486"/>
          </a:xfrm>
        </p:spPr>
        <p:txBody>
          <a:bodyPr/>
          <a:lstStyle/>
          <a:p>
            <a:pPr>
              <a:lnSpc>
                <a:spcPct val="115000"/>
              </a:lnSpc>
              <a:buFont typeface="Arial"/>
              <a:buChar char="●"/>
              <a:defRPr/>
            </a:pPr>
            <a:endParaRPr lang="en-US" dirty="0" smtClean="0">
              <a:sym typeface="Arial"/>
            </a:endParaRPr>
          </a:p>
          <a:p>
            <a:pPr algn="just">
              <a:lnSpc>
                <a:spcPct val="115000"/>
              </a:lnSpc>
              <a:buFont typeface="Arial"/>
              <a:buChar char="●"/>
              <a:defRPr/>
            </a:pPr>
            <a:r>
              <a:rPr lang="en-US" dirty="0" smtClean="0">
                <a:sym typeface="Arial"/>
              </a:rPr>
              <a:t>An operator performs some operation on single or multiple operands (data value) and produces a result. </a:t>
            </a:r>
          </a:p>
          <a:p>
            <a:pPr algn="just">
              <a:lnSpc>
                <a:spcPct val="115000"/>
              </a:lnSpc>
              <a:buFont typeface="Arial"/>
              <a:buChar char="●"/>
              <a:defRPr/>
            </a:pPr>
            <a:r>
              <a:rPr lang="en-US" dirty="0" smtClean="0">
                <a:sym typeface="Arial"/>
              </a:rPr>
              <a:t>Syntax:</a:t>
            </a:r>
          </a:p>
          <a:p>
            <a:pPr marL="139700" indent="0" algn="just">
              <a:lnSpc>
                <a:spcPct val="115000"/>
              </a:lnSpc>
              <a:buNone/>
              <a:defRPr/>
            </a:pPr>
            <a:r>
              <a:rPr lang="en-US" dirty="0" smtClean="0">
                <a:sym typeface="Arial"/>
              </a:rPr>
              <a:t>&lt;Left operand&gt; operator &lt;right operand&gt;</a:t>
            </a:r>
          </a:p>
          <a:p>
            <a:pPr marL="139700" indent="0" algn="just">
              <a:lnSpc>
                <a:spcPct val="115000"/>
              </a:lnSpc>
              <a:buNone/>
              <a:defRPr/>
            </a:pPr>
            <a:r>
              <a:rPr lang="en-US" dirty="0" smtClean="0">
                <a:sym typeface="Arial"/>
              </a:rPr>
              <a:t>&lt;Left operand&gt; operator</a:t>
            </a:r>
          </a:p>
          <a:p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650" y="2343150"/>
            <a:ext cx="457676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7208" cy="3634486"/>
          </a:xfrm>
        </p:spPr>
        <p:txBody>
          <a:bodyPr/>
          <a:lstStyle/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GB" dirty="0" smtClean="0">
                <a:sym typeface="Arial"/>
              </a:rPr>
              <a:t>Conditional statements control </a:t>
            </a:r>
            <a:r>
              <a:rPr lang="en-GB" dirty="0" err="1" smtClean="0">
                <a:sym typeface="Arial"/>
              </a:rPr>
              <a:t>behavior</a:t>
            </a:r>
            <a:r>
              <a:rPr lang="en-GB" dirty="0" smtClean="0">
                <a:sym typeface="Arial"/>
              </a:rPr>
              <a:t> in JavaScript and determine whether or not pieces of code can run.</a:t>
            </a:r>
            <a:endParaRPr lang="en-US" dirty="0"/>
          </a:p>
        </p:txBody>
      </p:sp>
      <p:pic>
        <p:nvPicPr>
          <p:cNvPr id="21506" name="Picture 2" descr="Types of Conditional Statements in JavaScript with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 flipH="1" flipV="1">
            <a:off x="6202891" y="2314574"/>
            <a:ext cx="4758268" cy="326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7208" cy="3634486"/>
          </a:xfrm>
        </p:spPr>
        <p:txBody>
          <a:bodyPr/>
          <a:lstStyle/>
          <a:p>
            <a:pPr>
              <a:buNone/>
              <a:defRPr/>
            </a:pPr>
            <a:r>
              <a:rPr lang="en-US" dirty="0" smtClean="0">
                <a:sym typeface="Arial"/>
              </a:rPr>
              <a:t>It evaluates the content only if expression is true.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Syntax:</a:t>
            </a:r>
          </a:p>
          <a:p>
            <a:pPr marL="306000" lvl="1">
              <a:lnSpc>
                <a:spcPct val="110000"/>
              </a:lnSpc>
              <a:buNone/>
              <a:defRPr/>
            </a:pPr>
            <a:r>
              <a:rPr lang="en-US" sz="1700" dirty="0" smtClean="0">
                <a:sym typeface="Arial"/>
              </a:rPr>
              <a:t>if(expression)</a:t>
            </a:r>
          </a:p>
          <a:p>
            <a:pPr marL="306000" lvl="1">
              <a:lnSpc>
                <a:spcPct val="110000"/>
              </a:lnSpc>
              <a:buNone/>
              <a:defRPr/>
            </a:pPr>
            <a:r>
              <a:rPr lang="en-US" sz="1700" dirty="0" smtClean="0">
                <a:sym typeface="Arial"/>
              </a:rPr>
              <a:t>{  </a:t>
            </a:r>
          </a:p>
          <a:p>
            <a:pPr marL="306000" lvl="1">
              <a:lnSpc>
                <a:spcPct val="110000"/>
              </a:lnSpc>
              <a:buNone/>
              <a:defRPr/>
            </a:pPr>
            <a:r>
              <a:rPr lang="en-US" sz="1700" dirty="0" smtClean="0">
                <a:sym typeface="Arial"/>
              </a:rPr>
              <a:t>//content to be evaluated  </a:t>
            </a:r>
          </a:p>
          <a:p>
            <a:pPr marL="306000" lvl="1">
              <a:lnSpc>
                <a:spcPct val="110000"/>
              </a:lnSpc>
              <a:buNone/>
              <a:defRPr/>
            </a:pPr>
            <a:r>
              <a:rPr lang="en-US" sz="1700" dirty="0" smtClean="0">
                <a:sym typeface="Arial"/>
              </a:rPr>
              <a:t>} </a:t>
            </a: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4238" y="1763713"/>
            <a:ext cx="3186112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else…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7208" cy="3634486"/>
          </a:xfrm>
        </p:spPr>
        <p:txBody>
          <a:bodyPr/>
          <a:lstStyle/>
          <a:p>
            <a:pPr>
              <a:buNone/>
              <a:defRPr/>
            </a:pPr>
            <a:r>
              <a:rPr lang="en-US" dirty="0" smtClean="0">
                <a:sym typeface="Arial"/>
              </a:rPr>
              <a:t>It evaluates the content whether condition is true of false.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Syntax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if(expression){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//content to be evaluated if condition is true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}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else{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//content to be evaluated if condition is false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} </a:t>
            </a:r>
          </a:p>
          <a:p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1413" y="1449388"/>
            <a:ext cx="35814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Else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7208" cy="3634486"/>
          </a:xfrm>
        </p:spPr>
        <p:txBody>
          <a:bodyPr/>
          <a:lstStyle/>
          <a:p>
            <a:pPr>
              <a:buNone/>
              <a:defRPr/>
            </a:pPr>
            <a:r>
              <a:rPr lang="en-US" dirty="0" smtClean="0">
                <a:sym typeface="Arial"/>
              </a:rPr>
              <a:t>if(expression1){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//content to be evaluated if expression1 is true  }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else if(expression2)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{  //content to be evaluated if expression2 is true  }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else if(expression3)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{  //content to be evaluated if expression3 is true  }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else{   //content to be evaluated if no expression is true  } </a:t>
            </a:r>
          </a:p>
          <a:p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2625" y="1519238"/>
            <a:ext cx="39243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/>
              </a:rPr>
              <a:t>The JavaScript switch statement is used to execute one code from multiple expressions. </a:t>
            </a:r>
          </a:p>
          <a:p>
            <a:pPr>
              <a:defRPr/>
            </a:pPr>
            <a:r>
              <a:rPr lang="en-US" dirty="0" smtClean="0">
                <a:sym typeface="Arial"/>
              </a:rPr>
              <a:t>It is just like else if statement that we have learned in previous page. But it is convenient than if..else..if because it can be used with numbers, characters etc.</a:t>
            </a:r>
          </a:p>
          <a:p>
            <a:pPr>
              <a:defRPr/>
            </a:pPr>
            <a:endParaRPr lang="en-US" dirty="0">
              <a:sym typeface="Arial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9050" y="1771650"/>
            <a:ext cx="3154363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Looping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/>
              </a:rPr>
              <a:t>The JavaScript loops are used to iterate the piece of code using for, while, do while or for-in loops. </a:t>
            </a:r>
          </a:p>
          <a:p>
            <a:pPr>
              <a:defRPr/>
            </a:pPr>
            <a:r>
              <a:rPr lang="en-US" dirty="0" smtClean="0">
                <a:sym typeface="Arial"/>
              </a:rPr>
              <a:t>There are four types of loops in JavaScript.</a:t>
            </a:r>
          </a:p>
          <a:p>
            <a:pPr marL="576000" lvl="2">
              <a:lnSpc>
                <a:spcPct val="110000"/>
              </a:lnSpc>
              <a:defRPr/>
            </a:pPr>
            <a:r>
              <a:rPr lang="en-US" sz="1600" dirty="0" smtClean="0">
                <a:sym typeface="Arial"/>
              </a:rPr>
              <a:t>for loop</a:t>
            </a:r>
          </a:p>
          <a:p>
            <a:pPr marL="576000" lvl="2">
              <a:lnSpc>
                <a:spcPct val="110000"/>
              </a:lnSpc>
              <a:defRPr/>
            </a:pPr>
            <a:r>
              <a:rPr lang="en-US" sz="1600" dirty="0" smtClean="0">
                <a:sym typeface="Arial"/>
              </a:rPr>
              <a:t>while loop</a:t>
            </a:r>
          </a:p>
          <a:p>
            <a:pPr marL="576000" lvl="2">
              <a:lnSpc>
                <a:spcPct val="110000"/>
              </a:lnSpc>
              <a:defRPr/>
            </a:pPr>
            <a:r>
              <a:rPr lang="en-US" sz="1600" dirty="0" smtClean="0">
                <a:sym typeface="Arial"/>
              </a:rPr>
              <a:t>do-while </a:t>
            </a:r>
            <a:r>
              <a:rPr lang="en-US" sz="1600" dirty="0" smtClean="0">
                <a:sym typeface="Arial"/>
              </a:rPr>
              <a:t>loop</a:t>
            </a:r>
          </a:p>
          <a:p>
            <a:pPr marL="576000" lvl="2">
              <a:lnSpc>
                <a:spcPct val="110000"/>
              </a:lnSpc>
              <a:defRPr/>
            </a:pPr>
            <a:r>
              <a:rPr lang="en-US" sz="1600" dirty="0" smtClean="0">
                <a:sym typeface="Arial"/>
              </a:rPr>
              <a:t>For-in </a:t>
            </a:r>
            <a:r>
              <a:rPr lang="en-US" sz="1600" dirty="0" smtClean="0">
                <a:sym typeface="Arial"/>
              </a:rPr>
              <a:t>loop</a:t>
            </a:r>
          </a:p>
          <a:p>
            <a:pPr>
              <a:defRPr/>
            </a:pPr>
            <a:endParaRPr 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section, we will discuss: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JavaScript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</a:t>
            </a:r>
            <a:r>
              <a:rPr lang="en-IN" dirty="0" err="1" smtClean="0"/>
              <a:t>Datatype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Condition </a:t>
            </a:r>
            <a:r>
              <a:rPr lang="en-IN" dirty="0" smtClean="0"/>
              <a:t>and Loop</a:t>
            </a:r>
            <a:endParaRPr lang="en-IN" dirty="0" smtClean="0"/>
          </a:p>
          <a:p>
            <a:r>
              <a:rPr lang="en-IN" dirty="0" smtClean="0"/>
              <a:t>JavaScript Array</a:t>
            </a:r>
          </a:p>
          <a:p>
            <a:r>
              <a:rPr lang="en-IN" dirty="0" smtClean="0"/>
              <a:t>JavaScript Function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DOM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BOM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/>
              </a:rPr>
              <a:t>The JavaScript for loop iterates the elements for the fixed number of times. It should be used if number of iterations is known. </a:t>
            </a:r>
          </a:p>
          <a:p>
            <a:pPr>
              <a:defRPr/>
            </a:pPr>
            <a:r>
              <a:rPr lang="en-US" dirty="0" smtClean="0">
                <a:sym typeface="Arial"/>
              </a:rPr>
              <a:t>Syntax: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	for </a:t>
            </a:r>
            <a:r>
              <a:rPr lang="en-US" dirty="0" smtClean="0">
                <a:sym typeface="Arial"/>
              </a:rPr>
              <a:t>(initialization; condition; increment)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	{	  </a:t>
            </a:r>
            <a:endParaRPr lang="en-US" dirty="0" smtClean="0">
              <a:sym typeface="Arial"/>
            </a:endParaRP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  </a:t>
            </a:r>
            <a:r>
              <a:rPr lang="en-US" dirty="0" smtClean="0">
                <a:sym typeface="Arial"/>
              </a:rPr>
              <a:t>	code to be executed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	}	 </a:t>
            </a:r>
            <a:endParaRPr lang="en-US" dirty="0" smtClean="0">
              <a:sym typeface="Arial"/>
            </a:endParaRPr>
          </a:p>
          <a:p>
            <a:pPr>
              <a:defRPr/>
            </a:pPr>
            <a:endParaRPr lang="en-US" dirty="0">
              <a:sym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3063" y="2287588"/>
            <a:ext cx="4110037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/>
              </a:rPr>
              <a:t>The JavaScript while loop iterates the elements for the infinite number of times. It should be used if number of iteration is not known. 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Syntax:</a:t>
            </a:r>
          </a:p>
          <a:p>
            <a:pPr>
              <a:defRPr/>
            </a:pPr>
            <a:r>
              <a:rPr lang="en-US" dirty="0" smtClean="0">
                <a:sym typeface="Arial"/>
              </a:rPr>
              <a:t>while (condition)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      {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      code </a:t>
            </a:r>
            <a:r>
              <a:rPr lang="en-US" dirty="0" smtClean="0">
                <a:sym typeface="Arial"/>
              </a:rPr>
              <a:t>to be executed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     } </a:t>
            </a:r>
            <a:endParaRPr lang="en-US" dirty="0" smtClean="0">
              <a:sym typeface="Arial"/>
            </a:endParaRPr>
          </a:p>
          <a:p>
            <a:pPr>
              <a:defRPr/>
            </a:pPr>
            <a:endParaRPr lang="en-US" dirty="0">
              <a:sym typeface="Arial"/>
            </a:endParaRPr>
          </a:p>
        </p:txBody>
      </p:sp>
      <p:pic>
        <p:nvPicPr>
          <p:cNvPr id="13314" name="Picture 2" descr="JavaScript - While Loops | Tutorials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1300" y="1509712"/>
            <a:ext cx="2505075" cy="3848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/>
              </a:rPr>
              <a:t>The JavaScript do while loop iterates the elements for the infinite number of times like while loop. but, code is executed at least once whether condition is true or false. 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latin typeface="Arial" charset="0"/>
              <a:cs typeface="Arial" charset="0"/>
              <a:sym typeface="Arial"/>
            </a:endParaRP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Syntax: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do{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    code to be executed  </a:t>
            </a:r>
          </a:p>
          <a:p>
            <a:pPr>
              <a:buNone/>
              <a:defRPr/>
            </a:pPr>
            <a:r>
              <a:rPr lang="en-US" dirty="0" smtClean="0">
                <a:sym typeface="Arial"/>
              </a:rPr>
              <a:t>}while (condition); </a:t>
            </a:r>
          </a:p>
          <a:p>
            <a:pPr>
              <a:defRPr/>
            </a:pPr>
            <a:endParaRPr lang="en-US" dirty="0" smtClean="0">
              <a:sym typeface="Arial"/>
            </a:endParaRPr>
          </a:p>
        </p:txBody>
      </p:sp>
      <p:pic>
        <p:nvPicPr>
          <p:cNvPr id="12290" name="Picture 2" descr="JavaScript do while loop - w3resour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7925" y="1649411"/>
            <a:ext cx="3429000" cy="4132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in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The for..in loop provides a simpler way to iterate through the properties of an object. 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latin typeface="Arial" charset="0"/>
              <a:cs typeface="Arial" charset="0"/>
            </a:endParaRP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Syntax: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for (</a:t>
            </a:r>
            <a:r>
              <a:rPr lang="en-US" dirty="0" err="1" smtClean="0">
                <a:sym typeface="Arial"/>
              </a:rPr>
              <a:t>variableName</a:t>
            </a:r>
            <a:r>
              <a:rPr lang="en-US" dirty="0" smtClean="0">
                <a:sym typeface="Arial"/>
              </a:rPr>
              <a:t> in Object)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{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    statement(s)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}(condition</a:t>
            </a:r>
          </a:p>
        </p:txBody>
      </p:sp>
      <p:pic>
        <p:nvPicPr>
          <p:cNvPr id="11266" name="Picture 2" descr="https://images.theengineeringprojects.com/image/main/2020/01/For-Loops-In-JavaScript-1.jpg"/>
          <p:cNvPicPr>
            <a:picLocks noChangeAspect="1" noChangeArrowheads="1"/>
          </p:cNvPicPr>
          <p:nvPr/>
        </p:nvPicPr>
        <p:blipFill>
          <a:blip r:embed="rId2"/>
          <a:srcRect t="33185"/>
          <a:stretch>
            <a:fillRect/>
          </a:stretch>
        </p:blipFill>
        <p:spPr bwMode="auto">
          <a:xfrm>
            <a:off x="6651625" y="3133725"/>
            <a:ext cx="489585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JavaScript array is an object that represents a collection of similar type of elements.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There are 3 ways to construct array in JavaScript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ym typeface="Arial"/>
              </a:rPr>
              <a:t>i</a:t>
            </a:r>
            <a:r>
              <a:rPr lang="en-US" dirty="0" smtClean="0">
                <a:sym typeface="Arial"/>
              </a:rPr>
              <a:t>.	By array literal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ii.	By creating instance of Array directly (using new keyword)</a:t>
            </a:r>
          </a:p>
          <a:p>
            <a:pPr marL="139700" indent="0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ym typeface="Arial"/>
              </a:rPr>
              <a:t>iii.	By using an Array constructor (using new keyword)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 l="9061" r="7785" b="14897"/>
          <a:stretch>
            <a:fillRect/>
          </a:stretch>
        </p:blipFill>
        <p:spPr bwMode="auto">
          <a:xfrm>
            <a:off x="7343775" y="1760538"/>
            <a:ext cx="4222750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ym typeface="Arial"/>
              </a:rPr>
              <a:t>A </a:t>
            </a:r>
            <a:r>
              <a:rPr lang="en-US" dirty="0" err="1" smtClean="0">
                <a:sym typeface="Arial"/>
              </a:rPr>
              <a:t>javaScript</a:t>
            </a:r>
            <a:r>
              <a:rPr lang="en-US" dirty="0" smtClean="0">
                <a:sym typeface="Arial"/>
              </a:rPr>
              <a:t> object is an entity having state and behavior. For example: car, pen, bike, chair, glass, keyboard, monitor etc.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ym typeface="Arial"/>
              </a:rPr>
              <a:t>JavaScript is an object-based language. Everything is an object in JavaScript.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ym typeface="Arial"/>
              </a:rPr>
              <a:t>JavaScript is template based not class based.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 b="4550"/>
          <a:stretch>
            <a:fillRect/>
          </a:stretch>
        </p:blipFill>
        <p:spPr bwMode="auto">
          <a:xfrm>
            <a:off x="7359650" y="1884363"/>
            <a:ext cx="3992563" cy="27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ym typeface="Arial"/>
              </a:rPr>
              <a:t>A function is a block of code that performs a specific task.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ym typeface="Arial"/>
              </a:rPr>
              <a:t>Suppose you need to create a program to create a circle and color it. You can create two functions to solve this problem: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ym typeface="Arial"/>
              </a:rPr>
              <a:t>a function to draw the circle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ym typeface="Arial"/>
              </a:rPr>
              <a:t>a function to color the circle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8238" y="1981199"/>
            <a:ext cx="36798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 functions-call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ym typeface="Arial"/>
              </a:rPr>
              <a:t>A function is declared using the function keyword.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ym typeface="Arial"/>
              </a:rPr>
              <a:t>The basic rules of naming a function are similar to naming a variable.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ym typeface="Arial"/>
              </a:rPr>
              <a:t>The body of function is written within </a:t>
            </a:r>
            <a:r>
              <a:rPr lang="en-US" dirty="0" smtClean="0">
                <a:sym typeface="Arial"/>
              </a:rPr>
              <a:t>{}.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ym typeface="Arial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dirty="0" smtClean="0">
                <a:sym typeface="Arial"/>
              </a:rPr>
              <a:t>Syntax:</a:t>
            </a:r>
          </a:p>
          <a:p>
            <a:pPr marL="306000" lvl="1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700" dirty="0" smtClean="0">
                <a:sym typeface="Arial"/>
              </a:rPr>
              <a:t>function </a:t>
            </a:r>
            <a:r>
              <a:rPr lang="en-US" sz="1700" dirty="0" err="1" smtClean="0">
                <a:sym typeface="Arial"/>
              </a:rPr>
              <a:t>nameOfFunction</a:t>
            </a:r>
            <a:r>
              <a:rPr lang="en-US" sz="1700" dirty="0" smtClean="0">
                <a:sym typeface="Arial"/>
              </a:rPr>
              <a:t> () {</a:t>
            </a:r>
          </a:p>
          <a:p>
            <a:pPr marL="306000" lvl="1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700" dirty="0" smtClean="0">
                <a:sym typeface="Arial"/>
              </a:rPr>
              <a:t> </a:t>
            </a:r>
            <a:r>
              <a:rPr lang="en-US" sz="1700" dirty="0" smtClean="0">
                <a:sym typeface="Arial"/>
              </a:rPr>
              <a:t>// function body   </a:t>
            </a:r>
          </a:p>
          <a:p>
            <a:pPr marL="306000" lvl="1"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700" dirty="0" smtClean="0">
                <a:sym typeface="Arial"/>
              </a:rPr>
              <a:t>}</a:t>
            </a: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rcRect l="4231" r="3719"/>
          <a:stretch>
            <a:fillRect/>
          </a:stretch>
        </p:blipFill>
        <p:spPr bwMode="auto">
          <a:xfrm>
            <a:off x="7321550" y="2551113"/>
            <a:ext cx="3873500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 functions-parameters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ym typeface="Arial"/>
              </a:rPr>
              <a:t>A function can also be declared with parameters. A parameter is a value that is passed when declaring a function.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9013" y="2403474"/>
            <a:ext cx="408463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 functions-return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8" y="2359914"/>
            <a:ext cx="5667208" cy="363448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ym typeface="Arial"/>
              </a:rPr>
              <a:t>The return statement can be used to return the value to a function call.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ym typeface="Arial"/>
              </a:rPr>
              <a:t>The return statement denotes that the function has ended. Any code after return is not executed.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ym typeface="Arial"/>
              </a:rPr>
              <a:t>If nothing is returned, the function returns an undefined value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9013" y="2403474"/>
            <a:ext cx="408463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743283" cy="3634486"/>
          </a:xfrm>
        </p:spPr>
        <p:txBody>
          <a:bodyPr/>
          <a:lstStyle/>
          <a:p>
            <a:r>
              <a:rPr lang="en-US" dirty="0" smtClean="0"/>
              <a:t>JavaScript is a very powerful client-side scripting language. </a:t>
            </a:r>
          </a:p>
          <a:p>
            <a:r>
              <a:rPr lang="en-US" dirty="0" smtClean="0"/>
              <a:t>JavaScript is used mainly for enhancing the interaction of a user with the webpage.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8425" y="2159000"/>
            <a:ext cx="45720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Browser object model</a:t>
            </a:r>
            <a:endParaRPr lang="en-US" dirty="0"/>
          </a:p>
        </p:txBody>
      </p:sp>
      <p:pic>
        <p:nvPicPr>
          <p:cNvPr id="4" name="Content Placeholder 3" descr="js-bom.png"/>
          <p:cNvPicPr>
            <a:picLocks noGrp="1" noChangeAspect="1"/>
          </p:cNvPicPr>
          <p:nvPr>
            <p:ph idx="1"/>
          </p:nvPr>
        </p:nvPicPr>
        <p:blipFill>
          <a:blip r:embed="rId2"/>
          <a:srcRect b="15434"/>
          <a:stretch>
            <a:fillRect/>
          </a:stretch>
        </p:blipFill>
        <p:spPr>
          <a:xfrm>
            <a:off x="1990151" y="2843823"/>
            <a:ext cx="8211697" cy="2223477"/>
          </a:xfrm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Arial"/>
              </a:rPr>
              <a:t>JavaScript can access all the elements in a webpage </a:t>
            </a:r>
            <a:r>
              <a:rPr lang="en-GB" dirty="0" smtClean="0">
                <a:sym typeface="Arial"/>
              </a:rPr>
              <a:t>making</a:t>
            </a:r>
          </a:p>
          <a:p>
            <a:pPr>
              <a:buNone/>
            </a:pPr>
            <a:r>
              <a:rPr lang="en-GB" dirty="0" smtClean="0">
                <a:sym typeface="Arial"/>
              </a:rPr>
              <a:t> </a:t>
            </a:r>
            <a:r>
              <a:rPr lang="en-GB" dirty="0" smtClean="0">
                <a:sym typeface="Arial"/>
              </a:rPr>
              <a:t>use of Document Object Model (DOM). In fact, the web browser </a:t>
            </a:r>
            <a:endParaRPr lang="en-GB" dirty="0" smtClean="0">
              <a:sym typeface="Arial"/>
            </a:endParaRPr>
          </a:p>
          <a:p>
            <a:pPr>
              <a:buNone/>
            </a:pPr>
            <a:r>
              <a:rPr lang="en-GB" dirty="0" smtClean="0">
                <a:sym typeface="Arial"/>
              </a:rPr>
              <a:t>creates </a:t>
            </a:r>
            <a:r>
              <a:rPr lang="en-GB" dirty="0" smtClean="0">
                <a:sym typeface="Arial"/>
              </a:rPr>
              <a:t>a DOM of the webpage when the page is loaded.</a:t>
            </a:r>
            <a:r>
              <a:rPr lang="en-GB" dirty="0" smtClean="0"/>
              <a:t> </a:t>
            </a:r>
            <a:endParaRPr lang="en-US" dirty="0"/>
          </a:p>
        </p:txBody>
      </p:sp>
      <p:pic>
        <p:nvPicPr>
          <p:cNvPr id="3074" name="Picture 2" descr="https://upload.wikimedia.org/wikipedia/commons/thumb/5/5a/DOM-model.svg/1200px-DOM-mode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25" y="1960054"/>
            <a:ext cx="4298950" cy="4193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t="18194" r="28594" b="29869"/>
          <a:stretch>
            <a:fillRect/>
          </a:stretch>
        </p:blipFill>
        <p:spPr bwMode="auto">
          <a:xfrm>
            <a:off x="628650" y="2667000"/>
            <a:ext cx="87058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743283" cy="3634486"/>
          </a:xfrm>
        </p:spPr>
        <p:txBody>
          <a:bodyPr/>
          <a:lstStyle/>
          <a:p>
            <a:r>
              <a:rPr lang="en-US" dirty="0" smtClean="0"/>
              <a:t>JavaScript offers lots of flexibility.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IN" dirty="0" smtClean="0"/>
              <a:t>Mobile app development, </a:t>
            </a:r>
            <a:r>
              <a:rPr lang="en-US" dirty="0" smtClean="0"/>
              <a:t>desktop app development, and game development.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/>
              <a:t>With </a:t>
            </a:r>
            <a:r>
              <a:rPr lang="en-US" dirty="0" err="1" smtClean="0"/>
              <a:t>javascript</a:t>
            </a:r>
            <a:r>
              <a:rPr lang="en-US" dirty="0" smtClean="0"/>
              <a:t> you can find tons of frameworks and libraries already developed, which can be used directly in web development. </a:t>
            </a:r>
          </a:p>
          <a:p>
            <a:endParaRPr lang="en-US" dirty="0"/>
          </a:p>
        </p:txBody>
      </p:sp>
      <p:pic>
        <p:nvPicPr>
          <p:cNvPr id="5" name="Picture 8" descr="https://d2i2xyh28mr8fx.cloudfront.net/wp-content/uploads/2023/01/26131328/HTML-vs-CSS-vs-JavaScript.png"/>
          <p:cNvPicPr>
            <a:picLocks noChangeAspect="1" noChangeArrowheads="1"/>
          </p:cNvPicPr>
          <p:nvPr/>
        </p:nvPicPr>
        <p:blipFill>
          <a:blip r:embed="rId2"/>
          <a:srcRect t="-233" b="17017"/>
          <a:stretch>
            <a:fillRect/>
          </a:stretch>
        </p:blipFill>
        <p:spPr bwMode="auto">
          <a:xfrm>
            <a:off x="6116637" y="1935163"/>
            <a:ext cx="5018087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indent="0">
              <a:lnSpc>
                <a:spcPct val="115000"/>
              </a:lnSpc>
              <a:buNone/>
              <a:defRPr/>
            </a:pPr>
            <a:r>
              <a:rPr lang="en-GB" dirty="0" smtClean="0">
                <a:sym typeface="Arial"/>
              </a:rPr>
              <a:t>JavaScript is used in various fields from the web to servers: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GB" dirty="0" smtClean="0">
                <a:sym typeface="Arial"/>
              </a:rPr>
              <a:t>Web Applications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GB" dirty="0" smtClean="0">
                <a:sym typeface="Arial"/>
              </a:rPr>
              <a:t>Mobile Applications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GB" dirty="0" smtClean="0">
                <a:sym typeface="Arial"/>
              </a:rPr>
              <a:t>Web-based Games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GB" dirty="0" smtClean="0">
                <a:sym typeface="Arial"/>
              </a:rPr>
              <a:t>Back-end Web Development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0850" y="2492375"/>
            <a:ext cx="40386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of JavaScript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9650" y="2550636"/>
            <a:ext cx="9448800" cy="32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</a:t>
            </a:r>
            <a:r>
              <a:rPr lang="en-GB" dirty="0" err="1" smtClean="0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indent="0">
              <a:lnSpc>
                <a:spcPct val="115000"/>
              </a:lnSpc>
              <a:buNone/>
              <a:defRPr/>
            </a:pPr>
            <a:r>
              <a:rPr lang="en-IN" dirty="0" smtClean="0">
                <a:sym typeface="Arial"/>
              </a:rPr>
              <a:t>JavaScript is used to create interactive websites. </a:t>
            </a:r>
            <a:endParaRPr lang="en-IN" dirty="0" smtClean="0">
              <a:sym typeface="Arial"/>
            </a:endParaRPr>
          </a:p>
          <a:p>
            <a:pPr marL="139700" indent="0">
              <a:lnSpc>
                <a:spcPct val="115000"/>
              </a:lnSpc>
              <a:buNone/>
              <a:defRPr/>
            </a:pPr>
            <a:r>
              <a:rPr lang="en-IN" dirty="0" smtClean="0">
                <a:sym typeface="Arial"/>
              </a:rPr>
              <a:t>It </a:t>
            </a:r>
            <a:r>
              <a:rPr lang="en-IN" dirty="0" smtClean="0">
                <a:sym typeface="Arial"/>
              </a:rPr>
              <a:t>is mainly used for: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IN" dirty="0" smtClean="0">
                <a:sym typeface="Arial"/>
              </a:rPr>
              <a:t>Client-side validation,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IN" dirty="0" smtClean="0">
                <a:sym typeface="Arial"/>
              </a:rPr>
              <a:t>Dynamic drop-down menus,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IN" dirty="0" smtClean="0">
                <a:sym typeface="Arial"/>
              </a:rPr>
              <a:t>Displaying date and time,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IN" dirty="0" smtClean="0">
                <a:sym typeface="Arial"/>
              </a:rPr>
              <a:t>Displaying pop-up windows and dialog boxes.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IN" dirty="0" smtClean="0">
                <a:sym typeface="Arial"/>
              </a:rPr>
              <a:t>Displaying clocks etc.</a:t>
            </a:r>
          </a:p>
          <a:p>
            <a:endParaRPr lang="en-US" dirty="0"/>
          </a:p>
        </p:txBody>
      </p:sp>
      <p:pic>
        <p:nvPicPr>
          <p:cNvPr id="4" name="Picture 8" descr="https://tino.design/assets/images/uploads/8mnnmkj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2738" y="2741613"/>
            <a:ext cx="4595812" cy="327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indent="0">
              <a:lnSpc>
                <a:spcPct val="115000"/>
              </a:lnSpc>
              <a:buNone/>
              <a:defRPr/>
            </a:pPr>
            <a:r>
              <a:rPr lang="en-US" dirty="0" smtClean="0">
                <a:sym typeface="Arial"/>
              </a:rPr>
              <a:t>JavaScript provides 3 places to put the JavaScript code: 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US" dirty="0" smtClean="0">
                <a:sym typeface="Arial"/>
              </a:rPr>
              <a:t>within body tag, 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US" dirty="0" smtClean="0">
                <a:sym typeface="Arial"/>
              </a:rPr>
              <a:t>within head tag and </a:t>
            </a:r>
          </a:p>
          <a:p>
            <a:pPr>
              <a:lnSpc>
                <a:spcPct val="115000"/>
              </a:lnSpc>
              <a:buFont typeface="Arial"/>
              <a:buChar char="●"/>
              <a:defRPr/>
            </a:pPr>
            <a:r>
              <a:rPr lang="en-US" dirty="0" smtClean="0">
                <a:sym typeface="Arial"/>
              </a:rPr>
              <a:t>external JavaScript file.</a:t>
            </a:r>
            <a:endParaRPr lang="en-IN" dirty="0" smtClean="0">
              <a:sym typeface="Arial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 b="6390"/>
          <a:stretch>
            <a:fillRect/>
          </a:stretch>
        </p:blipFill>
        <p:spPr bwMode="auto">
          <a:xfrm>
            <a:off x="6591300" y="2393950"/>
            <a:ext cx="4572000" cy="288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Javascript_EXAMPle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>
              <a:lnSpc>
                <a:spcPct val="115000"/>
              </a:lnSpc>
              <a:buFont typeface="Arial" charset="0"/>
              <a:buNone/>
            </a:pPr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  </a:t>
            </a:r>
          </a:p>
          <a:p>
            <a:pPr marL="139700">
              <a:lnSpc>
                <a:spcPct val="115000"/>
              </a:lnSpc>
              <a:buFont typeface="Arial" charset="0"/>
              <a:buNone/>
            </a:pPr>
            <a:r>
              <a:rPr lang="en-IN" dirty="0" err="1" smtClean="0"/>
              <a:t>document.write</a:t>
            </a:r>
            <a:r>
              <a:rPr lang="en-IN" dirty="0" smtClean="0"/>
              <a:t>("JavaScript is a simple");  </a:t>
            </a:r>
          </a:p>
          <a:p>
            <a:pPr marL="139700">
              <a:lnSpc>
                <a:spcPct val="115000"/>
              </a:lnSpc>
              <a:buFont typeface="Arial" charset="0"/>
              <a:buNone/>
            </a:pPr>
            <a:r>
              <a:rPr lang="en-IN" dirty="0" smtClean="0"/>
              <a:t>&lt;/script&gt;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13378</TotalTime>
  <Words>995</Words>
  <Application>Microsoft Office PowerPoint</Application>
  <PresentationFormat>Custom</PresentationFormat>
  <Paragraphs>162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DividendVTI</vt:lpstr>
      <vt:lpstr>JAVASCRIPT</vt:lpstr>
      <vt:lpstr>In this section, we will discuss:</vt:lpstr>
      <vt:lpstr>What is javascript</vt:lpstr>
      <vt:lpstr>Why javascript</vt:lpstr>
      <vt:lpstr>Javascript uses</vt:lpstr>
      <vt:lpstr>Features of JavaScript</vt:lpstr>
      <vt:lpstr>Applications of javascript</vt:lpstr>
      <vt:lpstr>Javascript syntax</vt:lpstr>
      <vt:lpstr>Javascript_EXAMPle</vt:lpstr>
      <vt:lpstr>Javascript variables</vt:lpstr>
      <vt:lpstr>Javascript Datatypes</vt:lpstr>
      <vt:lpstr> Datatypes types</vt:lpstr>
      <vt:lpstr>Javascript operators</vt:lpstr>
      <vt:lpstr>Conditional statements</vt:lpstr>
      <vt:lpstr>If </vt:lpstr>
      <vt:lpstr>If else…</vt:lpstr>
      <vt:lpstr>Else if</vt:lpstr>
      <vt:lpstr>Switch</vt:lpstr>
      <vt:lpstr>Looping statements</vt:lpstr>
      <vt:lpstr>For loop</vt:lpstr>
      <vt:lpstr>while loop</vt:lpstr>
      <vt:lpstr>Do-while loop</vt:lpstr>
      <vt:lpstr>For in loop</vt:lpstr>
      <vt:lpstr>arrays</vt:lpstr>
      <vt:lpstr>Js objects</vt:lpstr>
      <vt:lpstr>Js functions</vt:lpstr>
      <vt:lpstr>Js functions-call</vt:lpstr>
      <vt:lpstr>Js functions-parameters</vt:lpstr>
      <vt:lpstr>Js functions-return</vt:lpstr>
      <vt:lpstr>Browser object model</vt:lpstr>
      <vt:lpstr>Document object model</vt:lpstr>
      <vt:lpstr>Dom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adit</cp:lastModifiedBy>
  <cp:revision>207</cp:revision>
  <dcterms:created xsi:type="dcterms:W3CDTF">2021-05-26T16:50:10Z</dcterms:created>
  <dcterms:modified xsi:type="dcterms:W3CDTF">2023-07-17T04:34:03Z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