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42"/>
  </p:notesMasterIdLst>
  <p:sldIdLst>
    <p:sldId id="257" r:id="rId5"/>
    <p:sldId id="258" r:id="rId6"/>
    <p:sldId id="259" r:id="rId7"/>
    <p:sldId id="260" r:id="rId8"/>
    <p:sldId id="261" r:id="rId9"/>
    <p:sldId id="262" r:id="rId10"/>
    <p:sldId id="263" r:id="rId11"/>
    <p:sldId id="264" r:id="rId12"/>
    <p:sldId id="265" r:id="rId13"/>
    <p:sldId id="266" r:id="rId14"/>
    <p:sldId id="269" r:id="rId15"/>
    <p:sldId id="268" r:id="rId16"/>
    <p:sldId id="267" r:id="rId17"/>
    <p:sldId id="271" r:id="rId18"/>
    <p:sldId id="270" r:id="rId19"/>
    <p:sldId id="272" r:id="rId20"/>
    <p:sldId id="278" r:id="rId21"/>
    <p:sldId id="273" r:id="rId22"/>
    <p:sldId id="274" r:id="rId23"/>
    <p:sldId id="275" r:id="rId24"/>
    <p:sldId id="276" r:id="rId25"/>
    <p:sldId id="277" r:id="rId26"/>
    <p:sldId id="279" r:id="rId27"/>
    <p:sldId id="280" r:id="rId28"/>
    <p:sldId id="282" r:id="rId29"/>
    <p:sldId id="281" r:id="rId30"/>
    <p:sldId id="283" r:id="rId31"/>
    <p:sldId id="284" r:id="rId32"/>
    <p:sldId id="286" r:id="rId33"/>
    <p:sldId id="285" r:id="rId34"/>
    <p:sldId id="287" r:id="rId35"/>
    <p:sldId id="288" r:id="rId36"/>
    <p:sldId id="289" r:id="rId37"/>
    <p:sldId id="290" r:id="rId38"/>
    <p:sldId id="291" r:id="rId39"/>
    <p:sldId id="292" r:id="rId40"/>
    <p:sldId id="29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721061-F2FF-4618-1667-500080003705}" v="37" dt="2023-07-21T11:40:14.762"/>
    <p1510:client id="{D3FA5D6A-94A8-4D79-A9E6-DE3F3C6D0C2F}" v="2" dt="2023-06-22T09:10:59.1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9" autoAdjust="0"/>
    <p:restoredTop sz="91293" autoAdjust="0"/>
  </p:normalViewPr>
  <p:slideViewPr>
    <p:cSldViewPr snapToGrid="0">
      <p:cViewPr varScale="1">
        <p:scale>
          <a:sx n="78" d="100"/>
          <a:sy n="78" d="100"/>
        </p:scale>
        <p:origin x="83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S::vignesh@edunetfoundation.org::4bba1e78-7f47-423f-a071-b783ac2aa66f" providerId="AD" clId="Web-{6A721061-F2FF-4618-1667-500080003705}"/>
    <pc:docChg chg="modSld sldOrd">
      <pc:chgData name="Vignesh Muthuvelan" userId="S::vignesh@edunetfoundation.org::4bba1e78-7f47-423f-a071-b783ac2aa66f" providerId="AD" clId="Web-{6A721061-F2FF-4618-1667-500080003705}" dt="2023-07-21T11:40:14.762" v="33"/>
      <pc:docMkLst>
        <pc:docMk/>
      </pc:docMkLst>
      <pc:sldChg chg="modSp">
        <pc:chgData name="Vignesh Muthuvelan" userId="S::vignesh@edunetfoundation.org::4bba1e78-7f47-423f-a071-b783ac2aa66f" providerId="AD" clId="Web-{6A721061-F2FF-4618-1667-500080003705}" dt="2023-07-21T09:54:29.145" v="1" actId="20577"/>
        <pc:sldMkLst>
          <pc:docMk/>
          <pc:sldMk cId="3386547047" sldId="261"/>
        </pc:sldMkLst>
        <pc:spChg chg="mod">
          <ac:chgData name="Vignesh Muthuvelan" userId="S::vignesh@edunetfoundation.org::4bba1e78-7f47-423f-a071-b783ac2aa66f" providerId="AD" clId="Web-{6A721061-F2FF-4618-1667-500080003705}" dt="2023-07-21T09:54:29.145" v="1" actId="20577"/>
          <ac:spMkLst>
            <pc:docMk/>
            <pc:sldMk cId="3386547047" sldId="261"/>
            <ac:spMk id="3" creationId="{9A365323-034A-9529-89BB-9E071B505C9F}"/>
          </ac:spMkLst>
        </pc:spChg>
      </pc:sldChg>
      <pc:sldChg chg="addAnim delAnim modAnim">
        <pc:chgData name="Vignesh Muthuvelan" userId="S::vignesh@edunetfoundation.org::4bba1e78-7f47-423f-a071-b783ac2aa66f" providerId="AD" clId="Web-{6A721061-F2FF-4618-1667-500080003705}" dt="2023-07-21T11:10:07.530" v="4"/>
        <pc:sldMkLst>
          <pc:docMk/>
          <pc:sldMk cId="216540472" sldId="273"/>
        </pc:sldMkLst>
      </pc:sldChg>
      <pc:sldChg chg="modSp addAnim delAnim">
        <pc:chgData name="Vignesh Muthuvelan" userId="S::vignesh@edunetfoundation.org::4bba1e78-7f47-423f-a071-b783ac2aa66f" providerId="AD" clId="Web-{6A721061-F2FF-4618-1667-500080003705}" dt="2023-07-21T11:11:58.485" v="9"/>
        <pc:sldMkLst>
          <pc:docMk/>
          <pc:sldMk cId="3069806276" sldId="274"/>
        </pc:sldMkLst>
        <pc:spChg chg="mod">
          <ac:chgData name="Vignesh Muthuvelan" userId="S::vignesh@edunetfoundation.org::4bba1e78-7f47-423f-a071-b783ac2aa66f" providerId="AD" clId="Web-{6A721061-F2FF-4618-1667-500080003705}" dt="2023-07-21T11:11:47.657" v="7" actId="20577"/>
          <ac:spMkLst>
            <pc:docMk/>
            <pc:sldMk cId="3069806276" sldId="274"/>
            <ac:spMk id="3" creationId="{B2DEA0EB-D641-C93F-E01F-B4DE2E3C186D}"/>
          </ac:spMkLst>
        </pc:spChg>
      </pc:sldChg>
      <pc:sldChg chg="modSp addAnim delAnim">
        <pc:chgData name="Vignesh Muthuvelan" userId="S::vignesh@edunetfoundation.org::4bba1e78-7f47-423f-a071-b783ac2aa66f" providerId="AD" clId="Web-{6A721061-F2FF-4618-1667-500080003705}" dt="2023-07-21T11:12:32.751" v="15"/>
        <pc:sldMkLst>
          <pc:docMk/>
          <pc:sldMk cId="4009350514" sldId="275"/>
        </pc:sldMkLst>
        <pc:spChg chg="mod">
          <ac:chgData name="Vignesh Muthuvelan" userId="S::vignesh@edunetfoundation.org::4bba1e78-7f47-423f-a071-b783ac2aa66f" providerId="AD" clId="Web-{6A721061-F2FF-4618-1667-500080003705}" dt="2023-07-21T11:12:18.548" v="13" actId="14100"/>
          <ac:spMkLst>
            <pc:docMk/>
            <pc:sldMk cId="4009350514" sldId="275"/>
            <ac:spMk id="3" creationId="{3F656B79-20FD-ACCC-401C-4DEFDA41EC88}"/>
          </ac:spMkLst>
        </pc:spChg>
      </pc:sldChg>
      <pc:sldChg chg="modSp mod addAnim delAnim modShow">
        <pc:chgData name="Vignesh Muthuvelan" userId="S::vignesh@edunetfoundation.org::4bba1e78-7f47-423f-a071-b783ac2aa66f" providerId="AD" clId="Web-{6A721061-F2FF-4618-1667-500080003705}" dt="2023-07-21T11:14:09.659" v="24"/>
        <pc:sldMkLst>
          <pc:docMk/>
          <pc:sldMk cId="1343918627" sldId="276"/>
        </pc:sldMkLst>
        <pc:spChg chg="mod">
          <ac:chgData name="Vignesh Muthuvelan" userId="S::vignesh@edunetfoundation.org::4bba1e78-7f47-423f-a071-b783ac2aa66f" providerId="AD" clId="Web-{6A721061-F2FF-4618-1667-500080003705}" dt="2023-07-21T11:14:03.690" v="22" actId="20577"/>
          <ac:spMkLst>
            <pc:docMk/>
            <pc:sldMk cId="1343918627" sldId="276"/>
            <ac:spMk id="3" creationId="{B5488827-9C4A-236C-C352-5BCD5B8F9086}"/>
          </ac:spMkLst>
        </pc:spChg>
      </pc:sldChg>
      <pc:sldChg chg="modSp mod addAnim delAnim modShow">
        <pc:chgData name="Vignesh Muthuvelan" userId="S::vignesh@edunetfoundation.org::4bba1e78-7f47-423f-a071-b783ac2aa66f" providerId="AD" clId="Web-{6A721061-F2FF-4618-1667-500080003705}" dt="2023-07-21T11:14:26.675" v="28"/>
        <pc:sldMkLst>
          <pc:docMk/>
          <pc:sldMk cId="1502614826" sldId="277"/>
        </pc:sldMkLst>
        <pc:spChg chg="mod">
          <ac:chgData name="Vignesh Muthuvelan" userId="S::vignesh@edunetfoundation.org::4bba1e78-7f47-423f-a071-b783ac2aa66f" providerId="AD" clId="Web-{6A721061-F2FF-4618-1667-500080003705}" dt="2023-07-21T11:14:18.800" v="26" actId="20577"/>
          <ac:spMkLst>
            <pc:docMk/>
            <pc:sldMk cId="1502614826" sldId="277"/>
            <ac:spMk id="3" creationId="{9B88EE6A-AC47-FA2F-52B6-69B087123DB8}"/>
          </ac:spMkLst>
        </pc:spChg>
      </pc:sldChg>
      <pc:sldChg chg="ord">
        <pc:chgData name="Vignesh Muthuvelan" userId="S::vignesh@edunetfoundation.org::4bba1e78-7f47-423f-a071-b783ac2aa66f" providerId="AD" clId="Web-{6A721061-F2FF-4618-1667-500080003705}" dt="2023-07-21T11:13:47.987" v="20"/>
        <pc:sldMkLst>
          <pc:docMk/>
          <pc:sldMk cId="4156995924" sldId="278"/>
        </pc:sldMkLst>
      </pc:sldChg>
      <pc:sldChg chg="mod modShow">
        <pc:chgData name="Vignesh Muthuvelan" userId="S::vignesh@edunetfoundation.org::4bba1e78-7f47-423f-a071-b783ac2aa66f" providerId="AD" clId="Web-{6A721061-F2FF-4618-1667-500080003705}" dt="2023-07-21T11:40:14.762" v="33"/>
        <pc:sldMkLst>
          <pc:docMk/>
          <pc:sldMk cId="1844906132" sldId="281"/>
        </pc:sldMkLst>
      </pc:sldChg>
      <pc:sldChg chg="mod modShow">
        <pc:chgData name="Vignesh Muthuvelan" userId="S::vignesh@edunetfoundation.org::4bba1e78-7f47-423f-a071-b783ac2aa66f" providerId="AD" clId="Web-{6A721061-F2FF-4618-1667-500080003705}" dt="2023-07-21T11:39:57.450" v="32"/>
        <pc:sldMkLst>
          <pc:docMk/>
          <pc:sldMk cId="3610199710" sldId="282"/>
        </pc:sldMkLst>
      </pc:sldChg>
      <pc:sldChg chg="mod modShow">
        <pc:chgData name="Vignesh Muthuvelan" userId="S::vignesh@edunetfoundation.org::4bba1e78-7f47-423f-a071-b783ac2aa66f" providerId="AD" clId="Web-{6A721061-F2FF-4618-1667-500080003705}" dt="2023-07-21T11:39:45.121" v="31"/>
        <pc:sldMkLst>
          <pc:docMk/>
          <pc:sldMk cId="2538823616" sldId="285"/>
        </pc:sldMkLst>
      </pc:sldChg>
      <pc:sldChg chg="mod modShow">
        <pc:chgData name="Vignesh Muthuvelan" userId="S::vignesh@edunetfoundation.org::4bba1e78-7f47-423f-a071-b783ac2aa66f" providerId="AD" clId="Web-{6A721061-F2FF-4618-1667-500080003705}" dt="2023-07-21T11:39:30.152" v="29"/>
        <pc:sldMkLst>
          <pc:docMk/>
          <pc:sldMk cId="1293789113" sldId="290"/>
        </pc:sldMkLst>
      </pc:sldChg>
      <pc:sldChg chg="mod modShow">
        <pc:chgData name="Vignesh Muthuvelan" userId="S::vignesh@edunetfoundation.org::4bba1e78-7f47-423f-a071-b783ac2aa66f" providerId="AD" clId="Web-{6A721061-F2FF-4618-1667-500080003705}" dt="2023-07-21T11:39:33.559" v="30"/>
        <pc:sldMkLst>
          <pc:docMk/>
          <pc:sldMk cId="2272920015" sldId="29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7/21/2023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7/21/2023</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7/21/2023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7/21/2023</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7/21/2023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7/21/2023</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7/21/2023</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7/21/2023</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7/21/2023</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7/21/2023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7/21/2023</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7/21/2023</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descr="Shape&#10;&#10;Description automatically generated with medium confidence">
            <a:extLst>
              <a:ext uri="{FF2B5EF4-FFF2-40B4-BE49-F238E27FC236}">
                <a16:creationId xmlns:a16="http://schemas.microsoft.com/office/drawing/2014/main" id="{8BB56248-DD7E-DB48-09BE-49EDA9ED3984}"/>
              </a:ext>
            </a:extLst>
          </p:cNvPr>
          <p:cNvPicPr>
            <a:picLocks noChangeAspect="1"/>
          </p:cNvPicPr>
          <p:nvPr userDrawn="1"/>
        </p:nvPicPr>
        <p:blipFill rotWithShape="1">
          <a:blip r:embed="rId13"/>
          <a:srcRect t="26088" b="13130"/>
          <a:stretch/>
        </p:blipFill>
        <p:spPr>
          <a:xfrm>
            <a:off x="86260" y="6382948"/>
            <a:ext cx="2468098" cy="475051"/>
          </a:xfrm>
          <a:prstGeom prst="rect">
            <a:avLst/>
          </a:prstGeom>
        </p:spPr>
      </p:pic>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4"/>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solidFill>
                  <a:schemeClr val="tx1"/>
                </a:solidFill>
              </a:rPr>
              <a:t>CLOUD COMPUTING</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0E654-3455-545B-E7BD-9B68B3268861}"/>
              </a:ext>
            </a:extLst>
          </p:cNvPr>
          <p:cNvSpPr>
            <a:spLocks noGrp="1"/>
          </p:cNvSpPr>
          <p:nvPr>
            <p:ph type="title"/>
          </p:nvPr>
        </p:nvSpPr>
        <p:spPr/>
        <p:txBody>
          <a:bodyPr/>
          <a:lstStyle/>
          <a:p>
            <a:r>
              <a:rPr lang="en-US" b="1" dirty="0">
                <a:solidFill>
                  <a:schemeClr val="accent5"/>
                </a:solidFill>
                <a:latin typeface="Arial" panose="020B0604020202020204" pitchFamily="34" charset="0"/>
                <a:cs typeface="Arial" panose="020B0604020202020204" pitchFamily="34" charset="0"/>
              </a:rPr>
              <a:t>Realtime use case of  Private Cloud</a:t>
            </a:r>
            <a:endParaRPr lang="en-IN" b="1" dirty="0"/>
          </a:p>
        </p:txBody>
      </p:sp>
      <p:sp>
        <p:nvSpPr>
          <p:cNvPr id="3" name="Content Placeholder 2">
            <a:extLst>
              <a:ext uri="{FF2B5EF4-FFF2-40B4-BE49-F238E27FC236}">
                <a16:creationId xmlns:a16="http://schemas.microsoft.com/office/drawing/2014/main" id="{45BE5380-B162-314C-E627-84B420D8233C}"/>
              </a:ext>
            </a:extLst>
          </p:cNvPr>
          <p:cNvSpPr>
            <a:spLocks noGrp="1"/>
          </p:cNvSpPr>
          <p:nvPr>
            <p:ph idx="1"/>
          </p:nvPr>
        </p:nvSpPr>
        <p:spPr>
          <a:xfrm>
            <a:off x="581193" y="2340864"/>
            <a:ext cx="6979814" cy="3634486"/>
          </a:xfrm>
        </p:spPr>
        <p:txBody>
          <a:bodyPr>
            <a:normAutofit fontScale="85000" lnSpcReduction="10000"/>
          </a:bodyPr>
          <a:lstStyle/>
          <a:p>
            <a:pPr algn="just" fontAlgn="base">
              <a:buFont typeface="Wingdings" panose="05000000000000000000" pitchFamily="2" charset="2"/>
              <a:buChar char="q"/>
            </a:pPr>
            <a:r>
              <a:rPr lang="en-GB" sz="1800" dirty="0">
                <a:latin typeface="Arial" panose="020B0604020202020204" pitchFamily="34" charset="0"/>
                <a:cs typeface="Arial" panose="020B0604020202020204" pitchFamily="34" charset="0"/>
              </a:rPr>
              <a:t>To stay ahead of several competitors, the State Bank of India (SBI) had to up its game to establish relevance with the digitally aware youth. </a:t>
            </a:r>
          </a:p>
          <a:p>
            <a:pPr algn="just" fontAlgn="base">
              <a:buFont typeface="Wingdings" panose="05000000000000000000" pitchFamily="2" charset="2"/>
              <a:buChar char="q"/>
            </a:pPr>
            <a:r>
              <a:rPr lang="en-GB" sz="1800" dirty="0">
                <a:latin typeface="Arial" panose="020B0604020202020204" pitchFamily="34" charset="0"/>
                <a:cs typeface="Arial" panose="020B0604020202020204" pitchFamily="34" charset="0"/>
              </a:rPr>
              <a:t>Faster, reliable, and secured payments were the demands of the primary consumer market. </a:t>
            </a:r>
          </a:p>
          <a:p>
            <a:pPr algn="just" fontAlgn="base">
              <a:buFont typeface="Wingdings" panose="05000000000000000000" pitchFamily="2" charset="2"/>
              <a:buChar char="q"/>
            </a:pPr>
            <a:r>
              <a:rPr lang="en-GB" sz="1800" dirty="0">
                <a:latin typeface="Arial" panose="020B0604020202020204" pitchFamily="34" charset="0"/>
                <a:cs typeface="Arial" panose="020B0604020202020204" pitchFamily="34" charset="0"/>
              </a:rPr>
              <a:t>User growth and the rise of digital modes of payments called for an unparalleled level of change for SBI.  </a:t>
            </a:r>
          </a:p>
          <a:p>
            <a:pPr algn="just" fontAlgn="base">
              <a:buFont typeface="Wingdings" panose="05000000000000000000" pitchFamily="2" charset="2"/>
              <a:buChar char="q"/>
            </a:pPr>
            <a:r>
              <a:rPr lang="en-GB" sz="1800" dirty="0">
                <a:latin typeface="Arial" panose="020B0604020202020204" pitchFamily="34" charset="0"/>
                <a:cs typeface="Arial" panose="020B0604020202020204" pitchFamily="34" charset="0"/>
              </a:rPr>
              <a:t>The group opted to take the plunge into IT transformation. </a:t>
            </a:r>
          </a:p>
          <a:p>
            <a:pPr algn="just" fontAlgn="base">
              <a:buFont typeface="Wingdings" panose="05000000000000000000" pitchFamily="2" charset="2"/>
              <a:buChar char="q"/>
            </a:pPr>
            <a:r>
              <a:rPr lang="en-GB" sz="1800" dirty="0">
                <a:latin typeface="Arial" panose="020B0604020202020204" pitchFamily="34" charset="0"/>
                <a:cs typeface="Arial" panose="020B0604020202020204" pitchFamily="34" charset="0"/>
              </a:rPr>
              <a:t>SBI uses one of India’s most robust private clouds — “</a:t>
            </a:r>
            <a:r>
              <a:rPr lang="en-GB" sz="1800" dirty="0" err="1">
                <a:latin typeface="Arial" panose="020B0604020202020204" pitchFamily="34" charset="0"/>
                <a:cs typeface="Arial" panose="020B0604020202020204" pitchFamily="34" charset="0"/>
              </a:rPr>
              <a:t>MeghDoot</a:t>
            </a:r>
            <a:r>
              <a:rPr lang="en-GB" sz="1800" dirty="0">
                <a:latin typeface="Arial" panose="020B0604020202020204" pitchFamily="34" charset="0"/>
                <a:cs typeface="Arial" panose="020B0604020202020204" pitchFamily="34" charset="0"/>
              </a:rPr>
              <a:t>,” of about 7500 VMs hosting several financial services applications based on various technologies.</a:t>
            </a:r>
          </a:p>
          <a:p>
            <a:pPr algn="just" fontAlgn="base">
              <a:buFont typeface="Wingdings" panose="05000000000000000000" pitchFamily="2" charset="2"/>
              <a:buChar char="q"/>
            </a:pPr>
            <a:r>
              <a:rPr lang="en-GB" sz="1800" dirty="0">
                <a:latin typeface="Arial" panose="020B0604020202020204" pitchFamily="34" charset="0"/>
                <a:cs typeface="Arial" panose="020B0604020202020204" pitchFamily="34" charset="0"/>
              </a:rPr>
              <a:t>Banking applications and services are provided with high availability and scalability. </a:t>
            </a:r>
            <a:endParaRPr lang="en-IN" sz="1800" dirty="0">
              <a:latin typeface="Arial" panose="020B0604020202020204" pitchFamily="34" charset="0"/>
              <a:cs typeface="Arial" panose="020B0604020202020204" pitchFamily="34" charset="0"/>
            </a:endParaRPr>
          </a:p>
          <a:p>
            <a:pPr marL="0" indent="0">
              <a:buNone/>
            </a:pPr>
            <a:endParaRPr lang="en-IN" dirty="0"/>
          </a:p>
        </p:txBody>
      </p:sp>
      <p:pic>
        <p:nvPicPr>
          <p:cNvPr id="6" name="Picture 5">
            <a:extLst>
              <a:ext uri="{FF2B5EF4-FFF2-40B4-BE49-F238E27FC236}">
                <a16:creationId xmlns:a16="http://schemas.microsoft.com/office/drawing/2014/main" id="{2A69D0B7-EE6C-01A1-5EAB-BBF65AD93A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3040" y="2878394"/>
            <a:ext cx="3647767" cy="147323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45028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FFBC7-3C03-1E74-747E-A64318F5D994}"/>
              </a:ext>
            </a:extLst>
          </p:cNvPr>
          <p:cNvSpPr>
            <a:spLocks noGrp="1"/>
          </p:cNvSpPr>
          <p:nvPr>
            <p:ph type="title"/>
          </p:nvPr>
        </p:nvSpPr>
        <p:spPr/>
        <p:txBody>
          <a:bodyPr/>
          <a:lstStyle/>
          <a:p>
            <a:r>
              <a:rPr lang="en-GB" b="1" dirty="0">
                <a:solidFill>
                  <a:schemeClr val="accent5"/>
                </a:solidFill>
                <a:latin typeface="Arial" panose="020B0604020202020204" pitchFamily="34" charset="0"/>
                <a:cs typeface="Arial" panose="020B0604020202020204" pitchFamily="34" charset="0"/>
              </a:rPr>
              <a:t>Pros </a:t>
            </a:r>
            <a:r>
              <a:rPr lang="en-GB" b="1" i="0" dirty="0">
                <a:solidFill>
                  <a:schemeClr val="accent5"/>
                </a:solidFill>
                <a:effectLst/>
                <a:latin typeface="Arial" panose="020B0604020202020204" pitchFamily="34" charset="0"/>
                <a:cs typeface="Arial" panose="020B0604020202020204" pitchFamily="34" charset="0"/>
              </a:rPr>
              <a:t>of the Private Cloud Model</a:t>
            </a:r>
            <a:endParaRPr lang="en-IN" dirty="0"/>
          </a:p>
        </p:txBody>
      </p:sp>
      <p:sp>
        <p:nvSpPr>
          <p:cNvPr id="3" name="Content Placeholder 2">
            <a:extLst>
              <a:ext uri="{FF2B5EF4-FFF2-40B4-BE49-F238E27FC236}">
                <a16:creationId xmlns:a16="http://schemas.microsoft.com/office/drawing/2014/main" id="{AE408EAF-B0DB-8275-6702-AE34D51466C7}"/>
              </a:ext>
            </a:extLst>
          </p:cNvPr>
          <p:cNvSpPr>
            <a:spLocks noGrp="1"/>
          </p:cNvSpPr>
          <p:nvPr>
            <p:ph idx="1"/>
          </p:nvPr>
        </p:nvSpPr>
        <p:spPr/>
        <p:txBody>
          <a:bodyPr/>
          <a:lstStyle/>
          <a:p>
            <a:pPr algn="just" fontAlgn="base">
              <a:buFont typeface="Wingdings" panose="05000000000000000000" pitchFamily="2" charset="2"/>
              <a:buChar char="q"/>
            </a:pPr>
            <a:r>
              <a:rPr lang="en-GB" b="1" i="0" dirty="0">
                <a:solidFill>
                  <a:srgbClr val="273239"/>
                </a:solidFill>
                <a:effectLst/>
                <a:latin typeface="Arial" panose="020B0604020202020204" pitchFamily="34" charset="0"/>
                <a:cs typeface="Arial" panose="020B0604020202020204" pitchFamily="34" charset="0"/>
              </a:rPr>
              <a:t>Better Control: </a:t>
            </a:r>
            <a:r>
              <a:rPr lang="en-GB" b="0" i="0" dirty="0">
                <a:solidFill>
                  <a:srgbClr val="273239"/>
                </a:solidFill>
                <a:effectLst/>
                <a:latin typeface="Arial" panose="020B0604020202020204" pitchFamily="34" charset="0"/>
                <a:cs typeface="Arial" panose="020B0604020202020204" pitchFamily="34" charset="0"/>
              </a:rPr>
              <a:t>You are the sole owner of the property. You gain complete command over service integration, IT operations, policies, and user behaviour. </a:t>
            </a:r>
          </a:p>
          <a:p>
            <a:pPr algn="just" fontAlgn="base">
              <a:buFont typeface="Wingdings" panose="05000000000000000000" pitchFamily="2" charset="2"/>
              <a:buChar char="q"/>
            </a:pPr>
            <a:r>
              <a:rPr lang="en-GB" b="1" i="0" dirty="0">
                <a:solidFill>
                  <a:srgbClr val="273239"/>
                </a:solidFill>
                <a:effectLst/>
                <a:latin typeface="Arial" panose="020B0604020202020204" pitchFamily="34" charset="0"/>
                <a:cs typeface="Arial" panose="020B0604020202020204" pitchFamily="34" charset="0"/>
              </a:rPr>
              <a:t>Data Security and Privacy:</a:t>
            </a:r>
            <a:r>
              <a:rPr lang="en-GB" b="0" i="0" dirty="0">
                <a:solidFill>
                  <a:srgbClr val="273239"/>
                </a:solidFill>
                <a:effectLst/>
                <a:latin typeface="Arial" panose="020B0604020202020204" pitchFamily="34" charset="0"/>
                <a:cs typeface="Arial" panose="020B0604020202020204" pitchFamily="34" charset="0"/>
              </a:rPr>
              <a:t> It’s suitable for storing corporate information to which only authorized staff have access. By segmenting resources within the same infrastructure, improved access and security can be achieved.</a:t>
            </a:r>
          </a:p>
          <a:p>
            <a:pPr algn="just" fontAlgn="base">
              <a:buFont typeface="Wingdings" panose="05000000000000000000" pitchFamily="2" charset="2"/>
              <a:buChar char="q"/>
            </a:pPr>
            <a:r>
              <a:rPr lang="en-GB" b="1" i="0" dirty="0">
                <a:solidFill>
                  <a:srgbClr val="273239"/>
                </a:solidFill>
                <a:effectLst/>
                <a:latin typeface="Arial" panose="020B0604020202020204" pitchFamily="34" charset="0"/>
                <a:cs typeface="Arial" panose="020B0604020202020204" pitchFamily="34" charset="0"/>
              </a:rPr>
              <a:t>Supports Legacy Systems:</a:t>
            </a:r>
            <a:r>
              <a:rPr lang="en-GB" b="0" i="0" dirty="0">
                <a:solidFill>
                  <a:srgbClr val="273239"/>
                </a:solidFill>
                <a:effectLst/>
                <a:latin typeface="Arial" panose="020B0604020202020204" pitchFamily="34" charset="0"/>
                <a:cs typeface="Arial" panose="020B0604020202020204" pitchFamily="34" charset="0"/>
              </a:rPr>
              <a:t> This approach is designed to work with legacy systems that are unable to access the public cloud. </a:t>
            </a:r>
          </a:p>
          <a:p>
            <a:pPr algn="just" fontAlgn="base">
              <a:buFont typeface="Wingdings" panose="05000000000000000000" pitchFamily="2" charset="2"/>
              <a:buChar char="q"/>
            </a:pPr>
            <a:r>
              <a:rPr lang="en-GB" b="1" i="0" dirty="0">
                <a:solidFill>
                  <a:srgbClr val="273239"/>
                </a:solidFill>
                <a:effectLst/>
                <a:latin typeface="Arial" panose="020B0604020202020204" pitchFamily="34" charset="0"/>
                <a:cs typeface="Arial" panose="020B0604020202020204" pitchFamily="34" charset="0"/>
              </a:rPr>
              <a:t>Customization: </a:t>
            </a:r>
            <a:r>
              <a:rPr lang="en-GB" b="0" i="0" dirty="0">
                <a:solidFill>
                  <a:srgbClr val="273239"/>
                </a:solidFill>
                <a:effectLst/>
                <a:latin typeface="Arial" panose="020B0604020202020204" pitchFamily="34" charset="0"/>
                <a:cs typeface="Arial" panose="020B0604020202020204" pitchFamily="34" charset="0"/>
              </a:rPr>
              <a:t>Unlike a public cloud deployment, a private cloud allows a company to tailor its solution to meet its specific needs.</a:t>
            </a:r>
          </a:p>
          <a:p>
            <a:pPr marL="0" indent="0">
              <a:buNone/>
            </a:pPr>
            <a:endParaRPr lang="en-IN" dirty="0"/>
          </a:p>
        </p:txBody>
      </p:sp>
    </p:spTree>
    <p:extLst>
      <p:ext uri="{BB962C8B-B14F-4D97-AF65-F5344CB8AC3E}">
        <p14:creationId xmlns:p14="http://schemas.microsoft.com/office/powerpoint/2010/main" val="2286473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25379-6BBE-E6E7-0C45-51B647D7411A}"/>
              </a:ext>
            </a:extLst>
          </p:cNvPr>
          <p:cNvSpPr>
            <a:spLocks noGrp="1"/>
          </p:cNvSpPr>
          <p:nvPr>
            <p:ph type="title"/>
          </p:nvPr>
        </p:nvSpPr>
        <p:spPr/>
        <p:txBody>
          <a:bodyPr/>
          <a:lstStyle/>
          <a:p>
            <a:r>
              <a:rPr lang="en-GB" b="1" dirty="0">
                <a:solidFill>
                  <a:schemeClr val="accent5"/>
                </a:solidFill>
                <a:latin typeface="Arial" panose="020B0604020202020204" pitchFamily="34" charset="0"/>
                <a:cs typeface="Arial" panose="020B0604020202020204" pitchFamily="34" charset="0"/>
              </a:rPr>
              <a:t>Cons </a:t>
            </a:r>
            <a:r>
              <a:rPr lang="en-GB" b="1" i="0" dirty="0">
                <a:solidFill>
                  <a:schemeClr val="accent5"/>
                </a:solidFill>
                <a:effectLst/>
                <a:latin typeface="Arial" panose="020B0604020202020204" pitchFamily="34" charset="0"/>
                <a:cs typeface="Arial" panose="020B0604020202020204" pitchFamily="34" charset="0"/>
              </a:rPr>
              <a:t>of the Private Cloud Model</a:t>
            </a:r>
            <a:endParaRPr lang="en-IN" dirty="0"/>
          </a:p>
        </p:txBody>
      </p:sp>
      <p:sp>
        <p:nvSpPr>
          <p:cNvPr id="3" name="Content Placeholder 2">
            <a:extLst>
              <a:ext uri="{FF2B5EF4-FFF2-40B4-BE49-F238E27FC236}">
                <a16:creationId xmlns:a16="http://schemas.microsoft.com/office/drawing/2014/main" id="{FFD9FA0B-85BF-8020-5857-E866270175AC}"/>
              </a:ext>
            </a:extLst>
          </p:cNvPr>
          <p:cNvSpPr>
            <a:spLocks noGrp="1"/>
          </p:cNvSpPr>
          <p:nvPr>
            <p:ph idx="1"/>
          </p:nvPr>
        </p:nvSpPr>
        <p:spPr/>
        <p:txBody>
          <a:bodyPr/>
          <a:lstStyle/>
          <a:p>
            <a:pPr algn="just" fontAlgn="base">
              <a:buFont typeface="Wingdings" panose="05000000000000000000" pitchFamily="2" charset="2"/>
              <a:buChar char="q"/>
            </a:pPr>
            <a:r>
              <a:rPr lang="en-GB" b="1" i="0" dirty="0">
                <a:solidFill>
                  <a:srgbClr val="273239"/>
                </a:solidFill>
                <a:effectLst/>
                <a:latin typeface="Arial" panose="020B0604020202020204" pitchFamily="34" charset="0"/>
                <a:cs typeface="Arial" panose="020B0604020202020204" pitchFamily="34" charset="0"/>
              </a:rPr>
              <a:t>Less scalable: </a:t>
            </a:r>
            <a:r>
              <a:rPr lang="en-GB" b="0" i="0" dirty="0">
                <a:solidFill>
                  <a:srgbClr val="273239"/>
                </a:solidFill>
                <a:effectLst/>
                <a:latin typeface="Arial" panose="020B0604020202020204" pitchFamily="34" charset="0"/>
                <a:cs typeface="Arial" panose="020B0604020202020204" pitchFamily="34" charset="0"/>
              </a:rPr>
              <a:t>Private clouds are scaled within a certain range as there is less number of clients.</a:t>
            </a:r>
          </a:p>
          <a:p>
            <a:pPr algn="just" fontAlgn="base">
              <a:buFont typeface="Wingdings" panose="05000000000000000000" pitchFamily="2" charset="2"/>
              <a:buChar char="q"/>
            </a:pPr>
            <a:r>
              <a:rPr lang="en-GB" b="1" i="0" dirty="0">
                <a:solidFill>
                  <a:srgbClr val="273239"/>
                </a:solidFill>
                <a:effectLst/>
                <a:latin typeface="Arial" panose="020B0604020202020204" pitchFamily="34" charset="0"/>
                <a:cs typeface="Arial" panose="020B0604020202020204" pitchFamily="34" charset="0"/>
              </a:rPr>
              <a:t>Costly:</a:t>
            </a:r>
            <a:r>
              <a:rPr lang="en-GB" b="0" i="0" dirty="0">
                <a:solidFill>
                  <a:srgbClr val="273239"/>
                </a:solidFill>
                <a:effectLst/>
                <a:latin typeface="Arial" panose="020B0604020202020204" pitchFamily="34" charset="0"/>
                <a:cs typeface="Arial" panose="020B0604020202020204" pitchFamily="34" charset="0"/>
              </a:rPr>
              <a:t> Private clouds are more costly as they provide personalized facilities.</a:t>
            </a:r>
          </a:p>
          <a:p>
            <a:pPr marL="0" indent="0" algn="just" fontAlgn="base">
              <a:buNone/>
            </a:pPr>
            <a:endParaRPr lang="en-GB" b="0" i="0" dirty="0">
              <a:solidFill>
                <a:srgbClr val="273239"/>
              </a:solidFill>
              <a:effectLst/>
              <a:latin typeface="Arial" panose="020B0604020202020204" pitchFamily="34"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646492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49B9C-C8C1-4465-777A-145A378FF8F9}"/>
              </a:ext>
            </a:extLst>
          </p:cNvPr>
          <p:cNvSpPr>
            <a:spLocks noGrp="1"/>
          </p:cNvSpPr>
          <p:nvPr>
            <p:ph type="title"/>
          </p:nvPr>
        </p:nvSpPr>
        <p:spPr/>
        <p:txBody>
          <a:bodyPr/>
          <a:lstStyle/>
          <a:p>
            <a:r>
              <a:rPr lang="en-US" b="1" dirty="0">
                <a:solidFill>
                  <a:schemeClr val="accent5"/>
                </a:solidFill>
                <a:latin typeface="Arial" panose="020B0604020202020204" pitchFamily="34" charset="0"/>
                <a:cs typeface="Arial" panose="020B0604020202020204" pitchFamily="34" charset="0"/>
              </a:rPr>
              <a:t>Hybrid Cloud</a:t>
            </a:r>
            <a:endParaRPr lang="en-IN" b="1" dirty="0"/>
          </a:p>
        </p:txBody>
      </p:sp>
      <p:sp>
        <p:nvSpPr>
          <p:cNvPr id="3" name="Content Placeholder 2">
            <a:extLst>
              <a:ext uri="{FF2B5EF4-FFF2-40B4-BE49-F238E27FC236}">
                <a16:creationId xmlns:a16="http://schemas.microsoft.com/office/drawing/2014/main" id="{815F7EC7-6905-1A27-8C32-9A7DFB7621FC}"/>
              </a:ext>
            </a:extLst>
          </p:cNvPr>
          <p:cNvSpPr>
            <a:spLocks noGrp="1"/>
          </p:cNvSpPr>
          <p:nvPr>
            <p:ph idx="1"/>
          </p:nvPr>
        </p:nvSpPr>
        <p:spPr>
          <a:xfrm>
            <a:off x="581192" y="2340864"/>
            <a:ext cx="6075247" cy="3634486"/>
          </a:xfrm>
        </p:spPr>
        <p:txBody>
          <a:bodyPr/>
          <a:lstStyle/>
          <a:p>
            <a:pPr algn="just" fontAlgn="base">
              <a:buFont typeface="Wingdings" panose="05000000000000000000" pitchFamily="2" charset="2"/>
              <a:buChar char="q"/>
            </a:pPr>
            <a:r>
              <a:rPr lang="en-GB" sz="1800" b="0" i="0" dirty="0">
                <a:solidFill>
                  <a:srgbClr val="273239"/>
                </a:solidFill>
                <a:effectLst/>
                <a:latin typeface="Arial" panose="020B0604020202020204" pitchFamily="34" charset="0"/>
                <a:cs typeface="Arial" panose="020B0604020202020204" pitchFamily="34" charset="0"/>
              </a:rPr>
              <a:t>By bridging the public and private worlds with a layer of proprietary software, hybrid cloud computing gives the best of both worlds. </a:t>
            </a:r>
          </a:p>
          <a:p>
            <a:pPr algn="just" fontAlgn="base">
              <a:buFont typeface="Wingdings" panose="05000000000000000000" pitchFamily="2" charset="2"/>
              <a:buChar char="q"/>
            </a:pPr>
            <a:r>
              <a:rPr lang="en-GB" sz="1800" b="0" i="0" dirty="0">
                <a:solidFill>
                  <a:srgbClr val="273239"/>
                </a:solidFill>
                <a:effectLst/>
                <a:latin typeface="Arial" panose="020B0604020202020204" pitchFamily="34" charset="0"/>
                <a:cs typeface="Arial" panose="020B0604020202020204" pitchFamily="34" charset="0"/>
              </a:rPr>
              <a:t>With a hybrid solution, you may host the app in a safe environment while taking advantage of the public cloud’s cost savings. </a:t>
            </a:r>
          </a:p>
          <a:p>
            <a:pPr algn="just" fontAlgn="base">
              <a:buFont typeface="Wingdings" panose="05000000000000000000" pitchFamily="2" charset="2"/>
              <a:buChar char="q"/>
            </a:pPr>
            <a:r>
              <a:rPr lang="en-GB" sz="1800" b="0" i="0" dirty="0">
                <a:solidFill>
                  <a:srgbClr val="273239"/>
                </a:solidFill>
                <a:effectLst/>
                <a:latin typeface="Arial" panose="020B0604020202020204" pitchFamily="34" charset="0"/>
                <a:cs typeface="Arial" panose="020B0604020202020204" pitchFamily="34" charset="0"/>
              </a:rPr>
              <a:t>Organizations can move data and applications between different clouds using a combination of two or more cloud deployment methods, depending on their needs.</a:t>
            </a:r>
            <a:endParaRPr lang="en-IN" sz="1800" dirty="0">
              <a:latin typeface="Arial" panose="020B0604020202020204" pitchFamily="34" charset="0"/>
              <a:cs typeface="Arial" panose="020B0604020202020204" pitchFamily="34" charset="0"/>
            </a:endParaRPr>
          </a:p>
          <a:p>
            <a:pPr marL="0" indent="0">
              <a:buNone/>
            </a:pPr>
            <a:endParaRPr lang="en-IN" dirty="0"/>
          </a:p>
        </p:txBody>
      </p:sp>
      <p:pic>
        <p:nvPicPr>
          <p:cNvPr id="4" name="Picture 3">
            <a:extLst>
              <a:ext uri="{FF2B5EF4-FFF2-40B4-BE49-F238E27FC236}">
                <a16:creationId xmlns:a16="http://schemas.microsoft.com/office/drawing/2014/main" id="{A92FC0C1-7727-FD71-22FF-7B6B8E3C2D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2915" y="1296516"/>
            <a:ext cx="5004619" cy="4798142"/>
          </a:xfrm>
          <a:prstGeom prst="rect">
            <a:avLst/>
          </a:prstGeom>
        </p:spPr>
      </p:pic>
    </p:spTree>
    <p:extLst>
      <p:ext uri="{BB962C8B-B14F-4D97-AF65-F5344CB8AC3E}">
        <p14:creationId xmlns:p14="http://schemas.microsoft.com/office/powerpoint/2010/main" val="711293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C1F35-5909-9857-A816-4A76174FF19D}"/>
              </a:ext>
            </a:extLst>
          </p:cNvPr>
          <p:cNvSpPr>
            <a:spLocks noGrp="1"/>
          </p:cNvSpPr>
          <p:nvPr>
            <p:ph type="title"/>
          </p:nvPr>
        </p:nvSpPr>
        <p:spPr/>
        <p:txBody>
          <a:bodyPr/>
          <a:lstStyle/>
          <a:p>
            <a:r>
              <a:rPr lang="en-US" b="1" dirty="0">
                <a:solidFill>
                  <a:schemeClr val="accent5"/>
                </a:solidFill>
                <a:latin typeface="Arial" panose="020B0604020202020204" pitchFamily="34" charset="0"/>
                <a:cs typeface="Arial" panose="020B0604020202020204" pitchFamily="34" charset="0"/>
              </a:rPr>
              <a:t>Realtime use case of  Hybrid Cloud</a:t>
            </a:r>
            <a:endParaRPr lang="en-IN" b="1" dirty="0"/>
          </a:p>
        </p:txBody>
      </p:sp>
      <p:sp>
        <p:nvSpPr>
          <p:cNvPr id="3" name="Content Placeholder 2">
            <a:extLst>
              <a:ext uri="{FF2B5EF4-FFF2-40B4-BE49-F238E27FC236}">
                <a16:creationId xmlns:a16="http://schemas.microsoft.com/office/drawing/2014/main" id="{96371216-AF42-B6FE-BFFF-F0C400A3618B}"/>
              </a:ext>
            </a:extLst>
          </p:cNvPr>
          <p:cNvSpPr>
            <a:spLocks noGrp="1"/>
          </p:cNvSpPr>
          <p:nvPr>
            <p:ph idx="1"/>
          </p:nvPr>
        </p:nvSpPr>
        <p:spPr/>
        <p:txBody>
          <a:bodyPr>
            <a:normAutofit fontScale="85000" lnSpcReduction="20000"/>
          </a:bodyPr>
          <a:lstStyle/>
          <a:p>
            <a:pPr algn="just" fontAlgn="base">
              <a:buFont typeface="Wingdings" panose="05000000000000000000" pitchFamily="2" charset="2"/>
              <a:buChar char="q"/>
            </a:pPr>
            <a:r>
              <a:rPr lang="en-GB" sz="1800" dirty="0">
                <a:latin typeface="Arial" panose="020B0604020202020204" pitchFamily="34" charset="0"/>
                <a:cs typeface="Arial" panose="020B0604020202020204" pitchFamily="34" charset="0"/>
              </a:rPr>
              <a:t>BBC has recently signed a 5-year hybrid cloud contract with Object Matrix after the success of the Planet series. </a:t>
            </a:r>
          </a:p>
          <a:p>
            <a:pPr algn="just" fontAlgn="base">
              <a:buFont typeface="Wingdings" panose="05000000000000000000" pitchFamily="2" charset="2"/>
              <a:buChar char="q"/>
            </a:pPr>
            <a:r>
              <a:rPr lang="en-GB" sz="1800" dirty="0">
                <a:latin typeface="Arial" panose="020B0604020202020204" pitchFamily="34" charset="0"/>
                <a:cs typeface="Arial" panose="020B0604020202020204" pitchFamily="34" charset="0"/>
              </a:rPr>
              <a:t>It has been a customer of Object Matrix since 2010 with a Matrix Store on-premise 200TB. </a:t>
            </a:r>
          </a:p>
          <a:p>
            <a:pPr algn="just" fontAlgn="base">
              <a:buFont typeface="Wingdings" panose="05000000000000000000" pitchFamily="2" charset="2"/>
              <a:buChar char="q"/>
            </a:pPr>
            <a:r>
              <a:rPr lang="en-GB" sz="1800" dirty="0">
                <a:latin typeface="Arial" panose="020B0604020202020204" pitchFamily="34" charset="0"/>
                <a:cs typeface="Arial" panose="020B0604020202020204" pitchFamily="34" charset="0"/>
              </a:rPr>
              <a:t>After the recent shift of its headquarters, BBC has seen a spike in production. </a:t>
            </a:r>
          </a:p>
          <a:p>
            <a:pPr algn="just" fontAlgn="base">
              <a:buFont typeface="Wingdings" panose="05000000000000000000" pitchFamily="2" charset="2"/>
              <a:buChar char="q"/>
            </a:pPr>
            <a:r>
              <a:rPr lang="en-GB" sz="1800" dirty="0">
                <a:latin typeface="Arial" panose="020B0604020202020204" pitchFamily="34" charset="0"/>
                <a:cs typeface="Arial" panose="020B0604020202020204" pitchFamily="34" charset="0"/>
              </a:rPr>
              <a:t>Matrix Store ensures BBC gets the exact mix of On-premise and public cloud. </a:t>
            </a:r>
          </a:p>
          <a:p>
            <a:pPr algn="just" fontAlgn="base">
              <a:buFont typeface="Wingdings" panose="05000000000000000000" pitchFamily="2" charset="2"/>
              <a:buChar char="q"/>
            </a:pPr>
            <a:r>
              <a:rPr lang="en-GB" sz="1800" dirty="0">
                <a:latin typeface="Arial" panose="020B0604020202020204" pitchFamily="34" charset="0"/>
                <a:cs typeface="Arial" panose="020B0604020202020204" pitchFamily="34" charset="0"/>
              </a:rPr>
              <a:t>This called for the up-gradation of its existing On-premise data storage facilities. </a:t>
            </a:r>
          </a:p>
          <a:p>
            <a:pPr algn="just" fontAlgn="base">
              <a:buFont typeface="Wingdings" panose="05000000000000000000" pitchFamily="2" charset="2"/>
              <a:buChar char="q"/>
            </a:pPr>
            <a:r>
              <a:rPr lang="en-GB" sz="1800" dirty="0">
                <a:latin typeface="Arial" panose="020B0604020202020204" pitchFamily="34" charset="0"/>
                <a:cs typeface="Arial" panose="020B0604020202020204" pitchFamily="34" charset="0"/>
              </a:rPr>
              <a:t>Also, with the current situation of working from anywhere, it needed to ensure that the external team members could access the content effectively. </a:t>
            </a:r>
          </a:p>
          <a:p>
            <a:pPr algn="just" fontAlgn="base">
              <a:buFont typeface="Wingdings" panose="05000000000000000000" pitchFamily="2" charset="2"/>
              <a:buChar char="q"/>
            </a:pPr>
            <a:r>
              <a:rPr lang="en-GB" sz="1800" dirty="0">
                <a:latin typeface="Arial" panose="020B0604020202020204" pitchFamily="34" charset="0"/>
                <a:cs typeface="Arial" panose="020B0604020202020204" pitchFamily="34" charset="0"/>
              </a:rPr>
              <a:t>The upgrade to its existing Matrix Store infrastructure will facilitate the company to protect added content of several on-premise works- functionalities.</a:t>
            </a:r>
          </a:p>
          <a:p>
            <a:pPr algn="just" fontAlgn="base">
              <a:buFont typeface="Wingdings" panose="05000000000000000000" pitchFamily="2" charset="2"/>
              <a:buChar char="q"/>
            </a:pPr>
            <a:r>
              <a:rPr lang="en-GB" sz="1800" dirty="0">
                <a:latin typeface="Arial" panose="020B0604020202020204" pitchFamily="34" charset="0"/>
                <a:cs typeface="Arial" panose="020B0604020202020204" pitchFamily="34" charset="0"/>
              </a:rPr>
              <a:t>Well, cloud deployment models do not stop here. </a:t>
            </a:r>
          </a:p>
          <a:p>
            <a:pPr algn="just" fontAlgn="base">
              <a:buFont typeface="Wingdings" panose="05000000000000000000" pitchFamily="2" charset="2"/>
              <a:buChar char="q"/>
            </a:pPr>
            <a:r>
              <a:rPr lang="en-GB" sz="1800" dirty="0">
                <a:latin typeface="Arial" panose="020B0604020202020204" pitchFamily="34" charset="0"/>
                <a:cs typeface="Arial" panose="020B0604020202020204" pitchFamily="34" charset="0"/>
              </a:rPr>
              <a:t>Multi-cloud and community clouds are also considered a part now this. </a:t>
            </a:r>
            <a:endParaRPr lang="en-IN" sz="1800" dirty="0">
              <a:latin typeface="Arial" panose="020B0604020202020204" pitchFamily="34" charset="0"/>
              <a:cs typeface="Arial" panose="020B0604020202020204" pitchFamily="34" charset="0"/>
            </a:endParaRPr>
          </a:p>
          <a:p>
            <a:pPr marL="0" indent="0">
              <a:buNone/>
            </a:pPr>
            <a:endParaRPr lang="en-IN" dirty="0"/>
          </a:p>
        </p:txBody>
      </p:sp>
      <p:pic>
        <p:nvPicPr>
          <p:cNvPr id="4" name="Picture 3">
            <a:extLst>
              <a:ext uri="{FF2B5EF4-FFF2-40B4-BE49-F238E27FC236}">
                <a16:creationId xmlns:a16="http://schemas.microsoft.com/office/drawing/2014/main" id="{7C1E6693-BD83-5BA4-5CC5-D68C2790DA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9774" y="4626538"/>
            <a:ext cx="2531806" cy="19812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364629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395E4-B980-0213-9132-5A12AE141973}"/>
              </a:ext>
            </a:extLst>
          </p:cNvPr>
          <p:cNvSpPr>
            <a:spLocks noGrp="1"/>
          </p:cNvSpPr>
          <p:nvPr>
            <p:ph type="title"/>
          </p:nvPr>
        </p:nvSpPr>
        <p:spPr/>
        <p:txBody>
          <a:bodyPr/>
          <a:lstStyle/>
          <a:p>
            <a:r>
              <a:rPr lang="en-GB" b="1" dirty="0">
                <a:solidFill>
                  <a:schemeClr val="accent5"/>
                </a:solidFill>
                <a:latin typeface="Arial" panose="020B0604020202020204" pitchFamily="34" charset="0"/>
                <a:cs typeface="Arial" panose="020B0604020202020204" pitchFamily="34" charset="0"/>
              </a:rPr>
              <a:t>Pros </a:t>
            </a:r>
            <a:r>
              <a:rPr lang="en-GB" b="1" i="0" dirty="0">
                <a:solidFill>
                  <a:schemeClr val="accent5"/>
                </a:solidFill>
                <a:effectLst/>
                <a:latin typeface="Arial" panose="020B0604020202020204" pitchFamily="34" charset="0"/>
                <a:cs typeface="Arial" panose="020B0604020202020204" pitchFamily="34" charset="0"/>
              </a:rPr>
              <a:t>of the Hybrid Cloud Model</a:t>
            </a:r>
            <a:endParaRPr lang="en-IN" dirty="0"/>
          </a:p>
        </p:txBody>
      </p:sp>
      <p:sp>
        <p:nvSpPr>
          <p:cNvPr id="3" name="Content Placeholder 2">
            <a:extLst>
              <a:ext uri="{FF2B5EF4-FFF2-40B4-BE49-F238E27FC236}">
                <a16:creationId xmlns:a16="http://schemas.microsoft.com/office/drawing/2014/main" id="{45016D02-2D73-E6EA-E341-9D2906BB26E2}"/>
              </a:ext>
            </a:extLst>
          </p:cNvPr>
          <p:cNvSpPr>
            <a:spLocks noGrp="1"/>
          </p:cNvSpPr>
          <p:nvPr>
            <p:ph idx="1"/>
          </p:nvPr>
        </p:nvSpPr>
        <p:spPr/>
        <p:txBody>
          <a:bodyPr/>
          <a:lstStyle/>
          <a:p>
            <a:pPr algn="just" fontAlgn="base">
              <a:buFont typeface="Wingdings" panose="05000000000000000000" pitchFamily="2" charset="2"/>
              <a:buChar char="q"/>
            </a:pPr>
            <a:r>
              <a:rPr lang="en-GB" b="1" i="0" dirty="0">
                <a:solidFill>
                  <a:srgbClr val="273239"/>
                </a:solidFill>
                <a:effectLst/>
                <a:latin typeface="Arial" panose="020B0604020202020204" pitchFamily="34" charset="0"/>
                <a:cs typeface="Arial" panose="020B0604020202020204" pitchFamily="34" charset="0"/>
              </a:rPr>
              <a:t>Cost Effective: </a:t>
            </a:r>
            <a:r>
              <a:rPr lang="en-GB" b="0" i="0" dirty="0">
                <a:solidFill>
                  <a:srgbClr val="273239"/>
                </a:solidFill>
                <a:effectLst/>
                <a:latin typeface="Arial" panose="020B0604020202020204" pitchFamily="34" charset="0"/>
                <a:cs typeface="Arial" panose="020B0604020202020204" pitchFamily="34" charset="0"/>
              </a:rPr>
              <a:t>It is cost-effective</a:t>
            </a:r>
            <a:r>
              <a:rPr lang="en-GB" b="1" i="0" dirty="0">
                <a:solidFill>
                  <a:srgbClr val="273239"/>
                </a:solidFill>
                <a:effectLst/>
                <a:latin typeface="Arial" panose="020B0604020202020204" pitchFamily="34" charset="0"/>
                <a:cs typeface="Arial" panose="020B0604020202020204" pitchFamily="34" charset="0"/>
              </a:rPr>
              <a:t> </a:t>
            </a:r>
            <a:r>
              <a:rPr lang="en-GB" b="0" i="0" dirty="0">
                <a:solidFill>
                  <a:srgbClr val="273239"/>
                </a:solidFill>
                <a:effectLst/>
                <a:latin typeface="Arial" panose="020B0604020202020204" pitchFamily="34" charset="0"/>
                <a:cs typeface="Arial" panose="020B0604020202020204" pitchFamily="34" charset="0"/>
              </a:rPr>
              <a:t>because the cloud is shared by multiple organizations or communities.</a:t>
            </a:r>
          </a:p>
          <a:p>
            <a:pPr algn="just" fontAlgn="base">
              <a:buFont typeface="Wingdings" panose="05000000000000000000" pitchFamily="2" charset="2"/>
              <a:buChar char="q"/>
            </a:pPr>
            <a:r>
              <a:rPr lang="en-GB" b="1" i="0" dirty="0">
                <a:solidFill>
                  <a:srgbClr val="273239"/>
                </a:solidFill>
                <a:effectLst/>
                <a:latin typeface="Arial" panose="020B0604020202020204" pitchFamily="34" charset="0"/>
                <a:cs typeface="Arial" panose="020B0604020202020204" pitchFamily="34" charset="0"/>
              </a:rPr>
              <a:t>Security:</a:t>
            </a:r>
            <a:r>
              <a:rPr lang="en-GB" b="0" i="0" dirty="0">
                <a:solidFill>
                  <a:srgbClr val="273239"/>
                </a:solidFill>
                <a:effectLst/>
                <a:latin typeface="Arial" panose="020B0604020202020204" pitchFamily="34" charset="0"/>
                <a:cs typeface="Arial" panose="020B0604020202020204" pitchFamily="34" charset="0"/>
              </a:rPr>
              <a:t> Community cloud provides better security.</a:t>
            </a:r>
          </a:p>
          <a:p>
            <a:pPr algn="just" fontAlgn="base">
              <a:buFont typeface="Wingdings" panose="05000000000000000000" pitchFamily="2" charset="2"/>
              <a:buChar char="q"/>
            </a:pPr>
            <a:r>
              <a:rPr lang="en-GB" b="1" i="0" dirty="0">
                <a:solidFill>
                  <a:srgbClr val="273239"/>
                </a:solidFill>
                <a:effectLst/>
                <a:latin typeface="Arial" panose="020B0604020202020204" pitchFamily="34" charset="0"/>
                <a:cs typeface="Arial" panose="020B0604020202020204" pitchFamily="34" charset="0"/>
              </a:rPr>
              <a:t>Shared resources: </a:t>
            </a:r>
            <a:r>
              <a:rPr lang="en-GB" b="0" i="0" dirty="0">
                <a:solidFill>
                  <a:srgbClr val="273239"/>
                </a:solidFill>
                <a:effectLst/>
                <a:latin typeface="Arial" panose="020B0604020202020204" pitchFamily="34" charset="0"/>
                <a:cs typeface="Arial" panose="020B0604020202020204" pitchFamily="34" charset="0"/>
              </a:rPr>
              <a:t>It allows you to share resources, infrastructure, etc. with multiple organizations.</a:t>
            </a:r>
          </a:p>
          <a:p>
            <a:pPr algn="just" fontAlgn="base">
              <a:buFont typeface="Wingdings" panose="05000000000000000000" pitchFamily="2" charset="2"/>
              <a:buChar char="q"/>
            </a:pPr>
            <a:r>
              <a:rPr lang="en-GB" b="1" i="0" dirty="0">
                <a:solidFill>
                  <a:srgbClr val="273239"/>
                </a:solidFill>
                <a:effectLst/>
                <a:latin typeface="Arial" panose="020B0604020202020204" pitchFamily="34" charset="0"/>
                <a:cs typeface="Arial" panose="020B0604020202020204" pitchFamily="34" charset="0"/>
              </a:rPr>
              <a:t>Collaboration and data sharing: </a:t>
            </a:r>
            <a:r>
              <a:rPr lang="en-GB" b="0" i="0" dirty="0">
                <a:solidFill>
                  <a:srgbClr val="273239"/>
                </a:solidFill>
                <a:effectLst/>
                <a:latin typeface="Arial" panose="020B0604020202020204" pitchFamily="34" charset="0"/>
                <a:cs typeface="Arial" panose="020B0604020202020204" pitchFamily="34" charset="0"/>
              </a:rPr>
              <a:t>It is suitable for both collaboration and data sharing.</a:t>
            </a:r>
          </a:p>
          <a:p>
            <a:pPr marL="0" indent="0">
              <a:buNone/>
            </a:pPr>
            <a:endParaRPr lang="en-IN" dirty="0"/>
          </a:p>
        </p:txBody>
      </p:sp>
    </p:spTree>
    <p:extLst>
      <p:ext uri="{BB962C8B-B14F-4D97-AF65-F5344CB8AC3E}">
        <p14:creationId xmlns:p14="http://schemas.microsoft.com/office/powerpoint/2010/main" val="927035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0536E-B964-2255-4F55-1FD8BD5F7DFD}"/>
              </a:ext>
            </a:extLst>
          </p:cNvPr>
          <p:cNvSpPr>
            <a:spLocks noGrp="1"/>
          </p:cNvSpPr>
          <p:nvPr>
            <p:ph type="title"/>
          </p:nvPr>
        </p:nvSpPr>
        <p:spPr/>
        <p:txBody>
          <a:bodyPr/>
          <a:lstStyle/>
          <a:p>
            <a:r>
              <a:rPr lang="en-GB" b="1" dirty="0">
                <a:solidFill>
                  <a:schemeClr val="accent5"/>
                </a:solidFill>
                <a:latin typeface="Arial" panose="020B0604020202020204" pitchFamily="34" charset="0"/>
                <a:cs typeface="Arial" panose="020B0604020202020204" pitchFamily="34" charset="0"/>
              </a:rPr>
              <a:t>Cons </a:t>
            </a:r>
            <a:r>
              <a:rPr lang="en-GB" b="1" i="0" dirty="0">
                <a:solidFill>
                  <a:schemeClr val="accent5"/>
                </a:solidFill>
                <a:effectLst/>
                <a:latin typeface="Arial" panose="020B0604020202020204" pitchFamily="34" charset="0"/>
                <a:cs typeface="Arial" panose="020B0604020202020204" pitchFamily="34" charset="0"/>
              </a:rPr>
              <a:t>of the Hybrid Cloud Model</a:t>
            </a:r>
            <a:endParaRPr lang="en-IN" dirty="0"/>
          </a:p>
        </p:txBody>
      </p:sp>
      <p:sp>
        <p:nvSpPr>
          <p:cNvPr id="3" name="Content Placeholder 2">
            <a:extLst>
              <a:ext uri="{FF2B5EF4-FFF2-40B4-BE49-F238E27FC236}">
                <a16:creationId xmlns:a16="http://schemas.microsoft.com/office/drawing/2014/main" id="{E8D580AF-4326-EF4C-A280-E0A239109AD2}"/>
              </a:ext>
            </a:extLst>
          </p:cNvPr>
          <p:cNvSpPr>
            <a:spLocks noGrp="1"/>
          </p:cNvSpPr>
          <p:nvPr>
            <p:ph idx="1"/>
          </p:nvPr>
        </p:nvSpPr>
        <p:spPr/>
        <p:txBody>
          <a:bodyPr/>
          <a:lstStyle/>
          <a:p>
            <a:pPr algn="just" fontAlgn="base">
              <a:buFont typeface="Wingdings" panose="05000000000000000000" pitchFamily="2" charset="2"/>
              <a:buChar char="q"/>
            </a:pPr>
            <a:r>
              <a:rPr lang="en-GB" b="1" i="0" dirty="0">
                <a:solidFill>
                  <a:srgbClr val="273239"/>
                </a:solidFill>
                <a:effectLst/>
                <a:latin typeface="Nunito" pitchFamily="2" charset="0"/>
              </a:rPr>
              <a:t>Limited Scalability: </a:t>
            </a:r>
            <a:r>
              <a:rPr lang="en-GB" b="0" i="0" dirty="0">
                <a:solidFill>
                  <a:srgbClr val="273239"/>
                </a:solidFill>
                <a:effectLst/>
                <a:latin typeface="Nunito" pitchFamily="2" charset="0"/>
              </a:rPr>
              <a:t>Community cloud is relatively less scalable as many organizations share the same resources according to their collaborative interests. </a:t>
            </a:r>
          </a:p>
          <a:p>
            <a:pPr algn="just" fontAlgn="base">
              <a:buFont typeface="Wingdings" panose="05000000000000000000" pitchFamily="2" charset="2"/>
              <a:buChar char="q"/>
            </a:pPr>
            <a:r>
              <a:rPr lang="en-GB" b="1" i="0" dirty="0">
                <a:solidFill>
                  <a:srgbClr val="273239"/>
                </a:solidFill>
                <a:effectLst/>
                <a:latin typeface="Nunito" pitchFamily="2" charset="0"/>
              </a:rPr>
              <a:t>Rigid in customization: </a:t>
            </a:r>
            <a:r>
              <a:rPr lang="en-GB" b="0" i="0" dirty="0">
                <a:solidFill>
                  <a:srgbClr val="273239"/>
                </a:solidFill>
                <a:effectLst/>
                <a:latin typeface="Nunito" pitchFamily="2" charset="0"/>
              </a:rPr>
              <a:t>As the data and resources are shared among different organizations according to their mutual interests if an organization wants some changes according to their needs they cannot do so because it will have an impact on other organizations.</a:t>
            </a:r>
          </a:p>
          <a:p>
            <a:pPr marL="0" indent="0">
              <a:buNone/>
            </a:pPr>
            <a:endParaRPr lang="en-IN" dirty="0"/>
          </a:p>
        </p:txBody>
      </p:sp>
    </p:spTree>
    <p:extLst>
      <p:ext uri="{BB962C8B-B14F-4D97-AF65-F5344CB8AC3E}">
        <p14:creationId xmlns:p14="http://schemas.microsoft.com/office/powerpoint/2010/main" val="3462043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482D-B8A8-B756-D952-7E837E2A701D}"/>
              </a:ext>
            </a:extLst>
          </p:cNvPr>
          <p:cNvSpPr>
            <a:spLocks noGrp="1"/>
          </p:cNvSpPr>
          <p:nvPr>
            <p:ph type="title"/>
          </p:nvPr>
        </p:nvSpPr>
        <p:spPr/>
        <p:txBody>
          <a:bodyPr/>
          <a:lstStyle/>
          <a:p>
            <a:r>
              <a:rPr lang="en-GB" b="1" i="0" dirty="0">
                <a:solidFill>
                  <a:schemeClr val="accent5"/>
                </a:solidFill>
                <a:effectLst/>
                <a:latin typeface="Arial" panose="020B0604020202020204" pitchFamily="34" charset="0"/>
                <a:cs typeface="Arial" panose="020B0604020202020204" pitchFamily="34" charset="0"/>
              </a:rPr>
              <a:t>Overall Analysis of Cloud Deployment Models</a:t>
            </a:r>
            <a:endParaRPr lang="en-IN" dirty="0"/>
          </a:p>
        </p:txBody>
      </p:sp>
      <p:pic>
        <p:nvPicPr>
          <p:cNvPr id="4" name="Content Placeholder 4">
            <a:extLst>
              <a:ext uri="{FF2B5EF4-FFF2-40B4-BE49-F238E27FC236}">
                <a16:creationId xmlns:a16="http://schemas.microsoft.com/office/drawing/2014/main" id="{33417B78-744D-8EA0-0A19-25282EFBAB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7651" y="2341563"/>
            <a:ext cx="9393382" cy="3633787"/>
          </a:xfrm>
        </p:spPr>
      </p:pic>
    </p:spTree>
    <p:extLst>
      <p:ext uri="{BB962C8B-B14F-4D97-AF65-F5344CB8AC3E}">
        <p14:creationId xmlns:p14="http://schemas.microsoft.com/office/powerpoint/2010/main" val="4156995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B0E10-58AE-9E66-AB83-98F31E2CCED1}"/>
              </a:ext>
            </a:extLst>
          </p:cNvPr>
          <p:cNvSpPr>
            <a:spLocks noGrp="1"/>
          </p:cNvSpPr>
          <p:nvPr>
            <p:ph type="title"/>
          </p:nvPr>
        </p:nvSpPr>
        <p:spPr/>
        <p:txBody>
          <a:bodyPr/>
          <a:lstStyle/>
          <a:p>
            <a:r>
              <a:rPr lang="en-GB" b="1" i="0" dirty="0">
                <a:solidFill>
                  <a:schemeClr val="accent5"/>
                </a:solidFill>
                <a:effectLst/>
                <a:latin typeface="Arial" panose="020B0604020202020204" pitchFamily="34" charset="0"/>
                <a:cs typeface="Arial" panose="020B0604020202020204" pitchFamily="34" charset="0"/>
              </a:rPr>
              <a:t>Business Scenarios</a:t>
            </a:r>
            <a:endParaRPr lang="en-IN" dirty="0"/>
          </a:p>
        </p:txBody>
      </p:sp>
      <p:sp>
        <p:nvSpPr>
          <p:cNvPr id="3" name="Content Placeholder 2">
            <a:extLst>
              <a:ext uri="{FF2B5EF4-FFF2-40B4-BE49-F238E27FC236}">
                <a16:creationId xmlns:a16="http://schemas.microsoft.com/office/drawing/2014/main" id="{690C1D2C-DFA4-DC87-E1FC-27A7A7574E0E}"/>
              </a:ext>
            </a:extLst>
          </p:cNvPr>
          <p:cNvSpPr>
            <a:spLocks noGrp="1"/>
          </p:cNvSpPr>
          <p:nvPr>
            <p:ph idx="1"/>
          </p:nvPr>
        </p:nvSpPr>
        <p:spPr/>
        <p:txBody>
          <a:bodyPr/>
          <a:lstStyle/>
          <a:p>
            <a:pPr marL="0" indent="0" algn="just" fontAlgn="base">
              <a:buNone/>
            </a:pPr>
            <a:r>
              <a:rPr lang="en-GB" b="0" i="0" dirty="0">
                <a:solidFill>
                  <a:srgbClr val="273239"/>
                </a:solidFill>
                <a:effectLst/>
                <a:latin typeface="Arial" panose="020B0604020202020204" pitchFamily="34" charset="0"/>
                <a:cs typeface="Arial" panose="020B0604020202020204" pitchFamily="34" charset="0"/>
              </a:rPr>
              <a:t>Scenario #1:</a:t>
            </a:r>
          </a:p>
          <a:p>
            <a:pPr marL="0" indent="0" algn="just" fontAlgn="base">
              <a:buNone/>
            </a:pPr>
            <a:endParaRPr lang="en-GB" b="0" i="0" dirty="0">
              <a:solidFill>
                <a:srgbClr val="273239"/>
              </a:solidFill>
              <a:effectLst/>
              <a:latin typeface="Arial" panose="020B0604020202020204" pitchFamily="34" charset="0"/>
              <a:cs typeface="Arial" panose="020B0604020202020204" pitchFamily="34" charset="0"/>
            </a:endParaRPr>
          </a:p>
          <a:p>
            <a:pPr marL="0" indent="0" algn="just" fontAlgn="base">
              <a:buNone/>
            </a:pPr>
            <a:r>
              <a:rPr lang="en-GB" b="0" i="0" dirty="0">
                <a:solidFill>
                  <a:srgbClr val="273239"/>
                </a:solidFill>
                <a:effectLst/>
                <a:latin typeface="Arial" panose="020B0604020202020204" pitchFamily="34" charset="0"/>
                <a:cs typeface="Arial" panose="020B0604020202020204" pitchFamily="34" charset="0"/>
              </a:rPr>
              <a:t> A small business with 25–30 employees has decided to move its data and working functionalities onto the cloud. They are looking for highly accessible data, easy data backup, and cost-efficient. They also need accounting software and customer service tools. Which deployment model is best suited for the considered business? </a:t>
            </a:r>
          </a:p>
          <a:p>
            <a:pPr marL="0" indent="0" algn="just" fontAlgn="base">
              <a:buNone/>
            </a:pPr>
            <a:endParaRPr lang="en-GB" dirty="0">
              <a:solidFill>
                <a:srgbClr val="273239"/>
              </a:solidFill>
              <a:latin typeface="Arial" panose="020B0604020202020204" pitchFamily="34" charset="0"/>
              <a:cs typeface="Arial" panose="020B0604020202020204" pitchFamily="34" charset="0"/>
            </a:endParaRPr>
          </a:p>
          <a:p>
            <a:pPr marL="0" indent="0" algn="just" fontAlgn="base">
              <a:buNone/>
            </a:pPr>
            <a:endParaRPr lang="en-GB" dirty="0">
              <a:solidFill>
                <a:srgbClr val="273239"/>
              </a:solidFill>
              <a:latin typeface="Nunito"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73239"/>
                </a:solidFill>
                <a:effectLst/>
                <a:latin typeface="Arial" panose="020B0604020202020204" pitchFamily="34" charset="0"/>
                <a:cs typeface="Arial" panose="020B0604020202020204" pitchFamily="34" charset="0"/>
              </a:rPr>
              <a:t>Resolution: A public cloud system is great for organizations that want more elasticity, cost-effectiveness, and the latest technology. </a:t>
            </a:r>
          </a:p>
          <a:p>
            <a:endParaRPr lang="en-US" dirty="0">
              <a:ea typeface="Calibri"/>
              <a:cs typeface="Calibri"/>
            </a:endParaRPr>
          </a:p>
          <a:p>
            <a:pPr marL="0" indent="0" algn="just" fontAlgn="base">
              <a:buNone/>
            </a:pPr>
            <a:endParaRPr lang="en-GB" b="0" i="0" dirty="0">
              <a:solidFill>
                <a:srgbClr val="273239"/>
              </a:solidFill>
              <a:effectLst/>
              <a:latin typeface="Nunito" pitchFamily="2" charset="0"/>
            </a:endParaRPr>
          </a:p>
          <a:p>
            <a:pPr marL="0" indent="0">
              <a:buNone/>
            </a:pPr>
            <a:endParaRPr lang="en-IN" dirty="0"/>
          </a:p>
        </p:txBody>
      </p:sp>
    </p:spTree>
    <p:extLst>
      <p:ext uri="{BB962C8B-B14F-4D97-AF65-F5344CB8AC3E}">
        <p14:creationId xmlns:p14="http://schemas.microsoft.com/office/powerpoint/2010/main" val="216540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E6511-E8B2-5DDC-43E0-4E2FD410480B}"/>
              </a:ext>
            </a:extLst>
          </p:cNvPr>
          <p:cNvSpPr>
            <a:spLocks noGrp="1"/>
          </p:cNvSpPr>
          <p:nvPr>
            <p:ph type="title"/>
          </p:nvPr>
        </p:nvSpPr>
        <p:spPr/>
        <p:txBody>
          <a:bodyPr/>
          <a:lstStyle/>
          <a:p>
            <a:r>
              <a:rPr lang="en-GB" b="1" i="0" dirty="0">
                <a:solidFill>
                  <a:schemeClr val="accent5"/>
                </a:solidFill>
                <a:effectLst/>
                <a:latin typeface="Arial" panose="020B0604020202020204" pitchFamily="34" charset="0"/>
                <a:cs typeface="Arial" panose="020B0604020202020204" pitchFamily="34" charset="0"/>
              </a:rPr>
              <a:t>Business Scenarios(Continues…)</a:t>
            </a:r>
            <a:endParaRPr lang="en-IN" dirty="0"/>
          </a:p>
        </p:txBody>
      </p:sp>
      <p:sp>
        <p:nvSpPr>
          <p:cNvPr id="3" name="Content Placeholder 2">
            <a:extLst>
              <a:ext uri="{FF2B5EF4-FFF2-40B4-BE49-F238E27FC236}">
                <a16:creationId xmlns:a16="http://schemas.microsoft.com/office/drawing/2014/main" id="{B2DEA0EB-D641-C93F-E01F-B4DE2E3C186D}"/>
              </a:ext>
            </a:extLst>
          </p:cNvPr>
          <p:cNvSpPr>
            <a:spLocks noGrp="1"/>
          </p:cNvSpPr>
          <p:nvPr>
            <p:ph idx="1"/>
          </p:nvPr>
        </p:nvSpPr>
        <p:spPr>
          <a:xfrm>
            <a:off x="581192" y="1895166"/>
            <a:ext cx="11029615" cy="4080184"/>
          </a:xfrm>
        </p:spPr>
        <p:txBody>
          <a:bodyPr/>
          <a:lstStyle/>
          <a:p>
            <a:pPr marL="0" indent="0" algn="just" fontAlgn="base">
              <a:buNone/>
            </a:pPr>
            <a:r>
              <a:rPr lang="en-GB" b="0" i="0" dirty="0">
                <a:solidFill>
                  <a:srgbClr val="273239"/>
                </a:solidFill>
                <a:effectLst/>
                <a:latin typeface="Arial"/>
                <a:cs typeface="Arial"/>
              </a:rPr>
              <a:t>Scenario #2: </a:t>
            </a:r>
            <a:endParaRPr lang="en-US">
              <a:latin typeface="Arial"/>
              <a:cs typeface="Arial"/>
            </a:endParaRPr>
          </a:p>
          <a:p>
            <a:pPr marL="0" indent="0" algn="just">
              <a:buNone/>
            </a:pPr>
            <a:endParaRPr lang="en-GB" dirty="0">
              <a:solidFill>
                <a:srgbClr val="273239"/>
              </a:solidFill>
              <a:latin typeface="Arial"/>
              <a:cs typeface="Arial"/>
            </a:endParaRPr>
          </a:p>
          <a:p>
            <a:pPr marL="0" indent="0" algn="just">
              <a:buNone/>
            </a:pPr>
            <a:r>
              <a:rPr lang="en-GB" b="0" i="0" dirty="0">
                <a:solidFill>
                  <a:srgbClr val="273239"/>
                </a:solidFill>
                <a:effectLst/>
                <a:latin typeface="Arial"/>
                <a:cs typeface="Arial"/>
              </a:rPr>
              <a:t>A national bank requires high security, privacy, and reliability cloud deployment services, allowing only authorized persons to access resources. Which deployment model is best suited for these requirements?</a:t>
            </a:r>
            <a:r>
              <a:rPr lang="en-GB" dirty="0">
                <a:solidFill>
                  <a:srgbClr val="273239"/>
                </a:solidFill>
                <a:latin typeface="Arial"/>
                <a:cs typeface="Arial"/>
              </a:rPr>
              <a:t> </a:t>
            </a:r>
            <a:endParaRPr lang="en-GB"/>
          </a:p>
          <a:p>
            <a:pPr marL="0" indent="0" algn="just" fontAlgn="base">
              <a:buNone/>
            </a:pPr>
            <a:endParaRPr lang="en-GB" dirty="0">
              <a:solidFill>
                <a:srgbClr val="273239"/>
              </a:solidFill>
              <a:latin typeface="Arial" panose="020B0604020202020204" pitchFamily="34" charset="0"/>
              <a:cs typeface="Arial" panose="020B0604020202020204" pitchFamily="34" charset="0"/>
            </a:endParaRPr>
          </a:p>
          <a:p>
            <a:pPr marL="0" indent="0" algn="just" fontAlgn="base">
              <a:buNone/>
            </a:pPr>
            <a:endParaRPr lang="en-GB" dirty="0">
              <a:solidFill>
                <a:srgbClr val="273239"/>
              </a:solidFill>
              <a:latin typeface="Nunito" pitchFamily="2" charset="0"/>
            </a:endParaRPr>
          </a:p>
          <a:p>
            <a:pPr marL="0" indent="0">
              <a:buNone/>
            </a:pPr>
            <a:r>
              <a:rPr lang="en-GB" dirty="0">
                <a:ea typeface="Calibri"/>
                <a:cs typeface="Calibri"/>
              </a:rPr>
              <a:t>Resolution: A private cloud system is flexible, secured, and has high scalability, which allows organizations to customize their infrastructures per their necessities Scenario</a:t>
            </a:r>
            <a:endParaRPr lang="en-US" dirty="0">
              <a:ea typeface="Calibri"/>
              <a:cs typeface="Calibri"/>
            </a:endParaRPr>
          </a:p>
          <a:p>
            <a:pPr marL="0" indent="0" algn="just" fontAlgn="base">
              <a:buNone/>
            </a:pPr>
            <a:endParaRPr lang="en-GB" b="0" i="0" dirty="0">
              <a:solidFill>
                <a:srgbClr val="273239"/>
              </a:solidFill>
              <a:effectLst/>
              <a:latin typeface="Nunito" pitchFamily="2" charset="0"/>
            </a:endParaRPr>
          </a:p>
          <a:p>
            <a:pPr marL="0" indent="0">
              <a:buNone/>
            </a:pPr>
            <a:endParaRPr lang="en-IN" dirty="0"/>
          </a:p>
        </p:txBody>
      </p:sp>
    </p:spTree>
    <p:extLst>
      <p:ext uri="{BB962C8B-B14F-4D97-AF65-F5344CB8AC3E}">
        <p14:creationId xmlns:p14="http://schemas.microsoft.com/office/powerpoint/2010/main" val="306980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lstStyle/>
          <a:p>
            <a:r>
              <a:rPr lang="en-IN" b="1" dirty="0">
                <a:solidFill>
                  <a:schemeClr val="accent5"/>
                </a:solidFill>
                <a:latin typeface="Arial"/>
                <a:cs typeface="Arial"/>
              </a:rPr>
              <a:t>What is Cloud Computing?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pPr algn="just" fontAlgn="base">
              <a:buFont typeface="Wingdings" panose="05000000000000000000" pitchFamily="2" charset="2"/>
              <a:buChar char="q"/>
            </a:pPr>
            <a:r>
              <a:rPr lang="en-GB" sz="1800" dirty="0">
                <a:solidFill>
                  <a:srgbClr val="273239"/>
                </a:solidFill>
                <a:latin typeface="Arial" panose="020B0604020202020204" pitchFamily="34" charset="0"/>
                <a:cs typeface="Arial" panose="020B0604020202020204" pitchFamily="34" charset="0"/>
              </a:rPr>
              <a:t>C</a:t>
            </a:r>
            <a:r>
              <a:rPr lang="en-GB" sz="1800" b="0" i="0" dirty="0">
                <a:solidFill>
                  <a:srgbClr val="273239"/>
                </a:solidFill>
                <a:effectLst/>
                <a:latin typeface="Arial" panose="020B0604020202020204" pitchFamily="34" charset="0"/>
                <a:cs typeface="Arial" panose="020B0604020202020204" pitchFamily="34" charset="0"/>
              </a:rPr>
              <a:t>loud computing means storing and accessing the data and programs on remote servers that are hosted on the internet instead of the computer’s hard drive or local server. Cloud computing is also referred to as Internet-based computing. </a:t>
            </a:r>
          </a:p>
          <a:p>
            <a:pPr algn="just" fontAlgn="base">
              <a:buFont typeface="Wingdings" panose="05000000000000000000" pitchFamily="2" charset="2"/>
              <a:buChar char="q"/>
            </a:pPr>
            <a:r>
              <a:rPr lang="en-GB" sz="1800" b="1" i="0" dirty="0">
                <a:solidFill>
                  <a:srgbClr val="273239"/>
                </a:solidFill>
                <a:effectLst/>
                <a:latin typeface="Arial" panose="020B0604020202020204" pitchFamily="34" charset="0"/>
                <a:cs typeface="Arial" panose="020B0604020202020204" pitchFamily="34" charset="0"/>
              </a:rPr>
              <a:t>Cloud Computing Architecture:</a:t>
            </a:r>
            <a:r>
              <a:rPr lang="en-GB" sz="1800" b="0" i="0" dirty="0">
                <a:solidFill>
                  <a:srgbClr val="273239"/>
                </a:solidFill>
                <a:effectLst/>
                <a:latin typeface="Arial" panose="020B0604020202020204" pitchFamily="34" charset="0"/>
                <a:cs typeface="Arial" panose="020B0604020202020204" pitchFamily="34" charset="0"/>
              </a:rPr>
              <a:t> Cloud computing architecture refers to the components and sub-components required for cloud computing. These components typically refer to:</a:t>
            </a:r>
          </a:p>
          <a:p>
            <a:pPr algn="just" fontAlgn="base">
              <a:buFont typeface="Wingdings" panose="05000000000000000000" pitchFamily="2" charset="2"/>
              <a:buChar char="q"/>
            </a:pPr>
            <a:r>
              <a:rPr lang="en-GB" sz="1800" b="0" i="0" dirty="0">
                <a:solidFill>
                  <a:srgbClr val="273239"/>
                </a:solidFill>
                <a:effectLst/>
                <a:latin typeface="Arial" panose="020B0604020202020204" pitchFamily="34" charset="0"/>
                <a:cs typeface="Arial" panose="020B0604020202020204" pitchFamily="34" charset="0"/>
              </a:rPr>
              <a:t>Front end(fat client, thin client)</a:t>
            </a:r>
          </a:p>
          <a:p>
            <a:pPr algn="just" fontAlgn="base">
              <a:buFont typeface="Wingdings" panose="05000000000000000000" pitchFamily="2" charset="2"/>
              <a:buChar char="q"/>
            </a:pPr>
            <a:r>
              <a:rPr lang="en-GB" sz="1800" b="0" i="0" dirty="0">
                <a:solidFill>
                  <a:srgbClr val="273239"/>
                </a:solidFill>
                <a:effectLst/>
                <a:latin typeface="Arial" panose="020B0604020202020204" pitchFamily="34" charset="0"/>
                <a:cs typeface="Arial" panose="020B0604020202020204" pitchFamily="34" charset="0"/>
              </a:rPr>
              <a:t>Back-end platforms(servers, storage)</a:t>
            </a:r>
          </a:p>
          <a:p>
            <a:pPr algn="just" fontAlgn="base">
              <a:buFont typeface="Wingdings" panose="05000000000000000000" pitchFamily="2" charset="2"/>
              <a:buChar char="q"/>
            </a:pPr>
            <a:r>
              <a:rPr lang="en-GB" sz="1800" b="0" i="0" dirty="0">
                <a:solidFill>
                  <a:srgbClr val="273239"/>
                </a:solidFill>
                <a:effectLst/>
                <a:latin typeface="Arial" panose="020B0604020202020204" pitchFamily="34" charset="0"/>
                <a:cs typeface="Arial" panose="020B0604020202020204" pitchFamily="34" charset="0"/>
              </a:rPr>
              <a:t>Cloud-based delivery and a network(Internet, Intranet, Intercloud).</a:t>
            </a:r>
          </a:p>
          <a:p>
            <a:pPr marL="0" indent="0">
              <a:buNone/>
            </a:pPr>
            <a:endParaRPr lang="en-IN" dirty="0"/>
          </a:p>
          <a:p>
            <a:pPr marL="0" indent="0">
              <a:buNone/>
            </a:pPr>
            <a:endParaRPr lang="en-US" dirty="0"/>
          </a:p>
        </p:txBody>
      </p:sp>
      <p:pic>
        <p:nvPicPr>
          <p:cNvPr id="4" name="Picture 3">
            <a:extLst>
              <a:ext uri="{FF2B5EF4-FFF2-40B4-BE49-F238E27FC236}">
                <a16:creationId xmlns:a16="http://schemas.microsoft.com/office/drawing/2014/main" id="{33575E3B-FF0B-B19C-15FE-3C0A6C8E9E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7587" y="3696929"/>
            <a:ext cx="2680519" cy="1455174"/>
          </a:xfrm>
          <a:prstGeom prst="rect">
            <a:avLst/>
          </a:prstGeom>
        </p:spPr>
      </p:pic>
    </p:spTree>
    <p:extLst>
      <p:ext uri="{BB962C8B-B14F-4D97-AF65-F5344CB8AC3E}">
        <p14:creationId xmlns:p14="http://schemas.microsoft.com/office/powerpoint/2010/main" val="442835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C4D24-A5CF-16AE-DD50-A4467CBFA261}"/>
              </a:ext>
            </a:extLst>
          </p:cNvPr>
          <p:cNvSpPr>
            <a:spLocks noGrp="1"/>
          </p:cNvSpPr>
          <p:nvPr>
            <p:ph type="title"/>
          </p:nvPr>
        </p:nvSpPr>
        <p:spPr/>
        <p:txBody>
          <a:bodyPr/>
          <a:lstStyle/>
          <a:p>
            <a:r>
              <a:rPr lang="en-GB" b="1" i="0" dirty="0">
                <a:solidFill>
                  <a:schemeClr val="accent5"/>
                </a:solidFill>
                <a:effectLst/>
                <a:latin typeface="Arial" panose="020B0604020202020204" pitchFamily="34" charset="0"/>
                <a:cs typeface="Arial" panose="020B0604020202020204" pitchFamily="34" charset="0"/>
              </a:rPr>
              <a:t>Business Scenarios(Continues…)</a:t>
            </a:r>
            <a:endParaRPr lang="en-IN" dirty="0"/>
          </a:p>
        </p:txBody>
      </p:sp>
      <p:sp>
        <p:nvSpPr>
          <p:cNvPr id="3" name="Content Placeholder 2">
            <a:extLst>
              <a:ext uri="{FF2B5EF4-FFF2-40B4-BE49-F238E27FC236}">
                <a16:creationId xmlns:a16="http://schemas.microsoft.com/office/drawing/2014/main" id="{3F656B79-20FD-ACCC-401C-4DEFDA41EC88}"/>
              </a:ext>
            </a:extLst>
          </p:cNvPr>
          <p:cNvSpPr>
            <a:spLocks noGrp="1"/>
          </p:cNvSpPr>
          <p:nvPr>
            <p:ph idx="1"/>
          </p:nvPr>
        </p:nvSpPr>
        <p:spPr>
          <a:xfrm>
            <a:off x="581192" y="1995808"/>
            <a:ext cx="11029615" cy="3979542"/>
          </a:xfrm>
        </p:spPr>
        <p:txBody>
          <a:bodyPr/>
          <a:lstStyle/>
          <a:p>
            <a:pPr marL="0" indent="0" algn="just" fontAlgn="base">
              <a:buNone/>
            </a:pPr>
            <a:r>
              <a:rPr lang="en-GB" b="0" i="0" dirty="0">
                <a:solidFill>
                  <a:srgbClr val="273239"/>
                </a:solidFill>
                <a:effectLst/>
                <a:latin typeface="Arial"/>
                <a:cs typeface="Arial"/>
              </a:rPr>
              <a:t>Scenario #3:</a:t>
            </a:r>
            <a:endParaRPr lang="en-US" dirty="0">
              <a:solidFill>
                <a:srgbClr val="404040"/>
              </a:solidFill>
              <a:latin typeface="Arial"/>
              <a:cs typeface="Arial"/>
            </a:endParaRPr>
          </a:p>
          <a:p>
            <a:pPr marL="0" indent="0" algn="just">
              <a:buNone/>
            </a:pPr>
            <a:endParaRPr lang="en-US">
              <a:latin typeface="Arial"/>
              <a:cs typeface="Arial"/>
            </a:endParaRPr>
          </a:p>
          <a:p>
            <a:pPr marL="0" indent="0" algn="just">
              <a:buNone/>
            </a:pPr>
            <a:r>
              <a:rPr lang="en-GB" b="0" i="0" dirty="0">
                <a:solidFill>
                  <a:srgbClr val="273239"/>
                </a:solidFill>
                <a:effectLst/>
                <a:latin typeface="Arial"/>
                <a:cs typeface="Arial"/>
              </a:rPr>
              <a:t>A retail company has websites that require high performance. They have on-premise servers to handle the work, but sometimes during seasons of sales, they experience periods of spikes in traffic. Which deployment model will handle their traffic spikes and provide the on-premise model?</a:t>
            </a:r>
            <a:endParaRPr lang="en-GB">
              <a:latin typeface="Arial"/>
              <a:cs typeface="Arial"/>
            </a:endParaRPr>
          </a:p>
          <a:p>
            <a:pPr marL="0" indent="0" algn="just" fontAlgn="base">
              <a:buNone/>
            </a:pPr>
            <a:endParaRPr lang="en-GB" dirty="0">
              <a:solidFill>
                <a:srgbClr val="273239"/>
              </a:solidFill>
              <a:latin typeface="Nunito" pitchFamily="2" charset="0"/>
            </a:endParaRPr>
          </a:p>
          <a:p>
            <a:pPr marL="0" indent="0">
              <a:buNone/>
            </a:pPr>
            <a:r>
              <a:rPr lang="en-GB" dirty="0">
                <a:ea typeface="Calibri"/>
                <a:cs typeface="Calibri"/>
              </a:rPr>
              <a:t>Resolution: Hybrid cloud efficiently handles the on-premise model during the off-season and allows users to offload overage traffic when their on-premise systems are overloaded. </a:t>
            </a:r>
            <a:endParaRPr lang="en-GB" b="0" i="0" dirty="0">
              <a:solidFill>
                <a:srgbClr val="273239"/>
              </a:solidFill>
              <a:effectLst/>
              <a:latin typeface="Nunito" pitchFamily="2" charset="0"/>
            </a:endParaRPr>
          </a:p>
          <a:p>
            <a:pPr marL="0" indent="0">
              <a:buNone/>
            </a:pPr>
            <a:endParaRPr lang="en-IN" dirty="0"/>
          </a:p>
        </p:txBody>
      </p:sp>
    </p:spTree>
    <p:extLst>
      <p:ext uri="{BB962C8B-B14F-4D97-AF65-F5344CB8AC3E}">
        <p14:creationId xmlns:p14="http://schemas.microsoft.com/office/powerpoint/2010/main" val="4009350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6AA5E-33DF-0C0D-7EAD-EFF04930DEF6}"/>
              </a:ext>
            </a:extLst>
          </p:cNvPr>
          <p:cNvSpPr>
            <a:spLocks noGrp="1"/>
          </p:cNvSpPr>
          <p:nvPr>
            <p:ph type="title"/>
          </p:nvPr>
        </p:nvSpPr>
        <p:spPr/>
        <p:txBody>
          <a:bodyPr/>
          <a:lstStyle/>
          <a:p>
            <a:r>
              <a:rPr lang="en-GB" b="1" i="0" dirty="0">
                <a:solidFill>
                  <a:schemeClr val="accent5"/>
                </a:solidFill>
                <a:effectLst/>
                <a:latin typeface="Arial" panose="020B0604020202020204" pitchFamily="34" charset="0"/>
                <a:cs typeface="Arial" panose="020B0604020202020204" pitchFamily="34" charset="0"/>
              </a:rPr>
              <a:t>Business Scenarios(Continues…)</a:t>
            </a:r>
            <a:endParaRPr lang="en-IN" dirty="0"/>
          </a:p>
        </p:txBody>
      </p:sp>
      <p:sp>
        <p:nvSpPr>
          <p:cNvPr id="3" name="Content Placeholder 2">
            <a:extLst>
              <a:ext uri="{FF2B5EF4-FFF2-40B4-BE49-F238E27FC236}">
                <a16:creationId xmlns:a16="http://schemas.microsoft.com/office/drawing/2014/main" id="{B5488827-9C4A-236C-C352-5BCD5B8F9086}"/>
              </a:ext>
            </a:extLst>
          </p:cNvPr>
          <p:cNvSpPr>
            <a:spLocks noGrp="1"/>
          </p:cNvSpPr>
          <p:nvPr>
            <p:ph idx="1"/>
          </p:nvPr>
        </p:nvSpPr>
        <p:spPr/>
        <p:txBody>
          <a:bodyPr/>
          <a:lstStyle/>
          <a:p>
            <a:pPr marL="0" indent="0" algn="just" fontAlgn="base">
              <a:buNone/>
            </a:pPr>
            <a:r>
              <a:rPr lang="en-GB" b="0" i="0" dirty="0">
                <a:solidFill>
                  <a:srgbClr val="273239"/>
                </a:solidFill>
                <a:effectLst/>
                <a:latin typeface="Arial"/>
                <a:cs typeface="Arial"/>
              </a:rPr>
              <a:t>Scenario #4: </a:t>
            </a:r>
            <a:endParaRPr lang="en-US">
              <a:latin typeface="Arial"/>
              <a:cs typeface="Arial"/>
            </a:endParaRPr>
          </a:p>
          <a:p>
            <a:pPr marL="0" indent="0" algn="just">
              <a:buNone/>
            </a:pPr>
            <a:endParaRPr lang="en-GB" dirty="0">
              <a:solidFill>
                <a:srgbClr val="273239"/>
              </a:solidFill>
              <a:latin typeface="Arial"/>
              <a:cs typeface="Arial"/>
            </a:endParaRPr>
          </a:p>
          <a:p>
            <a:pPr marL="0" indent="0" algn="just">
              <a:buNone/>
            </a:pPr>
            <a:r>
              <a:rPr lang="en-GB" b="0" i="0" dirty="0">
                <a:solidFill>
                  <a:srgbClr val="273239"/>
                </a:solidFill>
                <a:effectLst/>
                <a:latin typeface="Arial"/>
                <a:cs typeface="Arial"/>
              </a:rPr>
              <a:t>A global company has decided to offer video streaming solutions for business to share their ideas and presentations and pitch them to clients. They wish to adopt cloud scaling to enable larger bandwidth and speed. Which deployment model is best suited for the considered global company?</a:t>
            </a:r>
            <a:r>
              <a:rPr lang="en-GB" dirty="0">
                <a:solidFill>
                  <a:srgbClr val="273239"/>
                </a:solidFill>
                <a:latin typeface="Arial"/>
                <a:cs typeface="Arial"/>
              </a:rPr>
              <a:t> </a:t>
            </a:r>
            <a:endParaRPr lang="en-GB"/>
          </a:p>
          <a:p>
            <a:pPr marL="0" indent="0" algn="just" fontAlgn="base">
              <a:buNone/>
            </a:pPr>
            <a:endParaRPr lang="en-GB" dirty="0">
              <a:solidFill>
                <a:srgbClr val="273239"/>
              </a:solidFill>
              <a:latin typeface="Arial" panose="020B0604020202020204" pitchFamily="34" charset="0"/>
              <a:cs typeface="Arial" panose="020B0604020202020204" pitchFamily="34" charset="0"/>
            </a:endParaRPr>
          </a:p>
          <a:p>
            <a:pPr marL="0" indent="0" algn="just" fontAlgn="base">
              <a:buNone/>
            </a:pPr>
            <a:endParaRPr lang="en-GB" dirty="0">
              <a:solidFill>
                <a:srgbClr val="273239"/>
              </a:solidFill>
              <a:latin typeface="Arial" panose="020B0604020202020204" pitchFamily="34" charset="0"/>
              <a:cs typeface="Arial" panose="020B0604020202020204" pitchFamily="34" charset="0"/>
            </a:endParaRPr>
          </a:p>
          <a:p>
            <a:pPr marL="0" indent="0" algn="just" fontAlgn="base">
              <a:buNone/>
            </a:pPr>
            <a:r>
              <a:rPr lang="en-GB" dirty="0">
                <a:solidFill>
                  <a:srgbClr val="273239"/>
                </a:solidFill>
                <a:latin typeface="Nunito" pitchFamily="2" charset="0"/>
              </a:rPr>
              <a:t>Resolution: Public cloud allows streaming platforms to increase their bandwidth to provide better video streaming performance and viewing experience. </a:t>
            </a:r>
          </a:p>
          <a:p>
            <a:pPr marL="0" indent="0">
              <a:buNone/>
            </a:pPr>
            <a:endParaRPr lang="en-IN" dirty="0"/>
          </a:p>
        </p:txBody>
      </p:sp>
    </p:spTree>
    <p:extLst>
      <p:ext uri="{BB962C8B-B14F-4D97-AF65-F5344CB8AC3E}">
        <p14:creationId xmlns:p14="http://schemas.microsoft.com/office/powerpoint/2010/main" val="1343918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83C1E-0403-3F14-F15D-F1D50F621C7D}"/>
              </a:ext>
            </a:extLst>
          </p:cNvPr>
          <p:cNvSpPr>
            <a:spLocks noGrp="1"/>
          </p:cNvSpPr>
          <p:nvPr>
            <p:ph type="title"/>
          </p:nvPr>
        </p:nvSpPr>
        <p:spPr/>
        <p:txBody>
          <a:bodyPr/>
          <a:lstStyle/>
          <a:p>
            <a:r>
              <a:rPr lang="en-GB" b="1" i="0" dirty="0">
                <a:solidFill>
                  <a:schemeClr val="accent5"/>
                </a:solidFill>
                <a:effectLst/>
                <a:latin typeface="Arial" panose="020B0604020202020204" pitchFamily="34" charset="0"/>
                <a:cs typeface="Arial" panose="020B0604020202020204" pitchFamily="34" charset="0"/>
              </a:rPr>
              <a:t>Business Scenarios(Continues…)</a:t>
            </a:r>
            <a:endParaRPr lang="en-IN" dirty="0"/>
          </a:p>
        </p:txBody>
      </p:sp>
      <p:sp>
        <p:nvSpPr>
          <p:cNvPr id="3" name="Content Placeholder 2">
            <a:extLst>
              <a:ext uri="{FF2B5EF4-FFF2-40B4-BE49-F238E27FC236}">
                <a16:creationId xmlns:a16="http://schemas.microsoft.com/office/drawing/2014/main" id="{9B88EE6A-AC47-FA2F-52B6-69B087123DB8}"/>
              </a:ext>
            </a:extLst>
          </p:cNvPr>
          <p:cNvSpPr>
            <a:spLocks noGrp="1"/>
          </p:cNvSpPr>
          <p:nvPr>
            <p:ph idx="1"/>
          </p:nvPr>
        </p:nvSpPr>
        <p:spPr/>
        <p:txBody>
          <a:bodyPr/>
          <a:lstStyle/>
          <a:p>
            <a:pPr marL="0" indent="0" algn="just" fontAlgn="base">
              <a:buNone/>
            </a:pPr>
            <a:r>
              <a:rPr lang="en-GB" b="0" i="0" dirty="0">
                <a:solidFill>
                  <a:srgbClr val="273239"/>
                </a:solidFill>
                <a:effectLst/>
                <a:latin typeface="Arial"/>
                <a:cs typeface="Arial"/>
              </a:rPr>
              <a:t>Scenario #5: </a:t>
            </a:r>
            <a:endParaRPr lang="en-US"/>
          </a:p>
          <a:p>
            <a:pPr marL="0" indent="0" algn="just">
              <a:buNone/>
            </a:pPr>
            <a:endParaRPr lang="en-GB" dirty="0">
              <a:solidFill>
                <a:srgbClr val="273239"/>
              </a:solidFill>
              <a:latin typeface="Arial"/>
              <a:cs typeface="Arial"/>
            </a:endParaRPr>
          </a:p>
          <a:p>
            <a:pPr marL="0" indent="0" algn="just">
              <a:buNone/>
            </a:pPr>
            <a:r>
              <a:rPr lang="en-GB" b="0" i="0" dirty="0">
                <a:solidFill>
                  <a:srgbClr val="273239"/>
                </a:solidFill>
                <a:effectLst/>
                <a:latin typeface="Arial"/>
                <a:cs typeface="Arial"/>
              </a:rPr>
              <a:t>An organization wants to build infrastructure designed for users to access book members through electronic devices. The borrowed books can be verified using the cloud by sharing resources between devices. Which deployment model will help them build such a system?</a:t>
            </a:r>
            <a:r>
              <a:rPr lang="en-GB" dirty="0">
                <a:solidFill>
                  <a:srgbClr val="273239"/>
                </a:solidFill>
                <a:latin typeface="Arial"/>
                <a:cs typeface="Arial"/>
              </a:rPr>
              <a:t> </a:t>
            </a:r>
            <a:endParaRPr lang="en-GB"/>
          </a:p>
          <a:p>
            <a:pPr marL="0" indent="0" algn="just" fontAlgn="base">
              <a:buNone/>
            </a:pPr>
            <a:endParaRPr lang="en-GB" dirty="0">
              <a:solidFill>
                <a:srgbClr val="273239"/>
              </a:solidFill>
              <a:latin typeface="Arial" panose="020B0604020202020204" pitchFamily="34" charset="0"/>
              <a:cs typeface="Arial" panose="020B0604020202020204" pitchFamily="34" charset="0"/>
            </a:endParaRPr>
          </a:p>
          <a:p>
            <a:pPr marL="0" indent="0" algn="just" fontAlgn="base">
              <a:buNone/>
            </a:pPr>
            <a:endParaRPr lang="en-GB" dirty="0">
              <a:solidFill>
                <a:srgbClr val="273239"/>
              </a:solidFill>
              <a:latin typeface="Arial" panose="020B0604020202020204" pitchFamily="34" charset="0"/>
              <a:cs typeface="Arial" panose="020B0604020202020204" pitchFamily="34" charset="0"/>
            </a:endParaRPr>
          </a:p>
          <a:p>
            <a:pPr marL="0" indent="0" algn="just" fontAlgn="base">
              <a:buNone/>
            </a:pPr>
            <a:r>
              <a:rPr lang="en-GB" dirty="0">
                <a:solidFill>
                  <a:srgbClr val="273239"/>
                </a:solidFill>
                <a:latin typeface="Arial" panose="020B0604020202020204" pitchFamily="34" charset="0"/>
                <a:cs typeface="Arial" panose="020B0604020202020204" pitchFamily="34" charset="0"/>
              </a:rPr>
              <a:t>Resolution: Private cloud can come to a rescue when an organization wants to share resources only with its members</a:t>
            </a:r>
          </a:p>
          <a:p>
            <a:pPr marL="0" indent="0">
              <a:buNone/>
            </a:pPr>
            <a:endParaRPr lang="en-IN" dirty="0"/>
          </a:p>
        </p:txBody>
      </p:sp>
    </p:spTree>
    <p:extLst>
      <p:ext uri="{BB962C8B-B14F-4D97-AF65-F5344CB8AC3E}">
        <p14:creationId xmlns:p14="http://schemas.microsoft.com/office/powerpoint/2010/main" val="150261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B019C-6205-C813-DF65-AF9448E306F8}"/>
              </a:ext>
            </a:extLst>
          </p:cNvPr>
          <p:cNvSpPr>
            <a:spLocks noGrp="1"/>
          </p:cNvSpPr>
          <p:nvPr>
            <p:ph type="title"/>
          </p:nvPr>
        </p:nvSpPr>
        <p:spPr/>
        <p:txBody>
          <a:bodyPr/>
          <a:lstStyle/>
          <a:p>
            <a:r>
              <a:rPr lang="en-GB" b="1" dirty="0">
                <a:solidFill>
                  <a:schemeClr val="accent5"/>
                </a:solidFill>
                <a:latin typeface="Arial" panose="020B0604020202020204" pitchFamily="34" charset="0"/>
                <a:cs typeface="Arial" panose="020B0604020202020204" pitchFamily="34" charset="0"/>
              </a:rPr>
              <a:t>Service</a:t>
            </a:r>
            <a:r>
              <a:rPr lang="en-GB" b="1" i="0" dirty="0">
                <a:solidFill>
                  <a:schemeClr val="accent5"/>
                </a:solidFill>
                <a:effectLst/>
                <a:latin typeface="Arial" panose="020B0604020202020204" pitchFamily="34" charset="0"/>
                <a:cs typeface="Arial" panose="020B0604020202020204" pitchFamily="34" charset="0"/>
              </a:rPr>
              <a:t> Model</a:t>
            </a:r>
            <a:br>
              <a:rPr lang="en-GB"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2072A996-726D-AA77-B94E-B5262129A701}"/>
              </a:ext>
            </a:extLst>
          </p:cNvPr>
          <p:cNvSpPr>
            <a:spLocks noGrp="1"/>
          </p:cNvSpPr>
          <p:nvPr>
            <p:ph idx="1"/>
          </p:nvPr>
        </p:nvSpPr>
        <p:spPr/>
        <p:txBody>
          <a:bodyPr>
            <a:normAutofit fontScale="85000" lnSpcReduction="20000"/>
          </a:bodyPr>
          <a:lstStyle/>
          <a:p>
            <a:pPr algn="just" fontAlgn="base">
              <a:buFont typeface="Wingdings" panose="05000000000000000000" pitchFamily="2" charset="2"/>
              <a:buChar char="q"/>
            </a:pPr>
            <a:r>
              <a:rPr lang="en-GB" sz="1800" b="0" i="0" dirty="0">
                <a:solidFill>
                  <a:srgbClr val="273239"/>
                </a:solidFill>
                <a:effectLst/>
                <a:latin typeface="Arial" panose="020B0604020202020204" pitchFamily="34" charset="0"/>
                <a:cs typeface="Arial" panose="020B0604020202020204" pitchFamily="34" charset="0"/>
              </a:rPr>
              <a:t>Cloud Computing can be defined as the practice of using a network of remote servers hosted on the Internet to store, manage, and process data, rather than a local server or a personal computer. </a:t>
            </a:r>
          </a:p>
          <a:p>
            <a:pPr algn="just" fontAlgn="base">
              <a:buFont typeface="Wingdings" panose="05000000000000000000" pitchFamily="2" charset="2"/>
              <a:buChar char="q"/>
            </a:pPr>
            <a:r>
              <a:rPr lang="en-GB" sz="1800" b="0" i="0" dirty="0">
                <a:solidFill>
                  <a:srgbClr val="273239"/>
                </a:solidFill>
                <a:effectLst/>
                <a:latin typeface="Arial" panose="020B0604020202020204" pitchFamily="34" charset="0"/>
                <a:cs typeface="Arial" panose="020B0604020202020204" pitchFamily="34" charset="0"/>
              </a:rPr>
              <a:t>Companies offering such kinds of </a:t>
            </a:r>
            <a:r>
              <a:rPr lang="en-GB" sz="1800" b="0" i="0" dirty="0">
                <a:effectLst/>
                <a:latin typeface="Arial" panose="020B0604020202020204" pitchFamily="34" charset="0"/>
                <a:cs typeface="Arial" panose="020B0604020202020204" pitchFamily="34" charset="0"/>
              </a:rPr>
              <a:t>cloud computing</a:t>
            </a:r>
            <a:r>
              <a:rPr lang="en-GB" sz="1800" b="0" i="0" dirty="0">
                <a:solidFill>
                  <a:srgbClr val="273239"/>
                </a:solidFill>
                <a:effectLst/>
                <a:latin typeface="Arial" panose="020B0604020202020204" pitchFamily="34" charset="0"/>
                <a:cs typeface="Arial" panose="020B0604020202020204" pitchFamily="34" charset="0"/>
              </a:rPr>
              <a:t> services are called </a:t>
            </a:r>
            <a:r>
              <a:rPr lang="en-GB" sz="1800" b="0" i="1" dirty="0">
                <a:effectLst/>
                <a:latin typeface="Arial" panose="020B0604020202020204" pitchFamily="34" charset="0"/>
                <a:cs typeface="Arial" panose="020B0604020202020204" pitchFamily="34" charset="0"/>
              </a:rPr>
              <a:t>cloud providers</a:t>
            </a:r>
            <a:r>
              <a:rPr lang="en-GB" sz="1800" b="0" i="0" dirty="0">
                <a:solidFill>
                  <a:srgbClr val="273239"/>
                </a:solidFill>
                <a:effectLst/>
                <a:latin typeface="Arial" panose="020B0604020202020204" pitchFamily="34" charset="0"/>
                <a:cs typeface="Arial" panose="020B0604020202020204" pitchFamily="34" charset="0"/>
              </a:rPr>
              <a:t> and typically charge for cloud computing services based on usage. </a:t>
            </a:r>
          </a:p>
          <a:p>
            <a:pPr algn="l" fontAlgn="base">
              <a:buFont typeface="Wingdings" panose="05000000000000000000" pitchFamily="2" charset="2"/>
              <a:buChar char="q"/>
            </a:pPr>
            <a:r>
              <a:rPr lang="en-GB" sz="1800" b="1" i="0" dirty="0">
                <a:solidFill>
                  <a:srgbClr val="273239"/>
                </a:solidFill>
                <a:effectLst/>
                <a:latin typeface="Arial" panose="020B0604020202020204" pitchFamily="34" charset="0"/>
                <a:cs typeface="Arial" panose="020B0604020202020204" pitchFamily="34" charset="0"/>
              </a:rPr>
              <a:t>Types of Cloud Computing</a:t>
            </a:r>
          </a:p>
          <a:p>
            <a:pPr algn="l" fontAlgn="base">
              <a:buFont typeface="Wingdings" panose="05000000000000000000" pitchFamily="2" charset="2"/>
              <a:buChar char="q"/>
            </a:pPr>
            <a:r>
              <a:rPr lang="en-GB" sz="1800" b="0" i="0" dirty="0">
                <a:solidFill>
                  <a:srgbClr val="273239"/>
                </a:solidFill>
                <a:effectLst/>
                <a:latin typeface="Arial" panose="020B0604020202020204" pitchFamily="34" charset="0"/>
                <a:cs typeface="Arial" panose="020B0604020202020204" pitchFamily="34" charset="0"/>
              </a:rPr>
              <a:t>Most cloud computing services fall into five broad categories: </a:t>
            </a:r>
          </a:p>
          <a:p>
            <a:pPr algn="l" fontAlgn="base">
              <a:buFont typeface="+mj-lt"/>
              <a:buAutoNum type="arabicPeriod"/>
            </a:pPr>
            <a:r>
              <a:rPr lang="en-GB" sz="1800" b="0" i="0" dirty="0">
                <a:solidFill>
                  <a:srgbClr val="273239"/>
                </a:solidFill>
                <a:effectLst/>
                <a:latin typeface="Arial" panose="020B0604020202020204" pitchFamily="34" charset="0"/>
                <a:cs typeface="Arial" panose="020B0604020202020204" pitchFamily="34" charset="0"/>
              </a:rPr>
              <a:t>Software as a service (SaaS)</a:t>
            </a:r>
          </a:p>
          <a:p>
            <a:pPr algn="l" fontAlgn="base">
              <a:buFont typeface="+mj-lt"/>
              <a:buAutoNum type="arabicPeriod"/>
            </a:pPr>
            <a:r>
              <a:rPr lang="en-GB" sz="1800" b="0" i="0" dirty="0">
                <a:solidFill>
                  <a:srgbClr val="273239"/>
                </a:solidFill>
                <a:effectLst/>
                <a:latin typeface="Arial" panose="020B0604020202020204" pitchFamily="34" charset="0"/>
                <a:cs typeface="Arial" panose="020B0604020202020204" pitchFamily="34" charset="0"/>
              </a:rPr>
              <a:t>Platform as a service (PaaS)</a:t>
            </a:r>
          </a:p>
          <a:p>
            <a:pPr algn="l" fontAlgn="base">
              <a:buFont typeface="+mj-lt"/>
              <a:buAutoNum type="arabicPeriod"/>
            </a:pPr>
            <a:r>
              <a:rPr lang="en-GB" sz="1800" b="0" i="0" dirty="0">
                <a:solidFill>
                  <a:srgbClr val="273239"/>
                </a:solidFill>
                <a:effectLst/>
                <a:latin typeface="Arial" panose="020B0604020202020204" pitchFamily="34" charset="0"/>
                <a:cs typeface="Arial" panose="020B0604020202020204" pitchFamily="34" charset="0"/>
              </a:rPr>
              <a:t>Infrastructure as a service (IaaS)</a:t>
            </a:r>
          </a:p>
          <a:p>
            <a:pPr algn="l" fontAlgn="base">
              <a:buFont typeface="+mj-lt"/>
              <a:buAutoNum type="arabicPeriod"/>
            </a:pPr>
            <a:r>
              <a:rPr lang="en-GB" sz="1800" b="0" i="0" dirty="0">
                <a:solidFill>
                  <a:srgbClr val="273239"/>
                </a:solidFill>
                <a:effectLst/>
                <a:latin typeface="Arial" panose="020B0604020202020204" pitchFamily="34" charset="0"/>
                <a:cs typeface="Arial" panose="020B0604020202020204" pitchFamily="34" charset="0"/>
              </a:rPr>
              <a:t>Anything/Everything as a service (</a:t>
            </a:r>
            <a:r>
              <a:rPr lang="en-GB" sz="1800" b="0" i="0" dirty="0" err="1">
                <a:solidFill>
                  <a:srgbClr val="273239"/>
                </a:solidFill>
                <a:effectLst/>
                <a:latin typeface="Arial" panose="020B0604020202020204" pitchFamily="34" charset="0"/>
                <a:cs typeface="Arial" panose="020B0604020202020204" pitchFamily="34" charset="0"/>
              </a:rPr>
              <a:t>XaaS</a:t>
            </a:r>
            <a:r>
              <a:rPr lang="en-GB" sz="1800" b="0" i="0" dirty="0">
                <a:solidFill>
                  <a:srgbClr val="273239"/>
                </a:solidFill>
                <a:effectLst/>
                <a:latin typeface="Arial" panose="020B0604020202020204" pitchFamily="34" charset="0"/>
                <a:cs typeface="Arial" panose="020B0604020202020204" pitchFamily="34" charset="0"/>
              </a:rPr>
              <a:t>)</a:t>
            </a:r>
          </a:p>
          <a:p>
            <a:pPr algn="l" fontAlgn="base">
              <a:buFont typeface="+mj-lt"/>
              <a:buAutoNum type="arabicPeriod"/>
            </a:pPr>
            <a:r>
              <a:rPr lang="en-GB" sz="1800" b="0" i="0" dirty="0">
                <a:solidFill>
                  <a:srgbClr val="273239"/>
                </a:solidFill>
                <a:effectLst/>
                <a:latin typeface="Arial" panose="020B0604020202020204" pitchFamily="34" charset="0"/>
                <a:cs typeface="Arial" panose="020B0604020202020204" pitchFamily="34" charset="0"/>
              </a:rPr>
              <a:t>Function as a Service (</a:t>
            </a:r>
            <a:r>
              <a:rPr lang="en-GB" sz="1800" b="0" i="0" dirty="0" err="1">
                <a:solidFill>
                  <a:srgbClr val="273239"/>
                </a:solidFill>
                <a:effectLst/>
                <a:latin typeface="Arial" panose="020B0604020202020204" pitchFamily="34" charset="0"/>
                <a:cs typeface="Arial" panose="020B0604020202020204" pitchFamily="34" charset="0"/>
              </a:rPr>
              <a:t>FaaS</a:t>
            </a:r>
            <a:r>
              <a:rPr lang="en-GB" sz="1800" b="0" i="0" dirty="0">
                <a:solidFill>
                  <a:srgbClr val="273239"/>
                </a:solidFill>
                <a:effectLst/>
                <a:latin typeface="Arial" panose="020B0604020202020204" pitchFamily="34" charset="0"/>
                <a:cs typeface="Arial" panose="020B0604020202020204" pitchFamily="34" charset="0"/>
              </a:rPr>
              <a:t>)</a:t>
            </a:r>
          </a:p>
          <a:p>
            <a:pPr marL="0" indent="0" algn="just" fontAlgn="base">
              <a:buNone/>
            </a:pPr>
            <a:endParaRPr lang="en-IN" sz="1800" dirty="0">
              <a:latin typeface="Arial" panose="020B0604020202020204" pitchFamily="34" charset="0"/>
              <a:cs typeface="Arial" panose="020B0604020202020204" pitchFamily="34" charset="0"/>
            </a:endParaRPr>
          </a:p>
          <a:p>
            <a:pPr marL="0" indent="0" algn="just" fontAlgn="base">
              <a:buNone/>
            </a:pPr>
            <a:endParaRPr lang="en-IN" sz="1800" dirty="0">
              <a:latin typeface="Arial" panose="020B0604020202020204" pitchFamily="34"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1564420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6367C-D908-3F2A-17B1-30F1BD21C26F}"/>
              </a:ext>
            </a:extLst>
          </p:cNvPr>
          <p:cNvSpPr>
            <a:spLocks noGrp="1"/>
          </p:cNvSpPr>
          <p:nvPr>
            <p:ph type="title"/>
          </p:nvPr>
        </p:nvSpPr>
        <p:spPr/>
        <p:txBody>
          <a:bodyPr/>
          <a:lstStyle/>
          <a:p>
            <a:r>
              <a:rPr lang="en-GB" b="1" dirty="0">
                <a:solidFill>
                  <a:schemeClr val="accent5"/>
                </a:solidFill>
                <a:latin typeface="Arial" panose="020B0604020202020204" pitchFamily="34" charset="0"/>
                <a:cs typeface="Arial" panose="020B0604020202020204" pitchFamily="34" charset="0"/>
              </a:rPr>
              <a:t>Software as a Service</a:t>
            </a:r>
            <a:br>
              <a:rPr lang="en-GB"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06559674-8B82-1A1C-AD92-EC4C5ABAAC2A}"/>
              </a:ext>
            </a:extLst>
          </p:cNvPr>
          <p:cNvSpPr>
            <a:spLocks noGrp="1"/>
          </p:cNvSpPr>
          <p:nvPr>
            <p:ph idx="1"/>
          </p:nvPr>
        </p:nvSpPr>
        <p:spPr>
          <a:xfrm>
            <a:off x="581193" y="2340864"/>
            <a:ext cx="6867012" cy="3634486"/>
          </a:xfrm>
        </p:spPr>
        <p:txBody>
          <a:bodyPr>
            <a:noAutofit/>
          </a:bodyPr>
          <a:lstStyle/>
          <a:p>
            <a:pPr algn="just">
              <a:buFont typeface="Wingdings" panose="05000000000000000000" pitchFamily="2" charset="2"/>
              <a:buChar char="q"/>
            </a:pPr>
            <a:r>
              <a:rPr lang="en-GB" sz="1400" b="0" i="0" dirty="0">
                <a:solidFill>
                  <a:srgbClr val="333333"/>
                </a:solidFill>
                <a:effectLst/>
                <a:latin typeface="Arial" panose="020B0604020202020204" pitchFamily="34" charset="0"/>
                <a:cs typeface="Arial" panose="020B0604020202020204" pitchFamily="34" charset="0"/>
              </a:rPr>
              <a:t>SaaS is also known as "</a:t>
            </a:r>
            <a:r>
              <a:rPr lang="en-GB" sz="1400" b="1" i="0" dirty="0">
                <a:solidFill>
                  <a:srgbClr val="333333"/>
                </a:solidFill>
                <a:effectLst/>
                <a:latin typeface="Arial" panose="020B0604020202020204" pitchFamily="34" charset="0"/>
                <a:cs typeface="Arial" panose="020B0604020202020204" pitchFamily="34" charset="0"/>
              </a:rPr>
              <a:t>On-Demand Software</a:t>
            </a:r>
            <a:r>
              <a:rPr lang="en-GB" sz="1400" b="0" i="0" dirty="0">
                <a:solidFill>
                  <a:srgbClr val="333333"/>
                </a:solidFill>
                <a:effectLst/>
                <a:latin typeface="Arial" panose="020B0604020202020204" pitchFamily="34" charset="0"/>
                <a:cs typeface="Arial" panose="020B0604020202020204" pitchFamily="34" charset="0"/>
              </a:rPr>
              <a:t>". It is a software distribution model in which services are hosted by a cloud service provider. These services are available to end-users over the internet so, the end-users do not need to install any software on their devices to access these services.</a:t>
            </a:r>
          </a:p>
          <a:p>
            <a:pPr algn="just">
              <a:buFont typeface="Wingdings" panose="05000000000000000000" pitchFamily="2" charset="2"/>
              <a:buChar char="q"/>
            </a:pPr>
            <a:r>
              <a:rPr lang="en-GB" sz="1400" b="0" i="0" dirty="0">
                <a:solidFill>
                  <a:srgbClr val="333333"/>
                </a:solidFill>
                <a:effectLst/>
                <a:latin typeface="Arial" panose="020B0604020202020204" pitchFamily="34" charset="0"/>
                <a:cs typeface="Arial" panose="020B0604020202020204" pitchFamily="34" charset="0"/>
              </a:rPr>
              <a:t>There are the following services provided by SaaS providers -</a:t>
            </a:r>
          </a:p>
          <a:p>
            <a:pPr algn="just">
              <a:buFont typeface="Wingdings" panose="05000000000000000000" pitchFamily="2" charset="2"/>
              <a:buChar char="q"/>
            </a:pPr>
            <a:r>
              <a:rPr lang="en-GB" sz="1400" b="1" i="0" dirty="0">
                <a:solidFill>
                  <a:srgbClr val="333333"/>
                </a:solidFill>
                <a:effectLst/>
                <a:latin typeface="Arial" panose="020B0604020202020204" pitchFamily="34" charset="0"/>
                <a:cs typeface="Arial" panose="020B0604020202020204" pitchFamily="34" charset="0"/>
              </a:rPr>
              <a:t>Business Services</a:t>
            </a:r>
            <a:r>
              <a:rPr lang="en-GB" sz="1400" b="0" i="0" dirty="0">
                <a:solidFill>
                  <a:srgbClr val="333333"/>
                </a:solidFill>
                <a:effectLst/>
                <a:latin typeface="Arial" panose="020B0604020202020204" pitchFamily="34" charset="0"/>
                <a:cs typeface="Arial" panose="020B0604020202020204" pitchFamily="34" charset="0"/>
              </a:rPr>
              <a:t> - SaaS Provider provides various business services to start-up the business. The SaaS business services include </a:t>
            </a:r>
            <a:r>
              <a:rPr lang="en-GB" sz="1400" b="1" i="0" dirty="0">
                <a:solidFill>
                  <a:srgbClr val="333333"/>
                </a:solidFill>
                <a:effectLst/>
                <a:latin typeface="Arial" panose="020B0604020202020204" pitchFamily="34" charset="0"/>
                <a:cs typeface="Arial" panose="020B0604020202020204" pitchFamily="34" charset="0"/>
              </a:rPr>
              <a:t>ERP</a:t>
            </a:r>
            <a:r>
              <a:rPr lang="en-GB" sz="1400" b="0" i="0" dirty="0">
                <a:solidFill>
                  <a:srgbClr val="333333"/>
                </a:solidFill>
                <a:effectLst/>
                <a:latin typeface="Arial" panose="020B0604020202020204" pitchFamily="34" charset="0"/>
                <a:cs typeface="Arial" panose="020B0604020202020204" pitchFamily="34" charset="0"/>
              </a:rPr>
              <a:t> (Enterprise Resource Planning), </a:t>
            </a:r>
            <a:r>
              <a:rPr lang="en-GB" sz="1400" b="1" i="0" dirty="0">
                <a:solidFill>
                  <a:srgbClr val="333333"/>
                </a:solidFill>
                <a:effectLst/>
                <a:latin typeface="Arial" panose="020B0604020202020204" pitchFamily="34" charset="0"/>
                <a:cs typeface="Arial" panose="020B0604020202020204" pitchFamily="34" charset="0"/>
              </a:rPr>
              <a:t>CRM</a:t>
            </a:r>
            <a:r>
              <a:rPr lang="en-GB" sz="1400" b="0" i="0" dirty="0">
                <a:solidFill>
                  <a:srgbClr val="333333"/>
                </a:solidFill>
                <a:effectLst/>
                <a:latin typeface="Arial" panose="020B0604020202020204" pitchFamily="34" charset="0"/>
                <a:cs typeface="Arial" panose="020B0604020202020204" pitchFamily="34" charset="0"/>
              </a:rPr>
              <a:t> (Customer Relationship Management), </a:t>
            </a:r>
            <a:r>
              <a:rPr lang="en-GB" sz="1400" b="1" i="0" dirty="0">
                <a:solidFill>
                  <a:srgbClr val="333333"/>
                </a:solidFill>
                <a:effectLst/>
                <a:latin typeface="Arial" panose="020B0604020202020204" pitchFamily="34" charset="0"/>
                <a:cs typeface="Arial" panose="020B0604020202020204" pitchFamily="34" charset="0"/>
              </a:rPr>
              <a:t>billing</a:t>
            </a:r>
            <a:r>
              <a:rPr lang="en-GB" sz="1400" b="0" i="0" dirty="0">
                <a:solidFill>
                  <a:srgbClr val="333333"/>
                </a:solidFill>
                <a:effectLst/>
                <a:latin typeface="Arial" panose="020B0604020202020204" pitchFamily="34" charset="0"/>
                <a:cs typeface="Arial" panose="020B0604020202020204" pitchFamily="34" charset="0"/>
              </a:rPr>
              <a:t>, and </a:t>
            </a:r>
            <a:r>
              <a:rPr lang="en-GB" sz="1400" b="1" i="0" dirty="0">
                <a:solidFill>
                  <a:srgbClr val="333333"/>
                </a:solidFill>
                <a:effectLst/>
                <a:latin typeface="Arial" panose="020B0604020202020204" pitchFamily="34" charset="0"/>
                <a:cs typeface="Arial" panose="020B0604020202020204" pitchFamily="34" charset="0"/>
              </a:rPr>
              <a:t>sales</a:t>
            </a:r>
            <a:r>
              <a:rPr lang="en-GB" sz="1400" b="0" i="0" dirty="0">
                <a:solidFill>
                  <a:srgbClr val="333333"/>
                </a:solidFill>
                <a:effectLst/>
                <a:latin typeface="Arial" panose="020B0604020202020204" pitchFamily="34" charset="0"/>
                <a:cs typeface="Arial" panose="020B0604020202020204" pitchFamily="34" charset="0"/>
              </a:rPr>
              <a:t>.</a:t>
            </a:r>
          </a:p>
          <a:p>
            <a:pPr algn="just">
              <a:buFont typeface="Wingdings" panose="05000000000000000000" pitchFamily="2" charset="2"/>
              <a:buChar char="q"/>
            </a:pPr>
            <a:r>
              <a:rPr lang="en-GB" sz="1400" b="1" i="0" dirty="0">
                <a:solidFill>
                  <a:srgbClr val="333333"/>
                </a:solidFill>
                <a:effectLst/>
                <a:latin typeface="Arial" panose="020B0604020202020204" pitchFamily="34" charset="0"/>
                <a:cs typeface="Arial" panose="020B0604020202020204" pitchFamily="34" charset="0"/>
              </a:rPr>
              <a:t>Document Management</a:t>
            </a:r>
            <a:r>
              <a:rPr lang="en-GB" sz="1400" b="0" i="0" dirty="0">
                <a:solidFill>
                  <a:srgbClr val="333333"/>
                </a:solidFill>
                <a:effectLst/>
                <a:latin typeface="Arial" panose="020B0604020202020204" pitchFamily="34" charset="0"/>
                <a:cs typeface="Arial" panose="020B0604020202020204" pitchFamily="34" charset="0"/>
              </a:rPr>
              <a:t> - SaaS document management is a software application offered by a third party (SaaS providers) to create, manage, and track electronic documents.</a:t>
            </a:r>
          </a:p>
          <a:p>
            <a:pPr algn="just">
              <a:buFont typeface="Wingdings" panose="05000000000000000000" pitchFamily="2" charset="2"/>
              <a:buChar char="q"/>
            </a:pPr>
            <a:r>
              <a:rPr lang="en-GB" sz="1400" b="1" i="0" dirty="0">
                <a:solidFill>
                  <a:srgbClr val="333333"/>
                </a:solidFill>
                <a:effectLst/>
                <a:latin typeface="Arial" panose="020B0604020202020204" pitchFamily="34" charset="0"/>
                <a:cs typeface="Arial" panose="020B0604020202020204" pitchFamily="34" charset="0"/>
              </a:rPr>
              <a:t>Example:</a:t>
            </a:r>
            <a:r>
              <a:rPr lang="en-GB" sz="1400" b="0" i="0" dirty="0">
                <a:solidFill>
                  <a:srgbClr val="333333"/>
                </a:solidFill>
                <a:effectLst/>
                <a:latin typeface="Arial" panose="020B0604020202020204" pitchFamily="34" charset="0"/>
                <a:cs typeface="Arial" panose="020B0604020202020204" pitchFamily="34" charset="0"/>
              </a:rPr>
              <a:t> Slack, </a:t>
            </a:r>
            <a:r>
              <a:rPr lang="en-GB" sz="1400" b="0" i="0" dirty="0" err="1">
                <a:solidFill>
                  <a:srgbClr val="333333"/>
                </a:solidFill>
                <a:effectLst/>
                <a:latin typeface="Arial" panose="020B0604020202020204" pitchFamily="34" charset="0"/>
                <a:cs typeface="Arial" panose="020B0604020202020204" pitchFamily="34" charset="0"/>
              </a:rPr>
              <a:t>Samepage</a:t>
            </a:r>
            <a:r>
              <a:rPr lang="en-GB" sz="1400" b="0" i="0" dirty="0">
                <a:solidFill>
                  <a:srgbClr val="333333"/>
                </a:solidFill>
                <a:effectLst/>
                <a:latin typeface="Arial" panose="020B0604020202020204" pitchFamily="34" charset="0"/>
                <a:cs typeface="Arial" panose="020B0604020202020204" pitchFamily="34" charset="0"/>
              </a:rPr>
              <a:t>, Box, and </a:t>
            </a:r>
            <a:r>
              <a:rPr lang="en-GB" sz="1400" b="0" i="0" dirty="0" err="1">
                <a:solidFill>
                  <a:srgbClr val="333333"/>
                </a:solidFill>
                <a:effectLst/>
                <a:latin typeface="Arial" panose="020B0604020202020204" pitchFamily="34" charset="0"/>
                <a:cs typeface="Arial" panose="020B0604020202020204" pitchFamily="34" charset="0"/>
              </a:rPr>
              <a:t>Zoho</a:t>
            </a:r>
            <a:r>
              <a:rPr lang="en-GB" sz="1400" b="0" i="0" dirty="0">
                <a:solidFill>
                  <a:srgbClr val="333333"/>
                </a:solidFill>
                <a:effectLst/>
                <a:latin typeface="Arial" panose="020B0604020202020204" pitchFamily="34" charset="0"/>
                <a:cs typeface="Arial" panose="020B0604020202020204" pitchFamily="34" charset="0"/>
              </a:rPr>
              <a:t> Forms.</a:t>
            </a:r>
          </a:p>
          <a:p>
            <a:pPr algn="just">
              <a:buFont typeface="Wingdings" panose="05000000000000000000" pitchFamily="2" charset="2"/>
              <a:buChar char="q"/>
            </a:pPr>
            <a:r>
              <a:rPr lang="en-GB" sz="1400" b="1" i="0" dirty="0">
                <a:solidFill>
                  <a:srgbClr val="333333"/>
                </a:solidFill>
                <a:effectLst/>
                <a:latin typeface="Arial" panose="020B0604020202020204" pitchFamily="34" charset="0"/>
                <a:cs typeface="Arial" panose="020B0604020202020204" pitchFamily="34" charset="0"/>
              </a:rPr>
              <a:t>Social Networks</a:t>
            </a:r>
            <a:r>
              <a:rPr lang="en-GB" sz="1400" b="0" i="0" dirty="0">
                <a:solidFill>
                  <a:srgbClr val="333333"/>
                </a:solidFill>
                <a:effectLst/>
                <a:latin typeface="Arial" panose="020B0604020202020204" pitchFamily="34" charset="0"/>
                <a:cs typeface="Arial" panose="020B0604020202020204" pitchFamily="34" charset="0"/>
              </a:rPr>
              <a:t> - As we all know, social networking sites are used by the general public, so social networking service providers use SaaS for their convenience and handle the general public's information.</a:t>
            </a:r>
          </a:p>
          <a:p>
            <a:pPr algn="just">
              <a:buFont typeface="Wingdings" panose="05000000000000000000" pitchFamily="2" charset="2"/>
              <a:buChar char="q"/>
            </a:pPr>
            <a:r>
              <a:rPr lang="en-GB" sz="1400" b="1" i="0" dirty="0">
                <a:solidFill>
                  <a:srgbClr val="333333"/>
                </a:solidFill>
                <a:effectLst/>
                <a:latin typeface="Arial" panose="020B0604020202020204" pitchFamily="34" charset="0"/>
                <a:cs typeface="Arial" panose="020B0604020202020204" pitchFamily="34" charset="0"/>
              </a:rPr>
              <a:t>Mail Services</a:t>
            </a:r>
            <a:r>
              <a:rPr lang="en-GB" sz="1400" b="0" i="0" dirty="0">
                <a:solidFill>
                  <a:srgbClr val="333333"/>
                </a:solidFill>
                <a:effectLst/>
                <a:latin typeface="Arial" panose="020B0604020202020204" pitchFamily="34" charset="0"/>
                <a:cs typeface="Arial" panose="020B0604020202020204" pitchFamily="34" charset="0"/>
              </a:rPr>
              <a:t> - To handle the unpredictable number of users and load on e-mail services, many e-mail providers offering their services using SaaS.</a:t>
            </a:r>
          </a:p>
          <a:p>
            <a:pPr marL="0" indent="0" algn="just" fontAlgn="base">
              <a:buNone/>
            </a:pPr>
            <a:endParaRPr lang="en-IN" sz="1400" dirty="0">
              <a:latin typeface="Arial" panose="020B0604020202020204" pitchFamily="34" charset="0"/>
              <a:cs typeface="Arial" panose="020B0604020202020204" pitchFamily="34" charset="0"/>
            </a:endParaRPr>
          </a:p>
          <a:p>
            <a:pPr marL="0" indent="0">
              <a:buNone/>
            </a:pPr>
            <a:endParaRPr lang="en-IN" sz="1400" dirty="0"/>
          </a:p>
        </p:txBody>
      </p:sp>
      <p:pic>
        <p:nvPicPr>
          <p:cNvPr id="4" name="Picture 3">
            <a:extLst>
              <a:ext uri="{FF2B5EF4-FFF2-40B4-BE49-F238E27FC236}">
                <a16:creationId xmlns:a16="http://schemas.microsoft.com/office/drawing/2014/main" id="{78923153-E34D-BE65-46E5-41CE4F2F53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9268" y="1890876"/>
            <a:ext cx="4400550" cy="2495117"/>
          </a:xfrm>
          <a:prstGeom prst="rect">
            <a:avLst/>
          </a:prstGeom>
        </p:spPr>
      </p:pic>
      <p:pic>
        <p:nvPicPr>
          <p:cNvPr id="5" name="Picture 4">
            <a:extLst>
              <a:ext uri="{FF2B5EF4-FFF2-40B4-BE49-F238E27FC236}">
                <a16:creationId xmlns:a16="http://schemas.microsoft.com/office/drawing/2014/main" id="{B89A31B5-5F2F-5E08-0EC2-5D10F17012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7318" y="4622827"/>
            <a:ext cx="4762500" cy="1903771"/>
          </a:xfrm>
          <a:prstGeom prst="rect">
            <a:avLst/>
          </a:prstGeom>
        </p:spPr>
      </p:pic>
    </p:spTree>
    <p:extLst>
      <p:ext uri="{BB962C8B-B14F-4D97-AF65-F5344CB8AC3E}">
        <p14:creationId xmlns:p14="http://schemas.microsoft.com/office/powerpoint/2010/main" val="3240152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7A7C9-E359-5C73-2462-E0E7BF85DE9A}"/>
              </a:ext>
            </a:extLst>
          </p:cNvPr>
          <p:cNvSpPr>
            <a:spLocks noGrp="1"/>
          </p:cNvSpPr>
          <p:nvPr>
            <p:ph type="title"/>
          </p:nvPr>
        </p:nvSpPr>
        <p:spPr/>
        <p:txBody>
          <a:bodyPr>
            <a:normAutofit fontScale="90000"/>
          </a:bodyPr>
          <a:lstStyle/>
          <a:p>
            <a:br>
              <a:rPr lang="en-GB" b="1" i="0" dirty="0">
                <a:solidFill>
                  <a:schemeClr val="accent5"/>
                </a:solidFill>
                <a:effectLst/>
                <a:latin typeface="Arial" panose="020B0604020202020204" pitchFamily="34" charset="0"/>
                <a:cs typeface="Arial" panose="020B0604020202020204" pitchFamily="34" charset="0"/>
              </a:rPr>
            </a:br>
            <a:br>
              <a:rPr lang="en-GB" b="1" i="0" dirty="0">
                <a:solidFill>
                  <a:schemeClr val="accent5"/>
                </a:solidFill>
                <a:effectLst/>
                <a:latin typeface="Arial" panose="020B0604020202020204" pitchFamily="34" charset="0"/>
                <a:cs typeface="Arial" panose="020B0604020202020204" pitchFamily="34" charset="0"/>
              </a:rPr>
            </a:br>
            <a:r>
              <a:rPr lang="en-GB" b="1" i="0" dirty="0">
                <a:solidFill>
                  <a:schemeClr val="accent5"/>
                </a:solidFill>
                <a:effectLst/>
                <a:latin typeface="Arial" panose="020B0604020202020204" pitchFamily="34" charset="0"/>
                <a:cs typeface="Arial" panose="020B0604020202020204" pitchFamily="34" charset="0"/>
              </a:rPr>
              <a:t>Advantages of SaaS cloud computing layer</a:t>
            </a:r>
            <a:br>
              <a:rPr lang="en-GB" b="0" i="0" dirty="0">
                <a:solidFill>
                  <a:srgbClr val="610B38"/>
                </a:solidFill>
                <a:effectLst/>
                <a:latin typeface="erdana"/>
              </a:rPr>
            </a:br>
            <a:br>
              <a:rPr lang="en-GB"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5368FDAC-DE02-6559-10F1-A2E924038BF7}"/>
              </a:ext>
            </a:extLst>
          </p:cNvPr>
          <p:cNvSpPr>
            <a:spLocks noGrp="1"/>
          </p:cNvSpPr>
          <p:nvPr>
            <p:ph idx="1"/>
          </p:nvPr>
        </p:nvSpPr>
        <p:spPr>
          <a:xfrm>
            <a:off x="404210" y="1641989"/>
            <a:ext cx="11029615" cy="4657827"/>
          </a:xfrm>
        </p:spPr>
        <p:txBody>
          <a:bodyPr>
            <a:normAutofit fontScale="47500" lnSpcReduction="20000"/>
          </a:bodyPr>
          <a:lstStyle/>
          <a:p>
            <a:pPr algn="just">
              <a:buFont typeface="Wingdings" panose="05000000000000000000" pitchFamily="2" charset="2"/>
              <a:buChar char="q"/>
            </a:pPr>
            <a:r>
              <a:rPr lang="en-GB" sz="3400" b="1" i="0" dirty="0">
                <a:solidFill>
                  <a:srgbClr val="333333"/>
                </a:solidFill>
                <a:effectLst/>
                <a:latin typeface="Arial" panose="020B0604020202020204" pitchFamily="34" charset="0"/>
                <a:cs typeface="Arial" panose="020B0604020202020204" pitchFamily="34" charset="0"/>
              </a:rPr>
              <a:t>SaaS is easy to buy</a:t>
            </a:r>
            <a:endParaRPr lang="en-GB" sz="3400" b="0" i="0" dirty="0">
              <a:solidFill>
                <a:srgbClr val="333333"/>
              </a:solidFill>
              <a:effectLst/>
              <a:latin typeface="Arial" panose="020B0604020202020204" pitchFamily="34" charset="0"/>
              <a:cs typeface="Arial" panose="020B0604020202020204" pitchFamily="34" charset="0"/>
            </a:endParaRPr>
          </a:p>
          <a:p>
            <a:pPr marL="0" indent="0" algn="just">
              <a:buNone/>
            </a:pPr>
            <a:r>
              <a:rPr lang="en-GB" sz="1600" b="0" i="0" dirty="0">
                <a:solidFill>
                  <a:srgbClr val="333333"/>
                </a:solidFill>
                <a:effectLst/>
                <a:latin typeface="Arial" panose="020B0604020202020204" pitchFamily="34" charset="0"/>
                <a:cs typeface="Arial" panose="020B0604020202020204" pitchFamily="34" charset="0"/>
              </a:rPr>
              <a:t>       SaaS pricing is based on a monthly fee or annual fee subscription, so it allows organizations to access business functionality at a low cost, which is less than licensed applications.</a:t>
            </a:r>
          </a:p>
          <a:p>
            <a:pPr marL="0" indent="0" algn="just">
              <a:buNone/>
            </a:pPr>
            <a:r>
              <a:rPr lang="en-GB" sz="1600" b="0" i="0" dirty="0">
                <a:solidFill>
                  <a:srgbClr val="333333"/>
                </a:solidFill>
                <a:effectLst/>
                <a:latin typeface="Arial" panose="020B0604020202020204" pitchFamily="34" charset="0"/>
                <a:cs typeface="Arial" panose="020B0604020202020204" pitchFamily="34" charset="0"/>
              </a:rPr>
              <a:t>         Unlike traditional software, which is sold as a licensed based with an up-front cost (and often an optional ongoing support fee), SaaS providers are generally pricing the applications using a subscription fee, most commonly a monthly or annual fee.</a:t>
            </a:r>
          </a:p>
          <a:p>
            <a:pPr algn="just">
              <a:buFont typeface="Wingdings" panose="05000000000000000000" pitchFamily="2" charset="2"/>
              <a:buChar char="q"/>
            </a:pPr>
            <a:r>
              <a:rPr lang="en-GB" sz="2900" b="1" i="0" dirty="0">
                <a:solidFill>
                  <a:srgbClr val="333333"/>
                </a:solidFill>
                <a:effectLst/>
                <a:latin typeface="Arial" panose="020B0604020202020204" pitchFamily="34" charset="0"/>
                <a:cs typeface="Arial" panose="020B0604020202020204" pitchFamily="34" charset="0"/>
              </a:rPr>
              <a:t> One to Many</a:t>
            </a:r>
            <a:endParaRPr lang="en-GB" sz="2900" b="0" i="0" dirty="0">
              <a:solidFill>
                <a:srgbClr val="333333"/>
              </a:solidFill>
              <a:effectLst/>
              <a:latin typeface="Arial" panose="020B0604020202020204" pitchFamily="34" charset="0"/>
              <a:cs typeface="Arial" panose="020B0604020202020204" pitchFamily="34" charset="0"/>
            </a:endParaRPr>
          </a:p>
          <a:p>
            <a:pPr marL="0" indent="0" algn="just">
              <a:buNone/>
            </a:pPr>
            <a:r>
              <a:rPr lang="en-GB" sz="1600" b="0" i="0" dirty="0">
                <a:solidFill>
                  <a:srgbClr val="333333"/>
                </a:solidFill>
                <a:effectLst/>
                <a:latin typeface="Arial" panose="020B0604020202020204" pitchFamily="34" charset="0"/>
                <a:cs typeface="Arial" panose="020B0604020202020204" pitchFamily="34" charset="0"/>
              </a:rPr>
              <a:t>       SaaS services are offered as a one-to-many model means a single instance of the application is shared by multiple users.</a:t>
            </a:r>
          </a:p>
          <a:p>
            <a:pPr algn="just">
              <a:buFont typeface="Wingdings" panose="05000000000000000000" pitchFamily="2" charset="2"/>
              <a:buChar char="q"/>
            </a:pPr>
            <a:r>
              <a:rPr lang="en-GB" sz="2800" b="1" i="0" dirty="0">
                <a:solidFill>
                  <a:srgbClr val="333333"/>
                </a:solidFill>
                <a:effectLst/>
                <a:latin typeface="Arial" panose="020B0604020202020204" pitchFamily="34" charset="0"/>
                <a:cs typeface="Arial" panose="020B0604020202020204" pitchFamily="34" charset="0"/>
              </a:rPr>
              <a:t>Less hardware required for SaaS</a:t>
            </a:r>
            <a:endParaRPr lang="en-GB" sz="2800" b="0" i="0" dirty="0">
              <a:solidFill>
                <a:srgbClr val="333333"/>
              </a:solidFill>
              <a:effectLst/>
              <a:latin typeface="Arial" panose="020B0604020202020204" pitchFamily="34" charset="0"/>
              <a:cs typeface="Arial" panose="020B0604020202020204" pitchFamily="34" charset="0"/>
            </a:endParaRPr>
          </a:p>
          <a:p>
            <a:pPr marL="0" indent="0" algn="just">
              <a:buNone/>
            </a:pPr>
            <a:r>
              <a:rPr lang="en-GB" sz="1600" dirty="0">
                <a:solidFill>
                  <a:srgbClr val="333333"/>
                </a:solidFill>
                <a:latin typeface="Arial" panose="020B0604020202020204" pitchFamily="34" charset="0"/>
                <a:cs typeface="Arial" panose="020B0604020202020204" pitchFamily="34" charset="0"/>
              </a:rPr>
              <a:t>       </a:t>
            </a:r>
            <a:r>
              <a:rPr lang="en-GB" sz="1600" b="0" i="0" dirty="0">
                <a:solidFill>
                  <a:srgbClr val="333333"/>
                </a:solidFill>
                <a:effectLst/>
                <a:latin typeface="Arial" panose="020B0604020202020204" pitchFamily="34" charset="0"/>
                <a:cs typeface="Arial" panose="020B0604020202020204" pitchFamily="34" charset="0"/>
              </a:rPr>
              <a:t>The software is hosted remotely, so organizations do not need to invest in additional hardware.</a:t>
            </a:r>
          </a:p>
          <a:p>
            <a:pPr algn="just">
              <a:buFont typeface="Wingdings" panose="05000000000000000000" pitchFamily="2" charset="2"/>
              <a:buChar char="q"/>
            </a:pPr>
            <a:r>
              <a:rPr lang="en-GB" sz="2800" b="1" i="0" dirty="0">
                <a:solidFill>
                  <a:srgbClr val="333333"/>
                </a:solidFill>
                <a:effectLst/>
                <a:latin typeface="Arial" panose="020B0604020202020204" pitchFamily="34" charset="0"/>
                <a:cs typeface="Arial" panose="020B0604020202020204" pitchFamily="34" charset="0"/>
              </a:rPr>
              <a:t>Low maintenance required for SaaS</a:t>
            </a:r>
          </a:p>
          <a:p>
            <a:pPr marL="0" indent="0" algn="just">
              <a:buNone/>
            </a:pPr>
            <a:r>
              <a:rPr lang="en-GB" sz="1600" b="0" i="0" dirty="0">
                <a:solidFill>
                  <a:srgbClr val="333333"/>
                </a:solidFill>
                <a:effectLst/>
                <a:latin typeface="Arial" panose="020B0604020202020204" pitchFamily="34" charset="0"/>
                <a:cs typeface="Arial" panose="020B0604020202020204" pitchFamily="34" charset="0"/>
              </a:rPr>
              <a:t>Software as a service removes the need for installation, set-up, and daily maintenance for organizations. The initial set-up cost for SaaS is typically less than the enterprise software. SaaS vendors are pricing their applications based on some usage parameters, such as the number of users using the application. So SaaS does easy to monitor and automatic updates.</a:t>
            </a:r>
          </a:p>
          <a:p>
            <a:pPr algn="just">
              <a:buFont typeface="Wingdings" panose="05000000000000000000" pitchFamily="2" charset="2"/>
              <a:buChar char="q"/>
            </a:pPr>
            <a:r>
              <a:rPr lang="en-GB" sz="3200" b="1" i="0" dirty="0">
                <a:solidFill>
                  <a:srgbClr val="333333"/>
                </a:solidFill>
                <a:effectLst/>
                <a:latin typeface="Arial" panose="020B0604020202020204" pitchFamily="34" charset="0"/>
                <a:cs typeface="Arial" panose="020B0604020202020204" pitchFamily="34" charset="0"/>
              </a:rPr>
              <a:t> No special software or hardware versions are required</a:t>
            </a:r>
          </a:p>
          <a:p>
            <a:pPr marL="0" indent="0" algn="just">
              <a:buNone/>
            </a:pPr>
            <a:r>
              <a:rPr lang="en-GB" sz="1800" b="0" i="0" dirty="0">
                <a:solidFill>
                  <a:srgbClr val="333333"/>
                </a:solidFill>
                <a:effectLst/>
                <a:latin typeface="Arial" panose="020B0604020202020204" pitchFamily="34" charset="0"/>
                <a:cs typeface="Arial" panose="020B0604020202020204" pitchFamily="34" charset="0"/>
              </a:rPr>
              <a:t>All users will have the same version of the software and typically access it through the web browser. SaaS reduces IT support costs by outsourcing hardware and software maintenance and support to the IaaS provider.</a:t>
            </a:r>
            <a:r>
              <a:rPr lang="en-GB" sz="1800" b="1" i="0" dirty="0">
                <a:solidFill>
                  <a:srgbClr val="333333"/>
                </a:solidFill>
                <a:effectLst/>
                <a:latin typeface="Arial" panose="020B0604020202020204" pitchFamily="34" charset="0"/>
                <a:cs typeface="Arial" panose="020B0604020202020204" pitchFamily="34" charset="0"/>
              </a:rPr>
              <a:t> </a:t>
            </a:r>
          </a:p>
          <a:p>
            <a:pPr algn="just">
              <a:buFont typeface="Wingdings" panose="05000000000000000000" pitchFamily="2" charset="2"/>
              <a:buChar char="q"/>
            </a:pPr>
            <a:r>
              <a:rPr lang="en-GB" sz="2900" b="1" i="0" dirty="0">
                <a:solidFill>
                  <a:srgbClr val="333333"/>
                </a:solidFill>
                <a:effectLst/>
                <a:latin typeface="Arial" panose="020B0604020202020204" pitchFamily="34" charset="0"/>
                <a:cs typeface="Arial" panose="020B0604020202020204" pitchFamily="34" charset="0"/>
              </a:rPr>
              <a:t>Multidevice support</a:t>
            </a:r>
            <a:endParaRPr lang="en-GB" sz="2900" dirty="0">
              <a:solidFill>
                <a:srgbClr val="333333"/>
              </a:solidFill>
              <a:latin typeface="Arial" panose="020B0604020202020204" pitchFamily="34" charset="0"/>
              <a:cs typeface="Arial" panose="020B0604020202020204" pitchFamily="34" charset="0"/>
            </a:endParaRPr>
          </a:p>
          <a:p>
            <a:pPr marL="0" indent="0" algn="just">
              <a:buNone/>
            </a:pPr>
            <a:r>
              <a:rPr lang="en-GB" sz="1800" b="0" i="0" dirty="0">
                <a:solidFill>
                  <a:srgbClr val="333333"/>
                </a:solidFill>
                <a:effectLst/>
                <a:latin typeface="Arial" panose="020B0604020202020204" pitchFamily="34" charset="0"/>
                <a:cs typeface="Arial" panose="020B0604020202020204" pitchFamily="34" charset="0"/>
              </a:rPr>
              <a:t>SaaS services can be accessed from any device such as desktops, laptops, tablets, phones, and thin clients.</a:t>
            </a:r>
          </a:p>
          <a:p>
            <a:pPr algn="just">
              <a:buFont typeface="Wingdings" panose="05000000000000000000" pitchFamily="2" charset="2"/>
              <a:buChar char="q"/>
            </a:pPr>
            <a:r>
              <a:rPr lang="en-GB" sz="2900" b="1" i="0" dirty="0">
                <a:solidFill>
                  <a:srgbClr val="333333"/>
                </a:solidFill>
                <a:effectLst/>
                <a:latin typeface="Arial" panose="020B0604020202020204" pitchFamily="34" charset="0"/>
                <a:cs typeface="Arial" panose="020B0604020202020204" pitchFamily="34" charset="0"/>
              </a:rPr>
              <a:t>API Integration</a:t>
            </a:r>
            <a:endParaRPr lang="en-GB" sz="2900" b="0" i="0" dirty="0">
              <a:solidFill>
                <a:srgbClr val="333333"/>
              </a:solidFill>
              <a:effectLst/>
              <a:latin typeface="Arial" panose="020B0604020202020204" pitchFamily="34" charset="0"/>
              <a:cs typeface="Arial" panose="020B0604020202020204" pitchFamily="34" charset="0"/>
            </a:endParaRPr>
          </a:p>
          <a:p>
            <a:pPr marL="0" indent="0" algn="just">
              <a:buNone/>
            </a:pPr>
            <a:r>
              <a:rPr lang="en-GB" sz="1800" b="0" i="0" dirty="0">
                <a:solidFill>
                  <a:srgbClr val="333333"/>
                </a:solidFill>
                <a:effectLst/>
                <a:latin typeface="Arial" panose="020B0604020202020204" pitchFamily="34" charset="0"/>
                <a:cs typeface="Arial" panose="020B0604020202020204" pitchFamily="34" charset="0"/>
              </a:rPr>
              <a:t>SaaS services easily integrate with other software or services through standard APIs.</a:t>
            </a:r>
          </a:p>
          <a:p>
            <a:pPr marL="0" indent="0" algn="just">
              <a:buNone/>
            </a:pPr>
            <a:endParaRPr lang="en-GB" sz="3200" b="1" i="0" dirty="0">
              <a:solidFill>
                <a:srgbClr val="333333"/>
              </a:solidFill>
              <a:effectLst/>
              <a:latin typeface="Arial" panose="020B0604020202020204" pitchFamily="34" charset="0"/>
              <a:cs typeface="Arial" panose="020B0604020202020204" pitchFamily="34" charset="0"/>
            </a:endParaRPr>
          </a:p>
          <a:p>
            <a:pPr marL="0" indent="0" algn="just">
              <a:buNone/>
            </a:pPr>
            <a:endParaRPr lang="en-GB" sz="3200" b="0" i="0" dirty="0">
              <a:solidFill>
                <a:srgbClr val="333333"/>
              </a:solidFill>
              <a:effectLst/>
              <a:latin typeface="Arial" panose="020B0604020202020204" pitchFamily="34" charset="0"/>
              <a:cs typeface="Arial" panose="020B0604020202020204" pitchFamily="34" charset="0"/>
            </a:endParaRPr>
          </a:p>
          <a:p>
            <a:pPr marL="0" indent="0" algn="just" fontAlgn="base">
              <a:buNone/>
            </a:pPr>
            <a:endParaRPr lang="en-IN" sz="2400" dirty="0">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01997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3488A-4F27-6504-C707-55BF952FC10E}"/>
              </a:ext>
            </a:extLst>
          </p:cNvPr>
          <p:cNvSpPr>
            <a:spLocks noGrp="1"/>
          </p:cNvSpPr>
          <p:nvPr>
            <p:ph type="title"/>
          </p:nvPr>
        </p:nvSpPr>
        <p:spPr/>
        <p:txBody>
          <a:bodyPr/>
          <a:lstStyle/>
          <a:p>
            <a:r>
              <a:rPr lang="en-US" b="1" dirty="0">
                <a:solidFill>
                  <a:schemeClr val="accent5"/>
                </a:solidFill>
                <a:latin typeface="Arial" panose="020B0604020202020204" pitchFamily="34" charset="0"/>
                <a:cs typeface="Arial" panose="020B0604020202020204" pitchFamily="34" charset="0"/>
              </a:rPr>
              <a:t>Disadvantages of SaaS cloud computing layer</a:t>
            </a:r>
            <a:endParaRPr lang="en-IN" b="1" dirty="0"/>
          </a:p>
        </p:txBody>
      </p:sp>
      <p:sp>
        <p:nvSpPr>
          <p:cNvPr id="3" name="Content Placeholder 2">
            <a:extLst>
              <a:ext uri="{FF2B5EF4-FFF2-40B4-BE49-F238E27FC236}">
                <a16:creationId xmlns:a16="http://schemas.microsoft.com/office/drawing/2014/main" id="{22D2BF3F-565B-9486-8B64-27B9C1C35B55}"/>
              </a:ext>
            </a:extLst>
          </p:cNvPr>
          <p:cNvSpPr>
            <a:spLocks noGrp="1"/>
          </p:cNvSpPr>
          <p:nvPr>
            <p:ph idx="1"/>
          </p:nvPr>
        </p:nvSpPr>
        <p:spPr>
          <a:xfrm>
            <a:off x="581193" y="2340864"/>
            <a:ext cx="6891324" cy="3634486"/>
          </a:xfrm>
        </p:spPr>
        <p:txBody>
          <a:bodyPr>
            <a:normAutofit fontScale="70000" lnSpcReduction="20000"/>
          </a:bodyPr>
          <a:lstStyle/>
          <a:p>
            <a:pPr algn="just">
              <a:buFont typeface="Wingdings" panose="05000000000000000000" pitchFamily="2" charset="2"/>
              <a:buChar char="q"/>
            </a:pPr>
            <a:r>
              <a:rPr lang="en-GB" sz="1800" b="1" i="0" dirty="0">
                <a:solidFill>
                  <a:srgbClr val="333333"/>
                </a:solidFill>
                <a:effectLst/>
                <a:latin typeface="Arial" panose="020B0604020202020204" pitchFamily="34" charset="0"/>
                <a:cs typeface="Arial" panose="020B0604020202020204" pitchFamily="34" charset="0"/>
              </a:rPr>
              <a:t>Security</a:t>
            </a:r>
            <a:endParaRPr lang="en-GB" sz="1800" b="0" i="0" dirty="0">
              <a:solidFill>
                <a:srgbClr val="333333"/>
              </a:solidFill>
              <a:effectLst/>
              <a:latin typeface="Arial" panose="020B0604020202020204" pitchFamily="34" charset="0"/>
              <a:cs typeface="Arial" panose="020B0604020202020204" pitchFamily="34" charset="0"/>
            </a:endParaRPr>
          </a:p>
          <a:p>
            <a:pPr marL="0" indent="0" algn="just">
              <a:buNone/>
            </a:pPr>
            <a:r>
              <a:rPr lang="en-GB" sz="1800" b="0" i="0" dirty="0">
                <a:solidFill>
                  <a:srgbClr val="333333"/>
                </a:solidFill>
                <a:effectLst/>
                <a:latin typeface="Arial" panose="020B0604020202020204" pitchFamily="34" charset="0"/>
                <a:cs typeface="Arial" panose="020B0604020202020204" pitchFamily="34" charset="0"/>
              </a:rPr>
              <a:t>Actually, data is stored in the cloud, so security may be an issue for some users. However, cloud computing is not more secure than in-house deployment.</a:t>
            </a:r>
          </a:p>
          <a:p>
            <a:pPr algn="just">
              <a:buFont typeface="Wingdings" panose="05000000000000000000" pitchFamily="2" charset="2"/>
              <a:buChar char="q"/>
            </a:pPr>
            <a:r>
              <a:rPr lang="en-GB" sz="1800" b="1" i="0" dirty="0">
                <a:solidFill>
                  <a:srgbClr val="333333"/>
                </a:solidFill>
                <a:effectLst/>
                <a:latin typeface="Arial" panose="020B0604020202020204" pitchFamily="34" charset="0"/>
                <a:cs typeface="Arial" panose="020B0604020202020204" pitchFamily="34" charset="0"/>
              </a:rPr>
              <a:t> Latency issue</a:t>
            </a:r>
            <a:endParaRPr lang="en-GB" sz="1800" b="0" i="0" dirty="0">
              <a:solidFill>
                <a:srgbClr val="333333"/>
              </a:solidFill>
              <a:effectLst/>
              <a:latin typeface="Arial" panose="020B0604020202020204" pitchFamily="34" charset="0"/>
              <a:cs typeface="Arial" panose="020B0604020202020204" pitchFamily="34" charset="0"/>
            </a:endParaRPr>
          </a:p>
          <a:p>
            <a:pPr marL="0" indent="0" algn="just">
              <a:buNone/>
            </a:pPr>
            <a:r>
              <a:rPr lang="en-GB" sz="1800" b="0" i="0" dirty="0">
                <a:solidFill>
                  <a:srgbClr val="333333"/>
                </a:solidFill>
                <a:effectLst/>
                <a:latin typeface="Arial" panose="020B0604020202020204" pitchFamily="34" charset="0"/>
                <a:cs typeface="Arial" panose="020B0604020202020204" pitchFamily="34" charset="0"/>
              </a:rPr>
              <a:t>Since data and applications are stored in the cloud at a variable distance from the end-user, there is a possibility that there may be greater latency when interacting with the application compared to local deployment. Therefore, the SaaS model is not suitable for applications whose demand response time is in milliseconds.</a:t>
            </a:r>
          </a:p>
          <a:p>
            <a:pPr algn="just">
              <a:buFont typeface="Wingdings" panose="05000000000000000000" pitchFamily="2" charset="2"/>
              <a:buChar char="q"/>
            </a:pPr>
            <a:r>
              <a:rPr lang="en-GB" sz="1800" b="1" i="0" dirty="0">
                <a:solidFill>
                  <a:srgbClr val="333333"/>
                </a:solidFill>
                <a:effectLst/>
                <a:latin typeface="Arial" panose="020B0604020202020204" pitchFamily="34" charset="0"/>
                <a:cs typeface="Arial" panose="020B0604020202020204" pitchFamily="34" charset="0"/>
              </a:rPr>
              <a:t> Total Dependency on the Internet</a:t>
            </a:r>
            <a:endParaRPr lang="en-GB" sz="1800" dirty="0">
              <a:solidFill>
                <a:srgbClr val="333333"/>
              </a:solidFill>
              <a:latin typeface="Arial" panose="020B0604020202020204" pitchFamily="34" charset="0"/>
              <a:cs typeface="Arial" panose="020B0604020202020204" pitchFamily="34" charset="0"/>
            </a:endParaRPr>
          </a:p>
          <a:p>
            <a:pPr marL="0" indent="0" algn="just">
              <a:buNone/>
            </a:pPr>
            <a:r>
              <a:rPr lang="en-GB" sz="1800" b="0" i="0" dirty="0">
                <a:solidFill>
                  <a:srgbClr val="333333"/>
                </a:solidFill>
                <a:effectLst/>
                <a:latin typeface="Arial" panose="020B0604020202020204" pitchFamily="34" charset="0"/>
                <a:cs typeface="Arial" panose="020B0604020202020204" pitchFamily="34" charset="0"/>
              </a:rPr>
              <a:t>Without an internet connection, most SaaS applications are not usable.</a:t>
            </a:r>
          </a:p>
          <a:p>
            <a:pPr algn="just">
              <a:buFont typeface="Wingdings" panose="05000000000000000000" pitchFamily="2" charset="2"/>
              <a:buChar char="q"/>
            </a:pPr>
            <a:r>
              <a:rPr lang="en-GB" sz="1800" b="1" i="0" dirty="0">
                <a:solidFill>
                  <a:srgbClr val="333333"/>
                </a:solidFill>
                <a:effectLst/>
                <a:latin typeface="Arial" panose="020B0604020202020204" pitchFamily="34" charset="0"/>
                <a:cs typeface="Arial" panose="020B0604020202020204" pitchFamily="34" charset="0"/>
              </a:rPr>
              <a:t> Switching between SaaS vendors is difficult</a:t>
            </a:r>
            <a:endParaRPr lang="en-GB" sz="1800" b="0" i="0" dirty="0">
              <a:solidFill>
                <a:srgbClr val="333333"/>
              </a:solidFill>
              <a:effectLst/>
              <a:latin typeface="Arial" panose="020B0604020202020204" pitchFamily="34" charset="0"/>
              <a:cs typeface="Arial" panose="020B0604020202020204" pitchFamily="34" charset="0"/>
            </a:endParaRPr>
          </a:p>
          <a:p>
            <a:pPr marL="0" indent="0" algn="just">
              <a:buNone/>
            </a:pPr>
            <a:r>
              <a:rPr lang="en-GB" sz="1800" b="0" i="0" dirty="0">
                <a:solidFill>
                  <a:srgbClr val="333333"/>
                </a:solidFill>
                <a:effectLst/>
                <a:latin typeface="Arial" panose="020B0604020202020204" pitchFamily="34" charset="0"/>
                <a:cs typeface="Arial" panose="020B0604020202020204" pitchFamily="34" charset="0"/>
              </a:rPr>
              <a:t>Switching SaaS vendors involves the difficult and slow task of transferring very large data files over the internet and then converting and importing them into another SaaS also.</a:t>
            </a:r>
          </a:p>
          <a:p>
            <a:pPr marL="0" indent="0" algn="just" fontAlgn="base">
              <a:buNone/>
            </a:pPr>
            <a:endParaRPr lang="en-IN" sz="2800" dirty="0">
              <a:latin typeface="Arial" panose="020B0604020202020204" pitchFamily="34" charset="0"/>
              <a:cs typeface="Arial" panose="020B0604020202020204" pitchFamily="34" charset="0"/>
            </a:endParaRPr>
          </a:p>
          <a:p>
            <a:pPr marL="0" indent="0">
              <a:buNone/>
            </a:pPr>
            <a:endParaRPr lang="en-IN" dirty="0"/>
          </a:p>
        </p:txBody>
      </p:sp>
      <p:pic>
        <p:nvPicPr>
          <p:cNvPr id="4" name="Picture 3">
            <a:extLst>
              <a:ext uri="{FF2B5EF4-FFF2-40B4-BE49-F238E27FC236}">
                <a16:creationId xmlns:a16="http://schemas.microsoft.com/office/drawing/2014/main" id="{0515855C-8DA7-91E7-8965-56238F3855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7316" y="1908533"/>
            <a:ext cx="4072706" cy="4447816"/>
          </a:xfrm>
          <a:prstGeom prst="rect">
            <a:avLst/>
          </a:prstGeom>
        </p:spPr>
      </p:pic>
    </p:spTree>
    <p:extLst>
      <p:ext uri="{BB962C8B-B14F-4D97-AF65-F5344CB8AC3E}">
        <p14:creationId xmlns:p14="http://schemas.microsoft.com/office/powerpoint/2010/main" val="18449061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466DA-2EA0-1CC1-F66D-5B03D1811AF4}"/>
              </a:ext>
            </a:extLst>
          </p:cNvPr>
          <p:cNvSpPr>
            <a:spLocks noGrp="1"/>
          </p:cNvSpPr>
          <p:nvPr>
            <p:ph type="title"/>
          </p:nvPr>
        </p:nvSpPr>
        <p:spPr/>
        <p:txBody>
          <a:bodyPr/>
          <a:lstStyle/>
          <a:p>
            <a:r>
              <a:rPr lang="en-US" b="1" dirty="0">
                <a:solidFill>
                  <a:schemeClr val="accent5"/>
                </a:solidFill>
                <a:latin typeface="Arial" panose="020B0604020202020204" pitchFamily="34" charset="0"/>
                <a:cs typeface="Arial" panose="020B0604020202020204" pitchFamily="34" charset="0"/>
              </a:rPr>
              <a:t>Popular SaaS Provider</a:t>
            </a:r>
            <a:endParaRPr lang="en-IN" b="1" dirty="0"/>
          </a:p>
        </p:txBody>
      </p:sp>
      <p:pic>
        <p:nvPicPr>
          <p:cNvPr id="4" name="Content Placeholder 6">
            <a:extLst>
              <a:ext uri="{FF2B5EF4-FFF2-40B4-BE49-F238E27FC236}">
                <a16:creationId xmlns:a16="http://schemas.microsoft.com/office/drawing/2014/main" id="{A0A71038-D548-0BE7-1CD2-A88951E0FF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6916" y="2341563"/>
            <a:ext cx="10205884" cy="3633787"/>
          </a:xfrm>
        </p:spPr>
      </p:pic>
    </p:spTree>
    <p:extLst>
      <p:ext uri="{BB962C8B-B14F-4D97-AF65-F5344CB8AC3E}">
        <p14:creationId xmlns:p14="http://schemas.microsoft.com/office/powerpoint/2010/main" val="44267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AE38B-9E35-1F1E-7584-025DE0E0A6FF}"/>
              </a:ext>
            </a:extLst>
          </p:cNvPr>
          <p:cNvSpPr>
            <a:spLocks noGrp="1"/>
          </p:cNvSpPr>
          <p:nvPr>
            <p:ph type="title"/>
          </p:nvPr>
        </p:nvSpPr>
        <p:spPr/>
        <p:txBody>
          <a:bodyPr/>
          <a:lstStyle/>
          <a:p>
            <a:r>
              <a:rPr lang="en-GB" b="1" dirty="0">
                <a:solidFill>
                  <a:schemeClr val="accent5"/>
                </a:solidFill>
                <a:latin typeface="Arial" panose="020B0604020202020204" pitchFamily="34" charset="0"/>
                <a:cs typeface="Arial" panose="020B0604020202020204" pitchFamily="34" charset="0"/>
              </a:rPr>
              <a:t>Platform as a Service</a:t>
            </a:r>
            <a:br>
              <a:rPr lang="en-GB"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E55B5F6F-C2E6-B330-FBE0-AAE8A2B63C3A}"/>
              </a:ext>
            </a:extLst>
          </p:cNvPr>
          <p:cNvSpPr>
            <a:spLocks noGrp="1"/>
          </p:cNvSpPr>
          <p:nvPr>
            <p:ph idx="1"/>
          </p:nvPr>
        </p:nvSpPr>
        <p:spPr>
          <a:xfrm>
            <a:off x="581193" y="2340864"/>
            <a:ext cx="6215214" cy="3634486"/>
          </a:xfrm>
        </p:spPr>
        <p:txBody>
          <a:bodyPr>
            <a:normAutofit fontScale="92500" lnSpcReduction="20000"/>
          </a:bodyPr>
          <a:lstStyle/>
          <a:p>
            <a:pPr algn="just">
              <a:buFont typeface="Wingdings" panose="05000000000000000000" pitchFamily="2" charset="2"/>
              <a:buChar char="q"/>
            </a:pPr>
            <a:r>
              <a:rPr lang="en-GB" sz="1800" b="0" i="0" dirty="0">
                <a:solidFill>
                  <a:srgbClr val="333333"/>
                </a:solidFill>
                <a:effectLst/>
                <a:latin typeface="Arial" panose="020B0604020202020204" pitchFamily="34" charset="0"/>
                <a:cs typeface="Arial" panose="020B0604020202020204" pitchFamily="34" charset="0"/>
              </a:rPr>
              <a:t>Platform as a Service (PaaS) provides a runtime environment. It allows programmers to easily create, test, run, and deploy web applications. You can purchase these applications from a cloud service provider on a pay-as-per use basis and access them using the Internet connection. In PaaS, back end scalability is managed by the cloud service provider, so end- users do not need to worry about managing the infrastructure.</a:t>
            </a:r>
          </a:p>
          <a:p>
            <a:pPr algn="just">
              <a:buFont typeface="Wingdings" panose="05000000000000000000" pitchFamily="2" charset="2"/>
              <a:buChar char="q"/>
            </a:pPr>
            <a:r>
              <a:rPr lang="en-GB" sz="1800" b="0" i="0" dirty="0">
                <a:solidFill>
                  <a:srgbClr val="333333"/>
                </a:solidFill>
                <a:effectLst/>
                <a:latin typeface="Arial" panose="020B0604020202020204" pitchFamily="34" charset="0"/>
                <a:cs typeface="Arial" panose="020B0604020202020204" pitchFamily="34" charset="0"/>
              </a:rPr>
              <a:t>PaaS includes infrastructure (servers, storage, and networking) and platform (middleware, development tools, database management systems, business intelligence, and more) to support the web application life cycle.</a:t>
            </a:r>
          </a:p>
          <a:p>
            <a:pPr algn="just">
              <a:buFont typeface="Wingdings" panose="05000000000000000000" pitchFamily="2" charset="2"/>
              <a:buChar char="q"/>
            </a:pPr>
            <a:r>
              <a:rPr lang="en-GB" sz="1800" b="1" i="0" dirty="0">
                <a:solidFill>
                  <a:srgbClr val="333333"/>
                </a:solidFill>
                <a:effectLst/>
                <a:latin typeface="Arial" panose="020B0604020202020204" pitchFamily="34" charset="0"/>
                <a:cs typeface="Arial" panose="020B0604020202020204" pitchFamily="34" charset="0"/>
              </a:rPr>
              <a:t>Example:</a:t>
            </a:r>
            <a:r>
              <a:rPr lang="en-GB" sz="1800" b="0" i="0" dirty="0">
                <a:solidFill>
                  <a:srgbClr val="333333"/>
                </a:solidFill>
                <a:effectLst/>
                <a:latin typeface="Arial" panose="020B0604020202020204" pitchFamily="34" charset="0"/>
                <a:cs typeface="Arial" panose="020B0604020202020204" pitchFamily="34" charset="0"/>
              </a:rPr>
              <a:t> Google App Engine, Force.com, </a:t>
            </a:r>
            <a:r>
              <a:rPr lang="en-GB" sz="1800" b="0" i="0" dirty="0" err="1">
                <a:solidFill>
                  <a:srgbClr val="333333"/>
                </a:solidFill>
                <a:effectLst/>
                <a:latin typeface="Arial" panose="020B0604020202020204" pitchFamily="34" charset="0"/>
                <a:cs typeface="Arial" panose="020B0604020202020204" pitchFamily="34" charset="0"/>
              </a:rPr>
              <a:t>Joyent</a:t>
            </a:r>
            <a:r>
              <a:rPr lang="en-GB" sz="1800" b="0" i="0" dirty="0">
                <a:solidFill>
                  <a:srgbClr val="333333"/>
                </a:solidFill>
                <a:effectLst/>
                <a:latin typeface="Arial" panose="020B0604020202020204" pitchFamily="34" charset="0"/>
                <a:cs typeface="Arial" panose="020B0604020202020204" pitchFamily="34" charset="0"/>
              </a:rPr>
              <a:t>, Azure.</a:t>
            </a:r>
          </a:p>
          <a:p>
            <a:pPr marL="0" indent="0" algn="just" fontAlgn="base">
              <a:buNone/>
            </a:pPr>
            <a:endParaRPr lang="en-IN" sz="1800" dirty="0">
              <a:latin typeface="Arial" panose="020B0604020202020204" pitchFamily="34" charset="0"/>
              <a:cs typeface="Arial" panose="020B0604020202020204" pitchFamily="34" charset="0"/>
            </a:endParaRPr>
          </a:p>
          <a:p>
            <a:pPr marL="0" indent="0">
              <a:buNone/>
            </a:pPr>
            <a:endParaRPr lang="en-IN" dirty="0"/>
          </a:p>
        </p:txBody>
      </p:sp>
      <p:pic>
        <p:nvPicPr>
          <p:cNvPr id="4" name="Picture 3">
            <a:extLst>
              <a:ext uri="{FF2B5EF4-FFF2-40B4-BE49-F238E27FC236}">
                <a16:creationId xmlns:a16="http://schemas.microsoft.com/office/drawing/2014/main" id="{C0C47A5C-BCA8-67DA-568B-CAF239B142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6208" y="1163289"/>
            <a:ext cx="4114799" cy="2165792"/>
          </a:xfrm>
          <a:prstGeom prst="rect">
            <a:avLst/>
          </a:prstGeom>
        </p:spPr>
      </p:pic>
      <p:pic>
        <p:nvPicPr>
          <p:cNvPr id="5" name="Picture 4">
            <a:extLst>
              <a:ext uri="{FF2B5EF4-FFF2-40B4-BE49-F238E27FC236}">
                <a16:creationId xmlns:a16="http://schemas.microsoft.com/office/drawing/2014/main" id="{5440046B-4BAC-DFCF-4C6F-CAC7F1798B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8307" y="3558050"/>
            <a:ext cx="4762500" cy="2528118"/>
          </a:xfrm>
          <a:prstGeom prst="rect">
            <a:avLst/>
          </a:prstGeom>
        </p:spPr>
      </p:pic>
    </p:spTree>
    <p:extLst>
      <p:ext uri="{BB962C8B-B14F-4D97-AF65-F5344CB8AC3E}">
        <p14:creationId xmlns:p14="http://schemas.microsoft.com/office/powerpoint/2010/main" val="9135847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3D6B5-48DF-99E9-15C9-FA628480377F}"/>
              </a:ext>
            </a:extLst>
          </p:cNvPr>
          <p:cNvSpPr>
            <a:spLocks noGrp="1"/>
          </p:cNvSpPr>
          <p:nvPr>
            <p:ph type="title"/>
          </p:nvPr>
        </p:nvSpPr>
        <p:spPr/>
        <p:txBody>
          <a:bodyPr/>
          <a:lstStyle/>
          <a:p>
            <a:r>
              <a:rPr lang="en-GB" b="1" dirty="0">
                <a:solidFill>
                  <a:schemeClr val="accent5"/>
                </a:solidFill>
                <a:latin typeface="Arial" panose="020B0604020202020204" pitchFamily="34" charset="0"/>
                <a:cs typeface="Arial" panose="020B0604020202020204" pitchFamily="34" charset="0"/>
              </a:rPr>
              <a:t>Platform as a Service(Continues)</a:t>
            </a:r>
            <a:br>
              <a:rPr lang="en-GB"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3D49C146-C12F-9846-9CBA-1D9D5B53D256}"/>
              </a:ext>
            </a:extLst>
          </p:cNvPr>
          <p:cNvSpPr>
            <a:spLocks noGrp="1"/>
          </p:cNvSpPr>
          <p:nvPr>
            <p:ph idx="1"/>
          </p:nvPr>
        </p:nvSpPr>
        <p:spPr/>
        <p:txBody>
          <a:bodyPr>
            <a:normAutofit fontScale="85000" lnSpcReduction="10000"/>
          </a:bodyPr>
          <a:lstStyle/>
          <a:p>
            <a:pPr algn="just">
              <a:buFont typeface="Wingdings" panose="05000000000000000000" pitchFamily="2" charset="2"/>
              <a:buChar char="q"/>
            </a:pPr>
            <a:r>
              <a:rPr lang="en-GB" sz="1800" b="0" i="0" dirty="0">
                <a:effectLst/>
                <a:latin typeface="Arial" panose="020B0604020202020204" pitchFamily="34" charset="0"/>
                <a:cs typeface="Arial" panose="020B0604020202020204" pitchFamily="34" charset="0"/>
              </a:rPr>
              <a:t>Programming languages</a:t>
            </a:r>
          </a:p>
          <a:p>
            <a:pPr marL="0" indent="0" algn="just">
              <a:buNone/>
            </a:pPr>
            <a:r>
              <a:rPr lang="en-GB" sz="1800" b="0" i="0" dirty="0">
                <a:effectLst/>
                <a:latin typeface="Arial" panose="020B0604020202020204" pitchFamily="34" charset="0"/>
                <a:cs typeface="Arial" panose="020B0604020202020204" pitchFamily="34" charset="0"/>
              </a:rPr>
              <a:t>PaaS providers provide various programming languages for the developers to develop the applications. Some popular programming languages provided by PaaS providers are Java, PHP, Ruby, Perl, and Go.</a:t>
            </a:r>
          </a:p>
          <a:p>
            <a:pPr algn="just">
              <a:buFont typeface="Wingdings" panose="05000000000000000000" pitchFamily="2" charset="2"/>
              <a:buChar char="q"/>
            </a:pPr>
            <a:r>
              <a:rPr lang="en-GB" sz="1800" b="0" i="0" dirty="0">
                <a:effectLst/>
                <a:latin typeface="Arial" panose="020B0604020202020204" pitchFamily="34" charset="0"/>
                <a:cs typeface="Arial" panose="020B0604020202020204" pitchFamily="34" charset="0"/>
              </a:rPr>
              <a:t> Application frameworks</a:t>
            </a:r>
          </a:p>
          <a:p>
            <a:pPr marL="0" indent="0" algn="just">
              <a:buNone/>
            </a:pPr>
            <a:r>
              <a:rPr lang="en-GB" sz="1800" b="0" i="0" dirty="0">
                <a:effectLst/>
                <a:latin typeface="Arial" panose="020B0604020202020204" pitchFamily="34" charset="0"/>
                <a:cs typeface="Arial" panose="020B0604020202020204" pitchFamily="34" charset="0"/>
              </a:rPr>
              <a:t>PaaS providers provide application frameworks to easily understand the application development. Some popular application frameworks provided by PaaS providers are Node.js, Drupal, Joomla, WordPress, Spring, Play, Rack, and Zend.</a:t>
            </a:r>
          </a:p>
          <a:p>
            <a:pPr algn="just">
              <a:buFont typeface="Wingdings" panose="05000000000000000000" pitchFamily="2" charset="2"/>
              <a:buChar char="q"/>
            </a:pPr>
            <a:r>
              <a:rPr lang="en-GB" sz="1800" b="0" i="0" dirty="0">
                <a:effectLst/>
                <a:latin typeface="Arial" panose="020B0604020202020204" pitchFamily="34" charset="0"/>
                <a:cs typeface="Arial" panose="020B0604020202020204" pitchFamily="34" charset="0"/>
              </a:rPr>
              <a:t> Databases</a:t>
            </a:r>
          </a:p>
          <a:p>
            <a:pPr marL="0" indent="0" algn="just">
              <a:buNone/>
            </a:pPr>
            <a:r>
              <a:rPr lang="en-GB" sz="1800" b="0" i="0" dirty="0">
                <a:effectLst/>
                <a:latin typeface="Arial" panose="020B0604020202020204" pitchFamily="34" charset="0"/>
                <a:cs typeface="Arial" panose="020B0604020202020204" pitchFamily="34" charset="0"/>
              </a:rPr>
              <a:t>PaaS providers provide various databases such as </a:t>
            </a:r>
            <a:r>
              <a:rPr lang="en-GB" sz="1800" b="0" i="0" dirty="0" err="1">
                <a:effectLst/>
                <a:latin typeface="Arial" panose="020B0604020202020204" pitchFamily="34" charset="0"/>
                <a:cs typeface="Arial" panose="020B0604020202020204" pitchFamily="34" charset="0"/>
              </a:rPr>
              <a:t>ClearDB</a:t>
            </a:r>
            <a:r>
              <a:rPr lang="en-GB" sz="1800" b="0" i="0" dirty="0">
                <a:effectLst/>
                <a:latin typeface="Arial" panose="020B0604020202020204" pitchFamily="34" charset="0"/>
                <a:cs typeface="Arial" panose="020B0604020202020204" pitchFamily="34" charset="0"/>
              </a:rPr>
              <a:t>, PostgreSQL, MongoDB, and Redis to communicate with the applications.</a:t>
            </a:r>
          </a:p>
          <a:p>
            <a:pPr algn="just">
              <a:buFont typeface="Wingdings" panose="05000000000000000000" pitchFamily="2" charset="2"/>
              <a:buChar char="q"/>
            </a:pPr>
            <a:r>
              <a:rPr lang="en-GB" sz="1800" b="0" i="0" dirty="0">
                <a:effectLst/>
                <a:latin typeface="Arial" panose="020B0604020202020204" pitchFamily="34" charset="0"/>
                <a:cs typeface="Arial" panose="020B0604020202020204" pitchFamily="34" charset="0"/>
              </a:rPr>
              <a:t> Other tools</a:t>
            </a:r>
          </a:p>
          <a:p>
            <a:pPr marL="0" indent="0" algn="just">
              <a:buNone/>
            </a:pPr>
            <a:r>
              <a:rPr lang="en-GB" sz="1800" b="0" i="0" dirty="0">
                <a:effectLst/>
                <a:latin typeface="Arial" panose="020B0604020202020204" pitchFamily="34" charset="0"/>
                <a:cs typeface="Arial" panose="020B0604020202020204" pitchFamily="34" charset="0"/>
              </a:rPr>
              <a:t>PaaS providers provide various other tools that are required to develop, test, and deploy the applications.</a:t>
            </a:r>
          </a:p>
          <a:p>
            <a:pPr marL="0" indent="0" algn="just" fontAlgn="base">
              <a:buNone/>
            </a:pPr>
            <a:endParaRPr lang="en-IN" sz="2400" dirty="0">
              <a:latin typeface="Arial" panose="020B0604020202020204" pitchFamily="34"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1999612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5A552-5942-BDCA-033D-9CEC6B616FC6}"/>
              </a:ext>
            </a:extLst>
          </p:cNvPr>
          <p:cNvSpPr>
            <a:spLocks noGrp="1"/>
          </p:cNvSpPr>
          <p:nvPr>
            <p:ph type="title"/>
          </p:nvPr>
        </p:nvSpPr>
        <p:spPr/>
        <p:txBody>
          <a:bodyPr/>
          <a:lstStyle/>
          <a:p>
            <a:r>
              <a:rPr lang="en-GB" b="1" i="0" dirty="0">
                <a:solidFill>
                  <a:schemeClr val="accent5"/>
                </a:solidFill>
                <a:effectLst/>
                <a:latin typeface="Arial" panose="020B0604020202020204" pitchFamily="34" charset="0"/>
                <a:cs typeface="Arial" panose="020B0604020202020204" pitchFamily="34" charset="0"/>
              </a:rPr>
              <a:t>Now, let’s have a look at hosting:</a:t>
            </a:r>
            <a:r>
              <a:rPr lang="en-GB" b="0" i="0" dirty="0">
                <a:solidFill>
                  <a:schemeClr val="accent5"/>
                </a:solidFill>
                <a:effectLst/>
                <a:latin typeface="Arial" panose="020B0604020202020204" pitchFamily="34" charset="0"/>
                <a:cs typeface="Arial" panose="020B0604020202020204" pitchFamily="34" charset="0"/>
              </a:rPr>
              <a:t> </a:t>
            </a:r>
            <a:endParaRPr lang="en-IN" dirty="0"/>
          </a:p>
        </p:txBody>
      </p:sp>
      <p:sp>
        <p:nvSpPr>
          <p:cNvPr id="3" name="Content Placeholder 2">
            <a:extLst>
              <a:ext uri="{FF2B5EF4-FFF2-40B4-BE49-F238E27FC236}">
                <a16:creationId xmlns:a16="http://schemas.microsoft.com/office/drawing/2014/main" id="{CC4CA83C-EADD-9666-AE4F-09D027B745BD}"/>
              </a:ext>
            </a:extLst>
          </p:cNvPr>
          <p:cNvSpPr>
            <a:spLocks noGrp="1"/>
          </p:cNvSpPr>
          <p:nvPr>
            <p:ph idx="1"/>
          </p:nvPr>
        </p:nvSpPr>
        <p:spPr/>
        <p:txBody>
          <a:bodyPr>
            <a:normAutofit fontScale="85000" lnSpcReduction="10000"/>
          </a:bodyPr>
          <a:lstStyle/>
          <a:p>
            <a:pPr algn="just" fontAlgn="base">
              <a:buFont typeface="Wingdings" panose="05000000000000000000" pitchFamily="2" charset="2"/>
              <a:buChar char="q"/>
            </a:pPr>
            <a:r>
              <a:rPr lang="en-GB" sz="1800" b="0" i="0" dirty="0">
                <a:solidFill>
                  <a:srgbClr val="273239"/>
                </a:solidFill>
                <a:effectLst/>
                <a:latin typeface="Arial" panose="020B0604020202020204" pitchFamily="34" charset="0"/>
                <a:cs typeface="Arial" panose="020B0604020202020204" pitchFamily="34" charset="0"/>
              </a:rPr>
              <a:t>Let’s say you have a company and a website and the website has a lot of communications that are exchanged between members. </a:t>
            </a:r>
          </a:p>
          <a:p>
            <a:pPr algn="just" fontAlgn="base">
              <a:buFont typeface="Wingdings" panose="05000000000000000000" pitchFamily="2" charset="2"/>
              <a:buChar char="q"/>
            </a:pPr>
            <a:r>
              <a:rPr lang="en-GB" sz="1800" b="0" i="0" dirty="0">
                <a:solidFill>
                  <a:srgbClr val="273239"/>
                </a:solidFill>
                <a:effectLst/>
                <a:latin typeface="Arial" panose="020B0604020202020204" pitchFamily="34" charset="0"/>
                <a:cs typeface="Arial" panose="020B0604020202020204" pitchFamily="34" charset="0"/>
              </a:rPr>
              <a:t>You start with a few members talking with each other and then gradually the number of members increases. </a:t>
            </a:r>
          </a:p>
          <a:p>
            <a:pPr algn="just" fontAlgn="base">
              <a:buFont typeface="Wingdings" panose="05000000000000000000" pitchFamily="2" charset="2"/>
              <a:buChar char="q"/>
            </a:pPr>
            <a:r>
              <a:rPr lang="en-GB" sz="1800" b="0" i="0" dirty="0">
                <a:solidFill>
                  <a:srgbClr val="273239"/>
                </a:solidFill>
                <a:effectLst/>
                <a:latin typeface="Arial" panose="020B0604020202020204" pitchFamily="34" charset="0"/>
                <a:cs typeface="Arial" panose="020B0604020202020204" pitchFamily="34" charset="0"/>
              </a:rPr>
              <a:t>As the time passes, as the number of members increases, there would be more traffic on the network and your server will get slow down. </a:t>
            </a:r>
          </a:p>
          <a:p>
            <a:pPr algn="just" fontAlgn="base">
              <a:buFont typeface="Wingdings" panose="05000000000000000000" pitchFamily="2" charset="2"/>
              <a:buChar char="q"/>
            </a:pPr>
            <a:r>
              <a:rPr lang="en-GB" sz="1800" b="0" i="0" dirty="0">
                <a:solidFill>
                  <a:srgbClr val="273239"/>
                </a:solidFill>
                <a:effectLst/>
                <a:latin typeface="Arial" panose="020B0604020202020204" pitchFamily="34" charset="0"/>
                <a:cs typeface="Arial" panose="020B0604020202020204" pitchFamily="34" charset="0"/>
              </a:rPr>
              <a:t>This would cause a problem. A few years ago, the websites are put on the server somewhere, in this way you have to run around or buy and set the number of servers. It costs a lot of money and takes a lot of time. </a:t>
            </a:r>
          </a:p>
          <a:p>
            <a:pPr algn="just" fontAlgn="base">
              <a:buFont typeface="Wingdings" panose="05000000000000000000" pitchFamily="2" charset="2"/>
              <a:buChar char="q"/>
            </a:pPr>
            <a:r>
              <a:rPr lang="en-GB" sz="1800" b="0" i="0" dirty="0">
                <a:solidFill>
                  <a:srgbClr val="273239"/>
                </a:solidFill>
                <a:effectLst/>
                <a:latin typeface="Arial" panose="020B0604020202020204" pitchFamily="34" charset="0"/>
                <a:cs typeface="Arial" panose="020B0604020202020204" pitchFamily="34" charset="0"/>
              </a:rPr>
              <a:t>You pay for these servers when you are using them and as well as when you are not using them. This is called hosting. </a:t>
            </a:r>
          </a:p>
          <a:p>
            <a:pPr algn="just" fontAlgn="base">
              <a:buFont typeface="Wingdings" panose="05000000000000000000" pitchFamily="2" charset="2"/>
              <a:buChar char="q"/>
            </a:pPr>
            <a:r>
              <a:rPr lang="en-GB" sz="1800" b="0" i="0" dirty="0">
                <a:solidFill>
                  <a:srgbClr val="273239"/>
                </a:solidFill>
                <a:effectLst/>
                <a:highlight>
                  <a:srgbClr val="FFFF00"/>
                </a:highlight>
                <a:latin typeface="Arial" panose="020B0604020202020204" pitchFamily="34" charset="0"/>
                <a:cs typeface="Arial" panose="020B0604020202020204" pitchFamily="34" charset="0"/>
              </a:rPr>
              <a:t>This problem is overcome by cloud hosting. </a:t>
            </a:r>
            <a:r>
              <a:rPr lang="en-GB" sz="1800" b="0" i="0" dirty="0">
                <a:solidFill>
                  <a:srgbClr val="273239"/>
                </a:solidFill>
                <a:effectLst/>
                <a:latin typeface="Arial" panose="020B0604020202020204" pitchFamily="34" charset="0"/>
                <a:cs typeface="Arial" panose="020B0604020202020204" pitchFamily="34" charset="0"/>
              </a:rPr>
              <a:t>With Cloud Computing, you have access to computing power when you needed. Now, your website is put in the cloud server as you put it on a dedicated server. People start visiting your website and if you suddenly need more computing power, you would scale up according to the need. </a:t>
            </a:r>
            <a:endParaRPr lang="en-IN" sz="1800" dirty="0">
              <a:latin typeface="Arial" panose="020B0604020202020204" pitchFamily="34"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26662060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CBAC2-61ED-A574-D5B6-3CACF0362E6E}"/>
              </a:ext>
            </a:extLst>
          </p:cNvPr>
          <p:cNvSpPr>
            <a:spLocks noGrp="1"/>
          </p:cNvSpPr>
          <p:nvPr>
            <p:ph type="title"/>
          </p:nvPr>
        </p:nvSpPr>
        <p:spPr/>
        <p:txBody>
          <a:bodyPr>
            <a:normAutofit fontScale="90000"/>
          </a:bodyPr>
          <a:lstStyle/>
          <a:p>
            <a:r>
              <a:rPr lang="en-GB" b="1" i="0" dirty="0">
                <a:solidFill>
                  <a:schemeClr val="accent5"/>
                </a:solidFill>
                <a:effectLst/>
                <a:latin typeface="Arial" panose="020B0604020202020204" pitchFamily="34" charset="0"/>
                <a:cs typeface="Arial" panose="020B0604020202020204" pitchFamily="34" charset="0"/>
              </a:rPr>
              <a:t>Advantages of PaaS cloud computing layer</a:t>
            </a:r>
            <a:br>
              <a:rPr lang="en-GB" b="0" i="0" dirty="0">
                <a:solidFill>
                  <a:srgbClr val="610B38"/>
                </a:solidFill>
                <a:effectLst/>
                <a:latin typeface="erdana"/>
              </a:rPr>
            </a:br>
            <a:br>
              <a:rPr lang="en-GB"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48A0FFBE-B430-8F42-C2C1-E75039C53086}"/>
              </a:ext>
            </a:extLst>
          </p:cNvPr>
          <p:cNvSpPr>
            <a:spLocks noGrp="1"/>
          </p:cNvSpPr>
          <p:nvPr>
            <p:ph idx="1"/>
          </p:nvPr>
        </p:nvSpPr>
        <p:spPr/>
        <p:txBody>
          <a:bodyPr>
            <a:noAutofit/>
          </a:bodyPr>
          <a:lstStyle/>
          <a:p>
            <a:pPr algn="just">
              <a:buFont typeface="Wingdings" panose="05000000000000000000" pitchFamily="2" charset="2"/>
              <a:buChar char="q"/>
            </a:pPr>
            <a:r>
              <a:rPr lang="en-GB" sz="1000" b="1" i="0" dirty="0">
                <a:solidFill>
                  <a:srgbClr val="333333"/>
                </a:solidFill>
                <a:effectLst/>
                <a:latin typeface="Arial" panose="020B0604020202020204" pitchFamily="34" charset="0"/>
                <a:cs typeface="Arial" panose="020B0604020202020204" pitchFamily="34" charset="0"/>
              </a:rPr>
              <a:t> Simplified Development</a:t>
            </a:r>
            <a:endParaRPr lang="en-GB" sz="1000" dirty="0">
              <a:solidFill>
                <a:srgbClr val="333333"/>
              </a:solidFill>
              <a:latin typeface="Arial" panose="020B0604020202020204" pitchFamily="34" charset="0"/>
              <a:cs typeface="Arial" panose="020B0604020202020204" pitchFamily="34" charset="0"/>
            </a:endParaRPr>
          </a:p>
          <a:p>
            <a:pPr marL="0" indent="0" algn="just">
              <a:buNone/>
            </a:pPr>
            <a:r>
              <a:rPr lang="en-GB" sz="1000" b="0" i="0" dirty="0">
                <a:solidFill>
                  <a:srgbClr val="333333"/>
                </a:solidFill>
                <a:effectLst/>
                <a:latin typeface="Arial" panose="020B0604020202020204" pitchFamily="34" charset="0"/>
                <a:cs typeface="Arial" panose="020B0604020202020204" pitchFamily="34" charset="0"/>
              </a:rPr>
              <a:t>PaaS allows developers to focus on development and innovation without worrying about infrastructure management.</a:t>
            </a:r>
          </a:p>
          <a:p>
            <a:pPr algn="just">
              <a:buFont typeface="Wingdings" panose="05000000000000000000" pitchFamily="2" charset="2"/>
              <a:buChar char="q"/>
            </a:pPr>
            <a:r>
              <a:rPr lang="en-GB" sz="1000" b="1" i="0" dirty="0">
                <a:solidFill>
                  <a:srgbClr val="333333"/>
                </a:solidFill>
                <a:effectLst/>
                <a:latin typeface="Arial" panose="020B0604020202020204" pitchFamily="34" charset="0"/>
                <a:cs typeface="Arial" panose="020B0604020202020204" pitchFamily="34" charset="0"/>
              </a:rPr>
              <a:t>Lower risk</a:t>
            </a:r>
            <a:endParaRPr lang="en-GB" sz="1000" b="0" i="0" dirty="0">
              <a:solidFill>
                <a:srgbClr val="333333"/>
              </a:solidFill>
              <a:effectLst/>
              <a:latin typeface="Arial" panose="020B0604020202020204" pitchFamily="34" charset="0"/>
              <a:cs typeface="Arial" panose="020B0604020202020204" pitchFamily="34" charset="0"/>
            </a:endParaRPr>
          </a:p>
          <a:p>
            <a:pPr marL="0" indent="0" algn="just">
              <a:buNone/>
            </a:pPr>
            <a:r>
              <a:rPr lang="en-GB" sz="1000" b="0" i="0" dirty="0">
                <a:solidFill>
                  <a:srgbClr val="333333"/>
                </a:solidFill>
                <a:effectLst/>
                <a:latin typeface="Arial" panose="020B0604020202020204" pitchFamily="34" charset="0"/>
                <a:cs typeface="Arial" panose="020B0604020202020204" pitchFamily="34" charset="0"/>
              </a:rPr>
              <a:t>No need for up-front investment in hardware and software. Developers only need a PC and an internet connection to start building applications.</a:t>
            </a:r>
          </a:p>
          <a:p>
            <a:pPr algn="just">
              <a:buFont typeface="Wingdings" panose="05000000000000000000" pitchFamily="2" charset="2"/>
              <a:buChar char="q"/>
            </a:pPr>
            <a:r>
              <a:rPr lang="en-GB" sz="1000" b="1" i="0" dirty="0">
                <a:solidFill>
                  <a:srgbClr val="333333"/>
                </a:solidFill>
                <a:effectLst/>
                <a:latin typeface="Arial" panose="020B0604020202020204" pitchFamily="34" charset="0"/>
                <a:cs typeface="Arial" panose="020B0604020202020204" pitchFamily="34" charset="0"/>
              </a:rPr>
              <a:t> Prebuilt business functionality</a:t>
            </a:r>
            <a:endParaRPr lang="en-GB" sz="1000" b="0" i="0" dirty="0">
              <a:solidFill>
                <a:srgbClr val="333333"/>
              </a:solidFill>
              <a:effectLst/>
              <a:latin typeface="Arial" panose="020B0604020202020204" pitchFamily="34" charset="0"/>
              <a:cs typeface="Arial" panose="020B0604020202020204" pitchFamily="34" charset="0"/>
            </a:endParaRPr>
          </a:p>
          <a:p>
            <a:pPr marL="0" indent="0" algn="just">
              <a:buNone/>
            </a:pPr>
            <a:r>
              <a:rPr lang="en-GB" sz="1000" b="0" i="0" dirty="0">
                <a:solidFill>
                  <a:srgbClr val="333333"/>
                </a:solidFill>
                <a:effectLst/>
                <a:latin typeface="Arial" panose="020B0604020202020204" pitchFamily="34" charset="0"/>
                <a:cs typeface="Arial" panose="020B0604020202020204" pitchFamily="34" charset="0"/>
              </a:rPr>
              <a:t>Some PaaS vendors also provide already defined business functionality so that users can avoid building everything from very scratch and hence can directly start the projects only.</a:t>
            </a:r>
          </a:p>
          <a:p>
            <a:pPr algn="just">
              <a:buFont typeface="Wingdings" panose="05000000000000000000" pitchFamily="2" charset="2"/>
              <a:buChar char="q"/>
            </a:pPr>
            <a:r>
              <a:rPr lang="en-GB" sz="1000" b="1" i="0" dirty="0">
                <a:solidFill>
                  <a:srgbClr val="333333"/>
                </a:solidFill>
                <a:effectLst/>
                <a:latin typeface="Arial" panose="020B0604020202020204" pitchFamily="34" charset="0"/>
                <a:cs typeface="Arial" panose="020B0604020202020204" pitchFamily="34" charset="0"/>
              </a:rPr>
              <a:t>Instant community</a:t>
            </a:r>
            <a:endParaRPr lang="en-GB" sz="1000" b="0" i="0" dirty="0">
              <a:solidFill>
                <a:srgbClr val="333333"/>
              </a:solidFill>
              <a:effectLst/>
              <a:latin typeface="Arial" panose="020B0604020202020204" pitchFamily="34" charset="0"/>
              <a:cs typeface="Arial" panose="020B0604020202020204" pitchFamily="34" charset="0"/>
            </a:endParaRPr>
          </a:p>
          <a:p>
            <a:pPr marL="0" indent="0" algn="just">
              <a:buNone/>
            </a:pPr>
            <a:r>
              <a:rPr lang="en-GB" sz="1000" b="0" i="0" dirty="0">
                <a:solidFill>
                  <a:srgbClr val="333333"/>
                </a:solidFill>
                <a:effectLst/>
                <a:latin typeface="Arial" panose="020B0604020202020204" pitchFamily="34" charset="0"/>
                <a:cs typeface="Arial" panose="020B0604020202020204" pitchFamily="34" charset="0"/>
              </a:rPr>
              <a:t>PaaS vendors frequently provide online communities where the developer can get ideas to share experiences and seek advice from others.</a:t>
            </a:r>
          </a:p>
          <a:p>
            <a:pPr marL="0" indent="0" algn="just">
              <a:buNone/>
            </a:pPr>
            <a:r>
              <a:rPr lang="en-GB" sz="2500" b="1" i="0" dirty="0">
                <a:solidFill>
                  <a:schemeClr val="accent5">
                    <a:lumMod val="75000"/>
                  </a:schemeClr>
                </a:solidFill>
                <a:effectLst/>
                <a:latin typeface="Arial" panose="020B0604020202020204" pitchFamily="34" charset="0"/>
                <a:cs typeface="Arial" panose="020B0604020202020204" pitchFamily="34" charset="0"/>
              </a:rPr>
              <a:t>Disadvantages of PaaS cloud computing layer</a:t>
            </a:r>
          </a:p>
          <a:p>
            <a:pPr marL="0" indent="0" algn="just">
              <a:buNone/>
            </a:pPr>
            <a:r>
              <a:rPr lang="en-GB" sz="1000" b="1" i="0" dirty="0">
                <a:solidFill>
                  <a:srgbClr val="333333"/>
                </a:solidFill>
                <a:effectLst/>
                <a:latin typeface="Arial" panose="020B0604020202020204" pitchFamily="34" charset="0"/>
                <a:cs typeface="Arial" panose="020B0604020202020204" pitchFamily="34" charset="0"/>
              </a:rPr>
              <a:t> Vendor lock-in</a:t>
            </a:r>
            <a:endParaRPr lang="en-GB" sz="1000" b="0" i="0" dirty="0">
              <a:solidFill>
                <a:srgbClr val="333333"/>
              </a:solidFill>
              <a:effectLst/>
              <a:latin typeface="Arial" panose="020B0604020202020204" pitchFamily="34" charset="0"/>
              <a:cs typeface="Arial" panose="020B0604020202020204" pitchFamily="34" charset="0"/>
            </a:endParaRPr>
          </a:p>
          <a:p>
            <a:pPr marL="0" indent="0" algn="just">
              <a:buNone/>
            </a:pPr>
            <a:r>
              <a:rPr lang="en-GB" sz="1000" b="0" i="0" dirty="0">
                <a:solidFill>
                  <a:srgbClr val="333333"/>
                </a:solidFill>
                <a:effectLst/>
                <a:latin typeface="Arial" panose="020B0604020202020204" pitchFamily="34" charset="0"/>
                <a:cs typeface="Arial" panose="020B0604020202020204" pitchFamily="34" charset="0"/>
              </a:rPr>
              <a:t>One has to write the applications according to the platform provided by the PaaS vendor, so the migration of an application to another PaaS vendor would be a problem.</a:t>
            </a:r>
          </a:p>
          <a:p>
            <a:pPr marL="0" indent="0" algn="just">
              <a:buNone/>
            </a:pPr>
            <a:r>
              <a:rPr lang="en-GB" sz="1000" b="1" i="0" dirty="0">
                <a:solidFill>
                  <a:srgbClr val="333333"/>
                </a:solidFill>
                <a:effectLst/>
                <a:latin typeface="Arial" panose="020B0604020202020204" pitchFamily="34" charset="0"/>
                <a:cs typeface="Arial" panose="020B0604020202020204" pitchFamily="34" charset="0"/>
              </a:rPr>
              <a:t> Data Privacy</a:t>
            </a:r>
            <a:endParaRPr lang="en-GB" sz="1000" b="0" i="0" dirty="0">
              <a:solidFill>
                <a:srgbClr val="333333"/>
              </a:solidFill>
              <a:effectLst/>
              <a:latin typeface="Arial" panose="020B0604020202020204" pitchFamily="34" charset="0"/>
              <a:cs typeface="Arial" panose="020B0604020202020204" pitchFamily="34" charset="0"/>
            </a:endParaRPr>
          </a:p>
          <a:p>
            <a:pPr marL="0" indent="0" algn="just">
              <a:buNone/>
            </a:pPr>
            <a:r>
              <a:rPr lang="en-GB" sz="1000" b="0" i="0" dirty="0">
                <a:solidFill>
                  <a:srgbClr val="333333"/>
                </a:solidFill>
                <a:effectLst/>
                <a:latin typeface="Arial" panose="020B0604020202020204" pitchFamily="34" charset="0"/>
                <a:cs typeface="Arial" panose="020B0604020202020204" pitchFamily="34" charset="0"/>
              </a:rPr>
              <a:t>Corporate data, whether it can be critical or not, will be private, so if it is not located within the walls of the company, there can be a risk in terms of privacy of data.</a:t>
            </a:r>
          </a:p>
          <a:p>
            <a:pPr marL="0" indent="0" algn="just">
              <a:buNone/>
            </a:pPr>
            <a:r>
              <a:rPr lang="en-GB" sz="1000" b="1" i="0" dirty="0">
                <a:solidFill>
                  <a:srgbClr val="333333"/>
                </a:solidFill>
                <a:effectLst/>
                <a:latin typeface="Arial" panose="020B0604020202020204" pitchFamily="34" charset="0"/>
                <a:cs typeface="Arial" panose="020B0604020202020204" pitchFamily="34" charset="0"/>
              </a:rPr>
              <a:t> Integration with the rest of the systems applications</a:t>
            </a:r>
            <a:endParaRPr lang="en-GB" sz="1000" b="0" i="0" dirty="0">
              <a:solidFill>
                <a:srgbClr val="333333"/>
              </a:solidFill>
              <a:effectLst/>
              <a:latin typeface="Arial" panose="020B0604020202020204" pitchFamily="34" charset="0"/>
              <a:cs typeface="Arial" panose="020B0604020202020204" pitchFamily="34" charset="0"/>
            </a:endParaRPr>
          </a:p>
          <a:p>
            <a:pPr marL="0" indent="0" algn="just">
              <a:buNone/>
            </a:pPr>
            <a:r>
              <a:rPr lang="en-GB" sz="1000" b="0" i="0" dirty="0">
                <a:solidFill>
                  <a:srgbClr val="333333"/>
                </a:solidFill>
                <a:effectLst/>
                <a:latin typeface="Arial" panose="020B0604020202020204" pitchFamily="34" charset="0"/>
                <a:cs typeface="Arial" panose="020B0604020202020204" pitchFamily="34" charset="0"/>
              </a:rPr>
              <a:t>It may happen that some applications are local, and some are in the cloud. So there will be chances of increased complexity when we want to use data in the cloud with the local data.</a:t>
            </a:r>
          </a:p>
          <a:p>
            <a:pPr marL="0" indent="0" algn="just">
              <a:buNone/>
            </a:pPr>
            <a:endParaRPr lang="en-GB" sz="1000" b="0" i="0" dirty="0">
              <a:effectLst/>
              <a:latin typeface="Arial" panose="020B0604020202020204" pitchFamily="34" charset="0"/>
              <a:cs typeface="Arial" panose="020B0604020202020204" pitchFamily="34" charset="0"/>
            </a:endParaRPr>
          </a:p>
          <a:p>
            <a:pPr marL="0" indent="0" algn="just">
              <a:buNone/>
            </a:pPr>
            <a:endParaRPr lang="en-GB" sz="1000" b="0" i="0" dirty="0">
              <a:solidFill>
                <a:srgbClr val="333333"/>
              </a:solidFill>
              <a:effectLst/>
              <a:latin typeface="Arial" panose="020B0604020202020204" pitchFamily="34" charset="0"/>
              <a:cs typeface="Arial" panose="020B0604020202020204" pitchFamily="34" charset="0"/>
            </a:endParaRPr>
          </a:p>
          <a:p>
            <a:pPr marL="0" indent="0" algn="just">
              <a:buNone/>
            </a:pPr>
            <a:endParaRPr lang="en-GB" sz="1000" b="1" i="0" dirty="0">
              <a:solidFill>
                <a:srgbClr val="333333"/>
              </a:solidFill>
              <a:effectLst/>
              <a:latin typeface="Arial" panose="020B0604020202020204" pitchFamily="34" charset="0"/>
              <a:cs typeface="Arial" panose="020B0604020202020204" pitchFamily="34" charset="0"/>
            </a:endParaRPr>
          </a:p>
          <a:p>
            <a:pPr marL="0" indent="0" algn="just">
              <a:buNone/>
            </a:pPr>
            <a:endParaRPr lang="en-GB" sz="1000" b="0" i="0" dirty="0">
              <a:solidFill>
                <a:srgbClr val="333333"/>
              </a:solidFill>
              <a:effectLst/>
              <a:latin typeface="Arial" panose="020B0604020202020204" pitchFamily="34" charset="0"/>
              <a:cs typeface="Arial" panose="020B0604020202020204" pitchFamily="34" charset="0"/>
            </a:endParaRPr>
          </a:p>
          <a:p>
            <a:pPr marL="0" indent="0" algn="just" fontAlgn="base">
              <a:buNone/>
            </a:pPr>
            <a:endParaRPr lang="en-IN" sz="1000" dirty="0">
              <a:latin typeface="Arial" panose="020B0604020202020204" pitchFamily="34" charset="0"/>
              <a:cs typeface="Arial" panose="020B0604020202020204" pitchFamily="34" charset="0"/>
            </a:endParaRPr>
          </a:p>
          <a:p>
            <a:pPr marL="0" indent="0">
              <a:buNone/>
            </a:pPr>
            <a:endParaRPr lang="en-IN" sz="1000" dirty="0"/>
          </a:p>
        </p:txBody>
      </p:sp>
    </p:spTree>
    <p:extLst>
      <p:ext uri="{BB962C8B-B14F-4D97-AF65-F5344CB8AC3E}">
        <p14:creationId xmlns:p14="http://schemas.microsoft.com/office/powerpoint/2010/main" val="25388236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AFCDA-38EB-5976-F510-2C42BFFC2EA0}"/>
              </a:ext>
            </a:extLst>
          </p:cNvPr>
          <p:cNvSpPr>
            <a:spLocks noGrp="1"/>
          </p:cNvSpPr>
          <p:nvPr>
            <p:ph type="title"/>
          </p:nvPr>
        </p:nvSpPr>
        <p:spPr/>
        <p:txBody>
          <a:bodyPr/>
          <a:lstStyle/>
          <a:p>
            <a:r>
              <a:rPr lang="en-US" b="1" dirty="0">
                <a:solidFill>
                  <a:schemeClr val="accent5"/>
                </a:solidFill>
                <a:latin typeface="Arial" panose="020B0604020202020204" pitchFamily="34" charset="0"/>
                <a:cs typeface="Arial" panose="020B0604020202020204" pitchFamily="34" charset="0"/>
              </a:rPr>
              <a:t>Popular PaaS Provider</a:t>
            </a:r>
            <a:endParaRPr lang="en-IN" b="1" dirty="0"/>
          </a:p>
        </p:txBody>
      </p:sp>
      <p:pic>
        <p:nvPicPr>
          <p:cNvPr id="4" name="Content Placeholder 3">
            <a:extLst>
              <a:ext uri="{FF2B5EF4-FFF2-40B4-BE49-F238E27FC236}">
                <a16:creationId xmlns:a16="http://schemas.microsoft.com/office/drawing/2014/main" id="{AD9DB2A7-88C9-BD84-07D5-A7F797B5B9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9084" y="2184247"/>
            <a:ext cx="6699304" cy="3633787"/>
          </a:xfrm>
          <a:prstGeom prst="rect">
            <a:avLst/>
          </a:prstGeom>
        </p:spPr>
      </p:pic>
      <p:pic>
        <p:nvPicPr>
          <p:cNvPr id="5" name="Content Placeholder 7">
            <a:extLst>
              <a:ext uri="{FF2B5EF4-FFF2-40B4-BE49-F238E27FC236}">
                <a16:creationId xmlns:a16="http://schemas.microsoft.com/office/drawing/2014/main" id="{71007FE7-1944-D615-C36C-9CED2642A2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180" y="2184247"/>
            <a:ext cx="4555489" cy="2912653"/>
          </a:xfrm>
          <a:prstGeom prst="rect">
            <a:avLst/>
          </a:prstGeom>
        </p:spPr>
      </p:pic>
    </p:spTree>
    <p:extLst>
      <p:ext uri="{BB962C8B-B14F-4D97-AF65-F5344CB8AC3E}">
        <p14:creationId xmlns:p14="http://schemas.microsoft.com/office/powerpoint/2010/main" val="41469859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AFCDA-38EB-5976-F510-2C42BFFC2EA0}"/>
              </a:ext>
            </a:extLst>
          </p:cNvPr>
          <p:cNvSpPr>
            <a:spLocks noGrp="1"/>
          </p:cNvSpPr>
          <p:nvPr>
            <p:ph type="title"/>
          </p:nvPr>
        </p:nvSpPr>
        <p:spPr/>
        <p:txBody>
          <a:bodyPr/>
          <a:lstStyle/>
          <a:p>
            <a:r>
              <a:rPr lang="en-GB" b="1" dirty="0">
                <a:solidFill>
                  <a:schemeClr val="accent5"/>
                </a:solidFill>
                <a:latin typeface="Arial" panose="020B0604020202020204" pitchFamily="34" charset="0"/>
                <a:cs typeface="Arial" panose="020B0604020202020204" pitchFamily="34" charset="0"/>
              </a:rPr>
              <a:t>Infrastructure as a Service</a:t>
            </a:r>
            <a:br>
              <a:rPr lang="en-GB"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20A3FEE7-DB8A-CE43-1809-4E6ACCA8BE50}"/>
              </a:ext>
            </a:extLst>
          </p:cNvPr>
          <p:cNvSpPr>
            <a:spLocks noGrp="1"/>
          </p:cNvSpPr>
          <p:nvPr>
            <p:ph idx="1"/>
          </p:nvPr>
        </p:nvSpPr>
        <p:spPr>
          <a:xfrm>
            <a:off x="581192" y="2340864"/>
            <a:ext cx="6448873" cy="3634486"/>
          </a:xfrm>
        </p:spPr>
        <p:txBody>
          <a:bodyPr>
            <a:normAutofit fontScale="77500" lnSpcReduction="20000"/>
          </a:bodyPr>
          <a:lstStyle/>
          <a:p>
            <a:pPr algn="just">
              <a:buFont typeface="Wingdings" panose="05000000000000000000" pitchFamily="2" charset="2"/>
              <a:buChar char="q"/>
            </a:pPr>
            <a:r>
              <a:rPr lang="en-GB" sz="1600" b="0" i="0" dirty="0" err="1">
                <a:solidFill>
                  <a:srgbClr val="333333"/>
                </a:solidFill>
                <a:effectLst/>
                <a:latin typeface="inter-regular"/>
              </a:rPr>
              <a:t>Iaas</a:t>
            </a:r>
            <a:r>
              <a:rPr lang="en-GB" sz="1600" b="0" i="0" dirty="0">
                <a:solidFill>
                  <a:srgbClr val="333333"/>
                </a:solidFill>
                <a:effectLst/>
                <a:latin typeface="inter-regular"/>
              </a:rPr>
              <a:t> is also known as </a:t>
            </a:r>
            <a:r>
              <a:rPr lang="en-GB" sz="1600" b="1" i="0" dirty="0">
                <a:solidFill>
                  <a:srgbClr val="333333"/>
                </a:solidFill>
                <a:effectLst/>
                <a:latin typeface="inter-bold"/>
              </a:rPr>
              <a:t>Hardware as a Service (</a:t>
            </a:r>
            <a:r>
              <a:rPr lang="en-GB" sz="1600" b="1" i="0" dirty="0" err="1">
                <a:solidFill>
                  <a:srgbClr val="333333"/>
                </a:solidFill>
                <a:effectLst/>
                <a:latin typeface="inter-bold"/>
              </a:rPr>
              <a:t>HaaS</a:t>
            </a:r>
            <a:r>
              <a:rPr lang="en-GB" sz="1600" b="1" i="0" dirty="0">
                <a:solidFill>
                  <a:srgbClr val="333333"/>
                </a:solidFill>
                <a:effectLst/>
                <a:latin typeface="inter-bold"/>
              </a:rPr>
              <a:t>)</a:t>
            </a:r>
            <a:r>
              <a:rPr lang="en-GB" sz="1600" b="0" i="0" dirty="0">
                <a:solidFill>
                  <a:srgbClr val="333333"/>
                </a:solidFill>
                <a:effectLst/>
                <a:latin typeface="inter-regular"/>
              </a:rPr>
              <a:t>. It is one of the layers of the cloud computing platform. It allows customers to outsource their IT infrastructures such as servers, networking, processing, storage, virtual machines, and other resources. Customers access these resources on the Internet using a pay-as-per-use model.</a:t>
            </a:r>
          </a:p>
          <a:p>
            <a:pPr algn="just">
              <a:buFont typeface="Wingdings" panose="05000000000000000000" pitchFamily="2" charset="2"/>
              <a:buChar char="q"/>
            </a:pPr>
            <a:r>
              <a:rPr lang="en-GB" sz="1600" b="0" i="0" dirty="0">
                <a:solidFill>
                  <a:srgbClr val="333333"/>
                </a:solidFill>
                <a:effectLst/>
                <a:latin typeface="inter-regular"/>
              </a:rPr>
              <a:t>In traditional hosting services, IT infrastructure was rented out for a specific period of time, with pre-determined hardware configuration. The client paid for the configuration and time, regardless of the actual use. With the help of the IaaS cloud computing platform layer, clients can dynamically scale the configuration to meet changing requirements and are billed only for the services actually used.</a:t>
            </a:r>
          </a:p>
          <a:p>
            <a:pPr algn="just">
              <a:buFont typeface="Wingdings" panose="05000000000000000000" pitchFamily="2" charset="2"/>
              <a:buChar char="q"/>
            </a:pPr>
            <a:r>
              <a:rPr lang="en-GB" sz="1600" b="0" i="0" dirty="0">
                <a:solidFill>
                  <a:srgbClr val="333333"/>
                </a:solidFill>
                <a:effectLst/>
                <a:latin typeface="inter-regular"/>
              </a:rPr>
              <a:t>IaaS cloud computing platform layer eliminates the need for every organization to maintain the IT infrastructure.</a:t>
            </a:r>
          </a:p>
          <a:p>
            <a:pPr algn="just">
              <a:buFont typeface="Wingdings" panose="05000000000000000000" pitchFamily="2" charset="2"/>
              <a:buChar char="q"/>
            </a:pPr>
            <a:r>
              <a:rPr lang="en-GB" sz="1600" b="0" i="0" dirty="0">
                <a:solidFill>
                  <a:srgbClr val="333333"/>
                </a:solidFill>
                <a:effectLst/>
                <a:latin typeface="inter-regular"/>
              </a:rPr>
              <a:t>IaaS is offered in three models: public, private, and hybrid cloud. The private cloud implies that the infrastructure resides at the customer premise. In the case of public cloud, it is located at the cloud computing platform vendor's data </a:t>
            </a:r>
            <a:r>
              <a:rPr lang="en-GB" sz="1600" b="0" i="0" dirty="0" err="1">
                <a:solidFill>
                  <a:srgbClr val="333333"/>
                </a:solidFill>
                <a:effectLst/>
                <a:latin typeface="inter-regular"/>
              </a:rPr>
              <a:t>center</a:t>
            </a:r>
            <a:r>
              <a:rPr lang="en-GB" sz="1600" b="0" i="0" dirty="0">
                <a:solidFill>
                  <a:srgbClr val="333333"/>
                </a:solidFill>
                <a:effectLst/>
                <a:latin typeface="inter-regular"/>
              </a:rPr>
              <a:t>, and the hybrid cloud is a combination of the two in which the customer selects the best of both public cloud or private cloud.</a:t>
            </a:r>
          </a:p>
          <a:p>
            <a:pPr marL="0" indent="0" algn="just">
              <a:buNone/>
            </a:pPr>
            <a:endParaRPr lang="en-GB" sz="1800" b="0" i="0" dirty="0">
              <a:solidFill>
                <a:srgbClr val="333333"/>
              </a:solidFill>
              <a:effectLst/>
              <a:latin typeface="Arial" panose="020B0604020202020204" pitchFamily="34" charset="0"/>
              <a:cs typeface="Arial" panose="020B0604020202020204" pitchFamily="34" charset="0"/>
            </a:endParaRPr>
          </a:p>
          <a:p>
            <a:pPr marL="0" indent="0" algn="just" fontAlgn="base">
              <a:buNone/>
            </a:pPr>
            <a:endParaRPr lang="en-IN" sz="1800" dirty="0">
              <a:latin typeface="Arial" panose="020B0604020202020204" pitchFamily="34" charset="0"/>
              <a:cs typeface="Arial" panose="020B0604020202020204" pitchFamily="34" charset="0"/>
            </a:endParaRPr>
          </a:p>
          <a:p>
            <a:pPr marL="0" indent="0">
              <a:buNone/>
            </a:pPr>
            <a:endParaRPr lang="en-IN" dirty="0"/>
          </a:p>
        </p:txBody>
      </p:sp>
      <p:pic>
        <p:nvPicPr>
          <p:cNvPr id="4" name="Picture 3">
            <a:extLst>
              <a:ext uri="{FF2B5EF4-FFF2-40B4-BE49-F238E27FC236}">
                <a16:creationId xmlns:a16="http://schemas.microsoft.com/office/drawing/2014/main" id="{667C1F7B-472E-0C24-C23F-04B053CE09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3523" y="2340864"/>
            <a:ext cx="4114799" cy="2190750"/>
          </a:xfrm>
          <a:prstGeom prst="rect">
            <a:avLst/>
          </a:prstGeom>
        </p:spPr>
      </p:pic>
    </p:spTree>
    <p:extLst>
      <p:ext uri="{BB962C8B-B14F-4D97-AF65-F5344CB8AC3E}">
        <p14:creationId xmlns:p14="http://schemas.microsoft.com/office/powerpoint/2010/main" val="33837549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F8E1F-FD37-2E8B-1B1A-E9B174042BF3}"/>
              </a:ext>
            </a:extLst>
          </p:cNvPr>
          <p:cNvSpPr>
            <a:spLocks noGrp="1"/>
          </p:cNvSpPr>
          <p:nvPr>
            <p:ph type="title"/>
          </p:nvPr>
        </p:nvSpPr>
        <p:spPr/>
        <p:txBody>
          <a:bodyPr/>
          <a:lstStyle/>
          <a:p>
            <a:r>
              <a:rPr lang="en-GB" b="1" dirty="0">
                <a:solidFill>
                  <a:schemeClr val="accent5"/>
                </a:solidFill>
                <a:latin typeface="Arial" panose="020B0604020202020204" pitchFamily="34" charset="0"/>
                <a:cs typeface="Arial" panose="020B0604020202020204" pitchFamily="34" charset="0"/>
              </a:rPr>
              <a:t>Infrastructure as a Service(Continues)</a:t>
            </a:r>
            <a:br>
              <a:rPr lang="en-GB"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7EAA6D5E-C16A-358C-0EC8-0458D968459B}"/>
              </a:ext>
            </a:extLst>
          </p:cNvPr>
          <p:cNvSpPr>
            <a:spLocks noGrp="1"/>
          </p:cNvSpPr>
          <p:nvPr>
            <p:ph idx="1"/>
          </p:nvPr>
        </p:nvSpPr>
        <p:spPr>
          <a:xfrm>
            <a:off x="581192" y="2340864"/>
            <a:ext cx="6085079" cy="3634486"/>
          </a:xfrm>
        </p:spPr>
        <p:txBody>
          <a:bodyPr/>
          <a:lstStyle/>
          <a:p>
            <a:pPr algn="just">
              <a:buFont typeface="Wingdings" panose="05000000000000000000" pitchFamily="2" charset="2"/>
              <a:buChar char="q"/>
            </a:pPr>
            <a:r>
              <a:rPr lang="en-GB" sz="1800" b="1" i="0" dirty="0">
                <a:solidFill>
                  <a:srgbClr val="000000"/>
                </a:solidFill>
                <a:effectLst/>
                <a:latin typeface="Arial" panose="020B0604020202020204" pitchFamily="34" charset="0"/>
                <a:cs typeface="Arial" panose="020B0604020202020204" pitchFamily="34" charset="0"/>
              </a:rPr>
              <a:t>Compute:</a:t>
            </a:r>
            <a:r>
              <a:rPr lang="en-GB" sz="1800" b="0" i="0" dirty="0">
                <a:solidFill>
                  <a:srgbClr val="000000"/>
                </a:solidFill>
                <a:effectLst/>
                <a:latin typeface="Arial" panose="020B0604020202020204" pitchFamily="34" charset="0"/>
                <a:cs typeface="Arial" panose="020B0604020202020204" pitchFamily="34" charset="0"/>
              </a:rPr>
              <a:t> Computing as a Service includes virtual central processing units and virtual main memory for the </a:t>
            </a:r>
            <a:r>
              <a:rPr lang="en-GB" sz="1800" b="0" i="0" dirty="0" err="1">
                <a:solidFill>
                  <a:srgbClr val="000000"/>
                </a:solidFill>
                <a:effectLst/>
                <a:latin typeface="Arial" panose="020B0604020202020204" pitchFamily="34" charset="0"/>
                <a:cs typeface="Arial" panose="020B0604020202020204" pitchFamily="34" charset="0"/>
              </a:rPr>
              <a:t>Vms</a:t>
            </a:r>
            <a:r>
              <a:rPr lang="en-GB" sz="1800" b="0" i="0" dirty="0">
                <a:solidFill>
                  <a:srgbClr val="000000"/>
                </a:solidFill>
                <a:effectLst/>
                <a:latin typeface="Arial" panose="020B0604020202020204" pitchFamily="34" charset="0"/>
                <a:cs typeface="Arial" panose="020B0604020202020204" pitchFamily="34" charset="0"/>
              </a:rPr>
              <a:t> that is provisioned to the end- users.</a:t>
            </a:r>
          </a:p>
          <a:p>
            <a:pPr algn="just">
              <a:buFont typeface="Wingdings" panose="05000000000000000000" pitchFamily="2" charset="2"/>
              <a:buChar char="q"/>
            </a:pPr>
            <a:r>
              <a:rPr lang="en-GB" sz="1800" b="1" i="0" dirty="0">
                <a:solidFill>
                  <a:srgbClr val="000000"/>
                </a:solidFill>
                <a:effectLst/>
                <a:latin typeface="Arial" panose="020B0604020202020204" pitchFamily="34" charset="0"/>
                <a:cs typeface="Arial" panose="020B0604020202020204" pitchFamily="34" charset="0"/>
              </a:rPr>
              <a:t>Storage:</a:t>
            </a:r>
            <a:r>
              <a:rPr lang="en-GB" sz="1800" b="0" i="0" dirty="0">
                <a:solidFill>
                  <a:srgbClr val="000000"/>
                </a:solidFill>
                <a:effectLst/>
                <a:latin typeface="Arial" panose="020B0604020202020204" pitchFamily="34" charset="0"/>
                <a:cs typeface="Arial" panose="020B0604020202020204" pitchFamily="34" charset="0"/>
              </a:rPr>
              <a:t> IaaS provider provides back-end storage for storing files.</a:t>
            </a:r>
          </a:p>
          <a:p>
            <a:pPr algn="just">
              <a:buFont typeface="Wingdings" panose="05000000000000000000" pitchFamily="2" charset="2"/>
              <a:buChar char="q"/>
            </a:pPr>
            <a:r>
              <a:rPr lang="en-GB" sz="1800" b="1" i="0" dirty="0">
                <a:solidFill>
                  <a:srgbClr val="000000"/>
                </a:solidFill>
                <a:effectLst/>
                <a:latin typeface="Arial" panose="020B0604020202020204" pitchFamily="34" charset="0"/>
                <a:cs typeface="Arial" panose="020B0604020202020204" pitchFamily="34" charset="0"/>
              </a:rPr>
              <a:t>Network:</a:t>
            </a:r>
            <a:r>
              <a:rPr lang="en-GB" sz="1800" b="0" i="0" dirty="0">
                <a:solidFill>
                  <a:srgbClr val="000000"/>
                </a:solidFill>
                <a:effectLst/>
                <a:latin typeface="Arial" panose="020B0604020202020204" pitchFamily="34" charset="0"/>
                <a:cs typeface="Arial" panose="020B0604020202020204" pitchFamily="34" charset="0"/>
              </a:rPr>
              <a:t> Network as a Service (</a:t>
            </a:r>
            <a:r>
              <a:rPr lang="en-GB" sz="1800" b="0" i="0" dirty="0" err="1">
                <a:solidFill>
                  <a:srgbClr val="000000"/>
                </a:solidFill>
                <a:effectLst/>
                <a:latin typeface="Arial" panose="020B0604020202020204" pitchFamily="34" charset="0"/>
                <a:cs typeface="Arial" panose="020B0604020202020204" pitchFamily="34" charset="0"/>
              </a:rPr>
              <a:t>NaaS</a:t>
            </a:r>
            <a:r>
              <a:rPr lang="en-GB" sz="1800" b="0" i="0" dirty="0">
                <a:solidFill>
                  <a:srgbClr val="000000"/>
                </a:solidFill>
                <a:effectLst/>
                <a:latin typeface="Arial" panose="020B0604020202020204" pitchFamily="34" charset="0"/>
                <a:cs typeface="Arial" panose="020B0604020202020204" pitchFamily="34" charset="0"/>
              </a:rPr>
              <a:t>) provides networking components such as routers, switches, and bridges for the </a:t>
            </a:r>
            <a:r>
              <a:rPr lang="en-GB" sz="1800" b="0" i="0" dirty="0" err="1">
                <a:solidFill>
                  <a:srgbClr val="000000"/>
                </a:solidFill>
                <a:effectLst/>
                <a:latin typeface="Arial" panose="020B0604020202020204" pitchFamily="34" charset="0"/>
                <a:cs typeface="Arial" panose="020B0604020202020204" pitchFamily="34" charset="0"/>
              </a:rPr>
              <a:t>Vms</a:t>
            </a:r>
            <a:r>
              <a:rPr lang="en-GB" sz="1800" b="0" i="0" dirty="0">
                <a:solidFill>
                  <a:srgbClr val="000000"/>
                </a:solidFill>
                <a:effectLst/>
                <a:latin typeface="Arial" panose="020B0604020202020204" pitchFamily="34" charset="0"/>
                <a:cs typeface="Arial" panose="020B0604020202020204" pitchFamily="34" charset="0"/>
              </a:rPr>
              <a:t>.</a:t>
            </a:r>
          </a:p>
          <a:p>
            <a:pPr algn="just">
              <a:buFont typeface="Wingdings" panose="05000000000000000000" pitchFamily="2" charset="2"/>
              <a:buChar char="q"/>
            </a:pPr>
            <a:r>
              <a:rPr lang="en-GB" sz="1800" b="1" i="0" dirty="0">
                <a:solidFill>
                  <a:srgbClr val="000000"/>
                </a:solidFill>
                <a:effectLst/>
                <a:latin typeface="Arial" panose="020B0604020202020204" pitchFamily="34" charset="0"/>
                <a:cs typeface="Arial" panose="020B0604020202020204" pitchFamily="34" charset="0"/>
              </a:rPr>
              <a:t>Load balancers:</a:t>
            </a:r>
            <a:r>
              <a:rPr lang="en-GB" sz="1800" b="0" i="0" dirty="0">
                <a:solidFill>
                  <a:srgbClr val="000000"/>
                </a:solidFill>
                <a:effectLst/>
                <a:latin typeface="Arial" panose="020B0604020202020204" pitchFamily="34" charset="0"/>
                <a:cs typeface="Arial" panose="020B0604020202020204" pitchFamily="34" charset="0"/>
              </a:rPr>
              <a:t> It provides load balancing capability at the infrastructure layer.</a:t>
            </a:r>
          </a:p>
          <a:p>
            <a:pPr marL="0" indent="0" algn="just" fontAlgn="base">
              <a:buNone/>
            </a:pPr>
            <a:endParaRPr lang="en-IN" sz="1600" dirty="0">
              <a:latin typeface="Arial" panose="020B0604020202020204" pitchFamily="34" charset="0"/>
              <a:cs typeface="Arial" panose="020B0604020202020204" pitchFamily="34" charset="0"/>
            </a:endParaRPr>
          </a:p>
          <a:p>
            <a:pPr marL="0" indent="0">
              <a:buNone/>
            </a:pPr>
            <a:endParaRPr lang="en-IN" dirty="0"/>
          </a:p>
        </p:txBody>
      </p:sp>
      <p:pic>
        <p:nvPicPr>
          <p:cNvPr id="4" name="Picture 3">
            <a:extLst>
              <a:ext uri="{FF2B5EF4-FFF2-40B4-BE49-F238E27FC236}">
                <a16:creationId xmlns:a16="http://schemas.microsoft.com/office/drawing/2014/main" id="{B4CE90D4-A53D-B726-3446-3B4E484E0B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7835" y="2096729"/>
            <a:ext cx="4763165" cy="2664542"/>
          </a:xfrm>
          <a:prstGeom prst="rect">
            <a:avLst/>
          </a:prstGeom>
        </p:spPr>
      </p:pic>
    </p:spTree>
    <p:extLst>
      <p:ext uri="{BB962C8B-B14F-4D97-AF65-F5344CB8AC3E}">
        <p14:creationId xmlns:p14="http://schemas.microsoft.com/office/powerpoint/2010/main" val="3192289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E8DE8-BD86-D21A-638E-612C4150BEC5}"/>
              </a:ext>
            </a:extLst>
          </p:cNvPr>
          <p:cNvSpPr>
            <a:spLocks noGrp="1"/>
          </p:cNvSpPr>
          <p:nvPr>
            <p:ph type="title"/>
          </p:nvPr>
        </p:nvSpPr>
        <p:spPr/>
        <p:txBody>
          <a:bodyPr>
            <a:normAutofit fontScale="90000"/>
          </a:bodyPr>
          <a:lstStyle/>
          <a:p>
            <a:r>
              <a:rPr lang="en-GB" b="1" i="0" dirty="0">
                <a:solidFill>
                  <a:schemeClr val="accent5"/>
                </a:solidFill>
                <a:effectLst/>
                <a:latin typeface="Arial" panose="020B0604020202020204" pitchFamily="34" charset="0"/>
                <a:cs typeface="Arial" panose="020B0604020202020204" pitchFamily="34" charset="0"/>
              </a:rPr>
              <a:t>Advantages of IaaS cloud computing layer</a:t>
            </a:r>
            <a:br>
              <a:rPr lang="en-GB" b="0" i="0" dirty="0">
                <a:solidFill>
                  <a:srgbClr val="610B38"/>
                </a:solidFill>
                <a:effectLst/>
                <a:latin typeface="erdana"/>
              </a:rPr>
            </a:br>
            <a:br>
              <a:rPr lang="en-GB"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68D46230-B40F-BC65-28EE-42941C45AF83}"/>
              </a:ext>
            </a:extLst>
          </p:cNvPr>
          <p:cNvSpPr>
            <a:spLocks noGrp="1"/>
          </p:cNvSpPr>
          <p:nvPr>
            <p:ph idx="1"/>
          </p:nvPr>
        </p:nvSpPr>
        <p:spPr/>
        <p:txBody>
          <a:bodyPr>
            <a:normAutofit fontScale="85000" lnSpcReduction="20000"/>
          </a:bodyPr>
          <a:lstStyle/>
          <a:p>
            <a:pPr algn="just">
              <a:buFont typeface="Wingdings" panose="05000000000000000000" pitchFamily="2" charset="2"/>
              <a:buChar char="q"/>
            </a:pPr>
            <a:r>
              <a:rPr lang="en-GB" sz="1800" b="1" i="0" dirty="0">
                <a:solidFill>
                  <a:srgbClr val="333333"/>
                </a:solidFill>
                <a:effectLst/>
                <a:latin typeface="Arial" panose="020B0604020202020204" pitchFamily="34" charset="0"/>
                <a:cs typeface="Arial" panose="020B0604020202020204" pitchFamily="34" charset="0"/>
              </a:rPr>
              <a:t> Shared infrastructure</a:t>
            </a:r>
            <a:endParaRPr lang="en-GB" sz="1800" b="0" i="0" dirty="0">
              <a:solidFill>
                <a:srgbClr val="333333"/>
              </a:solidFill>
              <a:effectLst/>
              <a:latin typeface="Arial" panose="020B0604020202020204" pitchFamily="34" charset="0"/>
              <a:cs typeface="Arial" panose="020B0604020202020204" pitchFamily="34" charset="0"/>
            </a:endParaRPr>
          </a:p>
          <a:p>
            <a:pPr marL="0" indent="0" algn="just">
              <a:buNone/>
            </a:pPr>
            <a:r>
              <a:rPr lang="en-GB" sz="1800" b="0" i="0" dirty="0">
                <a:solidFill>
                  <a:srgbClr val="333333"/>
                </a:solidFill>
                <a:effectLst/>
                <a:latin typeface="Arial" panose="020B0604020202020204" pitchFamily="34" charset="0"/>
                <a:cs typeface="Arial" panose="020B0604020202020204" pitchFamily="34" charset="0"/>
              </a:rPr>
              <a:t>IaaS allows multiple users to share the same physical infrastructure.</a:t>
            </a:r>
          </a:p>
          <a:p>
            <a:pPr algn="just">
              <a:buFont typeface="Wingdings" panose="05000000000000000000" pitchFamily="2" charset="2"/>
              <a:buChar char="q"/>
            </a:pPr>
            <a:r>
              <a:rPr lang="en-GB" sz="1800" b="1" i="0" dirty="0">
                <a:solidFill>
                  <a:srgbClr val="333333"/>
                </a:solidFill>
                <a:effectLst/>
                <a:latin typeface="Arial" panose="020B0604020202020204" pitchFamily="34" charset="0"/>
                <a:cs typeface="Arial" panose="020B0604020202020204" pitchFamily="34" charset="0"/>
              </a:rPr>
              <a:t>Web access to the resources</a:t>
            </a:r>
            <a:endParaRPr lang="en-GB" sz="1800" b="0" i="0" dirty="0">
              <a:solidFill>
                <a:srgbClr val="333333"/>
              </a:solidFill>
              <a:effectLst/>
              <a:latin typeface="Arial" panose="020B0604020202020204" pitchFamily="34" charset="0"/>
              <a:cs typeface="Arial" panose="020B0604020202020204" pitchFamily="34" charset="0"/>
            </a:endParaRPr>
          </a:p>
          <a:p>
            <a:pPr marL="0" indent="0" algn="just">
              <a:buNone/>
            </a:pPr>
            <a:r>
              <a:rPr lang="en-GB" sz="1800" b="0" i="0" dirty="0" err="1">
                <a:solidFill>
                  <a:srgbClr val="333333"/>
                </a:solidFill>
                <a:effectLst/>
                <a:latin typeface="Arial" panose="020B0604020202020204" pitchFamily="34" charset="0"/>
                <a:cs typeface="Arial" panose="020B0604020202020204" pitchFamily="34" charset="0"/>
              </a:rPr>
              <a:t>Iaas</a:t>
            </a:r>
            <a:r>
              <a:rPr lang="en-GB" sz="1800" b="0" i="0" dirty="0">
                <a:solidFill>
                  <a:srgbClr val="333333"/>
                </a:solidFill>
                <a:effectLst/>
                <a:latin typeface="Arial" panose="020B0604020202020204" pitchFamily="34" charset="0"/>
                <a:cs typeface="Arial" panose="020B0604020202020204" pitchFamily="34" charset="0"/>
              </a:rPr>
              <a:t> allows IT users to access resources over the internet.</a:t>
            </a:r>
          </a:p>
          <a:p>
            <a:pPr algn="just">
              <a:buFont typeface="Wingdings" panose="05000000000000000000" pitchFamily="2" charset="2"/>
              <a:buChar char="q"/>
            </a:pPr>
            <a:r>
              <a:rPr lang="en-GB" sz="1800" b="1" i="0" dirty="0">
                <a:solidFill>
                  <a:srgbClr val="333333"/>
                </a:solidFill>
                <a:effectLst/>
                <a:latin typeface="Arial" panose="020B0604020202020204" pitchFamily="34" charset="0"/>
                <a:cs typeface="Arial" panose="020B0604020202020204" pitchFamily="34" charset="0"/>
              </a:rPr>
              <a:t> Pay-as-per-use model</a:t>
            </a:r>
            <a:endParaRPr lang="en-GB" sz="1800" b="0" i="0" dirty="0">
              <a:solidFill>
                <a:srgbClr val="333333"/>
              </a:solidFill>
              <a:effectLst/>
              <a:latin typeface="Arial" panose="020B0604020202020204" pitchFamily="34" charset="0"/>
              <a:cs typeface="Arial" panose="020B0604020202020204" pitchFamily="34" charset="0"/>
            </a:endParaRPr>
          </a:p>
          <a:p>
            <a:pPr marL="0" indent="0" algn="just">
              <a:buNone/>
            </a:pPr>
            <a:r>
              <a:rPr lang="en-GB" sz="1800" b="0" i="0" dirty="0">
                <a:solidFill>
                  <a:srgbClr val="333333"/>
                </a:solidFill>
                <a:effectLst/>
                <a:latin typeface="Arial" panose="020B0604020202020204" pitchFamily="34" charset="0"/>
                <a:cs typeface="Arial" panose="020B0604020202020204" pitchFamily="34" charset="0"/>
              </a:rPr>
              <a:t>IaaS providers provide services based on the pay-as-per-use basis. The users are required to pay for what they have used.</a:t>
            </a:r>
          </a:p>
          <a:p>
            <a:pPr algn="just">
              <a:buFont typeface="Wingdings" panose="05000000000000000000" pitchFamily="2" charset="2"/>
              <a:buChar char="q"/>
            </a:pPr>
            <a:r>
              <a:rPr lang="en-GB" sz="1800" b="1" i="0" dirty="0">
                <a:solidFill>
                  <a:srgbClr val="333333"/>
                </a:solidFill>
                <a:effectLst/>
                <a:latin typeface="Arial" panose="020B0604020202020204" pitchFamily="34" charset="0"/>
                <a:cs typeface="Arial" panose="020B0604020202020204" pitchFamily="34" charset="0"/>
              </a:rPr>
              <a:t> Focus on the core business</a:t>
            </a:r>
            <a:endParaRPr lang="en-GB" sz="1800" b="0" i="0" dirty="0">
              <a:solidFill>
                <a:srgbClr val="333333"/>
              </a:solidFill>
              <a:effectLst/>
              <a:latin typeface="Arial" panose="020B0604020202020204" pitchFamily="34" charset="0"/>
              <a:cs typeface="Arial" panose="020B0604020202020204" pitchFamily="34" charset="0"/>
            </a:endParaRPr>
          </a:p>
          <a:p>
            <a:pPr marL="0" indent="0" algn="just">
              <a:buNone/>
            </a:pPr>
            <a:r>
              <a:rPr lang="en-GB" sz="1800" b="0" i="0" dirty="0">
                <a:solidFill>
                  <a:srgbClr val="333333"/>
                </a:solidFill>
                <a:effectLst/>
                <a:latin typeface="Arial" panose="020B0604020202020204" pitchFamily="34" charset="0"/>
                <a:cs typeface="Arial" panose="020B0604020202020204" pitchFamily="34" charset="0"/>
              </a:rPr>
              <a:t>IaaS providers focus on the organization's core business rather than on IT infrastructure.</a:t>
            </a:r>
          </a:p>
          <a:p>
            <a:pPr algn="just">
              <a:buFont typeface="Wingdings" panose="05000000000000000000" pitchFamily="2" charset="2"/>
              <a:buChar char="q"/>
            </a:pPr>
            <a:r>
              <a:rPr lang="en-GB" sz="1800" b="1" i="0" dirty="0">
                <a:solidFill>
                  <a:srgbClr val="333333"/>
                </a:solidFill>
                <a:effectLst/>
                <a:latin typeface="Arial" panose="020B0604020202020204" pitchFamily="34" charset="0"/>
                <a:cs typeface="Arial" panose="020B0604020202020204" pitchFamily="34" charset="0"/>
              </a:rPr>
              <a:t>On-demand scalability</a:t>
            </a:r>
            <a:endParaRPr lang="en-GB" sz="1800" b="0" i="0" dirty="0">
              <a:solidFill>
                <a:srgbClr val="333333"/>
              </a:solidFill>
              <a:effectLst/>
              <a:latin typeface="Arial" panose="020B0604020202020204" pitchFamily="34" charset="0"/>
              <a:cs typeface="Arial" panose="020B0604020202020204" pitchFamily="34" charset="0"/>
            </a:endParaRPr>
          </a:p>
          <a:p>
            <a:pPr marL="0" indent="0" algn="just">
              <a:buNone/>
            </a:pPr>
            <a:r>
              <a:rPr lang="en-GB" sz="1800" b="0" i="0" dirty="0">
                <a:solidFill>
                  <a:srgbClr val="333333"/>
                </a:solidFill>
                <a:effectLst/>
                <a:latin typeface="Arial" panose="020B0604020202020204" pitchFamily="34" charset="0"/>
                <a:cs typeface="Arial" panose="020B0604020202020204" pitchFamily="34" charset="0"/>
              </a:rPr>
              <a:t>On-demand scalability is one of the biggest advantages of IaaS. Using IaaS, users do not worry about to upgrade software and troubleshoot the issues related to hardware components.</a:t>
            </a:r>
          </a:p>
          <a:p>
            <a:pPr marL="0" indent="0" algn="just">
              <a:buNone/>
            </a:pPr>
            <a:endParaRPr lang="en-GB" sz="1400" b="0" i="0" dirty="0">
              <a:effectLst/>
              <a:latin typeface="Arial" panose="020B0604020202020204" pitchFamily="34" charset="0"/>
              <a:cs typeface="Arial" panose="020B0604020202020204" pitchFamily="34" charset="0"/>
            </a:endParaRPr>
          </a:p>
          <a:p>
            <a:pPr marL="0" indent="0" algn="just">
              <a:buNone/>
            </a:pPr>
            <a:endParaRPr lang="en-GB" sz="2000" b="0" i="0" dirty="0">
              <a:solidFill>
                <a:srgbClr val="333333"/>
              </a:solidFill>
              <a:effectLst/>
              <a:latin typeface="Arial" panose="020B0604020202020204" pitchFamily="34" charset="0"/>
              <a:cs typeface="Arial" panose="020B0604020202020204" pitchFamily="34" charset="0"/>
            </a:endParaRPr>
          </a:p>
          <a:p>
            <a:pPr marL="0" indent="0" algn="just">
              <a:buNone/>
            </a:pPr>
            <a:endParaRPr lang="en-GB" sz="3600" b="1" i="0" dirty="0">
              <a:solidFill>
                <a:srgbClr val="333333"/>
              </a:solidFill>
              <a:effectLst/>
              <a:latin typeface="Arial" panose="020B0604020202020204" pitchFamily="34" charset="0"/>
              <a:cs typeface="Arial" panose="020B0604020202020204" pitchFamily="34" charset="0"/>
            </a:endParaRPr>
          </a:p>
          <a:p>
            <a:pPr marL="0" indent="0" algn="just">
              <a:buNone/>
            </a:pPr>
            <a:endParaRPr lang="en-GB" sz="3600" b="0" i="0" dirty="0">
              <a:solidFill>
                <a:srgbClr val="333333"/>
              </a:solidFill>
              <a:effectLst/>
              <a:latin typeface="Arial" panose="020B0604020202020204" pitchFamily="34" charset="0"/>
              <a:cs typeface="Arial" panose="020B0604020202020204" pitchFamily="34" charset="0"/>
            </a:endParaRPr>
          </a:p>
          <a:p>
            <a:pPr marL="0" indent="0" algn="just" fontAlgn="base">
              <a:buNone/>
            </a:pPr>
            <a:endParaRPr lang="en-IN" sz="28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2937891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E7964-3E3E-B617-E2BB-A323D2BA455A}"/>
              </a:ext>
            </a:extLst>
          </p:cNvPr>
          <p:cNvSpPr>
            <a:spLocks noGrp="1"/>
          </p:cNvSpPr>
          <p:nvPr>
            <p:ph type="title"/>
          </p:nvPr>
        </p:nvSpPr>
        <p:spPr/>
        <p:txBody>
          <a:bodyPr/>
          <a:lstStyle/>
          <a:p>
            <a:r>
              <a:rPr lang="en-GB" sz="2800" b="1" i="0" dirty="0">
                <a:solidFill>
                  <a:schemeClr val="accent5"/>
                </a:solidFill>
                <a:effectLst/>
                <a:latin typeface="Arial" panose="020B0604020202020204" pitchFamily="34" charset="0"/>
                <a:cs typeface="Arial" panose="020B0604020202020204" pitchFamily="34" charset="0"/>
              </a:rPr>
              <a:t>Disadvantages of IaaS cloud computing layer</a:t>
            </a:r>
            <a:br>
              <a:rPr lang="en-GB" sz="2800" b="1" i="0" dirty="0">
                <a:solidFill>
                  <a:schemeClr val="accent5"/>
                </a:solidFill>
                <a:effectLst/>
                <a:latin typeface="Arial" panose="020B060402020202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BF52FEF2-4287-4C88-C543-C7A074EF9DDB}"/>
              </a:ext>
            </a:extLst>
          </p:cNvPr>
          <p:cNvSpPr>
            <a:spLocks noGrp="1"/>
          </p:cNvSpPr>
          <p:nvPr>
            <p:ph idx="1"/>
          </p:nvPr>
        </p:nvSpPr>
        <p:spPr/>
        <p:txBody>
          <a:bodyPr/>
          <a:lstStyle/>
          <a:p>
            <a:pPr algn="just">
              <a:buFont typeface="Wingdings" panose="05000000000000000000" pitchFamily="2" charset="2"/>
              <a:buChar char="q"/>
            </a:pPr>
            <a:r>
              <a:rPr lang="en-IN" sz="1600" b="1" i="0" dirty="0">
                <a:solidFill>
                  <a:srgbClr val="333333"/>
                </a:solidFill>
                <a:effectLst/>
                <a:latin typeface="Arial" panose="020B0604020202020204" pitchFamily="34" charset="0"/>
                <a:cs typeface="Arial" panose="020B0604020202020204" pitchFamily="34" charset="0"/>
              </a:rPr>
              <a:t>Security</a:t>
            </a:r>
            <a:endParaRPr lang="en-GB" sz="1600" b="1" dirty="0">
              <a:solidFill>
                <a:schemeClr val="accent5"/>
              </a:solidFill>
              <a:latin typeface="Arial" panose="020B0604020202020204" pitchFamily="34" charset="0"/>
              <a:cs typeface="Arial" panose="020B0604020202020204" pitchFamily="34" charset="0"/>
            </a:endParaRPr>
          </a:p>
          <a:p>
            <a:pPr algn="just">
              <a:buFont typeface="Wingdings" panose="05000000000000000000" pitchFamily="2" charset="2"/>
              <a:buChar char="q"/>
            </a:pPr>
            <a:r>
              <a:rPr lang="en-GB" sz="1600" b="0" i="0" dirty="0">
                <a:solidFill>
                  <a:srgbClr val="333333"/>
                </a:solidFill>
                <a:effectLst/>
                <a:latin typeface="Arial" panose="020B0604020202020204" pitchFamily="34" charset="0"/>
                <a:cs typeface="Arial" panose="020B0604020202020204" pitchFamily="34" charset="0"/>
              </a:rPr>
              <a:t>Security is one of the biggest issues in IaaS. Most of the IaaS providers are not able to provide 100% security.</a:t>
            </a:r>
            <a:endParaRPr lang="en-GB" sz="1600" b="1" i="0" dirty="0">
              <a:solidFill>
                <a:schemeClr val="accent5"/>
              </a:solidFill>
              <a:effectLst/>
              <a:latin typeface="Arial" panose="020B0604020202020204" pitchFamily="34" charset="0"/>
              <a:cs typeface="Arial" panose="020B0604020202020204" pitchFamily="34" charset="0"/>
            </a:endParaRPr>
          </a:p>
          <a:p>
            <a:pPr algn="just">
              <a:buFont typeface="Wingdings" panose="05000000000000000000" pitchFamily="2" charset="2"/>
              <a:buChar char="q"/>
            </a:pPr>
            <a:r>
              <a:rPr lang="en-GB" sz="1600" b="1" i="0" dirty="0">
                <a:solidFill>
                  <a:srgbClr val="333333"/>
                </a:solidFill>
                <a:effectLst/>
                <a:latin typeface="Arial" panose="020B0604020202020204" pitchFamily="34" charset="0"/>
                <a:cs typeface="Arial" panose="020B0604020202020204" pitchFamily="34" charset="0"/>
              </a:rPr>
              <a:t>Maintenance &amp; Upgrade</a:t>
            </a:r>
            <a:endParaRPr lang="en-GB" sz="1600" b="0" i="0" dirty="0">
              <a:solidFill>
                <a:srgbClr val="333333"/>
              </a:solidFill>
              <a:effectLst/>
              <a:latin typeface="Arial" panose="020B0604020202020204" pitchFamily="34" charset="0"/>
              <a:cs typeface="Arial" panose="020B0604020202020204" pitchFamily="34" charset="0"/>
            </a:endParaRPr>
          </a:p>
          <a:p>
            <a:pPr algn="just">
              <a:buFont typeface="Wingdings" panose="05000000000000000000" pitchFamily="2" charset="2"/>
              <a:buChar char="q"/>
            </a:pPr>
            <a:r>
              <a:rPr lang="en-GB" sz="1600" b="0" i="0" dirty="0">
                <a:solidFill>
                  <a:srgbClr val="333333"/>
                </a:solidFill>
                <a:effectLst/>
                <a:latin typeface="Arial" panose="020B0604020202020204" pitchFamily="34" charset="0"/>
                <a:cs typeface="Arial" panose="020B0604020202020204" pitchFamily="34" charset="0"/>
              </a:rPr>
              <a:t>Although IaaS service providers maintain the software, but they do not upgrade the software for some organizations.</a:t>
            </a:r>
          </a:p>
          <a:p>
            <a:pPr algn="just">
              <a:buFont typeface="Wingdings" panose="05000000000000000000" pitchFamily="2" charset="2"/>
              <a:buChar char="q"/>
            </a:pPr>
            <a:r>
              <a:rPr lang="en-IN" sz="1600" b="1" i="0" dirty="0">
                <a:solidFill>
                  <a:srgbClr val="333333"/>
                </a:solidFill>
                <a:effectLst/>
                <a:latin typeface="Arial" panose="020B0604020202020204" pitchFamily="34" charset="0"/>
                <a:cs typeface="Arial" panose="020B0604020202020204" pitchFamily="34" charset="0"/>
              </a:rPr>
              <a:t>Interoperability issues</a:t>
            </a:r>
            <a:endParaRPr lang="en-GB" sz="1600" dirty="0">
              <a:solidFill>
                <a:srgbClr val="333333"/>
              </a:solidFill>
              <a:latin typeface="Arial" panose="020B0604020202020204" pitchFamily="34" charset="0"/>
              <a:cs typeface="Arial" panose="020B0604020202020204" pitchFamily="34" charset="0"/>
            </a:endParaRPr>
          </a:p>
          <a:p>
            <a:pPr algn="just">
              <a:buFont typeface="Wingdings" panose="05000000000000000000" pitchFamily="2" charset="2"/>
              <a:buChar char="q"/>
            </a:pPr>
            <a:r>
              <a:rPr lang="en-GB" sz="1600" b="0" i="0" dirty="0">
                <a:solidFill>
                  <a:srgbClr val="333333"/>
                </a:solidFill>
                <a:effectLst/>
                <a:latin typeface="Arial" panose="020B0604020202020204" pitchFamily="34" charset="0"/>
                <a:cs typeface="Arial" panose="020B0604020202020204" pitchFamily="34" charset="0"/>
              </a:rPr>
              <a:t>It is difficult to migrate VM from one IaaS provider to the other, so the customers might face problem related to vendor lock-in.</a:t>
            </a:r>
          </a:p>
          <a:p>
            <a:pPr marL="0" indent="0" algn="just">
              <a:buNone/>
            </a:pPr>
            <a:endParaRPr lang="en-GB" sz="1800" b="1" i="0" dirty="0">
              <a:solidFill>
                <a:schemeClr val="accent5"/>
              </a:solidFill>
              <a:effectLst/>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2729200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75986-A44F-7815-D0DF-1A78C58D66E4}"/>
              </a:ext>
            </a:extLst>
          </p:cNvPr>
          <p:cNvSpPr>
            <a:spLocks noGrp="1"/>
          </p:cNvSpPr>
          <p:nvPr>
            <p:ph type="title"/>
          </p:nvPr>
        </p:nvSpPr>
        <p:spPr/>
        <p:txBody>
          <a:bodyPr/>
          <a:lstStyle/>
          <a:p>
            <a:r>
              <a:rPr lang="en-US" b="1" dirty="0">
                <a:solidFill>
                  <a:schemeClr val="accent5"/>
                </a:solidFill>
                <a:latin typeface="Arial" panose="020B0604020202020204" pitchFamily="34" charset="0"/>
                <a:cs typeface="Arial" panose="020B0604020202020204" pitchFamily="34" charset="0"/>
              </a:rPr>
              <a:t>Popular IaaS Provider</a:t>
            </a:r>
            <a:endParaRPr lang="en-IN" b="1" dirty="0"/>
          </a:p>
        </p:txBody>
      </p:sp>
      <p:pic>
        <p:nvPicPr>
          <p:cNvPr id="4" name="Content Placeholder 3">
            <a:extLst>
              <a:ext uri="{FF2B5EF4-FFF2-40B4-BE49-F238E27FC236}">
                <a16:creationId xmlns:a16="http://schemas.microsoft.com/office/drawing/2014/main" id="{C9AFEBF1-2EFA-0031-5B42-6D74D83AC5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192" y="2164582"/>
            <a:ext cx="5650193" cy="3633787"/>
          </a:xfrm>
          <a:prstGeom prst="rect">
            <a:avLst/>
          </a:prstGeom>
        </p:spPr>
      </p:pic>
      <p:pic>
        <p:nvPicPr>
          <p:cNvPr id="5" name="Content Placeholder 6">
            <a:extLst>
              <a:ext uri="{FF2B5EF4-FFF2-40B4-BE49-F238E27FC236}">
                <a16:creationId xmlns:a16="http://schemas.microsoft.com/office/drawing/2014/main" id="{91BE47BC-2923-842E-8469-5F31E64B02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1806" y="1777922"/>
            <a:ext cx="5178527" cy="4010025"/>
          </a:xfrm>
          <a:prstGeom prst="rect">
            <a:avLst/>
          </a:prstGeom>
        </p:spPr>
      </p:pic>
    </p:spTree>
    <p:extLst>
      <p:ext uri="{BB962C8B-B14F-4D97-AF65-F5344CB8AC3E}">
        <p14:creationId xmlns:p14="http://schemas.microsoft.com/office/powerpoint/2010/main" val="16881372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3CEE90-510E-0022-A4D9-082C2263C9EB}"/>
              </a:ext>
            </a:extLst>
          </p:cNvPr>
          <p:cNvSpPr>
            <a:spLocks noGrp="1"/>
          </p:cNvSpPr>
          <p:nvPr>
            <p:ph idx="1"/>
          </p:nvPr>
        </p:nvSpPr>
        <p:spPr/>
        <p:txBody>
          <a:bodyPr>
            <a:normAutofit/>
          </a:bodyPr>
          <a:lstStyle/>
          <a:p>
            <a:pPr marL="0" indent="0">
              <a:buNone/>
            </a:pPr>
            <a:r>
              <a:rPr lang="en-IN" sz="9600" dirty="0"/>
              <a:t>					THANK YOU</a:t>
            </a:r>
          </a:p>
        </p:txBody>
      </p:sp>
    </p:spTree>
    <p:extLst>
      <p:ext uri="{BB962C8B-B14F-4D97-AF65-F5344CB8AC3E}">
        <p14:creationId xmlns:p14="http://schemas.microsoft.com/office/powerpoint/2010/main" val="3755342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F759-3E4C-F24E-4C1C-17E8AC05FD57}"/>
              </a:ext>
            </a:extLst>
          </p:cNvPr>
          <p:cNvSpPr>
            <a:spLocks noGrp="1"/>
          </p:cNvSpPr>
          <p:nvPr>
            <p:ph type="title"/>
          </p:nvPr>
        </p:nvSpPr>
        <p:spPr/>
        <p:txBody>
          <a:bodyPr/>
          <a:lstStyle/>
          <a:p>
            <a:r>
              <a:rPr lang="en-GB" b="1" i="0" dirty="0">
                <a:solidFill>
                  <a:schemeClr val="accent5"/>
                </a:solidFill>
                <a:effectLst/>
                <a:latin typeface="Arial" panose="020B0604020202020204" pitchFamily="34" charset="0"/>
                <a:cs typeface="Arial" panose="020B0604020202020204" pitchFamily="34" charset="0"/>
              </a:rPr>
              <a:t>Cloud Deployment Model</a:t>
            </a:r>
            <a:br>
              <a:rPr lang="en-GB"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08A580A9-55F3-B966-EE0D-BAD75B30A08D}"/>
              </a:ext>
            </a:extLst>
          </p:cNvPr>
          <p:cNvSpPr>
            <a:spLocks noGrp="1"/>
          </p:cNvSpPr>
          <p:nvPr>
            <p:ph idx="1"/>
          </p:nvPr>
        </p:nvSpPr>
        <p:spPr/>
        <p:txBody>
          <a:bodyPr>
            <a:normAutofit fontScale="92500" lnSpcReduction="10000"/>
          </a:bodyPr>
          <a:lstStyle/>
          <a:p>
            <a:pPr marL="0" indent="0" algn="just" fontAlgn="base">
              <a:buNone/>
            </a:pPr>
            <a:r>
              <a:rPr lang="en-GB" sz="1800" b="1" i="0" dirty="0">
                <a:solidFill>
                  <a:schemeClr val="accent5"/>
                </a:solidFill>
                <a:effectLst/>
                <a:latin typeface="Arial" panose="020B0604020202020204" pitchFamily="34" charset="0"/>
                <a:cs typeface="Arial" panose="020B0604020202020204" pitchFamily="34" charset="0"/>
              </a:rPr>
              <a:t>What is a Cloud Deployment Model?</a:t>
            </a:r>
          </a:p>
          <a:p>
            <a:pPr marL="0" indent="0" algn="just" fontAlgn="base">
              <a:buNone/>
            </a:pPr>
            <a:r>
              <a:rPr lang="en-GB" sz="1800" b="0" i="0" dirty="0">
                <a:solidFill>
                  <a:srgbClr val="273239"/>
                </a:solidFill>
                <a:effectLst/>
                <a:latin typeface="Arial" panose="020B0604020202020204" pitchFamily="34" charset="0"/>
                <a:cs typeface="Arial" panose="020B0604020202020204" pitchFamily="34" charset="0"/>
              </a:rPr>
              <a:t>Cloud Deployment Model functions as a virtual computing environment with a deployment architecture that varies depending on the amount of data you want to store and who has access to the infrastructure.</a:t>
            </a:r>
          </a:p>
          <a:p>
            <a:pPr marL="0" indent="0" algn="just" fontAlgn="base">
              <a:buNone/>
            </a:pPr>
            <a:r>
              <a:rPr lang="en-GB" sz="1800" b="1" i="0" dirty="0">
                <a:solidFill>
                  <a:schemeClr val="accent5"/>
                </a:solidFill>
                <a:effectLst/>
                <a:latin typeface="Arial" panose="020B0604020202020204" pitchFamily="34" charset="0"/>
                <a:cs typeface="Arial" panose="020B0604020202020204" pitchFamily="34" charset="0"/>
              </a:rPr>
              <a:t>Types of Cloud Computing Deployment Models</a:t>
            </a:r>
          </a:p>
          <a:p>
            <a:pPr marL="0" indent="0" algn="just" fontAlgn="base">
              <a:buNone/>
            </a:pPr>
            <a:r>
              <a:rPr lang="en-GB" sz="1800" b="0" i="0" dirty="0">
                <a:solidFill>
                  <a:srgbClr val="273239"/>
                </a:solidFill>
                <a:effectLst/>
                <a:latin typeface="Arial" panose="020B0604020202020204" pitchFamily="34" charset="0"/>
                <a:cs typeface="Arial" panose="020B0604020202020204" pitchFamily="34" charset="0"/>
              </a:rPr>
              <a:t>The cloud deployment model identifies the specific type of cloud environment based on ownership, scale, and access, as well as the cloud’s nature and purpose. </a:t>
            </a:r>
          </a:p>
          <a:p>
            <a:pPr marL="0" indent="0" algn="just" fontAlgn="base">
              <a:buNone/>
            </a:pPr>
            <a:r>
              <a:rPr lang="en-GB" sz="1800" b="0" i="0" dirty="0">
                <a:solidFill>
                  <a:srgbClr val="273239"/>
                </a:solidFill>
                <a:effectLst/>
                <a:latin typeface="Arial" panose="020B0604020202020204" pitchFamily="34" charset="0"/>
                <a:cs typeface="Arial" panose="020B0604020202020204" pitchFamily="34" charset="0"/>
              </a:rPr>
              <a:t>The location of the servers you’re utilizing and who controls them are defined by a cloud deployment model.</a:t>
            </a:r>
          </a:p>
          <a:p>
            <a:pPr marL="0" indent="0" algn="just" fontAlgn="base">
              <a:buNone/>
            </a:pPr>
            <a:r>
              <a:rPr lang="en-GB" sz="1800" b="0" i="0" dirty="0">
                <a:solidFill>
                  <a:srgbClr val="273239"/>
                </a:solidFill>
                <a:effectLst/>
                <a:latin typeface="Arial" panose="020B0604020202020204" pitchFamily="34" charset="0"/>
                <a:cs typeface="Arial" panose="020B0604020202020204" pitchFamily="34" charset="0"/>
              </a:rPr>
              <a:t> It specifies how your cloud infrastructure will look, what you can change, and whether you will be given services or will have to create everything yourself.</a:t>
            </a:r>
          </a:p>
          <a:p>
            <a:pPr marL="0" indent="0" algn="just" fontAlgn="base">
              <a:buNone/>
            </a:pPr>
            <a:r>
              <a:rPr lang="en-GB" sz="1800" b="0" i="0" dirty="0">
                <a:solidFill>
                  <a:srgbClr val="273239"/>
                </a:solidFill>
                <a:effectLst/>
                <a:latin typeface="Arial" panose="020B0604020202020204" pitchFamily="34" charset="0"/>
                <a:cs typeface="Arial" panose="020B0604020202020204" pitchFamily="34" charset="0"/>
              </a:rPr>
              <a:t> Relationships between the infrastructure and your users are also defined by cloud deployment types.</a:t>
            </a:r>
            <a:endParaRPr lang="en-GB" sz="1800" b="1" i="0" dirty="0">
              <a:solidFill>
                <a:schemeClr val="accent5"/>
              </a:solidFill>
              <a:effectLst/>
              <a:latin typeface="Arial" panose="020B0604020202020204" pitchFamily="34" charset="0"/>
              <a:cs typeface="Arial" panose="020B0604020202020204" pitchFamily="34" charset="0"/>
            </a:endParaRPr>
          </a:p>
          <a:p>
            <a:pPr marL="0" indent="0" algn="just" fontAlgn="base">
              <a:buNone/>
            </a:pPr>
            <a:endParaRPr lang="en-IN" sz="1800" dirty="0">
              <a:latin typeface="Arial" panose="020B0604020202020204" pitchFamily="34" charset="0"/>
              <a:cs typeface="Arial" panose="020B0604020202020204" pitchFamily="34" charset="0"/>
            </a:endParaRPr>
          </a:p>
          <a:p>
            <a:pPr marL="0" indent="0" algn="just" fontAlgn="base">
              <a:buNone/>
            </a:pPr>
            <a:endParaRPr lang="en-IN" sz="1800" dirty="0">
              <a:latin typeface="Arial" panose="020B0604020202020204" pitchFamily="34"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2569269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847F4-ACF1-5DB6-922D-8EF692F9E5B8}"/>
              </a:ext>
            </a:extLst>
          </p:cNvPr>
          <p:cNvSpPr>
            <a:spLocks noGrp="1"/>
          </p:cNvSpPr>
          <p:nvPr>
            <p:ph type="title"/>
          </p:nvPr>
        </p:nvSpPr>
        <p:spPr/>
        <p:txBody>
          <a:bodyPr/>
          <a:lstStyle/>
          <a:p>
            <a:r>
              <a:rPr lang="en-US" b="1" dirty="0">
                <a:solidFill>
                  <a:schemeClr val="accent5"/>
                </a:solidFill>
                <a:latin typeface="Arial" panose="020B0604020202020204" pitchFamily="34" charset="0"/>
                <a:cs typeface="Arial" panose="020B0604020202020204" pitchFamily="34" charset="0"/>
              </a:rPr>
              <a:t>Public Cloud</a:t>
            </a:r>
            <a:endParaRPr lang="en-IN" b="1" dirty="0"/>
          </a:p>
        </p:txBody>
      </p:sp>
      <p:sp>
        <p:nvSpPr>
          <p:cNvPr id="3" name="Content Placeholder 2">
            <a:extLst>
              <a:ext uri="{FF2B5EF4-FFF2-40B4-BE49-F238E27FC236}">
                <a16:creationId xmlns:a16="http://schemas.microsoft.com/office/drawing/2014/main" id="{9A365323-034A-9529-89BB-9E071B505C9F}"/>
              </a:ext>
            </a:extLst>
          </p:cNvPr>
          <p:cNvSpPr>
            <a:spLocks noGrp="1"/>
          </p:cNvSpPr>
          <p:nvPr>
            <p:ph idx="1"/>
          </p:nvPr>
        </p:nvSpPr>
        <p:spPr>
          <a:xfrm>
            <a:off x="581192" y="2340864"/>
            <a:ext cx="7392769" cy="3634486"/>
          </a:xfrm>
        </p:spPr>
        <p:txBody>
          <a:bodyPr>
            <a:normAutofit fontScale="85000" lnSpcReduction="20000"/>
          </a:bodyPr>
          <a:lstStyle/>
          <a:p>
            <a:pPr marL="305435" indent="-305435" algn="just" fontAlgn="base">
              <a:buFont typeface="Wingdings" panose="05000000000000000000" pitchFamily="2" charset="2"/>
              <a:buChar char="q"/>
            </a:pPr>
            <a:r>
              <a:rPr lang="en-GB" sz="1800" b="0" i="0" dirty="0">
                <a:solidFill>
                  <a:srgbClr val="273239"/>
                </a:solidFill>
                <a:effectLst/>
                <a:latin typeface="Arial" panose="020B0604020202020204" pitchFamily="34" charset="0"/>
                <a:cs typeface="Arial" panose="020B0604020202020204" pitchFamily="34" charset="0"/>
              </a:rPr>
              <a:t>The public cloud makes it possible for anybody to access systems and services. </a:t>
            </a:r>
            <a:endParaRPr lang="en-US"/>
          </a:p>
          <a:p>
            <a:pPr marL="305435" indent="-305435" algn="just" fontAlgn="base">
              <a:buFont typeface="Wingdings" panose="05000000000000000000" pitchFamily="2" charset="2"/>
              <a:buChar char="q"/>
            </a:pPr>
            <a:r>
              <a:rPr lang="en-GB" sz="1800" b="0" i="0" dirty="0">
                <a:solidFill>
                  <a:srgbClr val="273239"/>
                </a:solidFill>
                <a:effectLst/>
                <a:latin typeface="Arial" panose="020B0604020202020204" pitchFamily="34" charset="0"/>
                <a:cs typeface="Arial" panose="020B0604020202020204" pitchFamily="34" charset="0"/>
              </a:rPr>
              <a:t>The public cloud may be less secure as it is open to everyone.</a:t>
            </a:r>
          </a:p>
          <a:p>
            <a:pPr marL="305435" indent="-305435" algn="just" fontAlgn="base">
              <a:buFont typeface="Wingdings" panose="05000000000000000000" pitchFamily="2" charset="2"/>
              <a:buChar char="q"/>
            </a:pPr>
            <a:r>
              <a:rPr lang="en-GB" sz="1800" b="0" i="0" dirty="0">
                <a:solidFill>
                  <a:srgbClr val="273239"/>
                </a:solidFill>
                <a:effectLst/>
                <a:latin typeface="Arial" panose="020B0604020202020204" pitchFamily="34" charset="0"/>
                <a:cs typeface="Arial" panose="020B0604020202020204" pitchFamily="34" charset="0"/>
              </a:rPr>
              <a:t> The public cloud is one in which cloud infrastructure services are provided over the internet to the general people or major industry groups.</a:t>
            </a:r>
          </a:p>
          <a:p>
            <a:pPr marL="305435" indent="-305435" algn="just" fontAlgn="base">
              <a:buFont typeface="Wingdings" panose="05000000000000000000" pitchFamily="2" charset="2"/>
              <a:buChar char="q"/>
            </a:pPr>
            <a:r>
              <a:rPr lang="en-GB" sz="1800" b="0" i="0" dirty="0">
                <a:solidFill>
                  <a:srgbClr val="273239"/>
                </a:solidFill>
                <a:effectLst/>
                <a:latin typeface="Arial" panose="020B0604020202020204" pitchFamily="34" charset="0"/>
                <a:cs typeface="Arial" panose="020B0604020202020204" pitchFamily="34" charset="0"/>
              </a:rPr>
              <a:t> The infrastructure in this cloud model is owned by the entity that delivers the cloud services, not by the consumer. </a:t>
            </a:r>
          </a:p>
          <a:p>
            <a:pPr marL="305435" indent="-305435" algn="just" fontAlgn="base">
              <a:buFont typeface="Wingdings" panose="05000000000000000000" pitchFamily="2" charset="2"/>
              <a:buChar char="q"/>
            </a:pPr>
            <a:r>
              <a:rPr lang="en-GB" sz="1800" b="0" i="0" dirty="0">
                <a:solidFill>
                  <a:srgbClr val="273239"/>
                </a:solidFill>
                <a:effectLst/>
                <a:latin typeface="Arial" panose="020B0604020202020204" pitchFamily="34" charset="0"/>
                <a:cs typeface="Arial" panose="020B0604020202020204" pitchFamily="34" charset="0"/>
              </a:rPr>
              <a:t>It is a type of cloud hosting that allows customers and users to easily access systems and services. </a:t>
            </a:r>
          </a:p>
          <a:p>
            <a:pPr marL="305435" indent="-305435" algn="just" fontAlgn="base">
              <a:buFont typeface="Wingdings" panose="05000000000000000000" pitchFamily="2" charset="2"/>
              <a:buChar char="q"/>
            </a:pPr>
            <a:r>
              <a:rPr lang="en-GB" sz="1800" b="0" i="0" dirty="0">
                <a:solidFill>
                  <a:srgbClr val="273239"/>
                </a:solidFill>
                <a:effectLst/>
                <a:latin typeface="Arial" panose="020B0604020202020204" pitchFamily="34" charset="0"/>
                <a:cs typeface="Arial" panose="020B0604020202020204" pitchFamily="34" charset="0"/>
              </a:rPr>
              <a:t>This form of cloud computing is an excellent example of cloud hosting, in which service providers supply services to a variety of customers.</a:t>
            </a:r>
          </a:p>
          <a:p>
            <a:pPr marL="305435" indent="-305435" algn="just" fontAlgn="base">
              <a:buFont typeface="Wingdings" panose="05000000000000000000" pitchFamily="2" charset="2"/>
              <a:buChar char="q"/>
            </a:pPr>
            <a:r>
              <a:rPr lang="en-GB" sz="1800" b="0" i="0" dirty="0">
                <a:solidFill>
                  <a:srgbClr val="273239"/>
                </a:solidFill>
                <a:effectLst/>
                <a:latin typeface="Arial"/>
                <a:cs typeface="Arial"/>
              </a:rPr>
              <a:t> In this arrangement, storage backup and retrieval services are given for free, as a subscription, or on a per-user basis. For example, Google App Engine</a:t>
            </a:r>
            <a:r>
              <a:rPr lang="en-GB" sz="1800" dirty="0">
                <a:solidFill>
                  <a:srgbClr val="273239"/>
                </a:solidFill>
                <a:latin typeface="Arial"/>
                <a:cs typeface="Arial"/>
              </a:rPr>
              <a:t>,</a:t>
            </a:r>
            <a:r>
              <a:rPr lang="en-GB" sz="1800" b="0" i="0" dirty="0">
                <a:solidFill>
                  <a:srgbClr val="273239"/>
                </a:solidFill>
                <a:effectLst/>
                <a:latin typeface="Arial"/>
                <a:cs typeface="Arial"/>
              </a:rPr>
              <a:t> etc.</a:t>
            </a:r>
            <a:endParaRPr lang="en-IN" sz="1800" dirty="0">
              <a:latin typeface="Arial"/>
              <a:cs typeface="Arial"/>
            </a:endParaRPr>
          </a:p>
          <a:p>
            <a:pPr marL="305435" indent="-305435"/>
            <a:endParaRPr lang="en-IN" dirty="0"/>
          </a:p>
        </p:txBody>
      </p:sp>
      <p:pic>
        <p:nvPicPr>
          <p:cNvPr id="4" name="Picture 3">
            <a:extLst>
              <a:ext uri="{FF2B5EF4-FFF2-40B4-BE49-F238E27FC236}">
                <a16:creationId xmlns:a16="http://schemas.microsoft.com/office/drawing/2014/main" id="{96C2C416-A204-4537-EB91-947AA57EB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7084" y="2229107"/>
            <a:ext cx="3038168" cy="3621085"/>
          </a:xfrm>
          <a:prstGeom prst="rect">
            <a:avLst/>
          </a:prstGeom>
        </p:spPr>
      </p:pic>
    </p:spTree>
    <p:extLst>
      <p:ext uri="{BB962C8B-B14F-4D97-AF65-F5344CB8AC3E}">
        <p14:creationId xmlns:p14="http://schemas.microsoft.com/office/powerpoint/2010/main" val="3386547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91F58-ED95-2BEE-02C9-DD6A15D59D05}"/>
              </a:ext>
            </a:extLst>
          </p:cNvPr>
          <p:cNvSpPr>
            <a:spLocks noGrp="1"/>
          </p:cNvSpPr>
          <p:nvPr>
            <p:ph type="title"/>
          </p:nvPr>
        </p:nvSpPr>
        <p:spPr/>
        <p:txBody>
          <a:bodyPr/>
          <a:lstStyle/>
          <a:p>
            <a:r>
              <a:rPr lang="en-US" b="1" dirty="0">
                <a:solidFill>
                  <a:schemeClr val="accent5"/>
                </a:solidFill>
                <a:latin typeface="Arial" panose="020B0604020202020204" pitchFamily="34" charset="0"/>
                <a:cs typeface="Arial" panose="020B0604020202020204" pitchFamily="34" charset="0"/>
              </a:rPr>
              <a:t>Realtime use case of  Public Cloud</a:t>
            </a:r>
            <a:endParaRPr lang="en-IN" b="1" dirty="0"/>
          </a:p>
        </p:txBody>
      </p:sp>
      <p:sp>
        <p:nvSpPr>
          <p:cNvPr id="3" name="Content Placeholder 2">
            <a:extLst>
              <a:ext uri="{FF2B5EF4-FFF2-40B4-BE49-F238E27FC236}">
                <a16:creationId xmlns:a16="http://schemas.microsoft.com/office/drawing/2014/main" id="{E50BE2FB-EF63-B8D2-9B1A-5302E53B530A}"/>
              </a:ext>
            </a:extLst>
          </p:cNvPr>
          <p:cNvSpPr>
            <a:spLocks noGrp="1"/>
          </p:cNvSpPr>
          <p:nvPr>
            <p:ph idx="1"/>
          </p:nvPr>
        </p:nvSpPr>
        <p:spPr>
          <a:xfrm>
            <a:off x="581193" y="2340864"/>
            <a:ext cx="8867608" cy="3634486"/>
          </a:xfrm>
        </p:spPr>
        <p:txBody>
          <a:bodyPr>
            <a:normAutofit fontScale="70000" lnSpcReduction="20000"/>
          </a:bodyPr>
          <a:lstStyle/>
          <a:p>
            <a:pPr algn="just" fontAlgn="base">
              <a:buFont typeface="Wingdings" panose="05000000000000000000" pitchFamily="2" charset="2"/>
              <a:buChar char="q"/>
            </a:pPr>
            <a:r>
              <a:rPr lang="en-GB" sz="1800" dirty="0">
                <a:latin typeface="Arial" panose="020B0604020202020204" pitchFamily="34" charset="0"/>
                <a:cs typeface="Arial" panose="020B0604020202020204" pitchFamily="34" charset="0"/>
              </a:rPr>
              <a:t>Netflix is by far the best case study for the public cloud.</a:t>
            </a:r>
          </a:p>
          <a:p>
            <a:pPr algn="just" fontAlgn="base">
              <a:buFont typeface="Wingdings" panose="05000000000000000000" pitchFamily="2" charset="2"/>
              <a:buChar char="q"/>
            </a:pPr>
            <a:r>
              <a:rPr lang="en-GB" sz="1800" dirty="0">
                <a:latin typeface="Arial" panose="020B0604020202020204" pitchFamily="34" charset="0"/>
                <a:cs typeface="Arial" panose="020B0604020202020204" pitchFamily="34" charset="0"/>
              </a:rPr>
              <a:t>Before 2008, Netflix used relational databases in its data centres.</a:t>
            </a:r>
          </a:p>
          <a:p>
            <a:pPr algn="just" fontAlgn="base">
              <a:buFont typeface="Wingdings" panose="05000000000000000000" pitchFamily="2" charset="2"/>
              <a:buChar char="q"/>
            </a:pPr>
            <a:r>
              <a:rPr lang="en-GB" sz="1800" dirty="0">
                <a:latin typeface="Arial" panose="020B0604020202020204" pitchFamily="34" charset="0"/>
                <a:cs typeface="Arial" panose="020B0604020202020204" pitchFamily="34" charset="0"/>
              </a:rPr>
              <a:t>Storing customer details, preferences, and thousands of video content, the company eventually faced a significant issue in the database in 2008. </a:t>
            </a:r>
          </a:p>
          <a:p>
            <a:pPr algn="just" fontAlgn="base">
              <a:buFont typeface="Wingdings" panose="05000000000000000000" pitchFamily="2" charset="2"/>
              <a:buChar char="q"/>
            </a:pPr>
            <a:r>
              <a:rPr lang="en-GB" sz="1800" dirty="0">
                <a:latin typeface="Arial" panose="020B0604020202020204" pitchFamily="34" charset="0"/>
                <a:cs typeface="Arial" panose="020B0604020202020204" pitchFamily="34" charset="0"/>
              </a:rPr>
              <a:t>With the growing business needs, customer base, and data storage, Netflix had to rethink the data centre situation. </a:t>
            </a:r>
          </a:p>
          <a:p>
            <a:pPr algn="just" fontAlgn="base">
              <a:buFont typeface="Wingdings" panose="05000000000000000000" pitchFamily="2" charset="2"/>
              <a:buChar char="q"/>
            </a:pPr>
            <a:r>
              <a:rPr lang="en-GB" sz="1800" dirty="0">
                <a:latin typeface="Arial" panose="020B0604020202020204" pitchFamily="34" charset="0"/>
                <a:cs typeface="Arial" panose="020B0604020202020204" pitchFamily="34" charset="0"/>
              </a:rPr>
              <a:t>Being the genius it is, Netflix saw the potential in cloud computing way before cloud was on the scene. </a:t>
            </a:r>
          </a:p>
          <a:p>
            <a:pPr algn="just" fontAlgn="base">
              <a:buFont typeface="Wingdings" panose="05000000000000000000" pitchFamily="2" charset="2"/>
              <a:buChar char="q"/>
            </a:pPr>
            <a:r>
              <a:rPr lang="en-GB" sz="1800" dirty="0">
                <a:latin typeface="Arial" panose="020B0604020202020204" pitchFamily="34" charset="0"/>
                <a:cs typeface="Arial" panose="020B0604020202020204" pitchFamily="34" charset="0"/>
              </a:rPr>
              <a:t>Netflix migrated its functioning, content, and delivery network to Amazon’s public cloud — AWS. </a:t>
            </a:r>
          </a:p>
          <a:p>
            <a:pPr algn="just" fontAlgn="base">
              <a:buFont typeface="Wingdings" panose="05000000000000000000" pitchFamily="2" charset="2"/>
              <a:buChar char="q"/>
            </a:pPr>
            <a:r>
              <a:rPr lang="en-GB" sz="1800" dirty="0">
                <a:latin typeface="Arial" panose="020B0604020202020204" pitchFamily="34" charset="0"/>
                <a:cs typeface="Arial" panose="020B0604020202020204" pitchFamily="34" charset="0"/>
              </a:rPr>
              <a:t>What is interesting is that Amazon has its video-streaming service. </a:t>
            </a:r>
          </a:p>
          <a:p>
            <a:pPr algn="just" fontAlgn="base">
              <a:buFont typeface="Wingdings" panose="05000000000000000000" pitchFamily="2" charset="2"/>
              <a:buChar char="q"/>
            </a:pPr>
            <a:r>
              <a:rPr lang="en-GB" sz="1800" dirty="0">
                <a:latin typeface="Arial" panose="020B0604020202020204" pitchFamily="34" charset="0"/>
                <a:cs typeface="Arial" panose="020B0604020202020204" pitchFamily="34" charset="0"/>
              </a:rPr>
              <a:t>Amazon’s cloud has benefitted the streaming service provider by supporting the high-speed growth in the global market.</a:t>
            </a:r>
          </a:p>
          <a:p>
            <a:pPr algn="just" fontAlgn="base">
              <a:buFont typeface="Wingdings" panose="05000000000000000000" pitchFamily="2" charset="2"/>
              <a:buChar char="q"/>
            </a:pPr>
            <a:r>
              <a:rPr lang="en-GB" sz="1800" dirty="0">
                <a:latin typeface="Arial" panose="020B0604020202020204" pitchFamily="34" charset="0"/>
                <a:cs typeface="Arial" panose="020B0604020202020204" pitchFamily="34" charset="0"/>
              </a:rPr>
              <a:t>It has almost 25 times as many streaming members as it had in 2008. </a:t>
            </a:r>
          </a:p>
          <a:p>
            <a:pPr algn="just" fontAlgn="base">
              <a:buFont typeface="Wingdings" panose="05000000000000000000" pitchFamily="2" charset="2"/>
              <a:buChar char="q"/>
            </a:pPr>
            <a:r>
              <a:rPr lang="en-GB" sz="1800" dirty="0">
                <a:latin typeface="Arial" panose="020B0604020202020204" pitchFamily="34" charset="0"/>
                <a:cs typeface="Arial" panose="020B0604020202020204" pitchFamily="34" charset="0"/>
              </a:rPr>
              <a:t>It is very rare to see downtime errors on Netflix.</a:t>
            </a:r>
            <a:endParaRPr lang="en-IN" sz="1800" dirty="0">
              <a:latin typeface="Arial" panose="020B0604020202020204" pitchFamily="34" charset="0"/>
              <a:cs typeface="Arial" panose="020B0604020202020204" pitchFamily="34" charset="0"/>
            </a:endParaRPr>
          </a:p>
          <a:p>
            <a:pPr marL="0" indent="0">
              <a:buNone/>
            </a:pPr>
            <a:endParaRPr lang="en-IN" dirty="0"/>
          </a:p>
        </p:txBody>
      </p:sp>
      <p:pic>
        <p:nvPicPr>
          <p:cNvPr id="4" name="Picture 3">
            <a:extLst>
              <a:ext uri="{FF2B5EF4-FFF2-40B4-BE49-F238E27FC236}">
                <a16:creationId xmlns:a16="http://schemas.microsoft.com/office/drawing/2014/main" id="{B1CAEE19-0A41-F239-6D33-E71A52AC843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32259" y="2054943"/>
            <a:ext cx="1921472" cy="193695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866153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3A76B-6001-B084-2127-41624E670D17}"/>
              </a:ext>
            </a:extLst>
          </p:cNvPr>
          <p:cNvSpPr>
            <a:spLocks noGrp="1"/>
          </p:cNvSpPr>
          <p:nvPr>
            <p:ph type="title"/>
          </p:nvPr>
        </p:nvSpPr>
        <p:spPr/>
        <p:txBody>
          <a:bodyPr/>
          <a:lstStyle/>
          <a:p>
            <a:r>
              <a:rPr lang="en-GB" b="1" dirty="0">
                <a:solidFill>
                  <a:schemeClr val="accent5"/>
                </a:solidFill>
                <a:latin typeface="Arial" panose="020B0604020202020204" pitchFamily="34" charset="0"/>
                <a:cs typeface="Arial" panose="020B0604020202020204" pitchFamily="34" charset="0"/>
              </a:rPr>
              <a:t>Pros </a:t>
            </a:r>
            <a:r>
              <a:rPr lang="en-GB" b="1" i="0" dirty="0">
                <a:solidFill>
                  <a:schemeClr val="accent5"/>
                </a:solidFill>
                <a:effectLst/>
                <a:latin typeface="Arial" panose="020B0604020202020204" pitchFamily="34" charset="0"/>
                <a:cs typeface="Arial" panose="020B0604020202020204" pitchFamily="34" charset="0"/>
              </a:rPr>
              <a:t>of the Public Cloud Model</a:t>
            </a:r>
            <a:endParaRPr lang="en-IN" dirty="0"/>
          </a:p>
        </p:txBody>
      </p:sp>
      <p:sp>
        <p:nvSpPr>
          <p:cNvPr id="3" name="Content Placeholder 2">
            <a:extLst>
              <a:ext uri="{FF2B5EF4-FFF2-40B4-BE49-F238E27FC236}">
                <a16:creationId xmlns:a16="http://schemas.microsoft.com/office/drawing/2014/main" id="{40C6BFFB-B8BB-8E6E-BCFA-6DE3A9DCE096}"/>
              </a:ext>
            </a:extLst>
          </p:cNvPr>
          <p:cNvSpPr>
            <a:spLocks noGrp="1"/>
          </p:cNvSpPr>
          <p:nvPr>
            <p:ph idx="1"/>
          </p:nvPr>
        </p:nvSpPr>
        <p:spPr/>
        <p:txBody>
          <a:bodyPr/>
          <a:lstStyle/>
          <a:p>
            <a:pPr algn="just" fontAlgn="base">
              <a:buFont typeface="Wingdings" panose="05000000000000000000" pitchFamily="2" charset="2"/>
              <a:buChar char="q"/>
            </a:pPr>
            <a:r>
              <a:rPr lang="en-GB" b="1" i="0" dirty="0">
                <a:solidFill>
                  <a:srgbClr val="273239"/>
                </a:solidFill>
                <a:effectLst/>
                <a:latin typeface="Nunito" pitchFamily="2" charset="0"/>
              </a:rPr>
              <a:t>Minimal Investment: </a:t>
            </a:r>
            <a:r>
              <a:rPr lang="en-GB" b="0" i="0" dirty="0">
                <a:solidFill>
                  <a:srgbClr val="273239"/>
                </a:solidFill>
                <a:effectLst/>
                <a:latin typeface="Nunito" pitchFamily="2" charset="0"/>
              </a:rPr>
              <a:t>Because it is a pay-per-use service, there is no substantial upfront fee, making it excellent for enterprises that require immediate access to resources.</a:t>
            </a:r>
          </a:p>
          <a:p>
            <a:pPr algn="just" fontAlgn="base">
              <a:buFont typeface="Wingdings" panose="05000000000000000000" pitchFamily="2" charset="2"/>
              <a:buChar char="q"/>
            </a:pPr>
            <a:r>
              <a:rPr lang="en-GB" b="1" i="0" dirty="0">
                <a:solidFill>
                  <a:srgbClr val="273239"/>
                </a:solidFill>
                <a:effectLst/>
                <a:latin typeface="Nunito" pitchFamily="2" charset="0"/>
              </a:rPr>
              <a:t>No setup cost:</a:t>
            </a:r>
            <a:r>
              <a:rPr lang="en-GB" b="0" i="0" dirty="0">
                <a:solidFill>
                  <a:srgbClr val="273239"/>
                </a:solidFill>
                <a:effectLst/>
                <a:latin typeface="Nunito" pitchFamily="2" charset="0"/>
              </a:rPr>
              <a:t> The entire infrastructure is fully subsidized by the cloud service providers, thus there is no need to set up any hardware.</a:t>
            </a:r>
          </a:p>
          <a:p>
            <a:pPr algn="just" fontAlgn="base">
              <a:buFont typeface="Wingdings" panose="05000000000000000000" pitchFamily="2" charset="2"/>
              <a:buChar char="q"/>
            </a:pPr>
            <a:r>
              <a:rPr lang="en-GB" b="1" i="0" dirty="0">
                <a:solidFill>
                  <a:srgbClr val="273239"/>
                </a:solidFill>
                <a:effectLst/>
                <a:latin typeface="Nunito" pitchFamily="2" charset="0"/>
              </a:rPr>
              <a:t>Infrastructure Management is not required: </a:t>
            </a:r>
            <a:r>
              <a:rPr lang="en-GB" b="0" i="0" dirty="0">
                <a:solidFill>
                  <a:srgbClr val="273239"/>
                </a:solidFill>
                <a:effectLst/>
                <a:latin typeface="Nunito" pitchFamily="2" charset="0"/>
              </a:rPr>
              <a:t>Using the public cloud does not necessitate infrastructure management.</a:t>
            </a:r>
          </a:p>
          <a:p>
            <a:pPr algn="just" fontAlgn="base">
              <a:buFont typeface="Wingdings" panose="05000000000000000000" pitchFamily="2" charset="2"/>
              <a:buChar char="q"/>
            </a:pPr>
            <a:r>
              <a:rPr lang="en-GB" b="1" i="0" dirty="0">
                <a:solidFill>
                  <a:srgbClr val="273239"/>
                </a:solidFill>
                <a:effectLst/>
                <a:latin typeface="Nunito" pitchFamily="2" charset="0"/>
              </a:rPr>
              <a:t>No maintenance: </a:t>
            </a:r>
            <a:r>
              <a:rPr lang="en-GB" b="0" i="0" dirty="0">
                <a:solidFill>
                  <a:srgbClr val="273239"/>
                </a:solidFill>
                <a:effectLst/>
                <a:latin typeface="Nunito" pitchFamily="2" charset="0"/>
              </a:rPr>
              <a:t>The maintenance work is done by the service provider (not users).</a:t>
            </a:r>
          </a:p>
          <a:p>
            <a:pPr algn="just" fontAlgn="base">
              <a:buFont typeface="Wingdings" panose="05000000000000000000" pitchFamily="2" charset="2"/>
              <a:buChar char="q"/>
            </a:pPr>
            <a:r>
              <a:rPr lang="en-GB" b="1" i="0" dirty="0">
                <a:solidFill>
                  <a:srgbClr val="273239"/>
                </a:solidFill>
                <a:effectLst/>
                <a:latin typeface="Nunito" pitchFamily="2" charset="0"/>
              </a:rPr>
              <a:t>Dynamic Scalability:</a:t>
            </a:r>
            <a:r>
              <a:rPr lang="en-GB" b="0" i="0" dirty="0">
                <a:solidFill>
                  <a:srgbClr val="273239"/>
                </a:solidFill>
                <a:effectLst/>
                <a:latin typeface="Nunito" pitchFamily="2" charset="0"/>
              </a:rPr>
              <a:t> To fulfil your company’s needs, on-demand resources are accessible. </a:t>
            </a:r>
          </a:p>
          <a:p>
            <a:pPr marL="0" indent="0" algn="just" fontAlgn="base">
              <a:buNone/>
            </a:pPr>
            <a:endParaRPr lang="en-IN" dirty="0">
              <a:solidFill>
                <a:schemeClr val="accent5"/>
              </a:solidFill>
              <a:latin typeface="Arial" panose="020B0604020202020204" pitchFamily="34"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920488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8BC5B-930F-93CA-51FD-498001E5F429}"/>
              </a:ext>
            </a:extLst>
          </p:cNvPr>
          <p:cNvSpPr>
            <a:spLocks noGrp="1"/>
          </p:cNvSpPr>
          <p:nvPr>
            <p:ph type="title"/>
          </p:nvPr>
        </p:nvSpPr>
        <p:spPr/>
        <p:txBody>
          <a:bodyPr/>
          <a:lstStyle/>
          <a:p>
            <a:r>
              <a:rPr lang="en-GB" b="1" dirty="0">
                <a:solidFill>
                  <a:schemeClr val="accent5"/>
                </a:solidFill>
                <a:latin typeface="Arial" panose="020B0604020202020204" pitchFamily="34" charset="0"/>
                <a:cs typeface="Arial" panose="020B0604020202020204" pitchFamily="34" charset="0"/>
              </a:rPr>
              <a:t>Cons </a:t>
            </a:r>
            <a:r>
              <a:rPr lang="en-GB" b="1" i="0" dirty="0">
                <a:solidFill>
                  <a:schemeClr val="accent5"/>
                </a:solidFill>
                <a:effectLst/>
                <a:latin typeface="Arial" panose="020B0604020202020204" pitchFamily="34" charset="0"/>
                <a:cs typeface="Arial" panose="020B0604020202020204" pitchFamily="34" charset="0"/>
              </a:rPr>
              <a:t>of the Public Cloud Model</a:t>
            </a:r>
            <a:endParaRPr lang="en-IN" dirty="0"/>
          </a:p>
        </p:txBody>
      </p:sp>
      <p:sp>
        <p:nvSpPr>
          <p:cNvPr id="3" name="Content Placeholder 2">
            <a:extLst>
              <a:ext uri="{FF2B5EF4-FFF2-40B4-BE49-F238E27FC236}">
                <a16:creationId xmlns:a16="http://schemas.microsoft.com/office/drawing/2014/main" id="{832906A7-104B-BA0C-7032-923B44064C92}"/>
              </a:ext>
            </a:extLst>
          </p:cNvPr>
          <p:cNvSpPr>
            <a:spLocks noGrp="1"/>
          </p:cNvSpPr>
          <p:nvPr>
            <p:ph idx="1"/>
          </p:nvPr>
        </p:nvSpPr>
        <p:spPr/>
        <p:txBody>
          <a:bodyPr/>
          <a:lstStyle/>
          <a:p>
            <a:pPr algn="just" fontAlgn="base">
              <a:buFont typeface="Wingdings" panose="05000000000000000000" pitchFamily="2" charset="2"/>
              <a:buChar char="q"/>
            </a:pPr>
            <a:r>
              <a:rPr lang="en-GB" b="1" i="0" dirty="0">
                <a:solidFill>
                  <a:srgbClr val="273239"/>
                </a:solidFill>
                <a:effectLst/>
                <a:latin typeface="Nunito" pitchFamily="2" charset="0"/>
              </a:rPr>
              <a:t>Less secure: </a:t>
            </a:r>
            <a:r>
              <a:rPr lang="en-GB" b="0" i="0" dirty="0">
                <a:solidFill>
                  <a:srgbClr val="273239"/>
                </a:solidFill>
                <a:effectLst/>
                <a:latin typeface="Nunito" pitchFamily="2" charset="0"/>
              </a:rPr>
              <a:t>Public cloud is less secure as resources are public so there is no guarantee of high-level security.</a:t>
            </a:r>
          </a:p>
          <a:p>
            <a:pPr algn="just" fontAlgn="base">
              <a:buFont typeface="Wingdings" panose="05000000000000000000" pitchFamily="2" charset="2"/>
              <a:buChar char="q"/>
            </a:pPr>
            <a:r>
              <a:rPr lang="en-GB" b="1" i="0" dirty="0">
                <a:solidFill>
                  <a:srgbClr val="273239"/>
                </a:solidFill>
                <a:effectLst/>
                <a:latin typeface="Nunito" pitchFamily="2" charset="0"/>
              </a:rPr>
              <a:t>Low customization: </a:t>
            </a:r>
            <a:r>
              <a:rPr lang="en-GB" b="0" i="0" dirty="0">
                <a:solidFill>
                  <a:srgbClr val="273239"/>
                </a:solidFill>
                <a:effectLst/>
                <a:latin typeface="Nunito" pitchFamily="2" charset="0"/>
              </a:rPr>
              <a:t>It is accessed by many public so it can’t be customized according to personal requirements. </a:t>
            </a:r>
          </a:p>
          <a:p>
            <a:pPr marL="0" indent="0" algn="just" fontAlgn="base">
              <a:buNone/>
            </a:pPr>
            <a:endParaRPr lang="en-IN" dirty="0">
              <a:solidFill>
                <a:schemeClr val="accent5"/>
              </a:solidFill>
              <a:latin typeface="Arial" panose="020B0604020202020204" pitchFamily="34"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2202603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1203-1931-76E3-7EF7-2C5D1B9CFF53}"/>
              </a:ext>
            </a:extLst>
          </p:cNvPr>
          <p:cNvSpPr>
            <a:spLocks noGrp="1"/>
          </p:cNvSpPr>
          <p:nvPr>
            <p:ph type="title"/>
          </p:nvPr>
        </p:nvSpPr>
        <p:spPr/>
        <p:txBody>
          <a:bodyPr/>
          <a:lstStyle/>
          <a:p>
            <a:r>
              <a:rPr lang="en-US" b="1" dirty="0">
                <a:solidFill>
                  <a:schemeClr val="accent5"/>
                </a:solidFill>
                <a:latin typeface="Arial" panose="020B0604020202020204" pitchFamily="34" charset="0"/>
                <a:cs typeface="Arial" panose="020B0604020202020204" pitchFamily="34" charset="0"/>
              </a:rPr>
              <a:t>Private Cloud</a:t>
            </a:r>
            <a:endParaRPr lang="en-IN" b="1" dirty="0"/>
          </a:p>
        </p:txBody>
      </p:sp>
      <p:sp>
        <p:nvSpPr>
          <p:cNvPr id="3" name="Content Placeholder 2">
            <a:extLst>
              <a:ext uri="{FF2B5EF4-FFF2-40B4-BE49-F238E27FC236}">
                <a16:creationId xmlns:a16="http://schemas.microsoft.com/office/drawing/2014/main" id="{3DA94882-A89F-C29E-823F-3D3F22EE9BB8}"/>
              </a:ext>
            </a:extLst>
          </p:cNvPr>
          <p:cNvSpPr>
            <a:spLocks noGrp="1"/>
          </p:cNvSpPr>
          <p:nvPr>
            <p:ph idx="1"/>
          </p:nvPr>
        </p:nvSpPr>
        <p:spPr>
          <a:xfrm>
            <a:off x="581193" y="1890876"/>
            <a:ext cx="6579248" cy="4084474"/>
          </a:xfrm>
        </p:spPr>
        <p:txBody>
          <a:bodyPr>
            <a:normAutofit fontScale="85000" lnSpcReduction="10000"/>
          </a:bodyPr>
          <a:lstStyle/>
          <a:p>
            <a:pPr algn="just" fontAlgn="base">
              <a:buFont typeface="Wingdings" panose="05000000000000000000" pitchFamily="2" charset="2"/>
              <a:buChar char="q"/>
            </a:pPr>
            <a:r>
              <a:rPr lang="en-GB" sz="1800" b="0" i="0" dirty="0">
                <a:solidFill>
                  <a:srgbClr val="273239"/>
                </a:solidFill>
                <a:effectLst/>
                <a:latin typeface="Arial" panose="020B0604020202020204" pitchFamily="34" charset="0"/>
                <a:cs typeface="Arial" panose="020B0604020202020204" pitchFamily="34" charset="0"/>
              </a:rPr>
              <a:t>The private cloud deployment model is the exact opposite of the public cloud deployment model. </a:t>
            </a:r>
          </a:p>
          <a:p>
            <a:pPr algn="just" fontAlgn="base">
              <a:buFont typeface="Wingdings" panose="05000000000000000000" pitchFamily="2" charset="2"/>
              <a:buChar char="q"/>
            </a:pPr>
            <a:r>
              <a:rPr lang="en-GB" sz="1800" b="0" i="0" dirty="0">
                <a:solidFill>
                  <a:srgbClr val="273239"/>
                </a:solidFill>
                <a:effectLst/>
                <a:latin typeface="Arial" panose="020B0604020202020204" pitchFamily="34" charset="0"/>
                <a:cs typeface="Arial" panose="020B0604020202020204" pitchFamily="34" charset="0"/>
              </a:rPr>
              <a:t>It’s a one-on-one environment for a single user (customer). </a:t>
            </a:r>
          </a:p>
          <a:p>
            <a:pPr algn="just" fontAlgn="base">
              <a:buFont typeface="Wingdings" panose="05000000000000000000" pitchFamily="2" charset="2"/>
              <a:buChar char="q"/>
            </a:pPr>
            <a:r>
              <a:rPr lang="en-GB" sz="1800" b="0" i="0" dirty="0">
                <a:solidFill>
                  <a:srgbClr val="273239"/>
                </a:solidFill>
                <a:effectLst/>
                <a:latin typeface="Arial" panose="020B0604020202020204" pitchFamily="34" charset="0"/>
                <a:cs typeface="Arial" panose="020B0604020202020204" pitchFamily="34" charset="0"/>
              </a:rPr>
              <a:t>There is no need to share your hardware with anyone else. </a:t>
            </a:r>
          </a:p>
          <a:p>
            <a:pPr algn="just" fontAlgn="base">
              <a:buFont typeface="Wingdings" panose="05000000000000000000" pitchFamily="2" charset="2"/>
              <a:buChar char="q"/>
            </a:pPr>
            <a:r>
              <a:rPr lang="en-GB" sz="1800" b="0" i="0" dirty="0">
                <a:solidFill>
                  <a:srgbClr val="273239"/>
                </a:solidFill>
                <a:effectLst/>
                <a:latin typeface="Arial" panose="020B0604020202020204" pitchFamily="34" charset="0"/>
                <a:cs typeface="Arial" panose="020B0604020202020204" pitchFamily="34" charset="0"/>
              </a:rPr>
              <a:t>The distinction between </a:t>
            </a:r>
            <a:r>
              <a:rPr lang="en-GB" sz="1800" b="0" i="0" dirty="0">
                <a:effectLst/>
                <a:latin typeface="Arial" panose="020B0604020202020204" pitchFamily="34" charset="0"/>
                <a:cs typeface="Arial" panose="020B0604020202020204" pitchFamily="34" charset="0"/>
              </a:rPr>
              <a:t>private and public clouds</a:t>
            </a:r>
            <a:r>
              <a:rPr lang="en-GB" sz="1800" b="0" i="0" dirty="0">
                <a:solidFill>
                  <a:srgbClr val="273239"/>
                </a:solidFill>
                <a:effectLst/>
                <a:latin typeface="Arial" panose="020B0604020202020204" pitchFamily="34" charset="0"/>
                <a:cs typeface="Arial" panose="020B0604020202020204" pitchFamily="34" charset="0"/>
              </a:rPr>
              <a:t> is how you handle all the hardware. </a:t>
            </a:r>
          </a:p>
          <a:p>
            <a:pPr algn="just" fontAlgn="base">
              <a:buFont typeface="Wingdings" panose="05000000000000000000" pitchFamily="2" charset="2"/>
              <a:buChar char="q"/>
            </a:pPr>
            <a:r>
              <a:rPr lang="en-GB" sz="1800" b="0" i="0" dirty="0">
                <a:solidFill>
                  <a:srgbClr val="273239"/>
                </a:solidFill>
                <a:effectLst/>
                <a:latin typeface="Arial" panose="020B0604020202020204" pitchFamily="34" charset="0"/>
                <a:cs typeface="Arial" panose="020B0604020202020204" pitchFamily="34" charset="0"/>
              </a:rPr>
              <a:t>It is also called the “internal cloud” &amp; it refers to the ability to access systems and services within a given border or organization. </a:t>
            </a:r>
          </a:p>
          <a:p>
            <a:pPr algn="just" fontAlgn="base">
              <a:buFont typeface="Wingdings" panose="05000000000000000000" pitchFamily="2" charset="2"/>
              <a:buChar char="q"/>
            </a:pPr>
            <a:r>
              <a:rPr lang="en-GB" sz="1800" b="0" i="0" dirty="0">
                <a:solidFill>
                  <a:srgbClr val="273239"/>
                </a:solidFill>
                <a:effectLst/>
                <a:latin typeface="Arial" panose="020B0604020202020204" pitchFamily="34" charset="0"/>
                <a:cs typeface="Arial" panose="020B0604020202020204" pitchFamily="34" charset="0"/>
              </a:rPr>
              <a:t>The cloud platform is implemented in a cloud-based secure environment that is protected by powerful firewalls and under the supervision of an organization’s IT department. </a:t>
            </a:r>
          </a:p>
          <a:p>
            <a:pPr algn="just" fontAlgn="base">
              <a:buFont typeface="Wingdings" panose="05000000000000000000" pitchFamily="2" charset="2"/>
              <a:buChar char="q"/>
            </a:pPr>
            <a:r>
              <a:rPr lang="en-GB" sz="1800" b="0" i="0" dirty="0">
                <a:solidFill>
                  <a:srgbClr val="273239"/>
                </a:solidFill>
                <a:effectLst/>
                <a:latin typeface="Arial" panose="020B0604020202020204" pitchFamily="34" charset="0"/>
                <a:cs typeface="Arial" panose="020B0604020202020204" pitchFamily="34" charset="0"/>
              </a:rPr>
              <a:t>The private cloud gives greater flexibility of control over cloud resources.</a:t>
            </a:r>
            <a:endParaRPr lang="en-IN" sz="1800" dirty="0">
              <a:latin typeface="Arial" panose="020B0604020202020204" pitchFamily="34" charset="0"/>
              <a:cs typeface="Arial" panose="020B0604020202020204" pitchFamily="34" charset="0"/>
            </a:endParaRPr>
          </a:p>
          <a:p>
            <a:pPr marL="0" indent="0">
              <a:buNone/>
            </a:pPr>
            <a:endParaRPr lang="en-IN" dirty="0"/>
          </a:p>
        </p:txBody>
      </p:sp>
      <p:pic>
        <p:nvPicPr>
          <p:cNvPr id="4" name="Picture 3">
            <a:extLst>
              <a:ext uri="{FF2B5EF4-FFF2-40B4-BE49-F238E27FC236}">
                <a16:creationId xmlns:a16="http://schemas.microsoft.com/office/drawing/2014/main" id="{5120347D-CCF2-6846-770A-82E310817A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0441" y="1041297"/>
            <a:ext cx="4834914" cy="5035038"/>
          </a:xfrm>
          <a:prstGeom prst="rect">
            <a:avLst/>
          </a:prstGeom>
        </p:spPr>
      </p:pic>
    </p:spTree>
    <p:extLst>
      <p:ext uri="{BB962C8B-B14F-4D97-AF65-F5344CB8AC3E}">
        <p14:creationId xmlns:p14="http://schemas.microsoft.com/office/powerpoint/2010/main" val="165988478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purl.org/dc/elements/1.1/"/>
    <ds:schemaRef ds:uri="http://schemas.microsoft.com/office/2006/metadata/properties"/>
    <ds:schemaRef ds:uri="16c05727-aa75-4e4a-9b5f-8a80a1165891"/>
    <ds:schemaRef ds:uri="http://www.w3.org/XML/1998/namespace"/>
    <ds:schemaRef ds:uri="http://schemas.microsoft.com/office/infopath/2007/PartnerControls"/>
    <ds:schemaRef ds:uri="http://purl.org/dc/terms/"/>
    <ds:schemaRef ds:uri="http://schemas.microsoft.com/office/2006/documentManagement/types"/>
    <ds:schemaRef ds:uri="71af3243-3dd4-4a8d-8c0d-dd76da1f02a5"/>
    <ds:schemaRef ds:uri="http://purl.org/dc/dcmityp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13364</TotalTime>
  <Words>3885</Words>
  <Application>Microsoft Office PowerPoint</Application>
  <PresentationFormat>Widescreen</PresentationFormat>
  <Paragraphs>241</Paragraphs>
  <Slides>37</Slides>
  <Notes>0</Notes>
  <HiddenSlides>7</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DividendVTI</vt:lpstr>
      <vt:lpstr>CLOUD COMPUTING</vt:lpstr>
      <vt:lpstr>What is Cloud Computing?</vt:lpstr>
      <vt:lpstr>Now, let’s have a look at hosting: </vt:lpstr>
      <vt:lpstr>Cloud Deployment Model </vt:lpstr>
      <vt:lpstr>Public Cloud</vt:lpstr>
      <vt:lpstr>Realtime use case of  Public Cloud</vt:lpstr>
      <vt:lpstr>Pros of the Public Cloud Model</vt:lpstr>
      <vt:lpstr>Cons of the Public Cloud Model</vt:lpstr>
      <vt:lpstr>Private Cloud</vt:lpstr>
      <vt:lpstr>Realtime use case of  Private Cloud</vt:lpstr>
      <vt:lpstr>Pros of the Private Cloud Model</vt:lpstr>
      <vt:lpstr>Cons of the Private Cloud Model</vt:lpstr>
      <vt:lpstr>Hybrid Cloud</vt:lpstr>
      <vt:lpstr>Realtime use case of  Hybrid Cloud</vt:lpstr>
      <vt:lpstr>Pros of the Hybrid Cloud Model</vt:lpstr>
      <vt:lpstr>Cons of the Hybrid Cloud Model</vt:lpstr>
      <vt:lpstr>Overall Analysis of Cloud Deployment Models</vt:lpstr>
      <vt:lpstr>Business Scenarios</vt:lpstr>
      <vt:lpstr>Business Scenarios(Continues…)</vt:lpstr>
      <vt:lpstr>Business Scenarios(Continues…)</vt:lpstr>
      <vt:lpstr>Business Scenarios(Continues…)</vt:lpstr>
      <vt:lpstr>Business Scenarios(Continues…)</vt:lpstr>
      <vt:lpstr>Service Model </vt:lpstr>
      <vt:lpstr>Software as a Service </vt:lpstr>
      <vt:lpstr>  Advantages of SaaS cloud computing layer  </vt:lpstr>
      <vt:lpstr>Disadvantages of SaaS cloud computing layer</vt:lpstr>
      <vt:lpstr>Popular SaaS Provider</vt:lpstr>
      <vt:lpstr>Platform as a Service </vt:lpstr>
      <vt:lpstr>Platform as a Service(Continues) </vt:lpstr>
      <vt:lpstr>Advantages of PaaS cloud computing layer  </vt:lpstr>
      <vt:lpstr>Popular PaaS Provider</vt:lpstr>
      <vt:lpstr>Infrastructure as a Service </vt:lpstr>
      <vt:lpstr>Infrastructure as a Service(Continues) </vt:lpstr>
      <vt:lpstr>Advantages of IaaS cloud computing layer  </vt:lpstr>
      <vt:lpstr>Disadvantages of IaaS cloud computing layer </vt:lpstr>
      <vt:lpstr>Popular IaaS Provider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rakiradha@ymail.com</cp:lastModifiedBy>
  <cp:revision>211</cp:revision>
  <dcterms:created xsi:type="dcterms:W3CDTF">2021-05-26T16:50:10Z</dcterms:created>
  <dcterms:modified xsi:type="dcterms:W3CDTF">2023-07-21T11:40:14Z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