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4"/>
  </p:notesMasterIdLst>
  <p:sldIdLst>
    <p:sldId id="257" r:id="rId5"/>
    <p:sldId id="297" r:id="rId6"/>
    <p:sldId id="295" r:id="rId7"/>
    <p:sldId id="296"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5" r:id="rId24"/>
    <p:sldId id="313" r:id="rId25"/>
    <p:sldId id="314" r:id="rId26"/>
    <p:sldId id="316" r:id="rId27"/>
    <p:sldId id="317" r:id="rId28"/>
    <p:sldId id="318" r:id="rId29"/>
    <p:sldId id="319" r:id="rId30"/>
    <p:sldId id="320" r:id="rId31"/>
    <p:sldId id="321" r:id="rId32"/>
    <p:sldId id="322" r:id="rId33"/>
    <p:sldId id="323" r:id="rId34"/>
    <p:sldId id="324" r:id="rId35"/>
    <p:sldId id="325" r:id="rId36"/>
    <p:sldId id="328" r:id="rId37"/>
    <p:sldId id="326" r:id="rId38"/>
    <p:sldId id="327" r:id="rId39"/>
    <p:sldId id="329" r:id="rId40"/>
    <p:sldId id="330" r:id="rId41"/>
    <p:sldId id="331" r:id="rId42"/>
    <p:sldId id="29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91293" autoAdjust="0"/>
  </p:normalViewPr>
  <p:slideViewPr>
    <p:cSldViewPr snapToGrid="0">
      <p:cViewPr varScale="1">
        <p:scale>
          <a:sx n="78" d="100"/>
          <a:sy n="78" d="100"/>
        </p:scale>
        <p:origin x="8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7/19/2023</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7/19/2023</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7/19/2023</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7/19/2023</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7/19/2023</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7/19/2023</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7/19/2023</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7/19/2023</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Shape&#10;&#10;Description automatically generated with medium confidence">
            <a:extLst>
              <a:ext uri="{FF2B5EF4-FFF2-40B4-BE49-F238E27FC236}">
                <a16:creationId xmlns:a16="http://schemas.microsoft.com/office/drawing/2014/main" id="{8BB56248-DD7E-DB48-09BE-49EDA9ED3984}"/>
              </a:ext>
            </a:extLst>
          </p:cNvPr>
          <p:cNvPicPr>
            <a:picLocks noChangeAspect="1"/>
          </p:cNvPicPr>
          <p:nvPr userDrawn="1"/>
        </p:nvPicPr>
        <p:blipFill rotWithShape="1">
          <a:blip r:embed="rId13"/>
          <a:srcRect t="26088" b="13130"/>
          <a:stretch/>
        </p:blipFill>
        <p:spPr>
          <a:xfrm>
            <a:off x="86260" y="6382948"/>
            <a:ext cx="2468098" cy="475051"/>
          </a:xfrm>
          <a:prstGeom prst="rect">
            <a:avLst/>
          </a:prstGeom>
        </p:spPr>
      </p:pic>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solidFill>
                  <a:schemeClr val="tx1"/>
                </a:solidFill>
              </a:rPr>
              <a:t>GIT &amp; </a:t>
            </a:r>
            <a:r>
              <a:rPr lang="en-US" dirty="0" err="1">
                <a:solidFill>
                  <a:schemeClr val="tx1"/>
                </a:solidFill>
              </a:rPr>
              <a:t>Github</a:t>
            </a:r>
            <a:endParaRPr lang="en-US"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A993-891E-0768-790B-CEEB3EB5294F}"/>
              </a:ext>
            </a:extLst>
          </p:cNvPr>
          <p:cNvSpPr>
            <a:spLocks noGrp="1"/>
          </p:cNvSpPr>
          <p:nvPr>
            <p:ph type="title"/>
          </p:nvPr>
        </p:nvSpPr>
        <p:spPr>
          <a:xfrm>
            <a:off x="581192" y="702156"/>
            <a:ext cx="11029616" cy="585870"/>
          </a:xfrm>
        </p:spPr>
        <p:txBody>
          <a:bodyPr/>
          <a:lstStyle/>
          <a:p>
            <a:r>
              <a:rPr lang="en-IN" dirty="0"/>
              <a:t>GIT </a:t>
            </a:r>
            <a:r>
              <a:rPr lang="en-IN" dirty="0" err="1"/>
              <a:t>LiFE</a:t>
            </a:r>
            <a:r>
              <a:rPr lang="en-IN" dirty="0"/>
              <a:t> CYCLE</a:t>
            </a:r>
          </a:p>
        </p:txBody>
      </p:sp>
      <p:sp>
        <p:nvSpPr>
          <p:cNvPr id="3" name="Content Placeholder 2">
            <a:extLst>
              <a:ext uri="{FF2B5EF4-FFF2-40B4-BE49-F238E27FC236}">
                <a16:creationId xmlns:a16="http://schemas.microsoft.com/office/drawing/2014/main" id="{8E2280B4-BC29-8BAE-D80C-B77D726E5817}"/>
              </a:ext>
            </a:extLst>
          </p:cNvPr>
          <p:cNvSpPr>
            <a:spLocks noGrp="1"/>
          </p:cNvSpPr>
          <p:nvPr>
            <p:ph idx="1"/>
          </p:nvPr>
        </p:nvSpPr>
        <p:spPr>
          <a:xfrm>
            <a:off x="581192" y="1288026"/>
            <a:ext cx="11029615" cy="4687324"/>
          </a:xfrm>
        </p:spPr>
        <p:txBody>
          <a:bodyPr/>
          <a:lstStyle/>
          <a:p>
            <a:pPr>
              <a:buFont typeface="Wingdings" panose="05000000000000000000" pitchFamily="2" charset="2"/>
              <a:buChar char="q"/>
            </a:pPr>
            <a:r>
              <a:rPr lang="en-GB" b="0" i="0" dirty="0">
                <a:solidFill>
                  <a:srgbClr val="273239"/>
                </a:solidFill>
                <a:effectLst/>
                <a:latin typeface="Nunito" pitchFamily="2" charset="0"/>
              </a:rPr>
              <a:t>Git is used in our day-to-day work, we use Git for keeping track of our files, working in collaboration with our team, to go back to our previous code versions if we face some error.</a:t>
            </a:r>
          </a:p>
          <a:p>
            <a:pPr>
              <a:buFont typeface="Wingdings" panose="05000000000000000000" pitchFamily="2" charset="2"/>
              <a:buChar char="q"/>
            </a:pPr>
            <a:r>
              <a:rPr lang="en-GB" b="0" i="0" dirty="0">
                <a:solidFill>
                  <a:srgbClr val="273239"/>
                </a:solidFill>
                <a:effectLst/>
                <a:latin typeface="Nunito" pitchFamily="2" charset="0"/>
              </a:rPr>
              <a:t> Git helps us in many ways. Let us look at the Life Cycle that git has and understand more about its life cycle.</a:t>
            </a:r>
          </a:p>
          <a:p>
            <a:pPr>
              <a:buFont typeface="Wingdings" panose="05000000000000000000" pitchFamily="2" charset="2"/>
              <a:buChar char="q"/>
            </a:pPr>
            <a:r>
              <a:rPr lang="en-GB" b="0" i="0" dirty="0">
                <a:solidFill>
                  <a:srgbClr val="273239"/>
                </a:solidFill>
                <a:effectLst/>
                <a:latin typeface="Nunito" pitchFamily="2" charset="0"/>
              </a:rPr>
              <a:t>Let us see some of the basic steps that we follow while working with Git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098" name="Picture 2" descr="Lightbox">
            <a:extLst>
              <a:ext uri="{FF2B5EF4-FFF2-40B4-BE49-F238E27FC236}">
                <a16:creationId xmlns:a16="http://schemas.microsoft.com/office/drawing/2014/main" id="{685807E6-CBCE-C7E8-7591-7D058545B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1" y="3034583"/>
            <a:ext cx="10467975" cy="294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29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8C929-3AB5-205E-8420-CA85E56C879F}"/>
              </a:ext>
            </a:extLst>
          </p:cNvPr>
          <p:cNvSpPr>
            <a:spLocks noGrp="1"/>
          </p:cNvSpPr>
          <p:nvPr>
            <p:ph idx="1"/>
          </p:nvPr>
        </p:nvSpPr>
        <p:spPr/>
        <p:txBody>
          <a:bodyPr/>
          <a:lstStyle/>
          <a:p>
            <a:pPr algn="l" fontAlgn="base">
              <a:buFont typeface="Arial" panose="020B0604020202020204" pitchFamily="34" charset="0"/>
              <a:buChar char="•"/>
            </a:pPr>
            <a:r>
              <a:rPr lang="en-GB" b="1" i="1" dirty="0">
                <a:solidFill>
                  <a:srgbClr val="273239"/>
                </a:solidFill>
                <a:effectLst/>
                <a:latin typeface="Nunito" pitchFamily="2" charset="0"/>
              </a:rPr>
              <a:t>In Step – 1</a:t>
            </a:r>
            <a:r>
              <a:rPr lang="en-GB" b="0" i="1" dirty="0">
                <a:solidFill>
                  <a:srgbClr val="273239"/>
                </a:solidFill>
                <a:effectLst/>
                <a:latin typeface="Nunito" pitchFamily="2" charset="0"/>
              </a:rPr>
              <a:t>, We first clone any of the code residing in the remote repository to make our own local repository.</a:t>
            </a:r>
          </a:p>
          <a:p>
            <a:pPr algn="l" fontAlgn="base">
              <a:buFont typeface="Arial" panose="020B0604020202020204" pitchFamily="34" charset="0"/>
              <a:buChar char="•"/>
            </a:pPr>
            <a:r>
              <a:rPr lang="en-GB" b="1" i="1" dirty="0">
                <a:solidFill>
                  <a:srgbClr val="273239"/>
                </a:solidFill>
                <a:effectLst/>
                <a:latin typeface="Nunito" pitchFamily="2" charset="0"/>
              </a:rPr>
              <a:t>In Step-2</a:t>
            </a:r>
            <a:r>
              <a:rPr lang="en-GB" b="0" i="1" dirty="0">
                <a:solidFill>
                  <a:srgbClr val="273239"/>
                </a:solidFill>
                <a:effectLst/>
                <a:latin typeface="Nunito" pitchFamily="2" charset="0"/>
              </a:rPr>
              <a:t> we edit the files that we have cloned in our local repository and make the necessary changes in it.</a:t>
            </a:r>
          </a:p>
          <a:p>
            <a:pPr algn="l" fontAlgn="base">
              <a:buFont typeface="Arial" panose="020B0604020202020204" pitchFamily="34" charset="0"/>
              <a:buChar char="•"/>
            </a:pPr>
            <a:r>
              <a:rPr lang="en-GB" b="1" i="1" dirty="0">
                <a:solidFill>
                  <a:srgbClr val="273239"/>
                </a:solidFill>
                <a:effectLst/>
                <a:latin typeface="Nunito" pitchFamily="2" charset="0"/>
              </a:rPr>
              <a:t>In Step-3</a:t>
            </a:r>
            <a:r>
              <a:rPr lang="en-GB" b="0" i="1" dirty="0">
                <a:solidFill>
                  <a:srgbClr val="273239"/>
                </a:solidFill>
                <a:effectLst/>
                <a:latin typeface="Nunito" pitchFamily="2" charset="0"/>
              </a:rPr>
              <a:t> we commit our changes by first adding them to our staging area and committing them with a commit message.</a:t>
            </a:r>
          </a:p>
          <a:p>
            <a:pPr algn="l" fontAlgn="base">
              <a:buFont typeface="Arial" panose="020B0604020202020204" pitchFamily="34" charset="0"/>
              <a:buChar char="•"/>
            </a:pPr>
            <a:r>
              <a:rPr lang="en-GB" b="1" i="1" dirty="0">
                <a:solidFill>
                  <a:srgbClr val="273239"/>
                </a:solidFill>
                <a:effectLst/>
                <a:latin typeface="Nunito" pitchFamily="2" charset="0"/>
              </a:rPr>
              <a:t>In Step–4 and Step-5</a:t>
            </a:r>
            <a:r>
              <a:rPr lang="en-GB" b="0" i="1" dirty="0">
                <a:solidFill>
                  <a:srgbClr val="273239"/>
                </a:solidFill>
                <a:effectLst/>
                <a:latin typeface="Nunito" pitchFamily="2" charset="0"/>
              </a:rPr>
              <a:t> we first check whether there are any of the changes done in the remote repository by some other users and we first pull that changes.</a:t>
            </a:r>
          </a:p>
          <a:p>
            <a:pPr algn="l" fontAlgn="base">
              <a:buFont typeface="Arial" panose="020B0604020202020204" pitchFamily="34" charset="0"/>
              <a:buChar char="•"/>
            </a:pPr>
            <a:r>
              <a:rPr lang="en-GB" b="0" i="1" dirty="0">
                <a:solidFill>
                  <a:srgbClr val="273239"/>
                </a:solidFill>
                <a:effectLst/>
                <a:latin typeface="Nunito" pitchFamily="2" charset="0"/>
              </a:rPr>
              <a:t>If there are no changes we directly proceed with </a:t>
            </a:r>
            <a:r>
              <a:rPr lang="en-GB" b="1" i="1" dirty="0">
                <a:solidFill>
                  <a:srgbClr val="273239"/>
                </a:solidFill>
                <a:effectLst/>
                <a:latin typeface="Nunito" pitchFamily="2" charset="0"/>
              </a:rPr>
              <a:t>Step – 6</a:t>
            </a:r>
            <a:r>
              <a:rPr lang="en-GB" b="0" i="1" dirty="0">
                <a:solidFill>
                  <a:srgbClr val="273239"/>
                </a:solidFill>
                <a:effectLst/>
                <a:latin typeface="Nunito" pitchFamily="2" charset="0"/>
              </a:rPr>
              <a:t> in which we push our changes to the remote repository and we are done with our work.</a:t>
            </a:r>
          </a:p>
          <a:p>
            <a:pPr marL="0" indent="0">
              <a:buNone/>
            </a:pPr>
            <a:endParaRPr lang="en-IN" dirty="0"/>
          </a:p>
        </p:txBody>
      </p:sp>
      <p:sp>
        <p:nvSpPr>
          <p:cNvPr id="4" name="TextBox 3">
            <a:extLst>
              <a:ext uri="{FF2B5EF4-FFF2-40B4-BE49-F238E27FC236}">
                <a16:creationId xmlns:a16="http://schemas.microsoft.com/office/drawing/2014/main" id="{1367381A-9E76-731D-553A-3560503B3328}"/>
              </a:ext>
            </a:extLst>
          </p:cNvPr>
          <p:cNvSpPr txBox="1"/>
          <p:nvPr/>
        </p:nvSpPr>
        <p:spPr>
          <a:xfrm>
            <a:off x="678427" y="1032387"/>
            <a:ext cx="6322142" cy="584775"/>
          </a:xfrm>
          <a:prstGeom prst="rect">
            <a:avLst/>
          </a:prstGeom>
          <a:noFill/>
        </p:spPr>
        <p:txBody>
          <a:bodyPr wrap="square" rtlCol="0">
            <a:spAutoFit/>
          </a:bodyPr>
          <a:lstStyle/>
          <a:p>
            <a:r>
              <a:rPr lang="en-IN" sz="3200" b="1" dirty="0"/>
              <a:t>STEP TO FOLLOW IN GIT</a:t>
            </a:r>
          </a:p>
        </p:txBody>
      </p:sp>
    </p:spTree>
    <p:extLst>
      <p:ext uri="{BB962C8B-B14F-4D97-AF65-F5344CB8AC3E}">
        <p14:creationId xmlns:p14="http://schemas.microsoft.com/office/powerpoint/2010/main" val="364780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ED5EA-EF4F-E499-1A97-3CADC117A69F}"/>
              </a:ext>
            </a:extLst>
          </p:cNvPr>
          <p:cNvSpPr>
            <a:spLocks noGrp="1"/>
          </p:cNvSpPr>
          <p:nvPr>
            <p:ph idx="1"/>
          </p:nvPr>
        </p:nvSpPr>
        <p:spPr>
          <a:xfrm>
            <a:off x="581192" y="1269146"/>
            <a:ext cx="11029615" cy="3634486"/>
          </a:xfrm>
        </p:spPr>
        <p:txBody>
          <a:bodyPr/>
          <a:lstStyle/>
          <a:p>
            <a:pPr algn="l" fontAlgn="base"/>
            <a:r>
              <a:rPr lang="en-GB" b="0" i="0" dirty="0">
                <a:solidFill>
                  <a:srgbClr val="273239"/>
                </a:solidFill>
                <a:effectLst/>
                <a:latin typeface="Nunito" pitchFamily="2" charset="0"/>
              </a:rPr>
              <a:t>When a directory is made a git repository, there are mainly 3 states which make the essence of Git Version Control System. The three states are – </a:t>
            </a:r>
          </a:p>
          <a:p>
            <a:pPr algn="l" fontAlgn="base">
              <a:buFont typeface="Arial" panose="020B0604020202020204" pitchFamily="34" charset="0"/>
              <a:buChar char="•"/>
            </a:pPr>
            <a:r>
              <a:rPr lang="en-GB" b="0" i="0" dirty="0">
                <a:solidFill>
                  <a:srgbClr val="273239"/>
                </a:solidFill>
                <a:effectLst/>
                <a:latin typeface="Nunito" pitchFamily="2" charset="0"/>
              </a:rPr>
              <a:t>Working Directory</a:t>
            </a:r>
          </a:p>
          <a:p>
            <a:pPr algn="l" fontAlgn="base">
              <a:buFont typeface="Arial" panose="020B0604020202020204" pitchFamily="34" charset="0"/>
              <a:buChar char="•"/>
            </a:pPr>
            <a:r>
              <a:rPr lang="en-GB" b="0" i="0" dirty="0">
                <a:solidFill>
                  <a:srgbClr val="273239"/>
                </a:solidFill>
                <a:effectLst/>
                <a:latin typeface="Nunito" pitchFamily="2" charset="0"/>
              </a:rPr>
              <a:t>Staging Area</a:t>
            </a:r>
          </a:p>
          <a:p>
            <a:pPr algn="l" fontAlgn="base">
              <a:buFont typeface="Arial" panose="020B0604020202020204" pitchFamily="34" charset="0"/>
              <a:buChar char="•"/>
            </a:pPr>
            <a:r>
              <a:rPr lang="en-GB" b="0" i="0" dirty="0">
                <a:solidFill>
                  <a:srgbClr val="273239"/>
                </a:solidFill>
                <a:effectLst/>
                <a:latin typeface="Nunito" pitchFamily="2" charset="0"/>
              </a:rPr>
              <a:t>Git Directory</a:t>
            </a:r>
          </a:p>
          <a:p>
            <a:endParaRPr lang="en-IN" dirty="0"/>
          </a:p>
        </p:txBody>
      </p:sp>
    </p:spTree>
    <p:extLst>
      <p:ext uri="{BB962C8B-B14F-4D97-AF65-F5344CB8AC3E}">
        <p14:creationId xmlns:p14="http://schemas.microsoft.com/office/powerpoint/2010/main" val="181329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F3D7-9C3F-DE26-ED5A-BB391FEBCEDA}"/>
              </a:ext>
            </a:extLst>
          </p:cNvPr>
          <p:cNvSpPr>
            <a:spLocks noGrp="1"/>
          </p:cNvSpPr>
          <p:nvPr>
            <p:ph type="title"/>
          </p:nvPr>
        </p:nvSpPr>
        <p:spPr/>
        <p:txBody>
          <a:bodyPr/>
          <a:lstStyle/>
          <a:p>
            <a:r>
              <a:rPr lang="en-IN" b="1" i="0" dirty="0">
                <a:solidFill>
                  <a:srgbClr val="273239"/>
                </a:solidFill>
                <a:effectLst/>
                <a:latin typeface="Nunito" pitchFamily="2" charset="0"/>
              </a:rPr>
              <a:t>Working Directory </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DF2F4535-2A97-F7C7-80A0-6F027C3021DE}"/>
              </a:ext>
            </a:extLst>
          </p:cNvPr>
          <p:cNvSpPr>
            <a:spLocks noGrp="1"/>
          </p:cNvSpPr>
          <p:nvPr>
            <p:ph idx="1"/>
          </p:nvPr>
        </p:nvSpPr>
        <p:spPr/>
        <p:txBody>
          <a:bodyPr/>
          <a:lstStyle/>
          <a:p>
            <a:pPr>
              <a:buFont typeface="Wingdings" panose="05000000000000000000" pitchFamily="2" charset="2"/>
              <a:buChar char="q"/>
            </a:pPr>
            <a:r>
              <a:rPr lang="en-GB" b="0" i="0" dirty="0">
                <a:solidFill>
                  <a:srgbClr val="273239"/>
                </a:solidFill>
                <a:effectLst/>
                <a:latin typeface="Nunito" pitchFamily="2" charset="0"/>
              </a:rPr>
              <a:t>Whenever we want to initialize our local project directory to make it a git repository, we use the </a:t>
            </a:r>
            <a:r>
              <a:rPr lang="en-GB" b="1" i="1" dirty="0">
                <a:solidFill>
                  <a:srgbClr val="273239"/>
                </a:solidFill>
                <a:effectLst/>
                <a:latin typeface="Nunito" pitchFamily="2" charset="0"/>
              </a:rPr>
              <a:t>git </a:t>
            </a:r>
            <a:r>
              <a:rPr lang="en-GB" b="1" i="1" dirty="0" err="1">
                <a:solidFill>
                  <a:srgbClr val="273239"/>
                </a:solidFill>
                <a:effectLst/>
                <a:latin typeface="Nunito" pitchFamily="2" charset="0"/>
              </a:rPr>
              <a:t>init</a:t>
            </a:r>
            <a:r>
              <a:rPr lang="en-GB" b="0" i="0" dirty="0">
                <a:solidFill>
                  <a:srgbClr val="273239"/>
                </a:solidFill>
                <a:effectLst/>
                <a:latin typeface="Nunito" pitchFamily="2" charset="0"/>
              </a:rPr>
              <a:t> command. </a:t>
            </a:r>
          </a:p>
          <a:p>
            <a:pPr>
              <a:buFont typeface="Wingdings" panose="05000000000000000000" pitchFamily="2" charset="2"/>
              <a:buChar char="q"/>
            </a:pPr>
            <a:r>
              <a:rPr lang="en-GB" b="0" i="0" dirty="0">
                <a:solidFill>
                  <a:srgbClr val="273239"/>
                </a:solidFill>
                <a:effectLst/>
                <a:latin typeface="Nunito" pitchFamily="2" charset="0"/>
              </a:rPr>
              <a:t>After this command, git becomes aware of the files in the project although it doesn’t track the files yet. </a:t>
            </a:r>
          </a:p>
          <a:p>
            <a:pPr>
              <a:buFont typeface="Wingdings" panose="05000000000000000000" pitchFamily="2" charset="2"/>
              <a:buChar char="q"/>
            </a:pPr>
            <a:r>
              <a:rPr lang="en-GB" b="0" i="0" dirty="0">
                <a:solidFill>
                  <a:srgbClr val="273239"/>
                </a:solidFill>
                <a:effectLst/>
                <a:latin typeface="Nunito" pitchFamily="2" charset="0"/>
              </a:rPr>
              <a:t>The files are further tracked in the staging area. </a:t>
            </a:r>
            <a:endParaRPr lang="en-IN" dirty="0"/>
          </a:p>
          <a:p>
            <a:pPr marL="0" indent="0">
              <a:buNone/>
            </a:pPr>
            <a:endParaRPr lang="en-IN" dirty="0"/>
          </a:p>
          <a:p>
            <a:pPr marL="0" indent="0">
              <a:buNone/>
            </a:pPr>
            <a:r>
              <a:rPr lang="en-IN" b="0" i="1" dirty="0">
                <a:solidFill>
                  <a:srgbClr val="273239"/>
                </a:solidFill>
                <a:effectLst/>
                <a:latin typeface="Nunito" pitchFamily="2" charset="0"/>
              </a:rPr>
              <a:t>git </a:t>
            </a:r>
            <a:r>
              <a:rPr lang="en-IN" b="0" i="1" dirty="0" err="1">
                <a:solidFill>
                  <a:srgbClr val="273239"/>
                </a:solidFill>
                <a:effectLst/>
                <a:latin typeface="Nunito" pitchFamily="2" charset="0"/>
              </a:rPr>
              <a:t>init</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2783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BB0D-1CC8-2CEB-B27B-60C70E7BD967}"/>
              </a:ext>
            </a:extLst>
          </p:cNvPr>
          <p:cNvSpPr>
            <a:spLocks noGrp="1"/>
          </p:cNvSpPr>
          <p:nvPr>
            <p:ph type="title"/>
          </p:nvPr>
        </p:nvSpPr>
        <p:spPr/>
        <p:txBody>
          <a:bodyPr/>
          <a:lstStyle/>
          <a:p>
            <a:r>
              <a:rPr lang="en-IN" b="1" i="0" dirty="0">
                <a:solidFill>
                  <a:srgbClr val="273239"/>
                </a:solidFill>
                <a:effectLst/>
                <a:latin typeface="Nunito" pitchFamily="2" charset="0"/>
              </a:rPr>
              <a:t>Staging Area </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63B4C36-2700-8313-3817-4A9F3B521280}"/>
              </a:ext>
            </a:extLst>
          </p:cNvPr>
          <p:cNvSpPr>
            <a:spLocks noGrp="1"/>
          </p:cNvSpPr>
          <p:nvPr>
            <p:ph idx="1"/>
          </p:nvPr>
        </p:nvSpPr>
        <p:spPr>
          <a:xfrm>
            <a:off x="581192" y="1484671"/>
            <a:ext cx="11029615" cy="4490679"/>
          </a:xfrm>
        </p:spPr>
        <p:txBody>
          <a:bodyPr>
            <a:normAutofit fontScale="92500" lnSpcReduction="20000"/>
          </a:bodyPr>
          <a:lstStyle/>
          <a:p>
            <a:pPr>
              <a:buFont typeface="Wingdings" panose="05000000000000000000" pitchFamily="2" charset="2"/>
              <a:buChar char="q"/>
            </a:pPr>
            <a:r>
              <a:rPr lang="en-GB" b="0" i="0" dirty="0">
                <a:solidFill>
                  <a:srgbClr val="273239"/>
                </a:solidFill>
                <a:effectLst/>
                <a:latin typeface="Nunito" pitchFamily="2" charset="0"/>
              </a:rPr>
              <a:t>Now, to track the different versions of our files we use the command </a:t>
            </a:r>
            <a:r>
              <a:rPr lang="en-GB" b="1" i="1" dirty="0">
                <a:solidFill>
                  <a:srgbClr val="273239"/>
                </a:solidFill>
                <a:effectLst/>
                <a:latin typeface="Nunito" pitchFamily="2" charset="0"/>
              </a:rPr>
              <a:t>git add</a:t>
            </a:r>
            <a:r>
              <a:rPr lang="en-GB" b="0" i="0" dirty="0">
                <a:solidFill>
                  <a:srgbClr val="273239"/>
                </a:solidFill>
                <a:effectLst/>
                <a:latin typeface="Nunito" pitchFamily="2" charset="0"/>
              </a:rPr>
              <a:t>.</a:t>
            </a:r>
          </a:p>
          <a:p>
            <a:pPr>
              <a:buFont typeface="Wingdings" panose="05000000000000000000" pitchFamily="2" charset="2"/>
              <a:buChar char="q"/>
            </a:pPr>
            <a:r>
              <a:rPr lang="en-GB" b="0" i="0" dirty="0">
                <a:solidFill>
                  <a:srgbClr val="273239"/>
                </a:solidFill>
                <a:effectLst/>
                <a:latin typeface="Nunito" pitchFamily="2" charset="0"/>
              </a:rPr>
              <a:t> We can term a staging area as a place where different versions of our files are stored.</a:t>
            </a:r>
          </a:p>
          <a:p>
            <a:pPr>
              <a:buFont typeface="Wingdings" panose="05000000000000000000" pitchFamily="2" charset="2"/>
              <a:buChar char="q"/>
            </a:pPr>
            <a:r>
              <a:rPr lang="en-GB" b="0" i="0" dirty="0">
                <a:solidFill>
                  <a:srgbClr val="273239"/>
                </a:solidFill>
                <a:effectLst/>
                <a:latin typeface="Nunito" pitchFamily="2" charset="0"/>
              </a:rPr>
              <a:t> </a:t>
            </a:r>
            <a:r>
              <a:rPr lang="en-GB" b="1" i="1" dirty="0">
                <a:solidFill>
                  <a:srgbClr val="273239"/>
                </a:solidFill>
                <a:effectLst/>
                <a:latin typeface="Nunito" pitchFamily="2" charset="0"/>
              </a:rPr>
              <a:t>git add</a:t>
            </a:r>
            <a:r>
              <a:rPr lang="en-GB" b="0" i="0" dirty="0">
                <a:solidFill>
                  <a:srgbClr val="273239"/>
                </a:solidFill>
                <a:effectLst/>
                <a:latin typeface="Nunito" pitchFamily="2" charset="0"/>
              </a:rPr>
              <a:t> command copies the version of your file from your working directory to the staging area. </a:t>
            </a:r>
          </a:p>
          <a:p>
            <a:pPr>
              <a:buFont typeface="Wingdings" panose="05000000000000000000" pitchFamily="2" charset="2"/>
              <a:buChar char="q"/>
            </a:pPr>
            <a:r>
              <a:rPr lang="en-GB" b="0" i="0" dirty="0">
                <a:solidFill>
                  <a:srgbClr val="273239"/>
                </a:solidFill>
                <a:effectLst/>
                <a:latin typeface="Nunito" pitchFamily="2" charset="0"/>
              </a:rPr>
              <a:t>We can, however, choose which files we need to add to the staging area because in our working directory, there are some files that we don’t want to get tracked, examples include node modules, env files, temporary files, etc.</a:t>
            </a:r>
          </a:p>
          <a:p>
            <a:pPr>
              <a:buFont typeface="Wingdings" panose="05000000000000000000" pitchFamily="2" charset="2"/>
              <a:buChar char="q"/>
            </a:pPr>
            <a:r>
              <a:rPr lang="en-GB" b="0" i="0" dirty="0">
                <a:solidFill>
                  <a:srgbClr val="273239"/>
                </a:solidFill>
                <a:effectLst/>
                <a:latin typeface="Nunito" pitchFamily="2" charset="0"/>
              </a:rPr>
              <a:t> Indexing in Git is the one that helps Git in understanding which files need to be added or sent. </a:t>
            </a:r>
          </a:p>
          <a:p>
            <a:pPr>
              <a:buFont typeface="Wingdings" panose="05000000000000000000" pitchFamily="2" charset="2"/>
              <a:buChar char="q"/>
            </a:pPr>
            <a:r>
              <a:rPr lang="en-GB" b="0" i="0" dirty="0">
                <a:solidFill>
                  <a:srgbClr val="273239"/>
                </a:solidFill>
                <a:effectLst/>
                <a:latin typeface="Nunito" pitchFamily="2" charset="0"/>
              </a:rPr>
              <a:t>You can find your staging area in the </a:t>
            </a:r>
            <a:r>
              <a:rPr lang="en-GB" b="1" i="1" dirty="0">
                <a:solidFill>
                  <a:srgbClr val="273239"/>
                </a:solidFill>
                <a:effectLst/>
                <a:latin typeface="Nunito" pitchFamily="2" charset="0"/>
              </a:rPr>
              <a:t>.git</a:t>
            </a:r>
            <a:r>
              <a:rPr lang="en-GB" b="0" i="0" dirty="0">
                <a:solidFill>
                  <a:srgbClr val="273239"/>
                </a:solidFill>
                <a:effectLst/>
                <a:latin typeface="Nunito" pitchFamily="2" charset="0"/>
              </a:rPr>
              <a:t> folder inside the </a:t>
            </a:r>
            <a:r>
              <a:rPr lang="en-GB" b="1" i="1" dirty="0">
                <a:solidFill>
                  <a:srgbClr val="273239"/>
                </a:solidFill>
                <a:effectLst/>
                <a:latin typeface="Nunito" pitchFamily="2" charset="0"/>
              </a:rPr>
              <a:t>index</a:t>
            </a:r>
            <a:r>
              <a:rPr lang="en-GB" b="0" i="0" dirty="0">
                <a:solidFill>
                  <a:srgbClr val="273239"/>
                </a:solidFill>
                <a:effectLst/>
                <a:latin typeface="Nunito" pitchFamily="2" charset="0"/>
              </a:rPr>
              <a:t> file.</a:t>
            </a:r>
          </a:p>
          <a:p>
            <a:pPr>
              <a:buFont typeface="Wingdings" panose="05000000000000000000" pitchFamily="2" charset="2"/>
              <a:buChar char="q"/>
            </a:pPr>
            <a:endParaRPr lang="en-GB" dirty="0">
              <a:solidFill>
                <a:srgbClr val="273239"/>
              </a:solidFill>
              <a:latin typeface="Nunito" pitchFamily="2" charset="0"/>
            </a:endParaRPr>
          </a:p>
          <a:p>
            <a:pPr>
              <a:buFont typeface="Wingdings" panose="05000000000000000000" pitchFamily="2" charset="2"/>
              <a:buChar char="q"/>
            </a:pPr>
            <a:endParaRPr lang="en-GB" dirty="0">
              <a:solidFill>
                <a:srgbClr val="273239"/>
              </a:solidFill>
              <a:latin typeface="Nunito" pitchFamily="2" charset="0"/>
            </a:endParaRPr>
          </a:p>
          <a:p>
            <a:pPr algn="l" fontAlgn="base"/>
            <a:r>
              <a:rPr lang="en-GB" b="0" i="1" dirty="0">
                <a:solidFill>
                  <a:srgbClr val="273239"/>
                </a:solidFill>
                <a:effectLst/>
                <a:latin typeface="Nunito" pitchFamily="2" charset="0"/>
              </a:rPr>
              <a:t>// to specify which file to add to the staging area</a:t>
            </a:r>
          </a:p>
          <a:p>
            <a:pPr algn="l" fontAlgn="base"/>
            <a:r>
              <a:rPr lang="en-GB" b="0" i="1" dirty="0">
                <a:solidFill>
                  <a:srgbClr val="273239"/>
                </a:solidFill>
                <a:effectLst/>
                <a:latin typeface="Nunito" pitchFamily="2" charset="0"/>
              </a:rPr>
              <a:t>git add &lt;filename&gt;  </a:t>
            </a:r>
          </a:p>
          <a:p>
            <a:pPr algn="l" fontAlgn="base"/>
            <a:r>
              <a:rPr lang="en-GB" b="0" i="1" dirty="0">
                <a:solidFill>
                  <a:srgbClr val="273239"/>
                </a:solidFill>
                <a:effectLst/>
                <a:latin typeface="Nunito" pitchFamily="2" charset="0"/>
              </a:rPr>
              <a:t>// to add all files of the working directory to the staging area</a:t>
            </a:r>
          </a:p>
          <a:p>
            <a:pPr algn="l" fontAlgn="base"/>
            <a:r>
              <a:rPr lang="en-GB" b="0" i="1" dirty="0">
                <a:solidFill>
                  <a:srgbClr val="273239"/>
                </a:solidFill>
                <a:effectLst/>
                <a:latin typeface="Nunito" pitchFamily="2" charset="0"/>
              </a:rPr>
              <a:t>git add .  </a:t>
            </a:r>
          </a:p>
          <a:p>
            <a:pPr marL="0" indent="0">
              <a:buNone/>
            </a:pPr>
            <a:endParaRPr lang="en-IN" dirty="0"/>
          </a:p>
        </p:txBody>
      </p:sp>
    </p:spTree>
    <p:extLst>
      <p:ext uri="{BB962C8B-B14F-4D97-AF65-F5344CB8AC3E}">
        <p14:creationId xmlns:p14="http://schemas.microsoft.com/office/powerpoint/2010/main" val="3191507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1CA3-E67B-5BFC-0C8A-8E96D78DD22B}"/>
              </a:ext>
            </a:extLst>
          </p:cNvPr>
          <p:cNvSpPr>
            <a:spLocks noGrp="1"/>
          </p:cNvSpPr>
          <p:nvPr>
            <p:ph type="title"/>
          </p:nvPr>
        </p:nvSpPr>
        <p:spPr>
          <a:xfrm>
            <a:off x="581192" y="702156"/>
            <a:ext cx="11029616" cy="1188720"/>
          </a:xfrm>
        </p:spPr>
        <p:txBody>
          <a:bodyPr/>
          <a:lstStyle/>
          <a:p>
            <a:r>
              <a:rPr lang="en-IN" b="1" i="0" dirty="0">
                <a:solidFill>
                  <a:srgbClr val="273239"/>
                </a:solidFill>
                <a:effectLst/>
                <a:latin typeface="Nunito" pitchFamily="2" charset="0"/>
              </a:rPr>
              <a:t>Git Directory</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5121D6A-F137-34DB-6D2F-0D0DA63DD71D}"/>
              </a:ext>
            </a:extLst>
          </p:cNvPr>
          <p:cNvSpPr>
            <a:spLocks noGrp="1"/>
          </p:cNvSpPr>
          <p:nvPr>
            <p:ph idx="1"/>
          </p:nvPr>
        </p:nvSpPr>
        <p:spPr>
          <a:xfrm>
            <a:off x="581192" y="1347804"/>
            <a:ext cx="11029615" cy="3634486"/>
          </a:xfrm>
        </p:spPr>
        <p:txBody>
          <a:bodyPr/>
          <a:lstStyle/>
          <a:p>
            <a:pPr>
              <a:buFont typeface="Wingdings" panose="05000000000000000000" pitchFamily="2" charset="2"/>
              <a:buChar char="q"/>
            </a:pPr>
            <a:r>
              <a:rPr lang="en-GB" b="0" i="0" dirty="0">
                <a:solidFill>
                  <a:srgbClr val="273239"/>
                </a:solidFill>
                <a:effectLst/>
                <a:latin typeface="Nunito" pitchFamily="2" charset="0"/>
              </a:rPr>
              <a:t> </a:t>
            </a:r>
            <a:r>
              <a:rPr lang="en-GB" dirty="0">
                <a:solidFill>
                  <a:srgbClr val="273239"/>
                </a:solidFill>
                <a:latin typeface="Nunito" pitchFamily="2" charset="0"/>
              </a:rPr>
              <a:t>W</a:t>
            </a:r>
            <a:r>
              <a:rPr lang="en-GB" b="0" i="0" dirty="0">
                <a:solidFill>
                  <a:srgbClr val="273239"/>
                </a:solidFill>
                <a:effectLst/>
                <a:latin typeface="Nunito" pitchFamily="2" charset="0"/>
              </a:rPr>
              <a:t>e have all the files that are to be tracked and are ready in the staging area, we are ready to commit our files using the </a:t>
            </a:r>
            <a:r>
              <a:rPr lang="en-GB" b="1" i="1" dirty="0">
                <a:solidFill>
                  <a:srgbClr val="273239"/>
                </a:solidFill>
                <a:effectLst/>
                <a:latin typeface="Nunito" pitchFamily="2" charset="0"/>
              </a:rPr>
              <a:t>git commit </a:t>
            </a:r>
            <a:r>
              <a:rPr lang="en-GB" b="0" i="0" dirty="0">
                <a:solidFill>
                  <a:srgbClr val="273239"/>
                </a:solidFill>
                <a:effectLst/>
                <a:latin typeface="Nunito" pitchFamily="2" charset="0"/>
              </a:rPr>
              <a:t>command. </a:t>
            </a:r>
          </a:p>
          <a:p>
            <a:pPr>
              <a:buFont typeface="Wingdings" panose="05000000000000000000" pitchFamily="2" charset="2"/>
              <a:buChar char="q"/>
            </a:pPr>
            <a:r>
              <a:rPr lang="en-GB" b="0" i="0" dirty="0">
                <a:solidFill>
                  <a:srgbClr val="273239"/>
                </a:solidFill>
                <a:effectLst/>
                <a:latin typeface="Nunito" pitchFamily="2" charset="0"/>
              </a:rPr>
              <a:t>Commit helps us in keeping track of the metadata of the files in our staging area. </a:t>
            </a:r>
          </a:p>
          <a:p>
            <a:pPr>
              <a:buFont typeface="Wingdings" panose="05000000000000000000" pitchFamily="2" charset="2"/>
              <a:buChar char="q"/>
            </a:pPr>
            <a:r>
              <a:rPr lang="en-GB" b="0" i="0" dirty="0">
                <a:solidFill>
                  <a:srgbClr val="273239"/>
                </a:solidFill>
                <a:effectLst/>
                <a:latin typeface="Nunito" pitchFamily="2" charset="0"/>
              </a:rPr>
              <a:t>We specify every commit with a message which tells what the commit is about. </a:t>
            </a:r>
          </a:p>
          <a:p>
            <a:pPr>
              <a:buFont typeface="Wingdings" panose="05000000000000000000" pitchFamily="2" charset="2"/>
              <a:buChar char="q"/>
            </a:pPr>
            <a:r>
              <a:rPr lang="en-GB" b="0" i="0" dirty="0">
                <a:solidFill>
                  <a:srgbClr val="273239"/>
                </a:solidFill>
                <a:effectLst/>
                <a:latin typeface="Nunito" pitchFamily="2" charset="0"/>
              </a:rPr>
              <a:t>Git preserves the information or the metadata of the files that were committed in a Git Directory which helps Git in tracking files and basically, it preserves the photocopy of the committed files. </a:t>
            </a:r>
          </a:p>
          <a:p>
            <a:pPr>
              <a:buFont typeface="Wingdings" panose="05000000000000000000" pitchFamily="2" charset="2"/>
              <a:buChar char="q"/>
            </a:pPr>
            <a:r>
              <a:rPr lang="en-GB" b="0" i="0" dirty="0">
                <a:solidFill>
                  <a:srgbClr val="273239"/>
                </a:solidFill>
                <a:effectLst/>
                <a:latin typeface="Nunito" pitchFamily="2" charset="0"/>
              </a:rPr>
              <a:t>Commit also stores the name of the author who did the commit, the files that are committed, and the date on which they are committed along with the commit message.</a:t>
            </a:r>
          </a:p>
          <a:p>
            <a:pPr marL="0" indent="0">
              <a:buNone/>
            </a:pPr>
            <a:r>
              <a:rPr lang="en-IN" b="0" i="1" dirty="0">
                <a:solidFill>
                  <a:srgbClr val="273239"/>
                </a:solidFill>
                <a:effectLst/>
                <a:latin typeface="Nunito" pitchFamily="2" charset="0"/>
              </a:rPr>
              <a:t>git commit -m &lt;Commit Message&gt;</a:t>
            </a:r>
            <a:endParaRPr lang="en-IN" dirty="0"/>
          </a:p>
        </p:txBody>
      </p:sp>
    </p:spTree>
    <p:extLst>
      <p:ext uri="{BB962C8B-B14F-4D97-AF65-F5344CB8AC3E}">
        <p14:creationId xmlns:p14="http://schemas.microsoft.com/office/powerpoint/2010/main" val="207052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2573-4EF1-3F71-7C18-CBCC426C0D5F}"/>
              </a:ext>
            </a:extLst>
          </p:cNvPr>
          <p:cNvSpPr>
            <a:spLocks noGrp="1"/>
          </p:cNvSpPr>
          <p:nvPr>
            <p:ph type="title"/>
          </p:nvPr>
        </p:nvSpPr>
        <p:spPr/>
        <p:txBody>
          <a:bodyPr/>
          <a:lstStyle/>
          <a:p>
            <a:r>
              <a:rPr lang="en-IN" b="1" i="0" dirty="0">
                <a:solidFill>
                  <a:srgbClr val="000000"/>
                </a:solidFill>
                <a:effectLst/>
                <a:latin typeface="poppins" panose="00000500000000000000" pitchFamily="2" charset="0"/>
              </a:rPr>
              <a:t>Create a GitHub Account</a:t>
            </a:r>
            <a:br>
              <a:rPr lang="en-IN" b="1" i="0" dirty="0">
                <a:solidFill>
                  <a:srgbClr val="000000"/>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E1395CB5-CF22-304A-79BA-45E33B45513C}"/>
              </a:ext>
            </a:extLst>
          </p:cNvPr>
          <p:cNvSpPr>
            <a:spLocks noGrp="1"/>
          </p:cNvSpPr>
          <p:nvPr>
            <p:ph idx="1"/>
          </p:nvPr>
        </p:nvSpPr>
        <p:spPr/>
        <p:txBody>
          <a:bodyPr>
            <a:normAutofit/>
          </a:bodyPr>
          <a:lstStyle/>
          <a:p>
            <a:pPr algn="l"/>
            <a:r>
              <a:rPr lang="en-GB" b="0" i="0" dirty="0">
                <a:solidFill>
                  <a:srgbClr val="404040"/>
                </a:solidFill>
                <a:effectLst/>
                <a:latin typeface="roboto" panose="02000000000000000000" pitchFamily="2" charset="0"/>
              </a:rPr>
              <a:t>After installing Git on your machine, the next step is to create a free GitHub account.</a:t>
            </a:r>
          </a:p>
          <a:p>
            <a:pPr algn="l"/>
            <a:r>
              <a:rPr lang="en-GB" b="0" i="0" dirty="0">
                <a:solidFill>
                  <a:srgbClr val="404040"/>
                </a:solidFill>
                <a:effectLst/>
                <a:latin typeface="roboto" panose="02000000000000000000" pitchFamily="2" charset="0"/>
              </a:rPr>
              <a:t>Follow these steps:</a:t>
            </a:r>
          </a:p>
          <a:p>
            <a:pPr algn="l"/>
            <a:r>
              <a:rPr lang="en-GB" b="0" i="0" dirty="0">
                <a:solidFill>
                  <a:srgbClr val="404040"/>
                </a:solidFill>
                <a:effectLst/>
                <a:latin typeface="roboto" panose="02000000000000000000" pitchFamily="2" charset="0"/>
              </a:rPr>
              <a:t>1. Visit the official account creation page: </a:t>
            </a:r>
            <a:r>
              <a:rPr lang="en-GB" b="0" i="0" dirty="0">
                <a:solidFill>
                  <a:schemeClr val="accent2"/>
                </a:solidFill>
                <a:effectLst/>
                <a:latin typeface="roboto" panose="02000000000000000000" pitchFamily="2" charset="0"/>
                <a:hlinkClick r:id="rId2">
                  <a:extLst>
                    <a:ext uri="{A12FA001-AC4F-418D-AE19-62706E023703}">
                      <ahyp:hlinkClr xmlns:ahyp="http://schemas.microsoft.com/office/drawing/2018/hyperlinkcolor" val="tx"/>
                    </a:ext>
                  </a:extLst>
                </a:hlinkClick>
              </a:rPr>
              <a:t>https://github.com/ </a:t>
            </a:r>
            <a:endParaRPr lang="en-GB" b="0" i="0" dirty="0">
              <a:solidFill>
                <a:schemeClr val="accent2"/>
              </a:solidFill>
              <a:effectLst/>
              <a:latin typeface="roboto" panose="02000000000000000000" pitchFamily="2" charset="0"/>
            </a:endParaRPr>
          </a:p>
          <a:p>
            <a:pPr algn="l"/>
            <a:r>
              <a:rPr lang="en-GB" b="0" i="0" dirty="0">
                <a:solidFill>
                  <a:srgbClr val="404040"/>
                </a:solidFill>
                <a:effectLst/>
                <a:latin typeface="roboto" panose="02000000000000000000" pitchFamily="2" charset="0"/>
              </a:rPr>
              <a:t>2. Pick a </a:t>
            </a:r>
            <a:r>
              <a:rPr lang="en-GB" b="1" i="0" dirty="0">
                <a:solidFill>
                  <a:srgbClr val="404040"/>
                </a:solidFill>
                <a:effectLst/>
                <a:latin typeface="roboto" panose="02000000000000000000" pitchFamily="2" charset="0"/>
              </a:rPr>
              <a:t>username</a:t>
            </a:r>
            <a:r>
              <a:rPr lang="en-GB" b="0" i="0" dirty="0">
                <a:solidFill>
                  <a:srgbClr val="404040"/>
                </a:solidFill>
                <a:effectLst/>
                <a:latin typeface="roboto" panose="02000000000000000000" pitchFamily="2" charset="0"/>
              </a:rPr>
              <a:t>, enter your </a:t>
            </a:r>
            <a:r>
              <a:rPr lang="en-GB" b="1" i="0" dirty="0">
                <a:solidFill>
                  <a:srgbClr val="404040"/>
                </a:solidFill>
                <a:effectLst/>
                <a:latin typeface="roboto" panose="02000000000000000000" pitchFamily="2" charset="0"/>
              </a:rPr>
              <a:t>email address</a:t>
            </a:r>
            <a:r>
              <a:rPr lang="en-GB" b="0" i="0" dirty="0">
                <a:solidFill>
                  <a:srgbClr val="404040"/>
                </a:solidFill>
                <a:effectLst/>
                <a:latin typeface="roboto" panose="02000000000000000000" pitchFamily="2" charset="0"/>
              </a:rPr>
              <a:t>, and choose a </a:t>
            </a:r>
            <a:r>
              <a:rPr lang="en-GB" b="1" i="0" dirty="0">
                <a:solidFill>
                  <a:srgbClr val="404040"/>
                </a:solidFill>
                <a:effectLst/>
                <a:latin typeface="roboto" panose="02000000000000000000" pitchFamily="2" charset="0"/>
              </a:rPr>
              <a:t>password</a:t>
            </a:r>
            <a:r>
              <a:rPr lang="en-GB" b="0" i="0" dirty="0">
                <a:solidFill>
                  <a:srgbClr val="404040"/>
                </a:solidFill>
                <a:effectLst/>
                <a:latin typeface="roboto" panose="02000000000000000000" pitchFamily="2" charset="0"/>
              </a:rPr>
              <a:t>.</a:t>
            </a:r>
          </a:p>
          <a:p>
            <a:pPr algn="l"/>
            <a:r>
              <a:rPr lang="en-GB" b="0" i="0" dirty="0">
                <a:solidFill>
                  <a:srgbClr val="404040"/>
                </a:solidFill>
                <a:effectLst/>
                <a:latin typeface="roboto" panose="02000000000000000000" pitchFamily="2" charset="0"/>
              </a:rPr>
              <a:t>3. </a:t>
            </a:r>
            <a:r>
              <a:rPr lang="en-GB" dirty="0">
                <a:solidFill>
                  <a:srgbClr val="404040"/>
                </a:solidFill>
                <a:latin typeface="roboto" panose="02000000000000000000" pitchFamily="2" charset="0"/>
              </a:rPr>
              <a:t>R</a:t>
            </a:r>
            <a:r>
              <a:rPr lang="en-GB" b="0" i="0" dirty="0">
                <a:solidFill>
                  <a:srgbClr val="404040"/>
                </a:solidFill>
                <a:effectLst/>
                <a:latin typeface="roboto" panose="02000000000000000000" pitchFamily="2" charset="0"/>
              </a:rPr>
              <a:t>eceiving updates and announcements by checking/unchecking the </a:t>
            </a:r>
            <a:r>
              <a:rPr lang="en-GB" b="1" i="0" dirty="0">
                <a:solidFill>
                  <a:srgbClr val="404040"/>
                </a:solidFill>
                <a:effectLst/>
                <a:latin typeface="roboto" panose="02000000000000000000" pitchFamily="2" charset="0"/>
              </a:rPr>
              <a:t>Email preferences</a:t>
            </a:r>
            <a:r>
              <a:rPr lang="en-GB" b="0" i="0" dirty="0">
                <a:solidFill>
                  <a:srgbClr val="404040"/>
                </a:solidFill>
                <a:effectLst/>
                <a:latin typeface="roboto" panose="02000000000000000000" pitchFamily="2" charset="0"/>
              </a:rPr>
              <a:t> checkbox.</a:t>
            </a:r>
          </a:p>
          <a:p>
            <a:pPr algn="l"/>
            <a:r>
              <a:rPr lang="en-GB" b="0" i="0" dirty="0">
                <a:solidFill>
                  <a:srgbClr val="404040"/>
                </a:solidFill>
                <a:effectLst/>
                <a:latin typeface="roboto" panose="02000000000000000000" pitchFamily="2" charset="0"/>
              </a:rPr>
              <a:t>4. Verify you're not a robot by solving the </a:t>
            </a:r>
            <a:r>
              <a:rPr lang="en-GB" b="1" i="0" dirty="0">
                <a:solidFill>
                  <a:srgbClr val="404040"/>
                </a:solidFill>
                <a:effectLst/>
                <a:latin typeface="roboto" panose="02000000000000000000" pitchFamily="2" charset="0"/>
              </a:rPr>
              <a:t>Captcha</a:t>
            </a:r>
            <a:r>
              <a:rPr lang="en-GB" b="0" i="0" dirty="0">
                <a:solidFill>
                  <a:srgbClr val="404040"/>
                </a:solidFill>
                <a:effectLst/>
                <a:latin typeface="roboto" panose="02000000000000000000" pitchFamily="2" charset="0"/>
              </a:rPr>
              <a:t> puzzle.</a:t>
            </a:r>
          </a:p>
          <a:p>
            <a:pPr algn="l"/>
            <a:r>
              <a:rPr lang="en-GB" b="0" i="0" dirty="0">
                <a:solidFill>
                  <a:srgbClr val="404040"/>
                </a:solidFill>
                <a:effectLst/>
                <a:latin typeface="roboto" panose="02000000000000000000" pitchFamily="2" charset="0"/>
              </a:rPr>
              <a:t>5. Click </a:t>
            </a:r>
            <a:r>
              <a:rPr lang="en-GB" b="1" i="0" dirty="0">
                <a:solidFill>
                  <a:srgbClr val="404040"/>
                </a:solidFill>
                <a:effectLst/>
                <a:latin typeface="roboto" panose="02000000000000000000" pitchFamily="2" charset="0"/>
              </a:rPr>
              <a:t>Create an Account</a:t>
            </a:r>
            <a:r>
              <a:rPr lang="en-GB" b="0" i="0" dirty="0">
                <a:solidFill>
                  <a:srgbClr val="404040"/>
                </a:solidFill>
                <a:effectLst/>
                <a:latin typeface="roboto" panose="02000000000000000000" pitchFamily="2" charset="0"/>
              </a:rPr>
              <a:t>.</a:t>
            </a:r>
          </a:p>
          <a:p>
            <a:pPr marL="0" indent="0">
              <a:buNone/>
            </a:pPr>
            <a:br>
              <a:rPr lang="en-GB" b="0" i="0" dirty="0">
                <a:solidFill>
                  <a:srgbClr val="404040"/>
                </a:solidFill>
                <a:effectLst/>
                <a:latin typeface="roboto" panose="02000000000000000000" pitchFamily="2" charset="0"/>
              </a:rPr>
            </a:br>
            <a:endParaRPr lang="en-IN" dirty="0"/>
          </a:p>
        </p:txBody>
      </p:sp>
    </p:spTree>
    <p:extLst>
      <p:ext uri="{BB962C8B-B14F-4D97-AF65-F5344CB8AC3E}">
        <p14:creationId xmlns:p14="http://schemas.microsoft.com/office/powerpoint/2010/main" val="2498325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reating a GitHub account.">
            <a:extLst>
              <a:ext uri="{FF2B5EF4-FFF2-40B4-BE49-F238E27FC236}">
                <a16:creationId xmlns:a16="http://schemas.microsoft.com/office/drawing/2014/main" id="{139F2231-1D8F-6773-1487-01B802F56F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122" y="619432"/>
            <a:ext cx="5378245" cy="5781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17409F-3E17-1BD1-1410-731DCA439F75}"/>
              </a:ext>
            </a:extLst>
          </p:cNvPr>
          <p:cNvSpPr txBox="1"/>
          <p:nvPr/>
        </p:nvSpPr>
        <p:spPr>
          <a:xfrm>
            <a:off x="5958356" y="962314"/>
            <a:ext cx="4434341" cy="2862322"/>
          </a:xfrm>
          <a:prstGeom prst="rect">
            <a:avLst/>
          </a:prstGeom>
          <a:noFill/>
        </p:spPr>
        <p:txBody>
          <a:bodyPr wrap="square">
            <a:spAutoFit/>
          </a:bodyPr>
          <a:lstStyle/>
          <a:p>
            <a:pPr marL="285750" indent="-285750" algn="l">
              <a:buFont typeface="Wingdings" panose="05000000000000000000" pitchFamily="2" charset="2"/>
              <a:buChar char="q"/>
            </a:pPr>
            <a:r>
              <a:rPr lang="en-GB" b="0" i="0" dirty="0">
                <a:solidFill>
                  <a:srgbClr val="404040"/>
                </a:solidFill>
                <a:effectLst/>
                <a:latin typeface="roboto" panose="02000000000000000000" pitchFamily="2" charset="0"/>
              </a:rPr>
              <a:t>6. GitHub sends a </a:t>
            </a:r>
            <a:r>
              <a:rPr lang="en-GB" b="1" i="0" dirty="0">
                <a:solidFill>
                  <a:srgbClr val="404040"/>
                </a:solidFill>
                <a:effectLst/>
                <a:latin typeface="roboto" panose="02000000000000000000" pitchFamily="2" charset="0"/>
              </a:rPr>
              <a:t>launch code</a:t>
            </a:r>
            <a:r>
              <a:rPr lang="en-GB" b="0" i="0" dirty="0">
                <a:solidFill>
                  <a:srgbClr val="404040"/>
                </a:solidFill>
                <a:effectLst/>
                <a:latin typeface="roboto" panose="02000000000000000000" pitchFamily="2" charset="0"/>
              </a:rPr>
              <a:t> to the specified email address. Copy-paste the code in the designated field.</a:t>
            </a:r>
          </a:p>
          <a:p>
            <a:pPr marL="285750" indent="-285750" algn="l">
              <a:buFont typeface="Wingdings" panose="05000000000000000000" pitchFamily="2" charset="2"/>
              <a:buChar char="q"/>
            </a:pPr>
            <a:endParaRPr lang="en-GB" b="0" i="0" dirty="0">
              <a:solidFill>
                <a:srgbClr val="404040"/>
              </a:solidFill>
              <a:effectLst/>
              <a:latin typeface="roboto" panose="02000000000000000000" pitchFamily="2" charset="0"/>
            </a:endParaRPr>
          </a:p>
          <a:p>
            <a:pPr marL="285750" indent="-285750" algn="l">
              <a:buFont typeface="Wingdings" panose="05000000000000000000" pitchFamily="2" charset="2"/>
              <a:buChar char="q"/>
            </a:pPr>
            <a:r>
              <a:rPr lang="en-GB" b="0" i="0" dirty="0">
                <a:solidFill>
                  <a:srgbClr val="404040"/>
                </a:solidFill>
                <a:effectLst/>
                <a:latin typeface="roboto" panose="02000000000000000000" pitchFamily="2" charset="0"/>
              </a:rPr>
              <a:t>7. Optionally, enter account personalization details when asked or </a:t>
            </a:r>
            <a:r>
              <a:rPr lang="en-GB" b="1" i="0" dirty="0">
                <a:solidFill>
                  <a:srgbClr val="404040"/>
                </a:solidFill>
                <a:effectLst/>
                <a:latin typeface="roboto" panose="02000000000000000000" pitchFamily="2" charset="0"/>
              </a:rPr>
              <a:t>Skip</a:t>
            </a:r>
            <a:r>
              <a:rPr lang="en-GB" b="0" i="0" dirty="0">
                <a:solidFill>
                  <a:srgbClr val="404040"/>
                </a:solidFill>
                <a:effectLst/>
                <a:latin typeface="roboto" panose="02000000000000000000" pitchFamily="2" charset="0"/>
              </a:rPr>
              <a:t>, and click </a:t>
            </a:r>
            <a:r>
              <a:rPr lang="en-GB" b="1" i="0" dirty="0">
                <a:solidFill>
                  <a:srgbClr val="404040"/>
                </a:solidFill>
                <a:effectLst/>
                <a:latin typeface="roboto" panose="02000000000000000000" pitchFamily="2" charset="0"/>
              </a:rPr>
              <a:t>Continue</a:t>
            </a:r>
            <a:r>
              <a:rPr lang="en-GB" b="0" i="0" dirty="0">
                <a:solidFill>
                  <a:srgbClr val="404040"/>
                </a:solidFill>
                <a:effectLst/>
                <a:latin typeface="roboto" panose="02000000000000000000" pitchFamily="2" charset="0"/>
              </a:rPr>
              <a:t>.</a:t>
            </a:r>
          </a:p>
          <a:p>
            <a:pPr marL="285750" indent="-285750" algn="l">
              <a:buFont typeface="Wingdings" panose="05000000000000000000" pitchFamily="2" charset="2"/>
              <a:buChar char="q"/>
            </a:pPr>
            <a:endParaRPr lang="en-GB" b="0" i="0" dirty="0">
              <a:solidFill>
                <a:srgbClr val="404040"/>
              </a:solidFill>
              <a:effectLst/>
              <a:latin typeface="roboto" panose="02000000000000000000" pitchFamily="2" charset="0"/>
            </a:endParaRPr>
          </a:p>
          <a:p>
            <a:pPr marL="285750" indent="-285750" algn="l">
              <a:buFont typeface="Wingdings" panose="05000000000000000000" pitchFamily="2" charset="2"/>
              <a:buChar char="q"/>
            </a:pPr>
            <a:r>
              <a:rPr lang="en-GB" b="0" i="0" dirty="0">
                <a:solidFill>
                  <a:srgbClr val="404040"/>
                </a:solidFill>
                <a:effectLst/>
                <a:latin typeface="roboto" panose="02000000000000000000" pitchFamily="2" charset="0"/>
              </a:rPr>
              <a:t>You have now successfully created a GitHub account.</a:t>
            </a:r>
          </a:p>
        </p:txBody>
      </p:sp>
    </p:spTree>
    <p:extLst>
      <p:ext uri="{BB962C8B-B14F-4D97-AF65-F5344CB8AC3E}">
        <p14:creationId xmlns:p14="http://schemas.microsoft.com/office/powerpoint/2010/main" val="146346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6E39-F973-1FFC-0871-D21420FE6B6A}"/>
              </a:ext>
            </a:extLst>
          </p:cNvPr>
          <p:cNvSpPr>
            <a:spLocks noGrp="1"/>
          </p:cNvSpPr>
          <p:nvPr>
            <p:ph type="title"/>
          </p:nvPr>
        </p:nvSpPr>
        <p:spPr/>
        <p:txBody>
          <a:bodyPr/>
          <a:lstStyle/>
          <a:p>
            <a:r>
              <a:rPr lang="en-GB" b="1" i="0" dirty="0">
                <a:solidFill>
                  <a:srgbClr val="000000"/>
                </a:solidFill>
                <a:effectLst/>
                <a:latin typeface="poppins" panose="00000500000000000000" pitchFamily="2" charset="0"/>
              </a:rPr>
              <a:t>Step 2: Create a Local Git Repository</a:t>
            </a:r>
            <a:br>
              <a:rPr lang="en-GB" b="1" i="0" dirty="0">
                <a:solidFill>
                  <a:srgbClr val="000000"/>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03974791-BE6D-5627-6D9D-64A780426C00}"/>
              </a:ext>
            </a:extLst>
          </p:cNvPr>
          <p:cNvSpPr>
            <a:spLocks noGrp="1"/>
          </p:cNvSpPr>
          <p:nvPr>
            <p:ph idx="1"/>
          </p:nvPr>
        </p:nvSpPr>
        <p:spPr>
          <a:xfrm>
            <a:off x="581192" y="3519950"/>
            <a:ext cx="11029615" cy="2478001"/>
          </a:xfrm>
        </p:spPr>
        <p:txBody>
          <a:bodyPr>
            <a:noAutofit/>
          </a:bodyPr>
          <a:lstStyle/>
          <a:p>
            <a:pPr algn="l"/>
            <a:r>
              <a:rPr lang="en-GB" sz="1400" b="0" i="0" dirty="0">
                <a:solidFill>
                  <a:srgbClr val="404040"/>
                </a:solidFill>
                <a:effectLst/>
                <a:latin typeface="Arial" panose="020B0604020202020204" pitchFamily="34" charset="0"/>
                <a:cs typeface="Arial" panose="020B0604020202020204" pitchFamily="34" charset="0"/>
              </a:rPr>
              <a:t>After installing or updating Git, the next step is to </a:t>
            </a:r>
            <a:r>
              <a:rPr lang="en-GB" sz="1400" b="1" i="0" dirty="0">
                <a:solidFill>
                  <a:srgbClr val="404040"/>
                </a:solidFill>
                <a:effectLst/>
                <a:latin typeface="Arial" panose="020B0604020202020204" pitchFamily="34" charset="0"/>
                <a:cs typeface="Arial" panose="020B0604020202020204" pitchFamily="34" charset="0"/>
              </a:rPr>
              <a:t>create a local Git repository</a:t>
            </a:r>
            <a:r>
              <a:rPr lang="en-GB" sz="1400" b="0" i="0" dirty="0">
                <a:solidFill>
                  <a:srgbClr val="404040"/>
                </a:solidFill>
                <a:effectLst/>
                <a:latin typeface="Arial" panose="020B0604020202020204" pitchFamily="34" charset="0"/>
                <a:cs typeface="Arial" panose="020B0604020202020204" pitchFamily="34" charset="0"/>
              </a:rPr>
              <a:t>. </a:t>
            </a:r>
          </a:p>
          <a:p>
            <a:pPr algn="l"/>
            <a:r>
              <a:rPr lang="en-GB" sz="1400" b="0" i="0" dirty="0">
                <a:solidFill>
                  <a:srgbClr val="404040"/>
                </a:solidFill>
                <a:effectLst/>
                <a:latin typeface="Arial" panose="020B0604020202020204" pitchFamily="34" charset="0"/>
                <a:cs typeface="Arial" panose="020B0604020202020204" pitchFamily="34" charset="0"/>
              </a:rPr>
              <a:t>To create a Git repository, follow the steps below:</a:t>
            </a:r>
          </a:p>
          <a:p>
            <a:pPr algn="l"/>
            <a:r>
              <a:rPr lang="en-GB" sz="1400" b="0" i="0" dirty="0">
                <a:solidFill>
                  <a:srgbClr val="404040"/>
                </a:solidFill>
                <a:effectLst/>
                <a:latin typeface="Arial" panose="020B0604020202020204" pitchFamily="34" charset="0"/>
                <a:cs typeface="Arial" panose="020B0604020202020204" pitchFamily="34" charset="0"/>
              </a:rPr>
              <a:t>1. Open a Git Bash terminal and move to the directory where you want to keep the project on your local machine. For example:</a:t>
            </a:r>
          </a:p>
          <a:p>
            <a:pPr marL="0" indent="0" algn="l">
              <a:buNone/>
            </a:pPr>
            <a:r>
              <a:rPr lang="en-IN" sz="1400" b="0" i="0" dirty="0">
                <a:solidFill>
                  <a:srgbClr val="404040"/>
                </a:solidFill>
                <a:effectLst/>
                <a:latin typeface="Arial" panose="020B0604020202020204" pitchFamily="34" charset="0"/>
                <a:cs typeface="Arial" panose="020B0604020202020204" pitchFamily="34" charset="0"/>
              </a:rPr>
              <a:t>cd ~/Desktop </a:t>
            </a:r>
          </a:p>
          <a:p>
            <a:pPr marL="0" indent="0" algn="l">
              <a:buNone/>
            </a:pPr>
            <a:r>
              <a:rPr lang="en-IN" sz="1400" b="0" i="0" dirty="0" err="1">
                <a:solidFill>
                  <a:srgbClr val="404040"/>
                </a:solidFill>
                <a:effectLst/>
                <a:latin typeface="Arial" panose="020B0604020202020204" pitchFamily="34" charset="0"/>
                <a:cs typeface="Arial" panose="020B0604020202020204" pitchFamily="34" charset="0"/>
              </a:rPr>
              <a:t>mkdir</a:t>
            </a:r>
            <a:r>
              <a:rPr lang="en-IN" sz="1400" b="0" i="0" dirty="0">
                <a:solidFill>
                  <a:srgbClr val="404040"/>
                </a:solidFill>
                <a:effectLst/>
                <a:latin typeface="Arial" panose="020B0604020202020204" pitchFamily="34" charset="0"/>
                <a:cs typeface="Arial" panose="020B0604020202020204" pitchFamily="34" charset="0"/>
              </a:rPr>
              <a:t> </a:t>
            </a:r>
            <a:r>
              <a:rPr lang="en-IN" sz="1400" b="0" i="0" dirty="0" err="1">
                <a:solidFill>
                  <a:srgbClr val="404040"/>
                </a:solidFill>
                <a:effectLst/>
                <a:latin typeface="Arial" panose="020B0604020202020204" pitchFamily="34" charset="0"/>
                <a:cs typeface="Arial" panose="020B0604020202020204" pitchFamily="34" charset="0"/>
              </a:rPr>
              <a:t>myproject</a:t>
            </a:r>
            <a:r>
              <a:rPr lang="en-IN" sz="1400" b="0" i="0" dirty="0">
                <a:solidFill>
                  <a:srgbClr val="404040"/>
                </a:solidFill>
                <a:effectLst/>
                <a:latin typeface="Arial" panose="020B0604020202020204" pitchFamily="34" charset="0"/>
                <a:cs typeface="Arial" panose="020B0604020202020204" pitchFamily="34" charset="0"/>
              </a:rPr>
              <a:t> </a:t>
            </a:r>
          </a:p>
          <a:p>
            <a:pPr marL="0" indent="0" algn="l">
              <a:buNone/>
            </a:pPr>
            <a:r>
              <a:rPr lang="en-IN" sz="1400" b="0" i="0" dirty="0">
                <a:solidFill>
                  <a:srgbClr val="404040"/>
                </a:solidFill>
                <a:effectLst/>
                <a:latin typeface="Arial" panose="020B0604020202020204" pitchFamily="34" charset="0"/>
                <a:cs typeface="Arial" panose="020B0604020202020204" pitchFamily="34" charset="0"/>
              </a:rPr>
              <a:t>cd </a:t>
            </a:r>
            <a:r>
              <a:rPr lang="en-IN" sz="1400" b="0" i="0" dirty="0" err="1">
                <a:solidFill>
                  <a:srgbClr val="404040"/>
                </a:solidFill>
                <a:effectLst/>
                <a:latin typeface="Arial" panose="020B0604020202020204" pitchFamily="34" charset="0"/>
                <a:cs typeface="Arial" panose="020B0604020202020204" pitchFamily="34" charset="0"/>
              </a:rPr>
              <a:t>myproject</a:t>
            </a:r>
            <a:r>
              <a:rPr lang="en-IN" sz="1400" b="0" i="0" dirty="0">
                <a:solidFill>
                  <a:srgbClr val="404040"/>
                </a:solidFill>
                <a:effectLst/>
                <a:latin typeface="Arial" panose="020B0604020202020204" pitchFamily="34" charset="0"/>
                <a:cs typeface="Arial" panose="020B0604020202020204" pitchFamily="34" charset="0"/>
              </a:rPr>
              <a:t>/</a:t>
            </a:r>
          </a:p>
          <a:p>
            <a:pPr marL="0" indent="0" algn="l">
              <a:buNone/>
            </a:pPr>
            <a:endParaRPr lang="en-IN" sz="1400" b="0" i="0" dirty="0">
              <a:solidFill>
                <a:srgbClr val="404040"/>
              </a:solidFill>
              <a:effectLst/>
              <a:latin typeface="Arial" panose="020B0604020202020204" pitchFamily="34" charset="0"/>
              <a:cs typeface="Arial" panose="020B0604020202020204" pitchFamily="34" charset="0"/>
            </a:endParaRPr>
          </a:p>
          <a:p>
            <a:pPr marL="0" indent="0" algn="l">
              <a:buNone/>
            </a:pPr>
            <a:r>
              <a:rPr lang="en-GB" sz="1400" b="0" i="0" dirty="0">
                <a:solidFill>
                  <a:srgbClr val="404040"/>
                </a:solidFill>
                <a:effectLst/>
                <a:latin typeface="Arial" panose="020B0604020202020204" pitchFamily="34" charset="0"/>
                <a:cs typeface="Arial" panose="020B0604020202020204" pitchFamily="34" charset="0"/>
              </a:rPr>
              <a:t>In this example, we changed the directory to </a:t>
            </a:r>
            <a:r>
              <a:rPr lang="en-GB" sz="1400" b="1" i="0" dirty="0">
                <a:solidFill>
                  <a:srgbClr val="404040"/>
                </a:solidFill>
                <a:effectLst/>
                <a:latin typeface="Arial" panose="020B0604020202020204" pitchFamily="34" charset="0"/>
                <a:cs typeface="Arial" panose="020B0604020202020204" pitchFamily="34" charset="0"/>
              </a:rPr>
              <a:t>Desktop </a:t>
            </a:r>
            <a:r>
              <a:rPr lang="en-GB" sz="1400" b="0" i="0" dirty="0">
                <a:solidFill>
                  <a:srgbClr val="404040"/>
                </a:solidFill>
                <a:effectLst/>
                <a:latin typeface="Arial" panose="020B0604020202020204" pitchFamily="34" charset="0"/>
                <a:cs typeface="Arial" panose="020B0604020202020204" pitchFamily="34" charset="0"/>
              </a:rPr>
              <a:t>and created a subdirectory called </a:t>
            </a:r>
            <a:r>
              <a:rPr lang="en-GB" sz="1400" b="0" i="1" dirty="0" err="1">
                <a:solidFill>
                  <a:srgbClr val="404040"/>
                </a:solidFill>
                <a:effectLst/>
                <a:latin typeface="Arial" panose="020B0604020202020204" pitchFamily="34" charset="0"/>
                <a:cs typeface="Arial" panose="020B0604020202020204" pitchFamily="34" charset="0"/>
              </a:rPr>
              <a:t>myproject</a:t>
            </a:r>
            <a:r>
              <a:rPr lang="en-GB" sz="1400" b="0" i="0" dirty="0">
                <a:solidFill>
                  <a:srgbClr val="404040"/>
                </a:solidFill>
                <a:effectLst/>
                <a:latin typeface="Arial" panose="020B0604020202020204" pitchFamily="34" charset="0"/>
                <a:cs typeface="Arial" panose="020B0604020202020204" pitchFamily="34" charset="0"/>
              </a:rPr>
              <a:t>.</a:t>
            </a:r>
          </a:p>
          <a:p>
            <a:pPr marL="0" indent="0" algn="l">
              <a:buNone/>
            </a:pPr>
            <a:r>
              <a:rPr lang="en-GB" sz="1400" b="0" i="0" dirty="0">
                <a:solidFill>
                  <a:srgbClr val="404040"/>
                </a:solidFill>
                <a:effectLst/>
                <a:latin typeface="Arial" panose="020B0604020202020204" pitchFamily="34" charset="0"/>
                <a:cs typeface="Arial" panose="020B0604020202020204" pitchFamily="34" charset="0"/>
              </a:rPr>
              <a:t>2. Create a Git repository in the selected folder by running the git </a:t>
            </a:r>
            <a:r>
              <a:rPr lang="en-GB" sz="1400" b="0" i="0" dirty="0" err="1">
                <a:solidFill>
                  <a:srgbClr val="404040"/>
                </a:solidFill>
                <a:effectLst/>
                <a:latin typeface="Arial" panose="020B0604020202020204" pitchFamily="34" charset="0"/>
                <a:cs typeface="Arial" panose="020B0604020202020204" pitchFamily="34" charset="0"/>
              </a:rPr>
              <a:t>init</a:t>
            </a:r>
            <a:r>
              <a:rPr lang="en-GB" sz="1400" b="0" i="0" dirty="0">
                <a:solidFill>
                  <a:srgbClr val="404040"/>
                </a:solidFill>
                <a:effectLst/>
                <a:latin typeface="Arial" panose="020B0604020202020204" pitchFamily="34" charset="0"/>
                <a:cs typeface="Arial" panose="020B0604020202020204" pitchFamily="34" charset="0"/>
              </a:rPr>
              <a:t> command. The syntax is: </a:t>
            </a:r>
          </a:p>
          <a:p>
            <a:pPr marL="0" indent="0" algn="l">
              <a:buNone/>
            </a:pPr>
            <a:r>
              <a:rPr lang="en-IN" sz="1400" b="0" i="0" dirty="0">
                <a:solidFill>
                  <a:srgbClr val="404040"/>
                </a:solidFill>
                <a:effectLst/>
                <a:latin typeface="Arial" panose="020B0604020202020204" pitchFamily="34" charset="0"/>
                <a:cs typeface="Arial" panose="020B0604020202020204" pitchFamily="34" charset="0"/>
              </a:rPr>
              <a:t>git </a:t>
            </a:r>
            <a:r>
              <a:rPr lang="en-IN" sz="1400" b="0" i="0" dirty="0" err="1">
                <a:solidFill>
                  <a:srgbClr val="404040"/>
                </a:solidFill>
                <a:effectLst/>
                <a:latin typeface="Arial" panose="020B0604020202020204" pitchFamily="34" charset="0"/>
                <a:cs typeface="Arial" panose="020B0604020202020204" pitchFamily="34" charset="0"/>
              </a:rPr>
              <a:t>init</a:t>
            </a:r>
            <a:r>
              <a:rPr lang="en-IN" sz="1400" b="0" i="0" dirty="0">
                <a:solidFill>
                  <a:srgbClr val="404040"/>
                </a:solidFill>
                <a:effectLst/>
                <a:latin typeface="Arial" panose="020B0604020202020204" pitchFamily="34" charset="0"/>
                <a:cs typeface="Arial" panose="020B0604020202020204" pitchFamily="34" charset="0"/>
              </a:rPr>
              <a:t> [repository-name]</a:t>
            </a:r>
            <a:endParaRPr lang="en-GB" sz="1400" b="0" i="0" dirty="0">
              <a:solidFill>
                <a:srgbClr val="404040"/>
              </a:solidFill>
              <a:effectLst/>
              <a:latin typeface="Arial" panose="020B0604020202020204" pitchFamily="34" charset="0"/>
              <a:cs typeface="Arial" panose="020B0604020202020204" pitchFamily="34" charset="0"/>
            </a:endParaRPr>
          </a:p>
          <a:p>
            <a:pPr marL="0" indent="0" algn="l">
              <a:buNone/>
            </a:pPr>
            <a:endParaRPr lang="en-GB" sz="1400" b="0" i="0" dirty="0">
              <a:solidFill>
                <a:srgbClr val="404040"/>
              </a:solidFill>
              <a:effectLst/>
              <a:latin typeface="Arial" panose="020B0604020202020204" pitchFamily="34" charset="0"/>
              <a:cs typeface="Arial" panose="020B0604020202020204" pitchFamily="34" charset="0"/>
            </a:endParaRPr>
          </a:p>
          <a:p>
            <a:pPr marL="0" indent="0" algn="l">
              <a:buNone/>
            </a:pPr>
            <a:endParaRPr lang="en-GB" sz="1400" b="0" i="0" dirty="0">
              <a:solidFill>
                <a:srgbClr val="404040"/>
              </a:solidFill>
              <a:effectLst/>
              <a:latin typeface="Arial" panose="020B0604020202020204" pitchFamily="34" charset="0"/>
              <a:cs typeface="Arial" panose="020B0604020202020204" pitchFamily="34" charset="0"/>
            </a:endParaRPr>
          </a:p>
          <a:p>
            <a:pPr algn="l"/>
            <a:endParaRPr lang="en-GB" sz="1400" dirty="0">
              <a:solidFill>
                <a:srgbClr val="404040"/>
              </a:solidFill>
              <a:latin typeface="Arial" panose="020B0604020202020204" pitchFamily="34" charset="0"/>
              <a:cs typeface="Arial" panose="020B0604020202020204" pitchFamily="34" charset="0"/>
            </a:endParaRPr>
          </a:p>
          <a:p>
            <a:pPr algn="l"/>
            <a:endParaRPr lang="en-GB" sz="1400" b="0" i="0" dirty="0">
              <a:solidFill>
                <a:srgbClr val="404040"/>
              </a:solidFill>
              <a:effectLst/>
              <a:latin typeface="Arial" panose="020B0604020202020204" pitchFamily="34" charset="0"/>
              <a:cs typeface="Arial" panose="020B0604020202020204" pitchFamily="34" charset="0"/>
            </a:endParaRPr>
          </a:p>
          <a:p>
            <a:pPr algn="l"/>
            <a:endParaRPr lang="en-GB" sz="1400" dirty="0">
              <a:solidFill>
                <a:srgbClr val="404040"/>
              </a:solidFill>
              <a:latin typeface="Arial" panose="020B0604020202020204" pitchFamily="34" charset="0"/>
              <a:cs typeface="Arial" panose="020B0604020202020204" pitchFamily="34" charset="0"/>
            </a:endParaRPr>
          </a:p>
          <a:p>
            <a:pPr algn="l"/>
            <a:endParaRPr lang="en-GB" sz="1400" b="0" i="0" dirty="0">
              <a:solidFill>
                <a:srgbClr val="404040"/>
              </a:solidFill>
              <a:effectLst/>
              <a:latin typeface="Arial" panose="020B0604020202020204" pitchFamily="34" charset="0"/>
              <a:cs typeface="Arial" panose="020B0604020202020204" pitchFamily="34" charset="0"/>
            </a:endParaRPr>
          </a:p>
          <a:p>
            <a:pPr algn="l"/>
            <a:endParaRPr lang="en-GB" sz="1400" dirty="0">
              <a:solidFill>
                <a:srgbClr val="404040"/>
              </a:solidFill>
              <a:latin typeface="Arial" panose="020B0604020202020204" pitchFamily="34" charset="0"/>
              <a:cs typeface="Arial" panose="020B0604020202020204" pitchFamily="34" charset="0"/>
            </a:endParaRPr>
          </a:p>
          <a:p>
            <a:pPr algn="l"/>
            <a:endParaRPr lang="en-GB" sz="1400" b="0" i="0" dirty="0">
              <a:solidFill>
                <a:srgbClr val="404040"/>
              </a:solidFill>
              <a:effectLst/>
              <a:latin typeface="Arial" panose="020B0604020202020204" pitchFamily="34" charset="0"/>
              <a:cs typeface="Arial" panose="020B0604020202020204" pitchFamily="34" charset="0"/>
            </a:endParaRPr>
          </a:p>
          <a:p>
            <a:pPr marL="0" indent="0">
              <a:buNone/>
            </a:pPr>
            <a:endParaRPr lang="en-IN" sz="1400" dirty="0">
              <a:latin typeface="Arial" panose="020B0604020202020204" pitchFamily="34" charset="0"/>
              <a:cs typeface="Arial" panose="020B0604020202020204" pitchFamily="34" charset="0"/>
            </a:endParaRPr>
          </a:p>
        </p:txBody>
      </p:sp>
      <p:sp>
        <p:nvSpPr>
          <p:cNvPr id="8" name="Rectangle 6">
            <a:extLst>
              <a:ext uri="{FF2B5EF4-FFF2-40B4-BE49-F238E27FC236}">
                <a16:creationId xmlns:a16="http://schemas.microsoft.com/office/drawing/2014/main" id="{B3AEAD2C-0225-A326-E606-CDD3398D0EDC}"/>
              </a:ext>
            </a:extLst>
          </p:cNvPr>
          <p:cNvSpPr>
            <a:spLocks noChangeArrowheads="1"/>
          </p:cNvSpPr>
          <p:nvPr/>
        </p:nvSpPr>
        <p:spPr bwMode="auto">
          <a:xfrm>
            <a:off x="0" y="-184666"/>
            <a:ext cx="18473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6" name="Picture 8" descr="Creating a local Git repository.">
            <a:extLst>
              <a:ext uri="{FF2B5EF4-FFF2-40B4-BE49-F238E27FC236}">
                <a16:creationId xmlns:a16="http://schemas.microsoft.com/office/drawing/2014/main" id="{627A1825-3979-0708-B93E-E6E0856F9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026" y="4758950"/>
            <a:ext cx="7098889" cy="139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89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27238-3ECA-8183-11DC-938ECB53B0B0}"/>
              </a:ext>
            </a:extLst>
          </p:cNvPr>
          <p:cNvSpPr>
            <a:spLocks noGrp="1"/>
          </p:cNvSpPr>
          <p:nvPr>
            <p:ph idx="1"/>
          </p:nvPr>
        </p:nvSpPr>
        <p:spPr>
          <a:xfrm>
            <a:off x="581192" y="796413"/>
            <a:ext cx="11029615" cy="5178937"/>
          </a:xfrm>
        </p:spPr>
        <p:txBody>
          <a:bodyPr/>
          <a:lstStyle/>
          <a:p>
            <a:pPr algn="l"/>
            <a:r>
              <a:rPr lang="en-GB" b="1" i="0" dirty="0">
                <a:solidFill>
                  <a:srgbClr val="000000"/>
                </a:solidFill>
                <a:effectLst/>
                <a:latin typeface="poppins" panose="00000500000000000000" pitchFamily="2" charset="0"/>
              </a:rPr>
              <a:t>Step 3: Create a New Repository on GitHub</a:t>
            </a:r>
          </a:p>
          <a:p>
            <a:pPr algn="l"/>
            <a:r>
              <a:rPr lang="en-GB" b="0" i="0" dirty="0">
                <a:solidFill>
                  <a:srgbClr val="404040"/>
                </a:solidFill>
                <a:effectLst/>
                <a:latin typeface="roboto" panose="02000000000000000000" pitchFamily="2" charset="0"/>
              </a:rPr>
              <a:t>GitHub allows you to keep track of your code when you're working with a team and need to modify the project's code collaboratively.</a:t>
            </a:r>
          </a:p>
          <a:p>
            <a:pPr algn="l"/>
            <a:r>
              <a:rPr lang="en-GB" b="0" i="0" dirty="0">
                <a:solidFill>
                  <a:srgbClr val="404040"/>
                </a:solidFill>
                <a:effectLst/>
                <a:latin typeface="roboto" panose="02000000000000000000" pitchFamily="2" charset="0"/>
              </a:rPr>
              <a:t>Follow these steps to create a new repository on GitHub:</a:t>
            </a:r>
          </a:p>
          <a:p>
            <a:pPr algn="l"/>
            <a:r>
              <a:rPr lang="en-GB" b="0" i="0" dirty="0">
                <a:solidFill>
                  <a:srgbClr val="404040"/>
                </a:solidFill>
                <a:effectLst/>
                <a:latin typeface="roboto" panose="02000000000000000000" pitchFamily="2" charset="0"/>
              </a:rPr>
              <a:t>1. Log in and browse to the GitHub home page.</a:t>
            </a:r>
          </a:p>
          <a:p>
            <a:pPr algn="l"/>
            <a:r>
              <a:rPr lang="en-GB" b="0" i="0" dirty="0">
                <a:solidFill>
                  <a:srgbClr val="404040"/>
                </a:solidFill>
                <a:effectLst/>
                <a:latin typeface="roboto" panose="02000000000000000000" pitchFamily="2" charset="0"/>
              </a:rPr>
              <a:t>2. Find the </a:t>
            </a:r>
            <a:r>
              <a:rPr lang="en-GB" b="1" i="0" dirty="0">
                <a:solidFill>
                  <a:srgbClr val="404040"/>
                </a:solidFill>
                <a:effectLst/>
                <a:latin typeface="roboto" panose="02000000000000000000" pitchFamily="2" charset="0"/>
              </a:rPr>
              <a:t>New repository</a:t>
            </a:r>
            <a:r>
              <a:rPr lang="en-GB" b="0" i="0" dirty="0">
                <a:solidFill>
                  <a:srgbClr val="404040"/>
                </a:solidFill>
                <a:effectLst/>
                <a:latin typeface="roboto" panose="02000000000000000000" pitchFamily="2" charset="0"/>
              </a:rPr>
              <a:t> option under the </a:t>
            </a:r>
            <a:r>
              <a:rPr lang="en-GB" b="1" i="0" dirty="0">
                <a:solidFill>
                  <a:srgbClr val="404040"/>
                </a:solidFill>
                <a:effectLst/>
                <a:latin typeface="roboto" panose="02000000000000000000" pitchFamily="2" charset="0"/>
              </a:rPr>
              <a:t>+</a:t>
            </a:r>
            <a:r>
              <a:rPr lang="en-GB" b="0" i="0" dirty="0">
                <a:solidFill>
                  <a:srgbClr val="404040"/>
                </a:solidFill>
                <a:effectLst/>
                <a:latin typeface="roboto" panose="02000000000000000000" pitchFamily="2" charset="0"/>
              </a:rPr>
              <a:t> sign next to your profile picture, in the top right corner.</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8198" name="Picture 6" descr="Finding the &quot;New repository&quot; option in GitHub.">
            <a:extLst>
              <a:ext uri="{FF2B5EF4-FFF2-40B4-BE49-F238E27FC236}">
                <a16:creationId xmlns:a16="http://schemas.microsoft.com/office/drawing/2014/main" id="{B96FD63B-E8A6-890F-AD5E-995265BBD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510" y="3385881"/>
            <a:ext cx="3862081"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04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F33B-8B1F-4D8C-A23F-5DC515DF0C5E}"/>
              </a:ext>
            </a:extLst>
          </p:cNvPr>
          <p:cNvSpPr>
            <a:spLocks noGrp="1"/>
          </p:cNvSpPr>
          <p:nvPr>
            <p:ph type="title"/>
          </p:nvPr>
        </p:nvSpPr>
        <p:spPr>
          <a:xfrm>
            <a:off x="581192" y="2825928"/>
            <a:ext cx="11029616" cy="1175805"/>
          </a:xfrm>
        </p:spPr>
        <p:txBody>
          <a:bodyPr/>
          <a:lstStyle/>
          <a:p>
            <a:pPr algn="ctr"/>
            <a:r>
              <a:rPr lang="en-IN" dirty="0"/>
              <a:t>Introduction</a:t>
            </a:r>
          </a:p>
        </p:txBody>
      </p:sp>
    </p:spTree>
    <p:extLst>
      <p:ext uri="{BB962C8B-B14F-4D97-AF65-F5344CB8AC3E}">
        <p14:creationId xmlns:p14="http://schemas.microsoft.com/office/powerpoint/2010/main" val="419686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C1921-3691-E74A-08E2-CF1EFF3A8F94}"/>
              </a:ext>
            </a:extLst>
          </p:cNvPr>
          <p:cNvSpPr>
            <a:spLocks noGrp="1"/>
          </p:cNvSpPr>
          <p:nvPr>
            <p:ph idx="1"/>
          </p:nvPr>
        </p:nvSpPr>
        <p:spPr>
          <a:xfrm>
            <a:off x="581192" y="757084"/>
            <a:ext cx="11029615" cy="5218266"/>
          </a:xfrm>
        </p:spPr>
        <p:txBody>
          <a:bodyPr/>
          <a:lstStyle/>
          <a:p>
            <a:pPr marL="0" indent="0">
              <a:buNone/>
            </a:pPr>
            <a:r>
              <a:rPr lang="en-GB" b="0" i="0" dirty="0">
                <a:solidFill>
                  <a:srgbClr val="404040"/>
                </a:solidFill>
                <a:effectLst/>
                <a:latin typeface="roboto" panose="02000000000000000000" pitchFamily="2" charset="0"/>
              </a:rPr>
              <a:t>3. Enter a name for your repository, provide a brief description, and choose a privacy setting.</a:t>
            </a:r>
          </a:p>
          <a:p>
            <a:pPr marL="0" indent="0">
              <a:buNone/>
            </a:pPr>
            <a:endParaRPr lang="en-GB" dirty="0">
              <a:solidFill>
                <a:srgbClr val="404040"/>
              </a:solidFill>
              <a:latin typeface="roboto" panose="02000000000000000000" pitchFamily="2" charset="0"/>
            </a:endParaRPr>
          </a:p>
          <a:p>
            <a:pPr marL="0" indent="0">
              <a:buNone/>
            </a:pPr>
            <a:endParaRPr lang="en-GB" dirty="0">
              <a:solidFill>
                <a:srgbClr val="404040"/>
              </a:solidFill>
              <a:latin typeface="roboto" panose="02000000000000000000" pitchFamily="2" charset="0"/>
            </a:endParaRPr>
          </a:p>
          <a:p>
            <a:pPr marL="0" indent="0">
              <a:buNone/>
            </a:pPr>
            <a:endParaRPr lang="en-GB" dirty="0">
              <a:solidFill>
                <a:srgbClr val="404040"/>
              </a:solidFill>
              <a:latin typeface="roboto" panose="02000000000000000000" pitchFamily="2" charset="0"/>
            </a:endParaRPr>
          </a:p>
          <a:p>
            <a:pPr marL="0" indent="0">
              <a:buNone/>
            </a:pPr>
            <a:endParaRPr lang="en-GB" dirty="0">
              <a:solidFill>
                <a:srgbClr val="404040"/>
              </a:solidFill>
              <a:latin typeface="roboto" panose="02000000000000000000" pitchFamily="2" charset="0"/>
            </a:endParaRPr>
          </a:p>
          <a:p>
            <a:pPr marL="0" indent="0">
              <a:buNone/>
            </a:pPr>
            <a:endParaRPr lang="en-GB" dirty="0">
              <a:solidFill>
                <a:srgbClr val="404040"/>
              </a:solidFill>
              <a:latin typeface="roboto" panose="02000000000000000000" pitchFamily="2" charset="0"/>
            </a:endParaRPr>
          </a:p>
          <a:p>
            <a:pPr marL="0" indent="0">
              <a:buNone/>
            </a:pPr>
            <a:endParaRPr lang="en-GB" dirty="0">
              <a:solidFill>
                <a:srgbClr val="404040"/>
              </a:solidFill>
              <a:latin typeface="roboto" panose="02000000000000000000" pitchFamily="2" charset="0"/>
            </a:endParaRPr>
          </a:p>
          <a:p>
            <a:pPr marL="0" indent="0">
              <a:buNone/>
            </a:pPr>
            <a:endParaRPr lang="en-GB" dirty="0">
              <a:solidFill>
                <a:srgbClr val="404040"/>
              </a:solidFill>
              <a:latin typeface="roboto" panose="02000000000000000000" pitchFamily="2" charset="0"/>
            </a:endParaRPr>
          </a:p>
          <a:p>
            <a:pPr marL="0" indent="0">
              <a:buNone/>
            </a:pPr>
            <a:endParaRPr lang="en-GB" dirty="0">
              <a:solidFill>
                <a:srgbClr val="404040"/>
              </a:solidFill>
              <a:latin typeface="roboto" panose="02000000000000000000" pitchFamily="2" charset="0"/>
            </a:endParaRPr>
          </a:p>
          <a:p>
            <a:pPr marL="0" indent="0">
              <a:buNone/>
            </a:pPr>
            <a:endParaRPr lang="en-GB" dirty="0">
              <a:solidFill>
                <a:srgbClr val="404040"/>
              </a:solidFill>
              <a:latin typeface="roboto" panose="02000000000000000000" pitchFamily="2" charset="0"/>
            </a:endParaRPr>
          </a:p>
          <a:p>
            <a:pPr marL="0" indent="0">
              <a:buNone/>
            </a:pPr>
            <a:endParaRPr lang="en-GB" dirty="0">
              <a:solidFill>
                <a:srgbClr val="404040"/>
              </a:solidFill>
              <a:latin typeface="roboto" panose="02000000000000000000" pitchFamily="2" charset="0"/>
            </a:endParaRPr>
          </a:p>
          <a:p>
            <a:pPr marL="0" indent="0">
              <a:buNone/>
            </a:pPr>
            <a:endParaRPr lang="en-IN" dirty="0"/>
          </a:p>
        </p:txBody>
      </p:sp>
      <p:pic>
        <p:nvPicPr>
          <p:cNvPr id="9218" name="Picture 2" descr="Personalizing a repository on GitHub.">
            <a:extLst>
              <a:ext uri="{FF2B5EF4-FFF2-40B4-BE49-F238E27FC236}">
                <a16:creationId xmlns:a16="http://schemas.microsoft.com/office/drawing/2014/main" id="{E8FCBA4C-D4A8-1EF6-7997-52DD34A9D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1362075"/>
            <a:ext cx="71437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7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0E639-96F6-B0B6-ADA9-327C53E63010}"/>
              </a:ext>
            </a:extLst>
          </p:cNvPr>
          <p:cNvSpPr>
            <a:spLocks noGrp="1"/>
          </p:cNvSpPr>
          <p:nvPr>
            <p:ph idx="1"/>
          </p:nvPr>
        </p:nvSpPr>
        <p:spPr>
          <a:xfrm>
            <a:off x="581192" y="1474840"/>
            <a:ext cx="11029615" cy="4532671"/>
          </a:xfrm>
        </p:spPr>
        <p:txBody>
          <a:bodyPr/>
          <a:lstStyle/>
          <a:p>
            <a:pPr algn="l"/>
            <a:r>
              <a:rPr lang="en-GB" b="0" i="0" dirty="0">
                <a:solidFill>
                  <a:srgbClr val="404040"/>
                </a:solidFill>
                <a:effectLst/>
                <a:latin typeface="roboto" panose="02000000000000000000" pitchFamily="2" charset="0"/>
              </a:rPr>
              <a:t>4. Click the </a:t>
            </a:r>
            <a:r>
              <a:rPr lang="en-GB" b="1" i="0" dirty="0">
                <a:solidFill>
                  <a:srgbClr val="404040"/>
                </a:solidFill>
                <a:effectLst/>
                <a:latin typeface="roboto" panose="02000000000000000000" pitchFamily="2" charset="0"/>
              </a:rPr>
              <a:t>Create repository</a:t>
            </a:r>
            <a:r>
              <a:rPr lang="en-GB" b="0" i="0" dirty="0">
                <a:solidFill>
                  <a:srgbClr val="404040"/>
                </a:solidFill>
                <a:effectLst/>
                <a:latin typeface="roboto" panose="02000000000000000000" pitchFamily="2" charset="0"/>
              </a:rPr>
              <a:t> button.</a:t>
            </a:r>
          </a:p>
          <a:p>
            <a:pPr algn="l"/>
            <a:r>
              <a:rPr lang="en-GB" b="0" i="0" dirty="0">
                <a:solidFill>
                  <a:srgbClr val="404040"/>
                </a:solidFill>
                <a:effectLst/>
                <a:latin typeface="roboto" panose="02000000000000000000" pitchFamily="2" charset="0"/>
              </a:rPr>
              <a:t>GitHub allows you to add an existing repo you have </a:t>
            </a:r>
            <a:r>
              <a:rPr lang="en-GB" b="1" i="0" dirty="0">
                <a:solidFill>
                  <a:srgbClr val="404040"/>
                </a:solidFill>
                <a:effectLst/>
                <a:latin typeface="roboto" panose="02000000000000000000" pitchFamily="2" charset="0"/>
              </a:rPr>
              <a:t>created locally</a:t>
            </a:r>
            <a:r>
              <a:rPr lang="en-GB" b="0" i="0" dirty="0">
                <a:solidFill>
                  <a:srgbClr val="404040"/>
                </a:solidFill>
                <a:effectLst/>
                <a:latin typeface="roboto" panose="02000000000000000000" pitchFamily="2" charset="0"/>
              </a:rPr>
              <a:t>. To push a local repository from your machine to GitHub, use the following syntax:</a:t>
            </a:r>
          </a:p>
          <a:p>
            <a:pPr marL="0" indent="0">
              <a:buNone/>
            </a:pPr>
            <a:endParaRPr lang="en-IN" dirty="0"/>
          </a:p>
          <a:p>
            <a:pPr marL="0" indent="0">
              <a:buNone/>
            </a:pPr>
            <a:r>
              <a:rPr lang="en-GB" dirty="0"/>
              <a:t>git remote add origin https://github.com/[your-username]/[repository-name.git]</a:t>
            </a:r>
          </a:p>
          <a:p>
            <a:pPr marL="0" indent="0">
              <a:buNone/>
            </a:pPr>
            <a:r>
              <a:rPr lang="en-GB" dirty="0"/>
              <a:t>git push -u origin master</a:t>
            </a:r>
          </a:p>
          <a:p>
            <a:pPr marL="0" indent="0">
              <a:buNone/>
            </a:pPr>
            <a:endParaRPr lang="en-GB"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244" name="Picture 4" descr="Push a local repository to GitHub.">
            <a:extLst>
              <a:ext uri="{FF2B5EF4-FFF2-40B4-BE49-F238E27FC236}">
                <a16:creationId xmlns:a16="http://schemas.microsoft.com/office/drawing/2014/main" id="{8E145965-058F-986B-A292-D26FBA6D6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9000"/>
            <a:ext cx="9075174" cy="257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127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69B92-BC9F-4C09-EBFF-B9D36F435750}"/>
              </a:ext>
            </a:extLst>
          </p:cNvPr>
          <p:cNvSpPr>
            <a:spLocks noGrp="1"/>
          </p:cNvSpPr>
          <p:nvPr>
            <p:ph idx="1"/>
          </p:nvPr>
        </p:nvSpPr>
        <p:spPr>
          <a:xfrm>
            <a:off x="581192" y="698090"/>
            <a:ext cx="11029615" cy="5277260"/>
          </a:xfrm>
        </p:spPr>
        <p:txBody>
          <a:bodyPr/>
          <a:lstStyle/>
          <a:p>
            <a:pPr algn="l"/>
            <a:r>
              <a:rPr lang="en-GB" b="1" i="0" dirty="0">
                <a:solidFill>
                  <a:srgbClr val="000000"/>
                </a:solidFill>
                <a:effectLst/>
                <a:latin typeface="poppins" panose="00000500000000000000" pitchFamily="2" charset="0"/>
              </a:rPr>
              <a:t>Step 4: Add a File to the Repository</a:t>
            </a:r>
          </a:p>
          <a:p>
            <a:pPr algn="l"/>
            <a:r>
              <a:rPr lang="en-GB" b="0" i="0" dirty="0">
                <a:solidFill>
                  <a:srgbClr val="404040"/>
                </a:solidFill>
                <a:effectLst/>
                <a:latin typeface="roboto" panose="02000000000000000000" pitchFamily="2" charset="0"/>
              </a:rPr>
              <a:t>Git notices when you add or modify files in the folder containing the Git repository but </a:t>
            </a:r>
            <a:r>
              <a:rPr lang="en-GB" b="1" i="0" dirty="0">
                <a:solidFill>
                  <a:srgbClr val="404040"/>
                </a:solidFill>
                <a:effectLst/>
                <a:latin typeface="roboto" panose="02000000000000000000" pitchFamily="2" charset="0"/>
              </a:rPr>
              <a:t>doesn't track</a:t>
            </a:r>
            <a:r>
              <a:rPr lang="en-GB" b="0" i="0" dirty="0">
                <a:solidFill>
                  <a:srgbClr val="404040"/>
                </a:solidFill>
                <a:effectLst/>
                <a:latin typeface="roboto" panose="02000000000000000000" pitchFamily="2" charset="0"/>
              </a:rPr>
              <a:t> the file unless instructed. Git saves the changes only for the files it tracks, so you need to let Git know you want to track changes for a specific file.</a:t>
            </a:r>
          </a:p>
          <a:p>
            <a:pPr algn="l"/>
            <a:r>
              <a:rPr lang="en-GB" b="0" i="0" dirty="0">
                <a:solidFill>
                  <a:srgbClr val="404040"/>
                </a:solidFill>
                <a:effectLst/>
                <a:latin typeface="roboto" panose="02000000000000000000" pitchFamily="2" charset="0"/>
              </a:rPr>
              <a:t>You can check which files Git is tracking by running:</a:t>
            </a:r>
          </a:p>
          <a:p>
            <a:pPr marL="0" indent="0" algn="l">
              <a:buNone/>
            </a:pPr>
            <a:r>
              <a:rPr lang="en-GB" b="0" i="0" dirty="0">
                <a:solidFill>
                  <a:srgbClr val="404040"/>
                </a:solidFill>
                <a:effectLst/>
                <a:latin typeface="roboto" panose="02000000000000000000" pitchFamily="2" charset="0"/>
              </a:rPr>
              <a:t>git status</a:t>
            </a:r>
            <a:endParaRPr lang="en-GB" dirty="0">
              <a:solidFill>
                <a:srgbClr val="404040"/>
              </a:solidFill>
              <a:latin typeface="roboto" panose="02000000000000000000" pitchFamily="2" charset="0"/>
            </a:endParaRPr>
          </a:p>
          <a:p>
            <a:pPr marL="0" indent="0" algn="l">
              <a:buNone/>
            </a:pPr>
            <a:endParaRPr lang="en-GB" b="0" i="0" dirty="0">
              <a:solidFill>
                <a:srgbClr val="404040"/>
              </a:solidFill>
              <a:effectLst/>
              <a:latin typeface="roboto" panose="02000000000000000000" pitchFamily="2" charset="0"/>
            </a:endParaRPr>
          </a:p>
          <a:p>
            <a:pPr marL="0" indent="0" algn="l">
              <a:buNone/>
            </a:pPr>
            <a:endParaRPr lang="en-GB" dirty="0">
              <a:solidFill>
                <a:srgbClr val="404040"/>
              </a:solidFill>
              <a:latin typeface="roboto" panose="02000000000000000000" pitchFamily="2" charset="0"/>
            </a:endParaRPr>
          </a:p>
          <a:p>
            <a:pPr marL="0" indent="0" algn="l">
              <a:buNone/>
            </a:pPr>
            <a:endParaRPr lang="en-GB" b="0" i="0" dirty="0">
              <a:solidFill>
                <a:srgbClr val="404040"/>
              </a:solidFill>
              <a:effectLst/>
              <a:latin typeface="roboto" panose="02000000000000000000" pitchFamily="2" charset="0"/>
            </a:endParaRPr>
          </a:p>
          <a:p>
            <a:pPr marL="0" indent="0" algn="l">
              <a:buNone/>
            </a:pPr>
            <a:endParaRPr lang="en-GB" dirty="0">
              <a:solidFill>
                <a:srgbClr val="404040"/>
              </a:solidFill>
              <a:latin typeface="roboto" panose="02000000000000000000" pitchFamily="2" charset="0"/>
            </a:endParaRPr>
          </a:p>
          <a:p>
            <a:pPr marL="0" indent="0" algn="l">
              <a:buNone/>
            </a:pPr>
            <a:endParaRPr lang="en-GB" b="0" i="0" dirty="0">
              <a:solidFill>
                <a:srgbClr val="404040"/>
              </a:solidFill>
              <a:effectLst/>
              <a:latin typeface="roboto" panose="02000000000000000000" pitchFamily="2" charset="0"/>
            </a:endParaRPr>
          </a:p>
          <a:p>
            <a:pPr marL="0" indent="0" algn="l">
              <a:buNone/>
            </a:pPr>
            <a:endParaRPr lang="en-GB" b="0" i="0" dirty="0">
              <a:solidFill>
                <a:srgbClr val="404040"/>
              </a:solidFill>
              <a:effectLst/>
              <a:latin typeface="roboto" panose="02000000000000000000" pitchFamily="2" charset="0"/>
            </a:endParaRPr>
          </a:p>
          <a:p>
            <a:pPr marL="0" indent="0">
              <a:buNone/>
            </a:pPr>
            <a:endParaRPr lang="en-IN" dirty="0"/>
          </a:p>
        </p:txBody>
      </p:sp>
      <p:pic>
        <p:nvPicPr>
          <p:cNvPr id="11266" name="Picture 2" descr="The git status command shows which files Git tracks.">
            <a:extLst>
              <a:ext uri="{FF2B5EF4-FFF2-40B4-BE49-F238E27FC236}">
                <a16:creationId xmlns:a16="http://schemas.microsoft.com/office/drawing/2014/main" id="{BE7C753D-0E87-504E-ED9A-E7787EAC3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8" y="3156616"/>
            <a:ext cx="7320117" cy="2634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620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31AA1-BC7C-C2D3-6E21-1E51D6A972AC}"/>
              </a:ext>
            </a:extLst>
          </p:cNvPr>
          <p:cNvSpPr>
            <a:spLocks noGrp="1"/>
          </p:cNvSpPr>
          <p:nvPr>
            <p:ph idx="1"/>
          </p:nvPr>
        </p:nvSpPr>
        <p:spPr>
          <a:xfrm>
            <a:off x="581192" y="629265"/>
            <a:ext cx="11029615" cy="5346085"/>
          </a:xfrm>
        </p:spPr>
        <p:txBody>
          <a:bodyPr/>
          <a:lstStyle/>
          <a:p>
            <a:pPr algn="l"/>
            <a:r>
              <a:rPr lang="en-GB" b="1" i="0" dirty="0">
                <a:solidFill>
                  <a:srgbClr val="000000"/>
                </a:solidFill>
                <a:effectLst/>
                <a:latin typeface="poppins" panose="00000500000000000000" pitchFamily="2" charset="0"/>
              </a:rPr>
              <a:t>Step 5: Unstage Files on Git</a:t>
            </a:r>
          </a:p>
          <a:p>
            <a:pPr algn="l"/>
            <a:r>
              <a:rPr lang="en-GB" b="0" i="0" dirty="0">
                <a:solidFill>
                  <a:srgbClr val="404040"/>
                </a:solidFill>
                <a:effectLst/>
                <a:latin typeface="roboto" panose="02000000000000000000" pitchFamily="2" charset="0"/>
              </a:rPr>
              <a:t>Working with Git usually involves adding all the files to your index to prepare them for a commit. If you want to remove some files from the index before committing, you have to </a:t>
            </a:r>
            <a:r>
              <a:rPr lang="en-GB" b="0" i="0" u="none" strike="noStrike" dirty="0">
                <a:solidFill>
                  <a:schemeClr val="tx1"/>
                </a:solidFill>
                <a:effectLst/>
                <a:latin typeface="roboto" panose="02000000000000000000" pitchFamily="2" charset="0"/>
              </a:rPr>
              <a:t>unstage the files in Git</a:t>
            </a:r>
            <a:r>
              <a:rPr lang="en-GB" b="0" i="0" dirty="0">
                <a:solidFill>
                  <a:schemeClr val="tx1"/>
                </a:solidFill>
                <a:effectLst/>
                <a:latin typeface="roboto" panose="02000000000000000000" pitchFamily="2" charset="0"/>
              </a:rPr>
              <a:t>.</a:t>
            </a:r>
          </a:p>
          <a:p>
            <a:pPr marL="0" indent="0" algn="l">
              <a:buNone/>
            </a:pPr>
            <a:r>
              <a:rPr lang="en-GB" b="0" i="0" dirty="0">
                <a:solidFill>
                  <a:schemeClr val="tx1"/>
                </a:solidFill>
                <a:effectLst/>
                <a:latin typeface="roboto" panose="02000000000000000000" pitchFamily="2" charset="0"/>
              </a:rPr>
              <a:t>One way to unstage files on Git is to run the git reset command. The syntax is:</a:t>
            </a:r>
            <a:endParaRPr lang="en-GB" dirty="0">
              <a:solidFill>
                <a:schemeClr val="tx1"/>
              </a:solidFill>
              <a:latin typeface="roboto" panose="02000000000000000000" pitchFamily="2" charset="0"/>
            </a:endParaRPr>
          </a:p>
          <a:p>
            <a:pPr marL="0" indent="0" algn="l">
              <a:buNone/>
            </a:pPr>
            <a:r>
              <a:rPr lang="en-GB" b="0" i="0" dirty="0">
                <a:solidFill>
                  <a:schemeClr val="tx1"/>
                </a:solidFill>
                <a:effectLst/>
                <a:latin typeface="roboto" panose="02000000000000000000" pitchFamily="2" charset="0"/>
              </a:rPr>
              <a:t>git reset [commit] -- [</a:t>
            </a:r>
            <a:r>
              <a:rPr lang="en-GB" b="0" i="0" dirty="0" err="1">
                <a:solidFill>
                  <a:schemeClr val="tx1"/>
                </a:solidFill>
                <a:effectLst/>
                <a:latin typeface="roboto" panose="02000000000000000000" pitchFamily="2" charset="0"/>
              </a:rPr>
              <a:t>file_path</a:t>
            </a:r>
            <a:r>
              <a:rPr lang="en-GB" b="0" i="0" dirty="0">
                <a:solidFill>
                  <a:schemeClr val="tx1"/>
                </a:solidFill>
                <a:effectLst/>
                <a:latin typeface="roboto" panose="02000000000000000000" pitchFamily="2" charset="0"/>
              </a:rPr>
              <a:t>]</a:t>
            </a:r>
          </a:p>
          <a:p>
            <a:pPr marL="0" indent="0" algn="l">
              <a:buNone/>
            </a:pPr>
            <a:endParaRPr lang="en-GB" b="0" i="0" dirty="0">
              <a:solidFill>
                <a:schemeClr val="tx1"/>
              </a:solidFill>
              <a:effectLst/>
              <a:latin typeface="roboto" panose="02000000000000000000" pitchFamily="2" charset="0"/>
            </a:endParaRPr>
          </a:p>
          <a:p>
            <a:pPr marL="0" indent="0">
              <a:buNone/>
            </a:pPr>
            <a:endParaRPr lang="en-IN" dirty="0"/>
          </a:p>
        </p:txBody>
      </p:sp>
      <p:pic>
        <p:nvPicPr>
          <p:cNvPr id="12293" name="Picture 5" descr="Unstaging a file in Git.">
            <a:extLst>
              <a:ext uri="{FF2B5EF4-FFF2-40B4-BE49-F238E27FC236}">
                <a16:creationId xmlns:a16="http://schemas.microsoft.com/office/drawing/2014/main" id="{A8E68EE8-9DFC-0B29-CB22-D48C7BD0E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191922"/>
            <a:ext cx="6687779" cy="151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74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5A330-365A-C1BA-CD6E-F5AD5224DDD8}"/>
              </a:ext>
            </a:extLst>
          </p:cNvPr>
          <p:cNvSpPr>
            <a:spLocks noGrp="1"/>
          </p:cNvSpPr>
          <p:nvPr>
            <p:ph idx="1"/>
          </p:nvPr>
        </p:nvSpPr>
        <p:spPr>
          <a:xfrm>
            <a:off x="581192" y="816077"/>
            <a:ext cx="11029615" cy="5159273"/>
          </a:xfrm>
        </p:spPr>
        <p:txBody>
          <a:bodyPr/>
          <a:lstStyle/>
          <a:p>
            <a:pPr marL="0" indent="0">
              <a:buNone/>
            </a:pPr>
            <a:r>
              <a:rPr lang="en-GB" b="1" dirty="0">
                <a:latin typeface="Arial" panose="020B0604020202020204" pitchFamily="34" charset="0"/>
                <a:cs typeface="Arial" panose="020B0604020202020204" pitchFamily="34" charset="0"/>
              </a:rPr>
              <a:t>Step 6: Create a Commit</a:t>
            </a:r>
          </a:p>
          <a:p>
            <a:pPr marL="0" indent="0">
              <a:buNone/>
            </a:pPr>
            <a:r>
              <a:rPr lang="en-GB" dirty="0"/>
              <a:t>After adding the specified files to the staging environment, instruct Git to package the files into a commit using the git commit command. </a:t>
            </a:r>
          </a:p>
          <a:p>
            <a:pPr marL="0" indent="0">
              <a:buNone/>
            </a:pPr>
            <a:r>
              <a:rPr lang="en-GB" dirty="0"/>
              <a:t>Git then stores that file version. You can review the stored version at any given time.</a:t>
            </a:r>
          </a:p>
          <a:p>
            <a:pPr marL="0" indent="0">
              <a:buNone/>
            </a:pPr>
            <a:endParaRPr lang="en-GB" dirty="0"/>
          </a:p>
          <a:p>
            <a:pPr marL="0" indent="0">
              <a:buNone/>
            </a:pPr>
            <a:r>
              <a:rPr lang="en-GB" dirty="0"/>
              <a:t>The syntax is:</a:t>
            </a:r>
          </a:p>
          <a:p>
            <a:pPr marL="0" indent="0">
              <a:buNone/>
            </a:pPr>
            <a:endParaRPr lang="en-GB" dirty="0"/>
          </a:p>
          <a:p>
            <a:pPr marL="0" indent="0">
              <a:buNone/>
            </a:pPr>
            <a:r>
              <a:rPr lang="en-GB" dirty="0"/>
              <a:t>git commit -m "Notes about the commit"</a:t>
            </a:r>
          </a:p>
          <a:p>
            <a:pPr marL="0" indent="0">
              <a:buNone/>
            </a:pPr>
            <a:endParaRPr lang="en-GB" dirty="0"/>
          </a:p>
          <a:p>
            <a:pPr marL="0" indent="0">
              <a:buNone/>
            </a:pPr>
            <a:r>
              <a:rPr lang="en-GB" dirty="0"/>
              <a:t>Add a message at the end of the commit to state whether it's a new feature, a bug fix, or anything else. </a:t>
            </a:r>
          </a:p>
          <a:p>
            <a:pPr marL="0" indent="0">
              <a:buNone/>
            </a:pPr>
            <a:r>
              <a:rPr lang="en-GB" dirty="0"/>
              <a:t>Commits remain in the repository, and they are rarely deleted, so an explanation of what you changed helps other developers working on the project or helps you keep track of all the changes.</a:t>
            </a:r>
            <a:endParaRPr lang="en-IN" dirty="0"/>
          </a:p>
        </p:txBody>
      </p:sp>
      <p:pic>
        <p:nvPicPr>
          <p:cNvPr id="13316" name="Picture 4" descr="Creating a commit on Git.">
            <a:extLst>
              <a:ext uri="{FF2B5EF4-FFF2-40B4-BE49-F238E27FC236}">
                <a16:creationId xmlns:a16="http://schemas.microsoft.com/office/drawing/2014/main" id="{0C683350-B2F6-E6E4-3593-5A8F6C779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086" y="2566219"/>
            <a:ext cx="5989688" cy="198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877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132C-633C-3A54-7EF7-CD5547A4089E}"/>
              </a:ext>
            </a:extLst>
          </p:cNvPr>
          <p:cNvSpPr>
            <a:spLocks noGrp="1"/>
          </p:cNvSpPr>
          <p:nvPr>
            <p:ph type="title"/>
          </p:nvPr>
        </p:nvSpPr>
        <p:spPr/>
        <p:txBody>
          <a:bodyPr/>
          <a:lstStyle/>
          <a:p>
            <a:r>
              <a:rPr lang="en-GB" b="1" i="0" dirty="0">
                <a:solidFill>
                  <a:srgbClr val="000000"/>
                </a:solidFill>
                <a:effectLst/>
                <a:latin typeface="poppins" panose="00000500000000000000" pitchFamily="2" charset="0"/>
              </a:rPr>
              <a:t>Step 7: Undo Last Commit</a:t>
            </a:r>
            <a:br>
              <a:rPr lang="en-GB" b="1" i="0" dirty="0">
                <a:solidFill>
                  <a:srgbClr val="000000"/>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853DE43E-CB12-DA22-3BA1-81F96661F60F}"/>
              </a:ext>
            </a:extLst>
          </p:cNvPr>
          <p:cNvSpPr>
            <a:spLocks noGrp="1"/>
          </p:cNvSpPr>
          <p:nvPr>
            <p:ph idx="1"/>
          </p:nvPr>
        </p:nvSpPr>
        <p:spPr>
          <a:xfrm>
            <a:off x="581193" y="1720645"/>
            <a:ext cx="5603298" cy="4254705"/>
          </a:xfrm>
        </p:spPr>
        <p:txBody>
          <a:bodyPr>
            <a:normAutofit fontScale="85000" lnSpcReduction="10000"/>
          </a:bodyPr>
          <a:lstStyle/>
          <a:p>
            <a:pPr marL="0" indent="0">
              <a:buNone/>
            </a:pPr>
            <a:r>
              <a:rPr lang="en-GB" dirty="0"/>
              <a:t>Use the revert and reset commands to undo changes and revert to a previous commit.</a:t>
            </a:r>
          </a:p>
          <a:p>
            <a:pPr marL="0" indent="0">
              <a:buNone/>
            </a:pPr>
            <a:endParaRPr lang="en-GB" dirty="0"/>
          </a:p>
          <a:p>
            <a:pPr marL="0" indent="0">
              <a:buNone/>
            </a:pPr>
            <a:r>
              <a:rPr lang="en-GB" dirty="0"/>
              <a:t>To undo a published commit, use the following syntax:</a:t>
            </a:r>
          </a:p>
          <a:p>
            <a:pPr marL="0" indent="0">
              <a:buNone/>
            </a:pPr>
            <a:endParaRPr lang="en-GB" dirty="0"/>
          </a:p>
          <a:p>
            <a:pPr marL="0" indent="0">
              <a:buNone/>
            </a:pPr>
            <a:r>
              <a:rPr lang="en-GB" dirty="0"/>
              <a:t>git revert [hash]</a:t>
            </a:r>
          </a:p>
          <a:p>
            <a:pPr marL="0" indent="0">
              <a:buNone/>
            </a:pPr>
            <a:endParaRPr lang="en-GB" dirty="0"/>
          </a:p>
          <a:p>
            <a:pPr marL="0" indent="0">
              <a:buNone/>
            </a:pPr>
            <a:r>
              <a:rPr lang="en-GB" dirty="0"/>
              <a:t>A hash is a code that identifies each commit. Obtain a commit hash by running:</a:t>
            </a:r>
          </a:p>
          <a:p>
            <a:pPr marL="0" indent="0">
              <a:buNone/>
            </a:pPr>
            <a:endParaRPr lang="en-GB" dirty="0"/>
          </a:p>
          <a:p>
            <a:pPr marL="0" indent="0">
              <a:buNone/>
            </a:pPr>
            <a:r>
              <a:rPr lang="en-GB" dirty="0"/>
              <a:t>git log</a:t>
            </a:r>
          </a:p>
          <a:p>
            <a:pPr marL="0" indent="0">
              <a:buNone/>
            </a:pPr>
            <a:r>
              <a:rPr lang="en-GB" dirty="0"/>
              <a:t>In this example, we first ran the git log command to obtain the commit hash and then reverted the last commit by running git revert with the commit hash we obtained.</a:t>
            </a:r>
          </a:p>
          <a:p>
            <a:pPr marL="0" indent="0">
              <a:buNone/>
            </a:pPr>
            <a:endParaRPr lang="en-GB" dirty="0"/>
          </a:p>
        </p:txBody>
      </p:sp>
      <p:pic>
        <p:nvPicPr>
          <p:cNvPr id="14338" name="Picture 2" descr="How to undo the last commit on Git.">
            <a:extLst>
              <a:ext uri="{FF2B5EF4-FFF2-40B4-BE49-F238E27FC236}">
                <a16:creationId xmlns:a16="http://schemas.microsoft.com/office/drawing/2014/main" id="{816293EE-3234-4733-7D95-0EAEE301E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130" y="2093349"/>
            <a:ext cx="4762500" cy="365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703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5173-7486-5A7F-FD62-BBB51E0A9EB9}"/>
              </a:ext>
            </a:extLst>
          </p:cNvPr>
          <p:cNvSpPr>
            <a:spLocks noGrp="1"/>
          </p:cNvSpPr>
          <p:nvPr>
            <p:ph type="title"/>
          </p:nvPr>
        </p:nvSpPr>
        <p:spPr>
          <a:xfrm>
            <a:off x="581192" y="702156"/>
            <a:ext cx="11029616" cy="1188720"/>
          </a:xfrm>
        </p:spPr>
        <p:txBody>
          <a:bodyPr/>
          <a:lstStyle/>
          <a:p>
            <a:r>
              <a:rPr lang="en-GB" dirty="0"/>
              <a:t>Step 8: Create a New Branch</a:t>
            </a:r>
            <a:br>
              <a:rPr lang="en-GB" dirty="0"/>
            </a:br>
            <a:endParaRPr lang="en-IN" dirty="0"/>
          </a:p>
        </p:txBody>
      </p:sp>
      <p:sp>
        <p:nvSpPr>
          <p:cNvPr id="3" name="Content Placeholder 2">
            <a:extLst>
              <a:ext uri="{FF2B5EF4-FFF2-40B4-BE49-F238E27FC236}">
                <a16:creationId xmlns:a16="http://schemas.microsoft.com/office/drawing/2014/main" id="{1B5F54E3-A1BF-7505-113C-21D6285F1AA4}"/>
              </a:ext>
            </a:extLst>
          </p:cNvPr>
          <p:cNvSpPr>
            <a:spLocks noGrp="1"/>
          </p:cNvSpPr>
          <p:nvPr>
            <p:ph idx="1"/>
          </p:nvPr>
        </p:nvSpPr>
        <p:spPr>
          <a:xfrm>
            <a:off x="581192" y="1356852"/>
            <a:ext cx="11029615" cy="4618498"/>
          </a:xfrm>
        </p:spPr>
        <p:txBody>
          <a:bodyPr/>
          <a:lstStyle/>
          <a:p>
            <a:r>
              <a:rPr lang="en-GB" dirty="0"/>
              <a:t>The first branch in a git repository is called master, and it is the primary branch in a project.</a:t>
            </a:r>
          </a:p>
          <a:p>
            <a:endParaRPr lang="en-GB" dirty="0"/>
          </a:p>
          <a:p>
            <a:r>
              <a:rPr lang="en-GB" dirty="0"/>
              <a:t>Creating a new Git branch means creating a copy of the project from a specific point in time. Branches in Git allow users to make new features without applying the changes to the main branch while the feature is in development.</a:t>
            </a:r>
          </a:p>
          <a:p>
            <a:endParaRPr lang="en-GB" dirty="0"/>
          </a:p>
          <a:p>
            <a:r>
              <a:rPr lang="en-GB" dirty="0"/>
              <a:t>The common method for creating a new branch is by running:</a:t>
            </a:r>
          </a:p>
          <a:p>
            <a:r>
              <a:rPr lang="en-GB" dirty="0"/>
              <a:t>git branch [</a:t>
            </a:r>
            <a:r>
              <a:rPr lang="en-GB" dirty="0" err="1"/>
              <a:t>new_branch_name</a:t>
            </a:r>
            <a:r>
              <a:rPr lang="en-GB" dirty="0"/>
              <a:t>]</a:t>
            </a:r>
          </a:p>
          <a:p>
            <a:pPr marL="0" indent="0">
              <a:buNone/>
            </a:pPr>
            <a:endParaRPr lang="en-GB" dirty="0"/>
          </a:p>
          <a:p>
            <a:endParaRPr lang="en-GB" dirty="0"/>
          </a:p>
          <a:p>
            <a:endParaRPr lang="en-GB" dirty="0"/>
          </a:p>
          <a:p>
            <a:endParaRPr lang="en-GB" dirty="0"/>
          </a:p>
          <a:p>
            <a:endParaRPr lang="en-IN" dirty="0"/>
          </a:p>
        </p:txBody>
      </p:sp>
      <p:pic>
        <p:nvPicPr>
          <p:cNvPr id="15362" name="Picture 2" descr="Creating a new branch in Git.">
            <a:extLst>
              <a:ext uri="{FF2B5EF4-FFF2-40B4-BE49-F238E27FC236}">
                <a16:creationId xmlns:a16="http://schemas.microsoft.com/office/drawing/2014/main" id="{A56CDE78-3A9F-937E-1389-6A99E4E8F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820" y="4481513"/>
            <a:ext cx="7228553" cy="1339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445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4CC9-2379-0274-5E27-38F58E6D8A05}"/>
              </a:ext>
            </a:extLst>
          </p:cNvPr>
          <p:cNvSpPr>
            <a:spLocks noGrp="1"/>
          </p:cNvSpPr>
          <p:nvPr>
            <p:ph type="title"/>
          </p:nvPr>
        </p:nvSpPr>
        <p:spPr/>
        <p:txBody>
          <a:bodyPr/>
          <a:lstStyle/>
          <a:p>
            <a:r>
              <a:rPr lang="en-GB" dirty="0"/>
              <a:t>Step 9: Switch Branches</a:t>
            </a:r>
            <a:br>
              <a:rPr lang="en-GB" dirty="0"/>
            </a:br>
            <a:endParaRPr lang="en-IN" dirty="0"/>
          </a:p>
        </p:txBody>
      </p:sp>
      <p:sp>
        <p:nvSpPr>
          <p:cNvPr id="3" name="Content Placeholder 2">
            <a:extLst>
              <a:ext uri="{FF2B5EF4-FFF2-40B4-BE49-F238E27FC236}">
                <a16:creationId xmlns:a16="http://schemas.microsoft.com/office/drawing/2014/main" id="{9D49F0A2-49C3-B138-8C35-45FF13A0A00C}"/>
              </a:ext>
            </a:extLst>
          </p:cNvPr>
          <p:cNvSpPr>
            <a:spLocks noGrp="1"/>
          </p:cNvSpPr>
          <p:nvPr>
            <p:ph idx="1"/>
          </p:nvPr>
        </p:nvSpPr>
        <p:spPr>
          <a:xfrm>
            <a:off x="581192" y="1426462"/>
            <a:ext cx="11029615" cy="3634486"/>
          </a:xfrm>
        </p:spPr>
        <p:txBody>
          <a:bodyPr>
            <a:normAutofit/>
          </a:bodyPr>
          <a:lstStyle/>
          <a:p>
            <a:r>
              <a:rPr lang="en-GB" dirty="0"/>
              <a:t>Having several branches of a Git project provides a test environment for developers to track progress without affecting the production version of an application. Git allows you to switch between branches with the checkout command easily. The syntax is:</a:t>
            </a:r>
          </a:p>
          <a:p>
            <a:endParaRPr lang="en-GB" dirty="0"/>
          </a:p>
          <a:p>
            <a:r>
              <a:rPr lang="en-GB" dirty="0"/>
              <a:t>git checkout [</a:t>
            </a:r>
            <a:r>
              <a:rPr lang="en-GB" dirty="0" err="1"/>
              <a:t>branch_name</a:t>
            </a:r>
            <a:r>
              <a:rPr lang="en-GB" dirty="0"/>
              <a:t>]</a:t>
            </a:r>
          </a:p>
          <a:p>
            <a:endParaRPr lang="en-GB" dirty="0"/>
          </a:p>
          <a:p>
            <a:r>
              <a:rPr lang="en-GB" dirty="0"/>
              <a:t>Replace [</a:t>
            </a:r>
            <a:r>
              <a:rPr lang="en-GB" dirty="0" err="1"/>
              <a:t>branch_name</a:t>
            </a:r>
            <a:r>
              <a:rPr lang="en-GB" dirty="0"/>
              <a:t>] with the branch name you want to access.</a:t>
            </a:r>
          </a:p>
          <a:p>
            <a:endParaRPr lang="en-GB" dirty="0"/>
          </a:p>
          <a:p>
            <a:r>
              <a:rPr lang="en-GB" dirty="0"/>
              <a:t>For example:</a:t>
            </a:r>
            <a:endParaRPr lang="en-IN" dirty="0"/>
          </a:p>
        </p:txBody>
      </p:sp>
      <p:pic>
        <p:nvPicPr>
          <p:cNvPr id="16386" name="Picture 2" descr="Switching to a different branch in Git.">
            <a:extLst>
              <a:ext uri="{FF2B5EF4-FFF2-40B4-BE49-F238E27FC236}">
                <a16:creationId xmlns:a16="http://schemas.microsoft.com/office/drawing/2014/main" id="{08E7629E-2EC1-70CD-F52E-923E413F5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253" y="4302996"/>
            <a:ext cx="6029018" cy="170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71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6E1F-A835-65C2-0FA1-B2E8052D1084}"/>
              </a:ext>
            </a:extLst>
          </p:cNvPr>
          <p:cNvSpPr>
            <a:spLocks noGrp="1"/>
          </p:cNvSpPr>
          <p:nvPr>
            <p:ph type="title"/>
          </p:nvPr>
        </p:nvSpPr>
        <p:spPr/>
        <p:txBody>
          <a:bodyPr/>
          <a:lstStyle/>
          <a:p>
            <a:r>
              <a:rPr lang="en-GB" b="1" i="0" dirty="0">
                <a:solidFill>
                  <a:srgbClr val="000000"/>
                </a:solidFill>
                <a:effectLst/>
                <a:latin typeface="poppins" panose="00000500000000000000" pitchFamily="2" charset="0"/>
              </a:rPr>
              <a:t>Step 10: Rename a Local or Remote Git Branch</a:t>
            </a:r>
            <a:br>
              <a:rPr lang="en-GB" b="1" i="0" dirty="0">
                <a:solidFill>
                  <a:srgbClr val="000000"/>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D2CC834D-32FF-9B9C-701F-18D31FBF2A73}"/>
              </a:ext>
            </a:extLst>
          </p:cNvPr>
          <p:cNvSpPr>
            <a:spLocks noGrp="1"/>
          </p:cNvSpPr>
          <p:nvPr>
            <p:ph idx="1"/>
          </p:nvPr>
        </p:nvSpPr>
        <p:spPr/>
        <p:txBody>
          <a:bodyPr>
            <a:normAutofit fontScale="70000" lnSpcReduction="20000"/>
          </a:bodyPr>
          <a:lstStyle/>
          <a:p>
            <a:r>
              <a:rPr lang="en-GB" dirty="0"/>
              <a:t>In Git, you can rename a local or remote Git branch.</a:t>
            </a:r>
          </a:p>
          <a:p>
            <a:endParaRPr lang="en-GB" dirty="0"/>
          </a:p>
          <a:p>
            <a:r>
              <a:rPr lang="en-GB" dirty="0"/>
              <a:t>The syntax for changing a local Git branch name is:</a:t>
            </a:r>
          </a:p>
          <a:p>
            <a:endParaRPr lang="en-GB" dirty="0"/>
          </a:p>
          <a:p>
            <a:r>
              <a:rPr lang="en-GB" dirty="0"/>
              <a:t>git branch -m new-name</a:t>
            </a:r>
          </a:p>
          <a:p>
            <a:endParaRPr lang="en-GB" dirty="0"/>
          </a:p>
          <a:p>
            <a:r>
              <a:rPr lang="en-GB" dirty="0"/>
              <a:t>For example:</a:t>
            </a:r>
          </a:p>
          <a:p>
            <a:endParaRPr lang="en-GB" dirty="0"/>
          </a:p>
          <a:p>
            <a:r>
              <a:rPr lang="en-GB" dirty="0"/>
              <a:t>Changing a local branch name in Git. </a:t>
            </a:r>
          </a:p>
          <a:p>
            <a:r>
              <a:rPr lang="en-GB" dirty="0"/>
              <a:t>In this example, we changed the local branch name from new-feature to feature-testing.</a:t>
            </a:r>
          </a:p>
          <a:p>
            <a:endParaRPr lang="en-GB" dirty="0"/>
          </a:p>
          <a:p>
            <a:r>
              <a:rPr lang="en-GB" dirty="0"/>
              <a:t>Since there isn’t a way to directly rename a remote Git branch, you first need to delete the old branch name, then push the new branch name to the remote repository.</a:t>
            </a:r>
            <a:endParaRPr lang="en-IN" dirty="0"/>
          </a:p>
        </p:txBody>
      </p:sp>
      <p:pic>
        <p:nvPicPr>
          <p:cNvPr id="17410" name="Picture 2" descr="Changing a local branch name in Git. ">
            <a:extLst>
              <a:ext uri="{FF2B5EF4-FFF2-40B4-BE49-F238E27FC236}">
                <a16:creationId xmlns:a16="http://schemas.microsoft.com/office/drawing/2014/main" id="{F2C3E158-3C4C-B032-996D-6259CEB5D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059" y="2695575"/>
            <a:ext cx="5793044" cy="166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382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9B16-46AE-8BC6-945B-CC9B93F47B3C}"/>
              </a:ext>
            </a:extLst>
          </p:cNvPr>
          <p:cNvSpPr>
            <a:spLocks noGrp="1"/>
          </p:cNvSpPr>
          <p:nvPr>
            <p:ph type="title"/>
          </p:nvPr>
        </p:nvSpPr>
        <p:spPr/>
        <p:txBody>
          <a:bodyPr/>
          <a:lstStyle/>
          <a:p>
            <a:r>
              <a:rPr lang="en-GB" b="1" i="0" dirty="0">
                <a:solidFill>
                  <a:srgbClr val="000000"/>
                </a:solidFill>
                <a:effectLst/>
                <a:latin typeface="poppins" panose="00000500000000000000" pitchFamily="2" charset="0"/>
              </a:rPr>
              <a:t>Step 11: Delete a Local or Remote Git Branch</a:t>
            </a:r>
            <a:br>
              <a:rPr lang="en-GB" b="1" i="0" dirty="0">
                <a:solidFill>
                  <a:srgbClr val="000000"/>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0C34BB4D-933C-84E1-B50C-76A9447949D2}"/>
              </a:ext>
            </a:extLst>
          </p:cNvPr>
          <p:cNvSpPr>
            <a:spLocks noGrp="1"/>
          </p:cNvSpPr>
          <p:nvPr>
            <p:ph idx="1"/>
          </p:nvPr>
        </p:nvSpPr>
        <p:spPr/>
        <p:txBody>
          <a:bodyPr>
            <a:normAutofit fontScale="70000" lnSpcReduction="20000"/>
          </a:bodyPr>
          <a:lstStyle/>
          <a:p>
            <a:r>
              <a:rPr lang="en-GB" dirty="0"/>
              <a:t>You may decide to delete a Git branch after merging the changes with the master branch or if the branches become corrupted.</a:t>
            </a:r>
          </a:p>
          <a:p>
            <a:endParaRPr lang="en-GB" dirty="0"/>
          </a:p>
          <a:p>
            <a:r>
              <a:rPr lang="en-GB" dirty="0"/>
              <a:t>You can delete local and remote Git branches.</a:t>
            </a:r>
          </a:p>
          <a:p>
            <a:endParaRPr lang="en-GB" dirty="0"/>
          </a:p>
          <a:p>
            <a:r>
              <a:rPr lang="en-GB" dirty="0"/>
              <a:t>Deleting a local branch doesn't affect a remote branch. To delete a local Git branch, run:</a:t>
            </a:r>
          </a:p>
          <a:p>
            <a:endParaRPr lang="en-GB" dirty="0"/>
          </a:p>
          <a:p>
            <a:r>
              <a:rPr lang="en-GB" dirty="0"/>
              <a:t>git branch -d [</a:t>
            </a:r>
            <a:r>
              <a:rPr lang="en-GB" dirty="0" err="1"/>
              <a:t>branch_name</a:t>
            </a:r>
            <a:r>
              <a:rPr lang="en-GB" dirty="0"/>
              <a:t>]</a:t>
            </a:r>
          </a:p>
          <a:p>
            <a:endParaRPr lang="en-GB" dirty="0"/>
          </a:p>
          <a:p>
            <a:r>
              <a:rPr lang="en-GB" dirty="0"/>
              <a:t>Use the following syntax to delete a remote Git branch:</a:t>
            </a:r>
          </a:p>
          <a:p>
            <a:endParaRPr lang="en-GB" dirty="0"/>
          </a:p>
          <a:p>
            <a:r>
              <a:rPr lang="en-GB" dirty="0"/>
              <a:t>git push [</a:t>
            </a:r>
            <a:r>
              <a:rPr lang="en-GB" dirty="0" err="1"/>
              <a:t>remote_project</a:t>
            </a:r>
            <a:r>
              <a:rPr lang="en-GB" dirty="0"/>
              <a:t>] --delete [</a:t>
            </a:r>
            <a:r>
              <a:rPr lang="en-GB" dirty="0" err="1"/>
              <a:t>branch_name</a:t>
            </a:r>
            <a:r>
              <a:rPr lang="en-GB" dirty="0"/>
              <a:t>]</a:t>
            </a:r>
          </a:p>
          <a:p>
            <a:endParaRPr lang="en-GB" dirty="0"/>
          </a:p>
          <a:p>
            <a:r>
              <a:rPr lang="en-GB" dirty="0"/>
              <a:t>In this example, we deleted a local Git branch:</a:t>
            </a:r>
            <a:endParaRPr lang="en-IN" dirty="0"/>
          </a:p>
        </p:txBody>
      </p:sp>
      <p:pic>
        <p:nvPicPr>
          <p:cNvPr id="18449" name="Picture 17" descr="Deleting a branch in Git.">
            <a:extLst>
              <a:ext uri="{FF2B5EF4-FFF2-40B4-BE49-F238E27FC236}">
                <a16:creationId xmlns:a16="http://schemas.microsoft.com/office/drawing/2014/main" id="{DFE29788-CB2F-D9EC-CACD-4E93DFF2D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085" y="4046589"/>
            <a:ext cx="6029017" cy="1783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0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AA502-1AAD-9A57-18DD-D35FE9F05208}"/>
              </a:ext>
            </a:extLst>
          </p:cNvPr>
          <p:cNvSpPr>
            <a:spLocks noGrp="1"/>
          </p:cNvSpPr>
          <p:nvPr>
            <p:ph idx="1"/>
          </p:nvPr>
        </p:nvSpPr>
        <p:spPr/>
        <p:txBody>
          <a:bodyPr/>
          <a:lstStyle/>
          <a:p>
            <a:pPr marL="0" indent="0" algn="l">
              <a:buNone/>
            </a:pPr>
            <a:r>
              <a:rPr lang="en-GB" b="1" i="0" dirty="0">
                <a:solidFill>
                  <a:srgbClr val="404040"/>
                </a:solidFill>
                <a:effectLst/>
                <a:latin typeface="Arial" panose="020B0604020202020204" pitchFamily="34" charset="0"/>
                <a:cs typeface="Arial" panose="020B0604020202020204" pitchFamily="34" charset="0"/>
              </a:rPr>
              <a:t>What Is Git and What Is GitHub</a:t>
            </a:r>
            <a:br>
              <a:rPr lang="en-GB" b="1" i="0" dirty="0">
                <a:solidFill>
                  <a:srgbClr val="404040"/>
                </a:solidFill>
                <a:effectLst/>
                <a:latin typeface="Arial" panose="020B0604020202020204" pitchFamily="34" charset="0"/>
                <a:cs typeface="Arial" panose="020B0604020202020204" pitchFamily="34" charset="0"/>
              </a:rPr>
            </a:br>
            <a:endParaRPr lang="en-GB" b="0" i="0" dirty="0">
              <a:solidFill>
                <a:srgbClr val="404040"/>
              </a:solidFill>
              <a:effectLst/>
              <a:latin typeface="Arial" panose="020B0604020202020204" pitchFamily="34" charset="0"/>
              <a:cs typeface="Arial" panose="020B0604020202020204" pitchFamily="34" charset="0"/>
            </a:endParaRPr>
          </a:p>
          <a:p>
            <a:pPr algn="l">
              <a:buFont typeface="Wingdings" panose="05000000000000000000" pitchFamily="2" charset="2"/>
              <a:buChar char="q"/>
            </a:pPr>
            <a:r>
              <a:rPr lang="en-GB" b="0" i="0" dirty="0">
                <a:solidFill>
                  <a:srgbClr val="404040"/>
                </a:solidFill>
                <a:effectLst/>
                <a:latin typeface="Arial" panose="020B0604020202020204" pitchFamily="34" charset="0"/>
                <a:cs typeface="Arial" panose="020B0604020202020204" pitchFamily="34" charset="0"/>
              </a:rPr>
              <a:t>Git is a free, open-source, distributed version control system that handles source code changes in software projects of </a:t>
            </a:r>
            <a:r>
              <a:rPr lang="en-GB" b="1" i="0" dirty="0">
                <a:solidFill>
                  <a:srgbClr val="404040"/>
                </a:solidFill>
                <a:effectLst/>
                <a:latin typeface="Arial" panose="020B0604020202020204" pitchFamily="34" charset="0"/>
                <a:cs typeface="Arial" panose="020B0604020202020204" pitchFamily="34" charset="0"/>
              </a:rPr>
              <a:t>all sizes</a:t>
            </a:r>
            <a:r>
              <a:rPr lang="en-GB" b="0" i="0" dirty="0">
                <a:solidFill>
                  <a:srgbClr val="404040"/>
                </a:solidFill>
                <a:effectLst/>
                <a:latin typeface="Arial" panose="020B0604020202020204" pitchFamily="34" charset="0"/>
                <a:cs typeface="Arial" panose="020B0604020202020204" pitchFamily="34" charset="0"/>
              </a:rPr>
              <a:t>. </a:t>
            </a:r>
          </a:p>
          <a:p>
            <a:pPr algn="l">
              <a:buFont typeface="Wingdings" panose="05000000000000000000" pitchFamily="2" charset="2"/>
              <a:buChar char="q"/>
            </a:pPr>
            <a:r>
              <a:rPr lang="en-GB" b="0" i="0" dirty="0">
                <a:solidFill>
                  <a:srgbClr val="404040"/>
                </a:solidFill>
                <a:effectLst/>
                <a:latin typeface="Arial" panose="020B0604020202020204" pitchFamily="34" charset="0"/>
                <a:cs typeface="Arial" panose="020B0604020202020204" pitchFamily="34" charset="0"/>
              </a:rPr>
              <a:t>Git allows multiple developers to work together on the same project with ease.</a:t>
            </a:r>
          </a:p>
          <a:p>
            <a:pPr algn="l">
              <a:buFont typeface="Wingdings" panose="05000000000000000000" pitchFamily="2" charset="2"/>
              <a:buChar char="q"/>
            </a:pPr>
            <a:r>
              <a:rPr lang="en-GB" b="0" i="0" dirty="0">
                <a:solidFill>
                  <a:srgbClr val="404040"/>
                </a:solidFill>
                <a:effectLst/>
                <a:latin typeface="Arial" panose="020B0604020202020204" pitchFamily="34" charset="0"/>
                <a:cs typeface="Arial" panose="020B0604020202020204" pitchFamily="34" charset="0"/>
              </a:rPr>
              <a:t>On the other hand, GitHub is a company that offers a cloud-based </a:t>
            </a:r>
            <a:r>
              <a:rPr lang="en-GB" b="1" i="0" dirty="0">
                <a:solidFill>
                  <a:srgbClr val="404040"/>
                </a:solidFill>
                <a:effectLst/>
                <a:latin typeface="Arial" panose="020B0604020202020204" pitchFamily="34" charset="0"/>
                <a:cs typeface="Arial" panose="020B0604020202020204" pitchFamily="34" charset="0"/>
              </a:rPr>
              <a:t>repository</a:t>
            </a:r>
            <a:r>
              <a:rPr lang="en-GB" b="0" i="0" dirty="0">
                <a:solidFill>
                  <a:srgbClr val="404040"/>
                </a:solidFill>
                <a:effectLst/>
                <a:latin typeface="Arial" panose="020B0604020202020204" pitchFamily="34" charset="0"/>
                <a:cs typeface="Arial" panose="020B0604020202020204" pitchFamily="34" charset="0"/>
              </a:rPr>
              <a:t> allowing developers to store and manage their code and to track and control code changes. </a:t>
            </a: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109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49BC-80E6-41D3-8B7E-1BF2D07CB1A3}"/>
              </a:ext>
            </a:extLst>
          </p:cNvPr>
          <p:cNvSpPr>
            <a:spLocks noGrp="1"/>
          </p:cNvSpPr>
          <p:nvPr>
            <p:ph type="title"/>
          </p:nvPr>
        </p:nvSpPr>
        <p:spPr/>
        <p:txBody>
          <a:bodyPr/>
          <a:lstStyle/>
          <a:p>
            <a:r>
              <a:rPr lang="en-GB" b="1" i="0" dirty="0">
                <a:solidFill>
                  <a:srgbClr val="000000"/>
                </a:solidFill>
                <a:effectLst/>
                <a:latin typeface="poppins" panose="00000500000000000000" pitchFamily="2" charset="0"/>
              </a:rPr>
              <a:t>Step 12: Set Upstream Branch</a:t>
            </a:r>
            <a:br>
              <a:rPr lang="en-GB" b="1" i="0" dirty="0">
                <a:solidFill>
                  <a:srgbClr val="000000"/>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97B105DB-1FDB-DA63-6BDE-12904354ED8D}"/>
              </a:ext>
            </a:extLst>
          </p:cNvPr>
          <p:cNvSpPr>
            <a:spLocks noGrp="1"/>
          </p:cNvSpPr>
          <p:nvPr>
            <p:ph idx="1"/>
          </p:nvPr>
        </p:nvSpPr>
        <p:spPr/>
        <p:txBody>
          <a:bodyPr/>
          <a:lstStyle/>
          <a:p>
            <a:r>
              <a:rPr lang="en-GB" dirty="0"/>
              <a:t>Sending something upstream in Git means that you are sending it back to the repository owner.</a:t>
            </a:r>
          </a:p>
          <a:p>
            <a:endParaRPr lang="en-GB" dirty="0"/>
          </a:p>
          <a:p>
            <a:r>
              <a:rPr lang="en-GB" dirty="0"/>
              <a:t>Using the git set upstream command, you can choose the flow direction of your current local branch. The command also allows you to change the default remote branch.</a:t>
            </a:r>
          </a:p>
          <a:p>
            <a:endParaRPr lang="en-GB" dirty="0"/>
          </a:p>
          <a:p>
            <a:endParaRPr lang="en-GB" dirty="0"/>
          </a:p>
          <a:p>
            <a:endParaRPr lang="en-GB" dirty="0"/>
          </a:p>
          <a:p>
            <a:pPr marL="0" indent="0">
              <a:buNone/>
            </a:pPr>
            <a:endParaRPr lang="en-IN" dirty="0"/>
          </a:p>
        </p:txBody>
      </p:sp>
      <p:pic>
        <p:nvPicPr>
          <p:cNvPr id="19459" name="Picture 3" descr="Setting an upstream branch in Git.">
            <a:extLst>
              <a:ext uri="{FF2B5EF4-FFF2-40B4-BE49-F238E27FC236}">
                <a16:creationId xmlns:a16="http://schemas.microsoft.com/office/drawing/2014/main" id="{C569BC3F-69AC-D1BF-BE13-FB98A22AA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458" y="4158106"/>
            <a:ext cx="8003458" cy="199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907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9D05-6FBF-84D8-7445-320E146AF48A}"/>
              </a:ext>
            </a:extLst>
          </p:cNvPr>
          <p:cNvSpPr>
            <a:spLocks noGrp="1"/>
          </p:cNvSpPr>
          <p:nvPr>
            <p:ph type="title"/>
          </p:nvPr>
        </p:nvSpPr>
        <p:spPr/>
        <p:txBody>
          <a:bodyPr/>
          <a:lstStyle/>
          <a:p>
            <a:r>
              <a:rPr lang="en-GB" b="1" i="0" dirty="0">
                <a:solidFill>
                  <a:srgbClr val="000000"/>
                </a:solidFill>
                <a:effectLst/>
                <a:latin typeface="poppins" panose="00000500000000000000" pitchFamily="2" charset="0"/>
              </a:rPr>
              <a:t>Step 13: Remove a Git Remote</a:t>
            </a:r>
            <a:br>
              <a:rPr lang="en-GB" b="1" i="0" dirty="0">
                <a:solidFill>
                  <a:srgbClr val="000000"/>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DFF9D406-86B5-9419-21BC-94E3763D20B9}"/>
              </a:ext>
            </a:extLst>
          </p:cNvPr>
          <p:cNvSpPr>
            <a:spLocks noGrp="1"/>
          </p:cNvSpPr>
          <p:nvPr>
            <p:ph idx="1"/>
          </p:nvPr>
        </p:nvSpPr>
        <p:spPr>
          <a:xfrm>
            <a:off x="581192" y="1308474"/>
            <a:ext cx="11029615" cy="3634486"/>
          </a:xfrm>
        </p:spPr>
        <p:txBody>
          <a:bodyPr>
            <a:normAutofit fontScale="85000" lnSpcReduction="10000"/>
          </a:bodyPr>
          <a:lstStyle/>
          <a:p>
            <a:pPr marL="0" indent="0">
              <a:buNone/>
            </a:pPr>
            <a:r>
              <a:rPr lang="en-GB" dirty="0"/>
              <a:t>A git remote is a connection to a repository hosted on a remote server – GitHub, </a:t>
            </a:r>
            <a:r>
              <a:rPr lang="en-GB" dirty="0" err="1"/>
              <a:t>BitBucket</a:t>
            </a:r>
            <a:r>
              <a:rPr lang="en-GB" dirty="0"/>
              <a:t>, GitLab, or any other remote location.</a:t>
            </a:r>
          </a:p>
          <a:p>
            <a:pPr marL="0" indent="0">
              <a:buNone/>
            </a:pPr>
            <a:endParaRPr lang="en-GB" dirty="0"/>
          </a:p>
          <a:p>
            <a:pPr marL="0" indent="0">
              <a:buNone/>
            </a:pPr>
            <a:r>
              <a:rPr lang="en-GB" dirty="0"/>
              <a:t>However, over time, the remote repository may move to another host, or a team member may stop working on the project. The remote in question is then no longer needed.</a:t>
            </a:r>
          </a:p>
          <a:p>
            <a:pPr marL="0" indent="0">
              <a:buNone/>
            </a:pPr>
            <a:endParaRPr lang="en-GB" dirty="0"/>
          </a:p>
          <a:p>
            <a:pPr marL="0" indent="0">
              <a:buNone/>
            </a:pPr>
            <a:r>
              <a:rPr lang="en-GB" dirty="0"/>
              <a:t>There are several ways to remove a Git remote. One of the ways is to delete a remote using the command line. The syntax is:</a:t>
            </a:r>
          </a:p>
          <a:p>
            <a:pPr marL="0" indent="0">
              <a:buNone/>
            </a:pPr>
            <a:endParaRPr lang="en-GB" dirty="0"/>
          </a:p>
          <a:p>
            <a:pPr marL="0" indent="0">
              <a:buNone/>
            </a:pPr>
            <a:r>
              <a:rPr lang="en-GB" dirty="0"/>
              <a:t>git remote remove [remote name]</a:t>
            </a:r>
          </a:p>
          <a:p>
            <a:pPr marL="0" indent="0">
              <a:buNone/>
            </a:pPr>
            <a:endParaRPr lang="en-GB" dirty="0"/>
          </a:p>
          <a:p>
            <a:pPr marL="0" indent="0">
              <a:buNone/>
            </a:pPr>
            <a:r>
              <a:rPr lang="en-GB" dirty="0"/>
              <a:t>In the following example, running git remote -v shows the available remotes, 'origin' and 'test-remote.' After removing 'test-remote' and rerunning git remote -v to list available remotes, we see that the only available remote is 'origin.'</a:t>
            </a:r>
            <a:endParaRPr lang="en-IN" dirty="0"/>
          </a:p>
        </p:txBody>
      </p:sp>
      <p:pic>
        <p:nvPicPr>
          <p:cNvPr id="20482" name="Picture 2" descr="Removing a Git remote.">
            <a:extLst>
              <a:ext uri="{FF2B5EF4-FFF2-40B4-BE49-F238E27FC236}">
                <a16:creationId xmlns:a16="http://schemas.microsoft.com/office/drawing/2014/main" id="{BEB63FCA-8FBF-F199-EC78-6F1ADADB4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202" y="4831480"/>
            <a:ext cx="633074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329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D9B1-5AAD-D1EE-2F30-9ECE71C23924}"/>
              </a:ext>
            </a:extLst>
          </p:cNvPr>
          <p:cNvSpPr>
            <a:spLocks noGrp="1"/>
          </p:cNvSpPr>
          <p:nvPr>
            <p:ph type="title"/>
          </p:nvPr>
        </p:nvSpPr>
        <p:spPr>
          <a:xfrm>
            <a:off x="581192" y="-133587"/>
            <a:ext cx="11029616" cy="1188720"/>
          </a:xfrm>
        </p:spPr>
        <p:txBody>
          <a:bodyPr/>
          <a:lstStyle/>
          <a:p>
            <a:r>
              <a:rPr lang="en-IN" dirty="0"/>
              <a:t>Step 14: Git Merge</a:t>
            </a:r>
          </a:p>
        </p:txBody>
      </p:sp>
      <p:sp>
        <p:nvSpPr>
          <p:cNvPr id="3" name="Content Placeholder 2">
            <a:extLst>
              <a:ext uri="{FF2B5EF4-FFF2-40B4-BE49-F238E27FC236}">
                <a16:creationId xmlns:a16="http://schemas.microsoft.com/office/drawing/2014/main" id="{2C71AC19-F7CD-5DEE-C255-8A786AC3D5F1}"/>
              </a:ext>
            </a:extLst>
          </p:cNvPr>
          <p:cNvSpPr>
            <a:spLocks noGrp="1"/>
          </p:cNvSpPr>
          <p:nvPr>
            <p:ph idx="1"/>
          </p:nvPr>
        </p:nvSpPr>
        <p:spPr>
          <a:xfrm>
            <a:off x="581192" y="620216"/>
            <a:ext cx="11029615" cy="3634486"/>
          </a:xfrm>
        </p:spPr>
        <p:txBody>
          <a:bodyPr>
            <a:normAutofit fontScale="92500" lnSpcReduction="20000"/>
          </a:bodyPr>
          <a:lstStyle/>
          <a:p>
            <a:endParaRPr lang="en-GB" dirty="0"/>
          </a:p>
          <a:p>
            <a:r>
              <a:rPr lang="en-GB" dirty="0"/>
              <a:t>Git merge unifies multiple commit sequences into a single commit. It can combine two branches, thus integrating the independent development lines into a single branch.</a:t>
            </a:r>
          </a:p>
          <a:p>
            <a:endParaRPr lang="en-GB" dirty="0"/>
          </a:p>
          <a:p>
            <a:r>
              <a:rPr lang="en-GB" dirty="0"/>
              <a:t>After merging two branches, Git updates the current branch to reflect the merge, but the target branch isn't affected. That means you have to use the git branch -d command to delete the obsolete target branch.</a:t>
            </a:r>
          </a:p>
          <a:p>
            <a:endParaRPr lang="en-GB" dirty="0"/>
          </a:p>
          <a:p>
            <a:r>
              <a:rPr lang="en-GB" dirty="0"/>
              <a:t>For example, you may want to merge a new feature branch into the main branch. Follow the steps below:</a:t>
            </a:r>
          </a:p>
          <a:p>
            <a:endParaRPr lang="en-GB" dirty="0"/>
          </a:p>
          <a:p>
            <a:r>
              <a:rPr lang="en-GB" dirty="0"/>
              <a:t>1. Run the git status command to ensure that HEAD is pointing to the correct merge-receiving (master) branch. If it is not, run git checkout master to switch to the master branch.</a:t>
            </a:r>
            <a:endParaRPr lang="en-IN" dirty="0"/>
          </a:p>
        </p:txBody>
      </p:sp>
      <p:pic>
        <p:nvPicPr>
          <p:cNvPr id="21508" name="Picture 4" descr="When running git merge, make sure you are on the receiving branch.">
            <a:extLst>
              <a:ext uri="{FF2B5EF4-FFF2-40B4-BE49-F238E27FC236}">
                <a16:creationId xmlns:a16="http://schemas.microsoft.com/office/drawing/2014/main" id="{0CE6FE7F-5A46-80B1-A176-D2EF0D0B1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013" y="4108392"/>
            <a:ext cx="6862916" cy="212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45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C0D76-39E5-EB00-2954-59C495B566DA}"/>
              </a:ext>
            </a:extLst>
          </p:cNvPr>
          <p:cNvSpPr>
            <a:spLocks noGrp="1"/>
          </p:cNvSpPr>
          <p:nvPr>
            <p:ph idx="1"/>
          </p:nvPr>
        </p:nvSpPr>
        <p:spPr>
          <a:xfrm>
            <a:off x="581192" y="-599768"/>
            <a:ext cx="11029615" cy="5208434"/>
          </a:xfrm>
        </p:spPr>
        <p:txBody>
          <a:bodyPr/>
          <a:lstStyle/>
          <a:p>
            <a:pPr marL="0" indent="0">
              <a:buNone/>
            </a:pPr>
            <a:r>
              <a:rPr lang="en-GB" dirty="0"/>
              <a:t>2. Run git fetch to pull the latest remote commits and git pull to ensure the main branch has the latest updates.</a:t>
            </a:r>
          </a:p>
          <a:p>
            <a:pPr marL="0" indent="0">
              <a:buNone/>
            </a:pPr>
            <a:endParaRPr lang="en-GB" dirty="0"/>
          </a:p>
          <a:p>
            <a:pPr marL="0" indent="0">
              <a:buNone/>
            </a:pPr>
            <a:r>
              <a:rPr lang="en-GB" dirty="0"/>
              <a:t>3. Run git merge X where X is the name of the branch you want to merge into the receiving branch.</a:t>
            </a:r>
          </a:p>
          <a:p>
            <a:pPr marL="0" indent="0">
              <a:buNone/>
            </a:pPr>
            <a:endParaRPr lang="en-IN" dirty="0"/>
          </a:p>
        </p:txBody>
      </p:sp>
      <p:pic>
        <p:nvPicPr>
          <p:cNvPr id="22533" name="Picture 5" descr="Update the main branch by running git fetch and git pull.">
            <a:extLst>
              <a:ext uri="{FF2B5EF4-FFF2-40B4-BE49-F238E27FC236}">
                <a16:creationId xmlns:a16="http://schemas.microsoft.com/office/drawing/2014/main" id="{2F0B15C4-A625-EC8C-45F3-475AFC3FB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24" y="3131574"/>
            <a:ext cx="5334000" cy="1865671"/>
          </a:xfrm>
          <a:prstGeom prst="rect">
            <a:avLst/>
          </a:prstGeom>
          <a:noFill/>
          <a:extLst>
            <a:ext uri="{909E8E84-426E-40DD-AFC4-6F175D3DCCD1}">
              <a14:hiddenFill xmlns:a14="http://schemas.microsoft.com/office/drawing/2010/main">
                <a:solidFill>
                  <a:srgbClr val="FFFFFF"/>
                </a:solidFill>
              </a14:hiddenFill>
            </a:ext>
          </a:extLst>
        </p:spPr>
      </p:pic>
      <p:pic>
        <p:nvPicPr>
          <p:cNvPr id="22535" name="Picture 7" descr="Merging two branches in git.">
            <a:extLst>
              <a:ext uri="{FF2B5EF4-FFF2-40B4-BE49-F238E27FC236}">
                <a16:creationId xmlns:a16="http://schemas.microsoft.com/office/drawing/2014/main" id="{B709A5C9-30B7-B5CE-72AB-EA4BEBF92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131574"/>
            <a:ext cx="5547852" cy="218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126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F1E2-B5DE-597E-F89E-AD339920B58A}"/>
              </a:ext>
            </a:extLst>
          </p:cNvPr>
          <p:cNvSpPr>
            <a:spLocks noGrp="1"/>
          </p:cNvSpPr>
          <p:nvPr>
            <p:ph type="title"/>
          </p:nvPr>
        </p:nvSpPr>
        <p:spPr/>
        <p:txBody>
          <a:bodyPr/>
          <a:lstStyle/>
          <a:p>
            <a:r>
              <a:rPr lang="en-GB" b="1" i="0" dirty="0">
                <a:solidFill>
                  <a:srgbClr val="000000"/>
                </a:solidFill>
                <a:effectLst/>
                <a:latin typeface="poppins" panose="00000500000000000000" pitchFamily="2" charset="0"/>
              </a:rPr>
              <a:t>Step 15: Resolve Merge Conflicts</a:t>
            </a:r>
            <a:br>
              <a:rPr lang="en-GB" b="1" i="0" dirty="0">
                <a:solidFill>
                  <a:srgbClr val="000000"/>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732B148A-4952-49EF-74C2-00FCA0A7E196}"/>
              </a:ext>
            </a:extLst>
          </p:cNvPr>
          <p:cNvSpPr>
            <a:spLocks noGrp="1"/>
          </p:cNvSpPr>
          <p:nvPr>
            <p:ph idx="1"/>
          </p:nvPr>
        </p:nvSpPr>
        <p:spPr/>
        <p:txBody>
          <a:bodyPr/>
          <a:lstStyle/>
          <a:p>
            <a:pPr algn="l"/>
            <a:r>
              <a:rPr lang="en-GB" b="0" i="0" dirty="0">
                <a:solidFill>
                  <a:srgbClr val="404040"/>
                </a:solidFill>
                <a:effectLst/>
                <a:latin typeface="roboto" panose="02000000000000000000" pitchFamily="2" charset="0"/>
              </a:rPr>
              <a:t>Merge conflicts usually occur when multiple developers work on the same code of a project or when they work with several development branches. </a:t>
            </a:r>
          </a:p>
          <a:p>
            <a:pPr algn="l"/>
            <a:r>
              <a:rPr lang="en-GB" b="0" i="0" dirty="0">
                <a:solidFill>
                  <a:srgbClr val="404040"/>
                </a:solidFill>
                <a:effectLst/>
                <a:latin typeface="roboto" panose="02000000000000000000" pitchFamily="2" charset="0"/>
              </a:rPr>
              <a:t>Git merge warns the user about these conflicts.</a:t>
            </a:r>
          </a:p>
          <a:p>
            <a:pPr algn="l"/>
            <a:r>
              <a:rPr lang="en-GB" b="0" i="0" dirty="0">
                <a:solidFill>
                  <a:srgbClr val="404040"/>
                </a:solidFill>
                <a:effectLst/>
                <a:latin typeface="roboto" panose="02000000000000000000" pitchFamily="2" charset="0"/>
              </a:rPr>
              <a:t>Although most merge conflicts resolve </a:t>
            </a:r>
            <a:r>
              <a:rPr lang="en-GB" b="1" i="0" dirty="0">
                <a:solidFill>
                  <a:srgbClr val="404040"/>
                </a:solidFill>
                <a:effectLst/>
                <a:latin typeface="roboto" panose="02000000000000000000" pitchFamily="2" charset="0"/>
              </a:rPr>
              <a:t>automatically</a:t>
            </a:r>
            <a:r>
              <a:rPr lang="en-GB" b="0" i="0" dirty="0">
                <a:solidFill>
                  <a:srgbClr val="404040"/>
                </a:solidFill>
                <a:effectLst/>
                <a:latin typeface="roboto" panose="02000000000000000000" pitchFamily="2" charset="0"/>
              </a:rPr>
              <a:t>, there are cases when git merge </a:t>
            </a:r>
            <a:r>
              <a:rPr lang="en-GB" b="1" i="0" dirty="0">
                <a:solidFill>
                  <a:srgbClr val="404040"/>
                </a:solidFill>
                <a:effectLst/>
                <a:latin typeface="roboto" panose="02000000000000000000" pitchFamily="2" charset="0"/>
              </a:rPr>
              <a:t>cannot resolve an issue</a:t>
            </a:r>
            <a:r>
              <a:rPr lang="en-GB" b="0" i="0" dirty="0">
                <a:solidFill>
                  <a:srgbClr val="404040"/>
                </a:solidFill>
                <a:effectLst/>
                <a:latin typeface="roboto" panose="02000000000000000000" pitchFamily="2" charset="0"/>
              </a:rPr>
              <a:t>.</a:t>
            </a:r>
          </a:p>
          <a:p>
            <a:endParaRPr lang="en-IN" dirty="0"/>
          </a:p>
        </p:txBody>
      </p:sp>
    </p:spTree>
    <p:extLst>
      <p:ext uri="{BB962C8B-B14F-4D97-AF65-F5344CB8AC3E}">
        <p14:creationId xmlns:p14="http://schemas.microsoft.com/office/powerpoint/2010/main" val="1326371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A754-EC7B-715F-081F-AE286ACCB58D}"/>
              </a:ext>
            </a:extLst>
          </p:cNvPr>
          <p:cNvSpPr>
            <a:spLocks noGrp="1"/>
          </p:cNvSpPr>
          <p:nvPr>
            <p:ph type="title"/>
          </p:nvPr>
        </p:nvSpPr>
        <p:spPr/>
        <p:txBody>
          <a:bodyPr/>
          <a:lstStyle/>
          <a:p>
            <a:r>
              <a:rPr lang="en-GB" b="1" i="0" dirty="0">
                <a:solidFill>
                  <a:srgbClr val="000000"/>
                </a:solidFill>
                <a:effectLst/>
                <a:latin typeface="poppins" panose="00000500000000000000" pitchFamily="2" charset="0"/>
              </a:rPr>
              <a:t>Step 16: Create a Pull Request</a:t>
            </a:r>
            <a:br>
              <a:rPr lang="en-GB" b="1" i="0" dirty="0">
                <a:solidFill>
                  <a:srgbClr val="000000"/>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1EB7B60C-9B10-E02A-D5A7-C077ADC263F0}"/>
              </a:ext>
            </a:extLst>
          </p:cNvPr>
          <p:cNvSpPr>
            <a:spLocks noGrp="1"/>
          </p:cNvSpPr>
          <p:nvPr>
            <p:ph idx="1"/>
          </p:nvPr>
        </p:nvSpPr>
        <p:spPr>
          <a:xfrm>
            <a:off x="581192" y="2143433"/>
            <a:ext cx="11029615" cy="4490679"/>
          </a:xfrm>
        </p:spPr>
        <p:txBody>
          <a:bodyPr>
            <a:normAutofit/>
          </a:bodyPr>
          <a:lstStyle/>
          <a:p>
            <a:pPr algn="l"/>
            <a:r>
              <a:rPr lang="en-GB" b="0" i="0" dirty="0">
                <a:solidFill>
                  <a:srgbClr val="404040"/>
                </a:solidFill>
                <a:effectLst/>
                <a:latin typeface="roboto" panose="02000000000000000000" pitchFamily="2" charset="0"/>
              </a:rPr>
              <a:t>Create a pull request (PR) to inform a repository owner that they should </a:t>
            </a:r>
            <a:r>
              <a:rPr lang="en-GB" b="1" i="0" dirty="0">
                <a:solidFill>
                  <a:srgbClr val="404040"/>
                </a:solidFill>
                <a:effectLst/>
                <a:latin typeface="roboto" panose="02000000000000000000" pitchFamily="2" charset="0"/>
              </a:rPr>
              <a:t>review the changes</a:t>
            </a:r>
            <a:r>
              <a:rPr lang="en-GB" b="0" i="0" dirty="0">
                <a:solidFill>
                  <a:srgbClr val="404040"/>
                </a:solidFill>
                <a:effectLst/>
                <a:latin typeface="roboto" panose="02000000000000000000" pitchFamily="2" charset="0"/>
              </a:rPr>
              <a:t> you've made to their code. Then the owner can </a:t>
            </a:r>
            <a:r>
              <a:rPr lang="en-GB" b="1" i="0" dirty="0">
                <a:solidFill>
                  <a:srgbClr val="404040"/>
                </a:solidFill>
                <a:effectLst/>
                <a:latin typeface="roboto" panose="02000000000000000000" pitchFamily="2" charset="0"/>
              </a:rPr>
              <a:t>approve the pull request</a:t>
            </a:r>
            <a:r>
              <a:rPr lang="en-GB" b="0" i="0" dirty="0">
                <a:solidFill>
                  <a:srgbClr val="404040"/>
                </a:solidFill>
                <a:effectLst/>
                <a:latin typeface="roboto" panose="02000000000000000000" pitchFamily="2" charset="0"/>
              </a:rPr>
              <a:t> and merge the changes into the main repository.</a:t>
            </a:r>
          </a:p>
          <a:p>
            <a:pPr algn="l"/>
            <a:r>
              <a:rPr lang="en-GB" b="0" i="0" dirty="0">
                <a:solidFill>
                  <a:srgbClr val="404040"/>
                </a:solidFill>
                <a:effectLst/>
                <a:latin typeface="roboto" panose="02000000000000000000" pitchFamily="2" charset="0"/>
              </a:rPr>
              <a:t>If you are the co-owner or owner of a repository, you don't have to create pull requests to merge your changes. However, you can still do it to keep track of your feature updates and history.</a:t>
            </a:r>
          </a:p>
          <a:p>
            <a:pPr algn="l"/>
            <a:r>
              <a:rPr lang="en-GB" b="0" i="0" dirty="0">
                <a:solidFill>
                  <a:srgbClr val="404040"/>
                </a:solidFill>
                <a:effectLst/>
                <a:latin typeface="roboto" panose="02000000000000000000" pitchFamily="2" charset="0"/>
              </a:rPr>
              <a:t>Follow the steps below:</a:t>
            </a:r>
          </a:p>
          <a:p>
            <a:pPr algn="l"/>
            <a:r>
              <a:rPr lang="en-GB" b="0" i="0" dirty="0">
                <a:solidFill>
                  <a:srgbClr val="404040"/>
                </a:solidFill>
                <a:effectLst/>
                <a:latin typeface="roboto" panose="02000000000000000000" pitchFamily="2" charset="0"/>
              </a:rPr>
              <a:t>1. In Git Bash, create an empty readme file by running touch readme. </a:t>
            </a:r>
            <a:r>
              <a:rPr lang="en-GB" b="0" i="0" dirty="0" err="1">
                <a:solidFill>
                  <a:srgbClr val="404040"/>
                </a:solidFill>
                <a:effectLst/>
                <a:latin typeface="roboto" panose="02000000000000000000" pitchFamily="2" charset="0"/>
              </a:rPr>
              <a:t>md.</a:t>
            </a:r>
            <a:endParaRPr lang="en-GB" b="0" i="0" dirty="0">
              <a:solidFill>
                <a:srgbClr val="404040"/>
              </a:solidFill>
              <a:effectLst/>
              <a:latin typeface="roboto" panose="02000000000000000000" pitchFamily="2" charset="0"/>
            </a:endParaRPr>
          </a:p>
          <a:p>
            <a:pPr algn="l"/>
            <a:r>
              <a:rPr lang="en-GB" b="0" i="0" dirty="0">
                <a:solidFill>
                  <a:srgbClr val="404040"/>
                </a:solidFill>
                <a:effectLst/>
                <a:latin typeface="roboto" panose="02000000000000000000" pitchFamily="2" charset="0"/>
              </a:rPr>
              <a:t>2. Create and switch to a new branch on which to modify the file. Run:</a:t>
            </a:r>
          </a:p>
          <a:p>
            <a:pPr algn="l"/>
            <a:r>
              <a:rPr lang="en-GB" b="0" i="0" dirty="0">
                <a:solidFill>
                  <a:srgbClr val="404040"/>
                </a:solidFill>
                <a:effectLst/>
                <a:latin typeface="roboto" panose="02000000000000000000" pitchFamily="2" charset="0"/>
              </a:rPr>
              <a:t>git checkout -b create-readme-file</a:t>
            </a:r>
          </a:p>
          <a:p>
            <a:pPr algn="l"/>
            <a:r>
              <a:rPr lang="en-GB" b="0" i="0" dirty="0">
                <a:solidFill>
                  <a:srgbClr val="404040"/>
                </a:solidFill>
                <a:effectLst/>
                <a:latin typeface="roboto" panose="02000000000000000000" pitchFamily="2" charset="0"/>
              </a:rPr>
              <a:t>3. Open the readme file in a text editor and add the text you want it to contain. In this example, we will use the Nano text editor to modify the file within the command line window. Run nano readme. </a:t>
            </a:r>
            <a:r>
              <a:rPr lang="en-GB" b="0" i="0" dirty="0" err="1">
                <a:solidFill>
                  <a:srgbClr val="404040"/>
                </a:solidFill>
                <a:effectLst/>
                <a:latin typeface="roboto" panose="02000000000000000000" pitchFamily="2" charset="0"/>
              </a:rPr>
              <a:t>md.</a:t>
            </a:r>
            <a:endParaRPr lang="en-GB" b="0" i="0" dirty="0">
              <a:solidFill>
                <a:srgbClr val="404040"/>
              </a:solidFill>
              <a:effectLst/>
              <a:latin typeface="roboto" panose="02000000000000000000" pitchFamily="2" charset="0"/>
            </a:endParaRPr>
          </a:p>
          <a:p>
            <a:pPr algn="l"/>
            <a:endParaRPr lang="en-GB" dirty="0">
              <a:solidFill>
                <a:srgbClr val="404040"/>
              </a:solidFill>
              <a:latin typeface="roboto" panose="02000000000000000000" pitchFamily="2" charset="0"/>
            </a:endParaRPr>
          </a:p>
          <a:p>
            <a:pPr algn="l"/>
            <a:endParaRPr lang="en-GB" b="0" i="0" dirty="0">
              <a:solidFill>
                <a:srgbClr val="404040"/>
              </a:solidFill>
              <a:effectLst/>
              <a:latin typeface="roboto" panose="02000000000000000000" pitchFamily="2" charset="0"/>
            </a:endParaRPr>
          </a:p>
          <a:p>
            <a:pPr algn="l"/>
            <a:endParaRPr lang="en-GB" dirty="0">
              <a:solidFill>
                <a:srgbClr val="404040"/>
              </a:solidFill>
              <a:latin typeface="roboto" panose="02000000000000000000" pitchFamily="2" charset="0"/>
            </a:endParaRPr>
          </a:p>
          <a:p>
            <a:pPr algn="l"/>
            <a:endParaRPr lang="en-GB" b="0" i="0" dirty="0">
              <a:solidFill>
                <a:srgbClr val="404040"/>
              </a:solidFill>
              <a:effectLst/>
              <a:latin typeface="roboto" panose="02000000000000000000" pitchFamily="2" charset="0"/>
            </a:endParaRPr>
          </a:p>
          <a:p>
            <a:pPr marL="0" indent="0">
              <a:buNone/>
            </a:pPr>
            <a:endParaRPr lang="en-IN" dirty="0"/>
          </a:p>
        </p:txBody>
      </p:sp>
      <p:pic>
        <p:nvPicPr>
          <p:cNvPr id="23556" name="Picture 4" descr="Opening a file for editing in Nano text editor.">
            <a:extLst>
              <a:ext uri="{FF2B5EF4-FFF2-40B4-BE49-F238E27FC236}">
                <a16:creationId xmlns:a16="http://schemas.microsoft.com/office/drawing/2014/main" id="{98FC11F0-5C03-0752-8357-095554767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780" y="5270091"/>
            <a:ext cx="5391150" cy="136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715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3F32E-7CD5-96C7-097A-80C1FE6B8E1B}"/>
              </a:ext>
            </a:extLst>
          </p:cNvPr>
          <p:cNvSpPr>
            <a:spLocks noGrp="1"/>
          </p:cNvSpPr>
          <p:nvPr>
            <p:ph idx="1"/>
          </p:nvPr>
        </p:nvSpPr>
        <p:spPr>
          <a:xfrm>
            <a:off x="581192" y="973394"/>
            <a:ext cx="11029615" cy="5001956"/>
          </a:xfrm>
        </p:spPr>
        <p:txBody>
          <a:bodyPr/>
          <a:lstStyle/>
          <a:p>
            <a:r>
              <a:rPr lang="en-GB" dirty="0"/>
              <a:t>4. After you save the file, track it by running git add readme.md.</a:t>
            </a:r>
          </a:p>
          <a:p>
            <a:endParaRPr lang="en-GB" dirty="0"/>
          </a:p>
          <a:p>
            <a:r>
              <a:rPr lang="en-GB" dirty="0"/>
              <a:t>5. Create a commit.</a:t>
            </a:r>
          </a:p>
          <a:p>
            <a:endParaRPr lang="en-GB" dirty="0"/>
          </a:p>
          <a:p>
            <a:r>
              <a:rPr lang="en-GB" dirty="0"/>
              <a:t>git commit -m "Added a readme file"</a:t>
            </a:r>
          </a:p>
          <a:p>
            <a:endParaRPr lang="en-GB" dirty="0"/>
          </a:p>
          <a:p>
            <a:r>
              <a:rPr lang="en-GB" dirty="0"/>
              <a:t>6. Push the changes to GitHub.</a:t>
            </a:r>
          </a:p>
          <a:p>
            <a:endParaRPr lang="en-GB" dirty="0"/>
          </a:p>
          <a:p>
            <a:r>
              <a:rPr lang="en-GB" dirty="0"/>
              <a:t>git push origin create-readme-file</a:t>
            </a:r>
          </a:p>
          <a:p>
            <a:endParaRPr lang="en-GB" dirty="0"/>
          </a:p>
          <a:p>
            <a:r>
              <a:rPr lang="en-GB" dirty="0"/>
              <a:t>7. Log in to your GitHub page. There is now a Create pull request option in your repository with the branch name we created in the command line. Click the Compare &amp; pull request button.</a:t>
            </a:r>
            <a:endParaRPr lang="en-IN" dirty="0"/>
          </a:p>
        </p:txBody>
      </p:sp>
      <p:pic>
        <p:nvPicPr>
          <p:cNvPr id="24580" name="Picture 4" descr="Creating a pull request on GitHub.">
            <a:extLst>
              <a:ext uri="{FF2B5EF4-FFF2-40B4-BE49-F238E27FC236}">
                <a16:creationId xmlns:a16="http://schemas.microsoft.com/office/drawing/2014/main" id="{FF31CD40-2108-1B4D-B46C-5D9A6F313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413" y="1494503"/>
            <a:ext cx="6504039" cy="3696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796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25AFD-0949-BD4D-CAC5-214232CA66D0}"/>
              </a:ext>
            </a:extLst>
          </p:cNvPr>
          <p:cNvSpPr>
            <a:spLocks noGrp="1"/>
          </p:cNvSpPr>
          <p:nvPr>
            <p:ph idx="1"/>
          </p:nvPr>
        </p:nvSpPr>
        <p:spPr>
          <a:xfrm>
            <a:off x="581192" y="1071716"/>
            <a:ext cx="11029615" cy="5326421"/>
          </a:xfrm>
        </p:spPr>
        <p:txBody>
          <a:bodyPr/>
          <a:lstStyle/>
          <a:p>
            <a:r>
              <a:rPr lang="en-GB" b="0" i="0" dirty="0">
                <a:solidFill>
                  <a:srgbClr val="404040"/>
                </a:solidFill>
                <a:effectLst/>
                <a:latin typeface="roboto" panose="02000000000000000000" pitchFamily="2" charset="0"/>
              </a:rPr>
              <a:t>8. GitHub states if you can merge the branches and apply the changes. Optionally, add a comment about your pull request and click </a:t>
            </a:r>
            <a:r>
              <a:rPr lang="en-GB" b="1" i="0" dirty="0">
                <a:solidFill>
                  <a:srgbClr val="404040"/>
                </a:solidFill>
                <a:effectLst/>
                <a:latin typeface="roboto" panose="02000000000000000000" pitchFamily="2" charset="0"/>
              </a:rPr>
              <a:t>Create pull request.</a:t>
            </a:r>
          </a:p>
          <a:p>
            <a:endParaRPr lang="en-GB" b="1" dirty="0">
              <a:solidFill>
                <a:srgbClr val="404040"/>
              </a:solidFill>
              <a:latin typeface="roboto" panose="02000000000000000000" pitchFamily="2" charset="0"/>
            </a:endParaRPr>
          </a:p>
          <a:p>
            <a:endParaRPr lang="en-GB" b="1" i="0" dirty="0">
              <a:solidFill>
                <a:srgbClr val="404040"/>
              </a:solidFill>
              <a:effectLst/>
              <a:latin typeface="roboto" panose="02000000000000000000" pitchFamily="2" charset="0"/>
            </a:endParaRPr>
          </a:p>
          <a:p>
            <a:endParaRPr lang="en-GB" b="1" dirty="0">
              <a:solidFill>
                <a:srgbClr val="404040"/>
              </a:solidFill>
              <a:latin typeface="roboto" panose="02000000000000000000" pitchFamily="2" charset="0"/>
            </a:endParaRPr>
          </a:p>
          <a:p>
            <a:endParaRPr lang="en-GB" b="1" i="0" dirty="0">
              <a:solidFill>
                <a:srgbClr val="404040"/>
              </a:solidFill>
              <a:effectLst/>
              <a:latin typeface="roboto" panose="02000000000000000000" pitchFamily="2" charset="0"/>
            </a:endParaRPr>
          </a:p>
          <a:p>
            <a:endParaRPr lang="en-GB" b="1" dirty="0">
              <a:solidFill>
                <a:srgbClr val="404040"/>
              </a:solidFill>
              <a:latin typeface="roboto" panose="02000000000000000000" pitchFamily="2" charset="0"/>
            </a:endParaRPr>
          </a:p>
          <a:p>
            <a:endParaRPr lang="en-GB" b="1" i="0" dirty="0">
              <a:solidFill>
                <a:srgbClr val="404040"/>
              </a:solidFill>
              <a:effectLst/>
              <a:latin typeface="roboto" panose="02000000000000000000" pitchFamily="2" charset="0"/>
            </a:endParaRPr>
          </a:p>
          <a:p>
            <a:endParaRPr lang="en-GB" b="1" dirty="0">
              <a:solidFill>
                <a:srgbClr val="404040"/>
              </a:solidFill>
              <a:latin typeface="roboto" panose="02000000000000000000" pitchFamily="2" charset="0"/>
            </a:endParaRPr>
          </a:p>
          <a:p>
            <a:endParaRPr lang="en-GB" b="1" i="0" dirty="0">
              <a:solidFill>
                <a:srgbClr val="404040"/>
              </a:solidFill>
              <a:effectLst/>
              <a:latin typeface="roboto" panose="02000000000000000000" pitchFamily="2" charset="0"/>
            </a:endParaRPr>
          </a:p>
          <a:p>
            <a:pPr algn="l"/>
            <a:r>
              <a:rPr lang="en-GB" b="0" i="0" dirty="0">
                <a:solidFill>
                  <a:srgbClr val="404040"/>
                </a:solidFill>
                <a:effectLst/>
                <a:latin typeface="roboto" panose="02000000000000000000" pitchFamily="2" charset="0"/>
              </a:rPr>
              <a:t>Now the repository owner, in this case, you, can review the changes and accept or reject them.</a:t>
            </a:r>
          </a:p>
          <a:p>
            <a:pPr algn="l"/>
            <a:r>
              <a:rPr lang="en-GB" b="0" i="0" dirty="0">
                <a:solidFill>
                  <a:srgbClr val="404040"/>
                </a:solidFill>
                <a:effectLst/>
                <a:latin typeface="roboto" panose="02000000000000000000" pitchFamily="2" charset="0"/>
              </a:rPr>
              <a:t>You can accept the changes in the </a:t>
            </a:r>
            <a:r>
              <a:rPr lang="en-GB" b="1" i="0" dirty="0">
                <a:solidFill>
                  <a:srgbClr val="404040"/>
                </a:solidFill>
                <a:effectLst/>
                <a:latin typeface="roboto" panose="02000000000000000000" pitchFamily="2" charset="0"/>
              </a:rPr>
              <a:t>Pull requests</a:t>
            </a:r>
            <a:r>
              <a:rPr lang="en-GB" b="0" i="0" dirty="0">
                <a:solidFill>
                  <a:srgbClr val="404040"/>
                </a:solidFill>
                <a:effectLst/>
                <a:latin typeface="roboto" panose="02000000000000000000" pitchFamily="2" charset="0"/>
              </a:rPr>
              <a:t> tab on GitHub. When you merge the branches, delete the obsolete branch by clicking </a:t>
            </a:r>
            <a:r>
              <a:rPr lang="en-GB" b="1" i="0" dirty="0">
                <a:solidFill>
                  <a:srgbClr val="404040"/>
                </a:solidFill>
                <a:effectLst/>
                <a:latin typeface="roboto" panose="02000000000000000000" pitchFamily="2" charset="0"/>
              </a:rPr>
              <a:t>Delete branch </a:t>
            </a:r>
            <a:r>
              <a:rPr lang="en-GB" b="0" i="0" dirty="0">
                <a:solidFill>
                  <a:srgbClr val="404040"/>
                </a:solidFill>
                <a:effectLst/>
                <a:latin typeface="roboto" panose="02000000000000000000" pitchFamily="2" charset="0"/>
              </a:rPr>
              <a:t>to keep the repository clean.</a:t>
            </a:r>
          </a:p>
          <a:p>
            <a:endParaRPr lang="en-GB" b="1" dirty="0">
              <a:solidFill>
                <a:srgbClr val="404040"/>
              </a:solidFill>
              <a:latin typeface="roboto" panose="02000000000000000000" pitchFamily="2" charset="0"/>
            </a:endParaRPr>
          </a:p>
          <a:p>
            <a:endParaRPr lang="en-GB" b="1" i="0" dirty="0">
              <a:solidFill>
                <a:srgbClr val="404040"/>
              </a:solidFill>
              <a:effectLst/>
              <a:latin typeface="roboto" panose="02000000000000000000" pitchFamily="2" charset="0"/>
            </a:endParaRPr>
          </a:p>
          <a:p>
            <a:pPr marL="0" indent="0">
              <a:buNone/>
            </a:pPr>
            <a:endParaRPr lang="en-IN" dirty="0"/>
          </a:p>
        </p:txBody>
      </p:sp>
      <p:pic>
        <p:nvPicPr>
          <p:cNvPr id="25604" name="Picture 4" descr="Create a pull request in GitHub.">
            <a:extLst>
              <a:ext uri="{FF2B5EF4-FFF2-40B4-BE49-F238E27FC236}">
                <a16:creationId xmlns:a16="http://schemas.microsoft.com/office/drawing/2014/main" id="{F92230F3-0572-CDC5-87B2-667A67D9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71" y="1460500"/>
            <a:ext cx="7620000" cy="274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782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3FBCE-0771-6A40-2BF3-C2781F2BE805}"/>
              </a:ext>
            </a:extLst>
          </p:cNvPr>
          <p:cNvSpPr>
            <a:spLocks noGrp="1"/>
          </p:cNvSpPr>
          <p:nvPr>
            <p:ph idx="1"/>
          </p:nvPr>
        </p:nvSpPr>
        <p:spPr>
          <a:xfrm>
            <a:off x="581192" y="707923"/>
            <a:ext cx="11029615" cy="5267427"/>
          </a:xfrm>
        </p:spPr>
        <p:txBody>
          <a:bodyPr/>
          <a:lstStyle/>
          <a:p>
            <a:r>
              <a:rPr lang="en-GB" dirty="0"/>
              <a:t>Step 17: Synchronize Changes on GitHub and Locally</a:t>
            </a:r>
          </a:p>
          <a:p>
            <a:r>
              <a:rPr lang="en-GB" dirty="0"/>
              <a:t>When you merge changes on GitHub, they don't appear automatically in your local repository. You have to pull the changes to your local repository to see the updates.</a:t>
            </a:r>
          </a:p>
          <a:p>
            <a:endParaRPr lang="en-GB" dirty="0"/>
          </a:p>
          <a:p>
            <a:r>
              <a:rPr lang="en-GB" dirty="0"/>
              <a:t>Synchronize your local repository with GitHub by running:</a:t>
            </a:r>
          </a:p>
          <a:p>
            <a:endParaRPr lang="en-GB" dirty="0"/>
          </a:p>
          <a:p>
            <a:r>
              <a:rPr lang="en-GB" dirty="0"/>
              <a:t>git pull origin master</a:t>
            </a:r>
          </a:p>
          <a:p>
            <a:endParaRPr lang="en-GB" dirty="0"/>
          </a:p>
          <a:p>
            <a:r>
              <a:rPr lang="en-GB" dirty="0"/>
              <a:t>The command updates your local repository to match the one on GitHub, and states the changes.</a:t>
            </a:r>
          </a:p>
          <a:p>
            <a:endParaRPr lang="en-GB" dirty="0"/>
          </a:p>
          <a:p>
            <a:r>
              <a:rPr lang="en-GB" dirty="0"/>
              <a:t>In the following example, we first switched to our master branch, and Git warned us that we should update our local repository:</a:t>
            </a:r>
            <a:endParaRPr lang="en-IN" dirty="0"/>
          </a:p>
        </p:txBody>
      </p:sp>
      <p:pic>
        <p:nvPicPr>
          <p:cNvPr id="26626" name="Picture 2" descr="Synchronizing the changes between GitHub and local repository.">
            <a:extLst>
              <a:ext uri="{FF2B5EF4-FFF2-40B4-BE49-F238E27FC236}">
                <a16:creationId xmlns:a16="http://schemas.microsoft.com/office/drawing/2014/main" id="{FD2BDD97-CB03-C537-1ECC-CFE0FE241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678" y="1850001"/>
            <a:ext cx="533400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057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CEE90-510E-0022-A4D9-082C2263C9EB}"/>
              </a:ext>
            </a:extLst>
          </p:cNvPr>
          <p:cNvSpPr>
            <a:spLocks noGrp="1"/>
          </p:cNvSpPr>
          <p:nvPr>
            <p:ph idx="1"/>
          </p:nvPr>
        </p:nvSpPr>
        <p:spPr/>
        <p:txBody>
          <a:bodyPr>
            <a:normAutofit/>
          </a:bodyPr>
          <a:lstStyle/>
          <a:p>
            <a:pPr marL="0" indent="0">
              <a:buNone/>
            </a:pPr>
            <a:r>
              <a:rPr lang="en-IN" sz="9600" dirty="0"/>
              <a:t>					THANK YOU</a:t>
            </a:r>
          </a:p>
        </p:txBody>
      </p:sp>
    </p:spTree>
    <p:extLst>
      <p:ext uri="{BB962C8B-B14F-4D97-AF65-F5344CB8AC3E}">
        <p14:creationId xmlns:p14="http://schemas.microsoft.com/office/powerpoint/2010/main" val="375534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A4573-6AC8-8F22-0EE4-A41AAE2DD75B}"/>
              </a:ext>
            </a:extLst>
          </p:cNvPr>
          <p:cNvSpPr>
            <a:spLocks noGrp="1"/>
          </p:cNvSpPr>
          <p:nvPr>
            <p:ph idx="1"/>
          </p:nvPr>
        </p:nvSpPr>
        <p:spPr>
          <a:xfrm>
            <a:off x="581192" y="2723539"/>
            <a:ext cx="11029615" cy="3677264"/>
          </a:xfrm>
        </p:spPr>
        <p:txBody>
          <a:bodyPr>
            <a:noAutofit/>
          </a:bodyPr>
          <a:lstStyle/>
          <a:p>
            <a:pPr marL="0" indent="0" algn="l" fontAlgn="base">
              <a:buNone/>
            </a:pPr>
            <a:r>
              <a:rPr lang="en-GB" sz="1600" b="1" i="0" dirty="0">
                <a:solidFill>
                  <a:srgbClr val="273239"/>
                </a:solidFill>
                <a:effectLst/>
                <a:latin typeface="Arial" panose="020B0604020202020204" pitchFamily="34" charset="0"/>
                <a:cs typeface="Arial" panose="020B0604020202020204" pitchFamily="34" charset="0"/>
              </a:rPr>
              <a:t>What is a “version control system”?</a:t>
            </a:r>
            <a:r>
              <a:rPr lang="en-GB" sz="1600" b="0" i="0" dirty="0">
                <a:solidFill>
                  <a:srgbClr val="273239"/>
                </a:solidFill>
                <a:effectLst/>
                <a:latin typeface="Arial" panose="020B0604020202020204" pitchFamily="34" charset="0"/>
                <a:cs typeface="Arial" panose="020B0604020202020204" pitchFamily="34" charset="0"/>
              </a:rPr>
              <a:t> </a:t>
            </a:r>
          </a:p>
          <a:p>
            <a:pPr algn="l" fontAlgn="base"/>
            <a:r>
              <a:rPr lang="en-GB" sz="1600" b="0" i="0" dirty="0">
                <a:solidFill>
                  <a:srgbClr val="273239"/>
                </a:solidFill>
                <a:effectLst/>
                <a:latin typeface="Arial" panose="020B0604020202020204" pitchFamily="34" charset="0"/>
                <a:cs typeface="Arial" panose="020B0604020202020204" pitchFamily="34" charset="0"/>
              </a:rPr>
              <a:t>Version control systems are a category of software tools that helps in recording changes made to files by keeping track of modifications done in the code. </a:t>
            </a:r>
          </a:p>
          <a:p>
            <a:pPr algn="l" fontAlgn="base"/>
            <a:endParaRPr lang="en-GB" sz="1600" b="0" i="0" dirty="0">
              <a:solidFill>
                <a:srgbClr val="273239"/>
              </a:solidFill>
              <a:effectLst/>
              <a:latin typeface="Arial" panose="020B0604020202020204" pitchFamily="34" charset="0"/>
              <a:cs typeface="Arial" panose="020B0604020202020204" pitchFamily="34" charset="0"/>
            </a:endParaRPr>
          </a:p>
          <a:p>
            <a:pPr marL="0" indent="0" algn="l" fontAlgn="base">
              <a:buNone/>
            </a:pPr>
            <a:r>
              <a:rPr lang="en-GB" sz="1600" b="1" i="0" dirty="0">
                <a:solidFill>
                  <a:srgbClr val="273239"/>
                </a:solidFill>
                <a:effectLst/>
                <a:latin typeface="Arial" panose="020B0604020202020204" pitchFamily="34" charset="0"/>
                <a:cs typeface="Arial" panose="020B0604020202020204" pitchFamily="34" charset="0"/>
              </a:rPr>
              <a:t>Why Version Control system is so Important?</a:t>
            </a:r>
            <a:endParaRPr lang="en-GB" sz="1600" b="0" i="0" dirty="0">
              <a:solidFill>
                <a:srgbClr val="273239"/>
              </a:solidFill>
              <a:effectLst/>
              <a:latin typeface="Arial" panose="020B0604020202020204" pitchFamily="34" charset="0"/>
              <a:cs typeface="Arial" panose="020B0604020202020204" pitchFamily="34" charset="0"/>
            </a:endParaRPr>
          </a:p>
          <a:p>
            <a:pPr algn="l" fontAlgn="base"/>
            <a:r>
              <a:rPr lang="en-GB" sz="1600" b="0" i="0" dirty="0">
                <a:solidFill>
                  <a:srgbClr val="273239"/>
                </a:solidFill>
                <a:effectLst/>
                <a:latin typeface="Arial" panose="020B0604020202020204" pitchFamily="34" charset="0"/>
                <a:cs typeface="Arial" panose="020B0604020202020204" pitchFamily="34" charset="0"/>
              </a:rPr>
              <a:t>As we know that a software product is developed in collaboration by a group of developers they might be located at different locations and each one of them contributes to some specific kind of functionality/features. </a:t>
            </a:r>
          </a:p>
          <a:p>
            <a:pPr algn="l" fontAlgn="base"/>
            <a:r>
              <a:rPr lang="en-GB" sz="1600" b="0" i="0" dirty="0">
                <a:solidFill>
                  <a:srgbClr val="273239"/>
                </a:solidFill>
                <a:effectLst/>
                <a:latin typeface="Arial" panose="020B0604020202020204" pitchFamily="34" charset="0"/>
                <a:cs typeface="Arial" panose="020B0604020202020204" pitchFamily="34" charset="0"/>
              </a:rPr>
              <a:t>So in order to contribute to the product, they made modifications to the source code(either by adding or removing). </a:t>
            </a:r>
          </a:p>
          <a:p>
            <a:pPr algn="l" fontAlgn="base"/>
            <a:r>
              <a:rPr lang="en-GB" sz="1600" b="0" i="0" dirty="0">
                <a:solidFill>
                  <a:srgbClr val="273239"/>
                </a:solidFill>
                <a:effectLst/>
                <a:latin typeface="Arial" panose="020B0604020202020204" pitchFamily="34" charset="0"/>
                <a:cs typeface="Arial" panose="020B0604020202020204" pitchFamily="34" charset="0"/>
              </a:rPr>
              <a:t>A version control system is a kind of software that helps the developer team to efficiently communicate and manage(track) all the changes that have been made to the source code along with the information like who made and what changes have been made. </a:t>
            </a:r>
          </a:p>
          <a:p>
            <a:pPr algn="l" fontAlgn="base"/>
            <a:r>
              <a:rPr lang="en-GB" sz="1600" b="0" i="0" dirty="0">
                <a:solidFill>
                  <a:srgbClr val="273239"/>
                </a:solidFill>
                <a:effectLst/>
                <a:latin typeface="Arial" panose="020B0604020202020204" pitchFamily="34" charset="0"/>
                <a:cs typeface="Arial" panose="020B0604020202020204" pitchFamily="34" charset="0"/>
              </a:rPr>
              <a:t>A separate branch is created for every contributor who made the changes and the changes aren’t merged into the original source code unless all are </a:t>
            </a:r>
            <a:r>
              <a:rPr lang="en-GB" sz="1600" b="0" i="0" dirty="0" err="1">
                <a:solidFill>
                  <a:srgbClr val="273239"/>
                </a:solidFill>
                <a:effectLst/>
                <a:latin typeface="Arial" panose="020B0604020202020204" pitchFamily="34" charset="0"/>
                <a:cs typeface="Arial" panose="020B0604020202020204" pitchFamily="34" charset="0"/>
              </a:rPr>
              <a:t>analyzed</a:t>
            </a:r>
            <a:r>
              <a:rPr lang="en-GB" sz="1600" b="0" i="0" dirty="0">
                <a:solidFill>
                  <a:srgbClr val="273239"/>
                </a:solidFill>
                <a:effectLst/>
                <a:latin typeface="Arial" panose="020B0604020202020204" pitchFamily="34" charset="0"/>
                <a:cs typeface="Arial" panose="020B0604020202020204" pitchFamily="34" charset="0"/>
              </a:rPr>
              <a:t> as soon as the changes are green </a:t>
            </a:r>
            <a:r>
              <a:rPr lang="en-GB" sz="1600" b="0" i="0" dirty="0" err="1">
                <a:solidFill>
                  <a:srgbClr val="273239"/>
                </a:solidFill>
                <a:effectLst/>
                <a:latin typeface="Arial" panose="020B0604020202020204" pitchFamily="34" charset="0"/>
                <a:cs typeface="Arial" panose="020B0604020202020204" pitchFamily="34" charset="0"/>
              </a:rPr>
              <a:t>signaled</a:t>
            </a:r>
            <a:r>
              <a:rPr lang="en-GB" sz="1600" b="0" i="0" dirty="0">
                <a:solidFill>
                  <a:srgbClr val="273239"/>
                </a:solidFill>
                <a:effectLst/>
                <a:latin typeface="Arial" panose="020B0604020202020204" pitchFamily="34" charset="0"/>
                <a:cs typeface="Arial" panose="020B0604020202020204" pitchFamily="34" charset="0"/>
              </a:rPr>
              <a:t> they merged into the main source code.</a:t>
            </a:r>
          </a:p>
          <a:p>
            <a:pPr algn="l" fontAlgn="base"/>
            <a:r>
              <a:rPr lang="en-GB" sz="1600" b="0" i="0" dirty="0">
                <a:solidFill>
                  <a:srgbClr val="273239"/>
                </a:solidFill>
                <a:effectLst/>
                <a:latin typeface="Arial" panose="020B0604020202020204" pitchFamily="34" charset="0"/>
                <a:cs typeface="Arial" panose="020B0604020202020204" pitchFamily="34" charset="0"/>
              </a:rPr>
              <a:t> It not only keeps source code organized but also improves productivity by making the development process smooth.</a:t>
            </a:r>
          </a:p>
          <a:p>
            <a:pPr marL="0" indent="0">
              <a:buNone/>
            </a:pPr>
            <a:endParaRPr lang="en-GB" sz="1600" b="1" i="0" dirty="0">
              <a:solidFill>
                <a:srgbClr val="182228"/>
              </a:solidFill>
              <a:effectLst/>
              <a:latin typeface="Arial" panose="020B0604020202020204" pitchFamily="34" charset="0"/>
              <a:cs typeface="Arial" panose="020B0604020202020204" pitchFamily="34" charset="0"/>
            </a:endParaRPr>
          </a:p>
          <a:p>
            <a:pPr marL="0" indent="0">
              <a:buNone/>
            </a:pPr>
            <a:endParaRPr lang="en-GB" sz="1600" b="1" dirty="0">
              <a:solidFill>
                <a:srgbClr val="182228"/>
              </a:solidFill>
              <a:latin typeface="Arial" panose="020B0604020202020204" pitchFamily="34" charset="0"/>
              <a:cs typeface="Arial" panose="020B0604020202020204" pitchFamily="34" charset="0"/>
            </a:endParaRPr>
          </a:p>
          <a:p>
            <a:pPr marL="0" indent="0">
              <a:buNone/>
            </a:pPr>
            <a:endParaRPr lang="en-GB" sz="1600" b="1" i="0" dirty="0">
              <a:solidFill>
                <a:srgbClr val="182228"/>
              </a:solidFill>
              <a:effectLst/>
              <a:latin typeface="Arial" panose="020B0604020202020204" pitchFamily="34" charset="0"/>
              <a:cs typeface="Arial" panose="020B0604020202020204" pitchFamily="34" charset="0"/>
            </a:endParaRPr>
          </a:p>
          <a:p>
            <a:pPr marL="0" indent="0">
              <a:buNone/>
            </a:pPr>
            <a:endParaRPr lang="en-GB" sz="1600" b="1" dirty="0">
              <a:solidFill>
                <a:srgbClr val="182228"/>
              </a:solidFill>
              <a:latin typeface="Arial" panose="020B0604020202020204" pitchFamily="34" charset="0"/>
              <a:cs typeface="Arial" panose="020B0604020202020204" pitchFamily="34" charset="0"/>
            </a:endParaRPr>
          </a:p>
          <a:p>
            <a:pPr marL="0" indent="0">
              <a:buNone/>
            </a:pPr>
            <a:endParaRPr lang="en-GB" sz="1600" b="1" i="0" dirty="0">
              <a:solidFill>
                <a:srgbClr val="182228"/>
              </a:solidFill>
              <a:effectLst/>
              <a:latin typeface="Arial" panose="020B0604020202020204" pitchFamily="34" charset="0"/>
              <a:cs typeface="Arial" panose="020B0604020202020204" pitchFamily="34" charset="0"/>
            </a:endParaRPr>
          </a:p>
          <a:p>
            <a:pPr marL="0" indent="0">
              <a:buNone/>
            </a:pPr>
            <a:endParaRPr lang="en-GB" sz="1600" b="1" i="0" dirty="0">
              <a:solidFill>
                <a:srgbClr val="182228"/>
              </a:solidFill>
              <a:effectLst/>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98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04F886-501E-8B18-43B2-40CA9738AE90}"/>
              </a:ext>
            </a:extLst>
          </p:cNvPr>
          <p:cNvSpPr>
            <a:spLocks noGrp="1"/>
          </p:cNvSpPr>
          <p:nvPr>
            <p:ph idx="1"/>
          </p:nvPr>
        </p:nvSpPr>
        <p:spPr>
          <a:xfrm>
            <a:off x="581192" y="-353178"/>
            <a:ext cx="11029615" cy="3634486"/>
          </a:xfrm>
        </p:spPr>
        <p:txBody>
          <a:bodyPr/>
          <a:lstStyle/>
          <a:p>
            <a:pPr algn="l" fontAlgn="base"/>
            <a:r>
              <a:rPr lang="en-GB" b="1" i="0" dirty="0">
                <a:solidFill>
                  <a:srgbClr val="273239"/>
                </a:solidFill>
                <a:effectLst/>
                <a:latin typeface="Arial" panose="020B0604020202020204" pitchFamily="34" charset="0"/>
                <a:cs typeface="Arial" panose="020B0604020202020204" pitchFamily="34" charset="0"/>
              </a:rPr>
              <a:t>Types of Version Control Systems:</a:t>
            </a:r>
            <a:r>
              <a:rPr lang="en-GB" b="0" i="0" dirty="0">
                <a:solidFill>
                  <a:srgbClr val="273239"/>
                </a:solidFill>
                <a:effectLst/>
                <a:latin typeface="Arial" panose="020B0604020202020204" pitchFamily="34" charset="0"/>
                <a:cs typeface="Arial" panose="020B0604020202020204" pitchFamily="34" charset="0"/>
              </a:rPr>
              <a:t> </a:t>
            </a:r>
          </a:p>
          <a:p>
            <a:pPr algn="l" fontAlgn="base">
              <a:buFont typeface="Arial" panose="020B0604020202020204" pitchFamily="34" charset="0"/>
              <a:buChar char="•"/>
            </a:pPr>
            <a:r>
              <a:rPr lang="en-GB" b="0" i="0" dirty="0">
                <a:solidFill>
                  <a:srgbClr val="273239"/>
                </a:solidFill>
                <a:effectLst/>
                <a:latin typeface="Arial" panose="020B0604020202020204" pitchFamily="34" charset="0"/>
                <a:cs typeface="Arial" panose="020B0604020202020204" pitchFamily="34" charset="0"/>
              </a:rPr>
              <a:t>Local Version Control Systems</a:t>
            </a:r>
          </a:p>
          <a:p>
            <a:pPr algn="l" fontAlgn="base">
              <a:buFont typeface="Arial" panose="020B0604020202020204" pitchFamily="34" charset="0"/>
              <a:buChar char="•"/>
            </a:pPr>
            <a:r>
              <a:rPr lang="en-GB" b="0" i="0" dirty="0">
                <a:solidFill>
                  <a:srgbClr val="273239"/>
                </a:solidFill>
                <a:effectLst/>
                <a:latin typeface="Arial" panose="020B0604020202020204" pitchFamily="34" charset="0"/>
                <a:cs typeface="Arial" panose="020B0604020202020204" pitchFamily="34" charset="0"/>
              </a:rPr>
              <a:t>Centralized Version Control Systems</a:t>
            </a:r>
          </a:p>
          <a:p>
            <a:pPr algn="l" fontAlgn="base">
              <a:buFont typeface="Arial" panose="020B0604020202020204" pitchFamily="34" charset="0"/>
              <a:buChar char="•"/>
            </a:pPr>
            <a:r>
              <a:rPr lang="en-GB" b="0" i="0" dirty="0">
                <a:solidFill>
                  <a:srgbClr val="273239"/>
                </a:solidFill>
                <a:effectLst/>
                <a:latin typeface="Arial" panose="020B0604020202020204" pitchFamily="34" charset="0"/>
                <a:cs typeface="Arial" panose="020B0604020202020204" pitchFamily="34" charset="0"/>
              </a:rPr>
              <a:t>Distributed Version Control Systems</a:t>
            </a:r>
          </a:p>
          <a:p>
            <a:pPr marL="0" indent="0">
              <a:buNone/>
            </a:pPr>
            <a:endParaRPr lang="en-IN" dirty="0">
              <a:latin typeface="Arial" panose="020B0604020202020204" pitchFamily="34" charset="0"/>
              <a:cs typeface="Arial" panose="020B0604020202020204" pitchFamily="34" charset="0"/>
            </a:endParaRPr>
          </a:p>
        </p:txBody>
      </p:sp>
      <p:pic>
        <p:nvPicPr>
          <p:cNvPr id="3074" name="Picture 2" descr="Version Control System">
            <a:extLst>
              <a:ext uri="{FF2B5EF4-FFF2-40B4-BE49-F238E27FC236}">
                <a16:creationId xmlns:a16="http://schemas.microsoft.com/office/drawing/2014/main" id="{A027158F-D9F2-65D8-FEDA-270101B94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23" y="2045110"/>
            <a:ext cx="9881420" cy="4216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51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043E-C0F5-3C9C-4F30-A9E5DA5580BA}"/>
              </a:ext>
            </a:extLst>
          </p:cNvPr>
          <p:cNvSpPr>
            <a:spLocks noGrp="1"/>
          </p:cNvSpPr>
          <p:nvPr>
            <p:ph type="title"/>
          </p:nvPr>
        </p:nvSpPr>
        <p:spPr/>
        <p:txBody>
          <a:bodyPr/>
          <a:lstStyle/>
          <a:p>
            <a:r>
              <a:rPr lang="en-GB" b="1" i="0" dirty="0">
                <a:solidFill>
                  <a:srgbClr val="273239"/>
                </a:solidFill>
                <a:effectLst/>
                <a:latin typeface="Arial" panose="020B0604020202020204" pitchFamily="34" charset="0"/>
                <a:cs typeface="Arial" panose="020B0604020202020204" pitchFamily="34" charset="0"/>
              </a:rPr>
              <a:t>Local Version Control Systems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B374E5-40F8-4301-0DAA-855343678431}"/>
              </a:ext>
            </a:extLst>
          </p:cNvPr>
          <p:cNvSpPr>
            <a:spLocks noGrp="1"/>
          </p:cNvSpPr>
          <p:nvPr>
            <p:ph idx="1"/>
          </p:nvPr>
        </p:nvSpPr>
        <p:spPr/>
        <p:txBody>
          <a:bodyPr/>
          <a:lstStyle/>
          <a:p>
            <a:pPr>
              <a:buFont typeface="Wingdings" panose="05000000000000000000" pitchFamily="2" charset="2"/>
              <a:buChar char="q"/>
            </a:pPr>
            <a:r>
              <a:rPr lang="en-GB" b="0" i="0" dirty="0">
                <a:solidFill>
                  <a:srgbClr val="273239"/>
                </a:solidFill>
                <a:effectLst/>
                <a:latin typeface="Arial" panose="020B0604020202020204" pitchFamily="34" charset="0"/>
                <a:cs typeface="Arial" panose="020B0604020202020204" pitchFamily="34" charset="0"/>
              </a:rPr>
              <a:t>It is one of the simplest forms and has a database that kept all the changes to files under revision control.</a:t>
            </a:r>
          </a:p>
          <a:p>
            <a:pPr>
              <a:buFont typeface="Wingdings" panose="05000000000000000000" pitchFamily="2" charset="2"/>
              <a:buChar char="q"/>
            </a:pPr>
            <a:r>
              <a:rPr lang="en-GB" b="0" i="0" dirty="0">
                <a:solidFill>
                  <a:srgbClr val="273239"/>
                </a:solidFill>
                <a:effectLst/>
                <a:latin typeface="Arial" panose="020B0604020202020204" pitchFamily="34" charset="0"/>
                <a:cs typeface="Arial" panose="020B0604020202020204" pitchFamily="34" charset="0"/>
              </a:rPr>
              <a:t> RCS is one of the most common VCS tools.</a:t>
            </a:r>
          </a:p>
          <a:p>
            <a:pPr>
              <a:buFont typeface="Wingdings" panose="05000000000000000000" pitchFamily="2" charset="2"/>
              <a:buChar char="q"/>
            </a:pPr>
            <a:r>
              <a:rPr lang="en-GB" b="0" i="0" dirty="0">
                <a:solidFill>
                  <a:srgbClr val="273239"/>
                </a:solidFill>
                <a:effectLst/>
                <a:latin typeface="Arial" panose="020B0604020202020204" pitchFamily="34" charset="0"/>
                <a:cs typeface="Arial" panose="020B0604020202020204" pitchFamily="34" charset="0"/>
              </a:rPr>
              <a:t> It keeps patch sets (differences between files) in a special format on disk.</a:t>
            </a:r>
          </a:p>
          <a:p>
            <a:pPr>
              <a:buFont typeface="Wingdings" panose="05000000000000000000" pitchFamily="2" charset="2"/>
              <a:buChar char="q"/>
            </a:pPr>
            <a:r>
              <a:rPr lang="en-GB" b="0" i="0" dirty="0">
                <a:solidFill>
                  <a:srgbClr val="273239"/>
                </a:solidFill>
                <a:effectLst/>
                <a:latin typeface="Arial" panose="020B0604020202020204" pitchFamily="34" charset="0"/>
                <a:cs typeface="Arial" panose="020B0604020202020204" pitchFamily="34" charset="0"/>
              </a:rPr>
              <a:t> By adding up all the patches it can then re-create what any file looked like at any point in time.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71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55A6-5B05-8F4E-E991-A13482A28E5F}"/>
              </a:ext>
            </a:extLst>
          </p:cNvPr>
          <p:cNvSpPr>
            <a:spLocks noGrp="1"/>
          </p:cNvSpPr>
          <p:nvPr>
            <p:ph type="title"/>
          </p:nvPr>
        </p:nvSpPr>
        <p:spPr/>
        <p:txBody>
          <a:bodyPr/>
          <a:lstStyle/>
          <a:p>
            <a:r>
              <a:rPr lang="en-GB" b="1" i="0" dirty="0">
                <a:solidFill>
                  <a:srgbClr val="273239"/>
                </a:solidFill>
                <a:effectLst/>
                <a:latin typeface="Nunito" pitchFamily="2" charset="0"/>
              </a:rPr>
              <a:t>Centralized Version Control Systems</a:t>
            </a:r>
            <a:endParaRPr lang="en-IN" dirty="0"/>
          </a:p>
        </p:txBody>
      </p:sp>
      <p:sp>
        <p:nvSpPr>
          <p:cNvPr id="3" name="Content Placeholder 2">
            <a:extLst>
              <a:ext uri="{FF2B5EF4-FFF2-40B4-BE49-F238E27FC236}">
                <a16:creationId xmlns:a16="http://schemas.microsoft.com/office/drawing/2014/main" id="{87981948-0595-D279-55C1-676EDB5AD1D5}"/>
              </a:ext>
            </a:extLst>
          </p:cNvPr>
          <p:cNvSpPr>
            <a:spLocks noGrp="1"/>
          </p:cNvSpPr>
          <p:nvPr>
            <p:ph idx="1"/>
          </p:nvPr>
        </p:nvSpPr>
        <p:spPr/>
        <p:txBody>
          <a:bodyPr/>
          <a:lstStyle/>
          <a:p>
            <a:pPr algn="l" fontAlgn="base"/>
            <a:r>
              <a:rPr lang="en-GB" b="0" i="0" dirty="0">
                <a:solidFill>
                  <a:srgbClr val="273239"/>
                </a:solidFill>
                <a:effectLst/>
                <a:latin typeface="Nunito" pitchFamily="2" charset="0"/>
              </a:rPr>
              <a:t>Centralized version control systems contain just one repository globally and every user need to commit for reflecting one’s changes in the repository. It is possible for others to see your changes by updating. </a:t>
            </a:r>
          </a:p>
          <a:p>
            <a:pPr algn="l" fontAlgn="base"/>
            <a:r>
              <a:rPr lang="en-GB" b="0" i="0" dirty="0">
                <a:solidFill>
                  <a:srgbClr val="273239"/>
                </a:solidFill>
                <a:effectLst/>
                <a:latin typeface="Nunito" pitchFamily="2" charset="0"/>
              </a:rPr>
              <a:t>Two things are required to make your changes visible to others which are:  </a:t>
            </a:r>
          </a:p>
          <a:p>
            <a:pPr algn="l" fontAlgn="base">
              <a:buFont typeface="Arial" panose="020B0604020202020204" pitchFamily="34" charset="0"/>
              <a:buChar char="•"/>
            </a:pPr>
            <a:r>
              <a:rPr lang="en-GB" b="0" i="0" dirty="0">
                <a:solidFill>
                  <a:srgbClr val="273239"/>
                </a:solidFill>
                <a:effectLst/>
                <a:latin typeface="Nunito" pitchFamily="2" charset="0"/>
              </a:rPr>
              <a:t>You commit</a:t>
            </a:r>
          </a:p>
          <a:p>
            <a:pPr algn="l" fontAlgn="base">
              <a:buFont typeface="Arial" panose="020B0604020202020204" pitchFamily="34" charset="0"/>
              <a:buChar char="•"/>
            </a:pPr>
            <a:r>
              <a:rPr lang="en-GB" b="0" i="0" dirty="0">
                <a:solidFill>
                  <a:srgbClr val="273239"/>
                </a:solidFill>
                <a:effectLst/>
                <a:latin typeface="Nunito" pitchFamily="2" charset="0"/>
              </a:rPr>
              <a:t>They update</a:t>
            </a:r>
          </a:p>
          <a:p>
            <a:pPr algn="l" fontAlgn="base">
              <a:buFont typeface="Arial" panose="020B0604020202020204" pitchFamily="34" charset="0"/>
              <a:buChar char="•"/>
            </a:pPr>
            <a:endParaRPr lang="en-GB" dirty="0">
              <a:solidFill>
                <a:srgbClr val="273239"/>
              </a:solidFill>
              <a:latin typeface="Nunito" pitchFamily="2" charset="0"/>
            </a:endParaRPr>
          </a:p>
          <a:p>
            <a:pPr algn="l" fontAlgn="base">
              <a:buFont typeface="Arial" panose="020B0604020202020204" pitchFamily="34" charset="0"/>
              <a:buChar char="•"/>
            </a:pPr>
            <a:endParaRPr lang="en-GB" b="0" i="0" dirty="0">
              <a:solidFill>
                <a:srgbClr val="273239"/>
              </a:solidFill>
              <a:effectLst/>
              <a:latin typeface="Nunito" pitchFamily="2" charset="0"/>
            </a:endParaRPr>
          </a:p>
          <a:p>
            <a:pPr algn="l" fontAlgn="base">
              <a:buFont typeface="Arial" panose="020B0604020202020204" pitchFamily="34" charset="0"/>
              <a:buChar char="•"/>
            </a:pPr>
            <a:endParaRPr lang="en-GB" b="0" i="0" dirty="0">
              <a:solidFill>
                <a:srgbClr val="273239"/>
              </a:solidFill>
              <a:effectLst/>
              <a:latin typeface="Nunito" pitchFamily="2" charset="0"/>
            </a:endParaRPr>
          </a:p>
          <a:p>
            <a:endParaRPr lang="en-IN" dirty="0"/>
          </a:p>
        </p:txBody>
      </p:sp>
      <p:pic>
        <p:nvPicPr>
          <p:cNvPr id="1026" name="Picture 2" descr="Lightbox">
            <a:extLst>
              <a:ext uri="{FF2B5EF4-FFF2-40B4-BE49-F238E27FC236}">
                <a16:creationId xmlns:a16="http://schemas.microsoft.com/office/drawing/2014/main" id="{D8E050A0-532D-B813-1729-8F691DF7C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078" y="3626783"/>
            <a:ext cx="4198528" cy="271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74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124A-792C-C881-2E3E-3C6B3674D7C5}"/>
              </a:ext>
            </a:extLst>
          </p:cNvPr>
          <p:cNvSpPr>
            <a:spLocks noGrp="1"/>
          </p:cNvSpPr>
          <p:nvPr>
            <p:ph type="title"/>
          </p:nvPr>
        </p:nvSpPr>
        <p:spPr>
          <a:xfrm>
            <a:off x="581192" y="-54929"/>
            <a:ext cx="11029616" cy="1188720"/>
          </a:xfrm>
        </p:spPr>
        <p:txBody>
          <a:bodyPr/>
          <a:lstStyle/>
          <a:p>
            <a:r>
              <a:rPr lang="en-GB" b="1" i="0" dirty="0">
                <a:solidFill>
                  <a:srgbClr val="273239"/>
                </a:solidFill>
                <a:effectLst/>
                <a:latin typeface="Nunito" pitchFamily="2" charset="0"/>
              </a:rPr>
              <a:t>Distributed Version Control Systems</a:t>
            </a:r>
            <a:endParaRPr lang="en-IN" dirty="0"/>
          </a:p>
        </p:txBody>
      </p:sp>
      <p:sp>
        <p:nvSpPr>
          <p:cNvPr id="3" name="Content Placeholder 2">
            <a:extLst>
              <a:ext uri="{FF2B5EF4-FFF2-40B4-BE49-F238E27FC236}">
                <a16:creationId xmlns:a16="http://schemas.microsoft.com/office/drawing/2014/main" id="{8E0E9E8B-9F2E-6542-A4EE-42B9FAE16001}"/>
              </a:ext>
            </a:extLst>
          </p:cNvPr>
          <p:cNvSpPr>
            <a:spLocks noGrp="1"/>
          </p:cNvSpPr>
          <p:nvPr>
            <p:ph idx="1"/>
          </p:nvPr>
        </p:nvSpPr>
        <p:spPr>
          <a:xfrm>
            <a:off x="689348" y="1133572"/>
            <a:ext cx="11029615" cy="3634486"/>
          </a:xfrm>
        </p:spPr>
        <p:txBody>
          <a:bodyPr>
            <a:normAutofit fontScale="85000" lnSpcReduction="10000"/>
          </a:bodyPr>
          <a:lstStyle/>
          <a:p>
            <a:pPr algn="l" fontAlgn="base"/>
            <a:r>
              <a:rPr lang="en-GB" b="0" i="0" dirty="0">
                <a:solidFill>
                  <a:srgbClr val="273239"/>
                </a:solidFill>
                <a:effectLst/>
                <a:latin typeface="Nunito" pitchFamily="2" charset="0"/>
              </a:rPr>
              <a:t>Distributed version control systems contain multiple repositories. </a:t>
            </a:r>
          </a:p>
          <a:p>
            <a:pPr algn="l" fontAlgn="base"/>
            <a:r>
              <a:rPr lang="en-GB" b="0" i="0" dirty="0">
                <a:solidFill>
                  <a:srgbClr val="273239"/>
                </a:solidFill>
                <a:effectLst/>
                <a:latin typeface="Nunito" pitchFamily="2" charset="0"/>
              </a:rPr>
              <a:t>Each user has their own repository and working copy. Just committing your changes will not give others access to your changes. </a:t>
            </a:r>
          </a:p>
          <a:p>
            <a:pPr algn="l" fontAlgn="base"/>
            <a:r>
              <a:rPr lang="en-GB" b="0" i="0" dirty="0">
                <a:solidFill>
                  <a:srgbClr val="273239"/>
                </a:solidFill>
                <a:effectLst/>
                <a:latin typeface="Nunito" pitchFamily="2" charset="0"/>
              </a:rPr>
              <a:t>This is because the commit will reflect those changes in your local repository and you need to push them in order to make them visible on the central repository.</a:t>
            </a:r>
          </a:p>
          <a:p>
            <a:pPr algn="l" fontAlgn="base"/>
            <a:r>
              <a:rPr lang="en-GB" b="0" i="0" dirty="0">
                <a:solidFill>
                  <a:srgbClr val="273239"/>
                </a:solidFill>
                <a:effectLst/>
                <a:latin typeface="Nunito" pitchFamily="2" charset="0"/>
              </a:rPr>
              <a:t> Similarly, When you update, you do not get others’ changes unless you have first pulled those changes into your repository. </a:t>
            </a:r>
          </a:p>
          <a:p>
            <a:pPr algn="l" fontAlgn="base"/>
            <a:r>
              <a:rPr lang="en-GB" b="0" i="0" dirty="0">
                <a:solidFill>
                  <a:srgbClr val="273239"/>
                </a:solidFill>
                <a:effectLst/>
                <a:latin typeface="Nunito" pitchFamily="2" charset="0"/>
              </a:rPr>
              <a:t>To make your changes visible to others, 4 things are required:  </a:t>
            </a:r>
          </a:p>
          <a:p>
            <a:pPr algn="l" fontAlgn="base">
              <a:buFont typeface="Arial" panose="020B0604020202020204" pitchFamily="34" charset="0"/>
              <a:buChar char="•"/>
            </a:pPr>
            <a:r>
              <a:rPr lang="en-GB" b="0" i="0" dirty="0">
                <a:solidFill>
                  <a:srgbClr val="273239"/>
                </a:solidFill>
                <a:effectLst/>
                <a:latin typeface="Nunito" pitchFamily="2" charset="0"/>
              </a:rPr>
              <a:t>You commit</a:t>
            </a:r>
          </a:p>
          <a:p>
            <a:pPr algn="l" fontAlgn="base">
              <a:buFont typeface="Arial" panose="020B0604020202020204" pitchFamily="34" charset="0"/>
              <a:buChar char="•"/>
            </a:pPr>
            <a:r>
              <a:rPr lang="en-GB" b="0" i="0" dirty="0">
                <a:solidFill>
                  <a:srgbClr val="273239"/>
                </a:solidFill>
                <a:effectLst/>
                <a:latin typeface="Nunito" pitchFamily="2" charset="0"/>
              </a:rPr>
              <a:t>You push</a:t>
            </a:r>
          </a:p>
          <a:p>
            <a:pPr algn="l" fontAlgn="base">
              <a:buFont typeface="Arial" panose="020B0604020202020204" pitchFamily="34" charset="0"/>
              <a:buChar char="•"/>
            </a:pPr>
            <a:r>
              <a:rPr lang="en-GB" b="0" i="0" dirty="0">
                <a:solidFill>
                  <a:srgbClr val="273239"/>
                </a:solidFill>
                <a:effectLst/>
                <a:latin typeface="Nunito" pitchFamily="2" charset="0"/>
              </a:rPr>
              <a:t>They pull</a:t>
            </a:r>
          </a:p>
          <a:p>
            <a:pPr algn="l" fontAlgn="base">
              <a:buFont typeface="Arial" panose="020B0604020202020204" pitchFamily="34" charset="0"/>
              <a:buChar char="•"/>
            </a:pPr>
            <a:r>
              <a:rPr lang="en-GB" b="0" i="0" dirty="0">
                <a:solidFill>
                  <a:srgbClr val="273239"/>
                </a:solidFill>
                <a:effectLst/>
                <a:latin typeface="Nunito" pitchFamily="2" charset="0"/>
              </a:rPr>
              <a:t>They update</a:t>
            </a:r>
          </a:p>
          <a:p>
            <a:pPr marL="0" indent="0">
              <a:buNone/>
            </a:pPr>
            <a:endParaRPr lang="en-IN" dirty="0"/>
          </a:p>
        </p:txBody>
      </p:sp>
      <p:pic>
        <p:nvPicPr>
          <p:cNvPr id="2054" name="Picture 6" descr="Lightbox">
            <a:extLst>
              <a:ext uri="{FF2B5EF4-FFF2-40B4-BE49-F238E27FC236}">
                <a16:creationId xmlns:a16="http://schemas.microsoft.com/office/drawing/2014/main" id="{5A3552C4-9A04-8C7D-78F3-3CFF078D1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265" y="3093475"/>
            <a:ext cx="6248400" cy="3051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75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0475-8F98-6306-D2D1-465C772345D2}"/>
              </a:ext>
            </a:extLst>
          </p:cNvPr>
          <p:cNvSpPr>
            <a:spLocks noGrp="1"/>
          </p:cNvSpPr>
          <p:nvPr>
            <p:ph type="title"/>
          </p:nvPr>
        </p:nvSpPr>
        <p:spPr/>
        <p:txBody>
          <a:bodyPr/>
          <a:lstStyle/>
          <a:p>
            <a:r>
              <a:rPr lang="en-GB" b="1" i="1" dirty="0">
                <a:solidFill>
                  <a:srgbClr val="4A4A4A"/>
                </a:solidFill>
                <a:effectLst/>
                <a:latin typeface="open sans" panose="020B0606030504020204" pitchFamily="34" charset="0"/>
              </a:rPr>
              <a:t>Top Version Control Systems</a:t>
            </a:r>
            <a:br>
              <a:rPr lang="en-GB" b="1"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7357F61D-19E7-D8B4-F5DB-0ED5D7773F94}"/>
              </a:ext>
            </a:extLst>
          </p:cNvPr>
          <p:cNvSpPr>
            <a:spLocks noGrp="1"/>
          </p:cNvSpPr>
          <p:nvPr>
            <p:ph idx="1"/>
          </p:nvPr>
        </p:nvSpPr>
        <p:spPr/>
        <p:txBody>
          <a:bodyPr/>
          <a:lstStyle/>
          <a:p>
            <a:pPr algn="l"/>
            <a:r>
              <a:rPr lang="en-GB" b="0" i="0" dirty="0">
                <a:solidFill>
                  <a:srgbClr val="212529"/>
                </a:solidFill>
                <a:effectLst/>
                <a:latin typeface="open sans" panose="020B0606030504020204" pitchFamily="34" charset="0"/>
              </a:rPr>
              <a:t>There are many Version Control Systems that are available in the market, but a few top VCSs are:</a:t>
            </a:r>
          </a:p>
          <a:p>
            <a:pPr algn="l">
              <a:buFont typeface="+mj-lt"/>
              <a:buAutoNum type="arabicPeriod"/>
            </a:pPr>
            <a:r>
              <a:rPr lang="en-GB" b="0" i="1" dirty="0">
                <a:solidFill>
                  <a:srgbClr val="212529"/>
                </a:solidFill>
                <a:effectLst/>
                <a:latin typeface="open sans" panose="020B0606030504020204" pitchFamily="34" charset="0"/>
              </a:rPr>
              <a:t>GIT</a:t>
            </a:r>
            <a:endParaRPr lang="en-GB" b="0" i="0" dirty="0">
              <a:solidFill>
                <a:srgbClr val="212529"/>
              </a:solidFill>
              <a:effectLst/>
              <a:latin typeface="open sans" panose="020B0606030504020204" pitchFamily="34" charset="0"/>
            </a:endParaRPr>
          </a:p>
          <a:p>
            <a:pPr algn="l">
              <a:buFont typeface="+mj-lt"/>
              <a:buAutoNum type="arabicPeriod"/>
            </a:pPr>
            <a:r>
              <a:rPr lang="en-GB" b="0" i="1" dirty="0">
                <a:solidFill>
                  <a:srgbClr val="212529"/>
                </a:solidFill>
                <a:effectLst/>
                <a:latin typeface="open sans" panose="020B0606030504020204" pitchFamily="34" charset="0"/>
              </a:rPr>
              <a:t>CVS</a:t>
            </a:r>
            <a:endParaRPr lang="en-GB" b="0" i="0" dirty="0">
              <a:solidFill>
                <a:srgbClr val="212529"/>
              </a:solidFill>
              <a:effectLst/>
              <a:latin typeface="open sans" panose="020B0606030504020204" pitchFamily="34" charset="0"/>
            </a:endParaRPr>
          </a:p>
          <a:p>
            <a:pPr algn="l">
              <a:buFont typeface="+mj-lt"/>
              <a:buAutoNum type="arabicPeriod"/>
            </a:pPr>
            <a:r>
              <a:rPr lang="en-GB" b="0" i="1" dirty="0">
                <a:solidFill>
                  <a:srgbClr val="212529"/>
                </a:solidFill>
                <a:effectLst/>
                <a:latin typeface="open sans" panose="020B0606030504020204" pitchFamily="34" charset="0"/>
              </a:rPr>
              <a:t>SVN</a:t>
            </a:r>
            <a:endParaRPr lang="en-GB" b="0" i="0" dirty="0">
              <a:solidFill>
                <a:srgbClr val="212529"/>
              </a:solidFill>
              <a:effectLst/>
              <a:latin typeface="open sans" panose="020B0606030504020204" pitchFamily="34" charset="0"/>
            </a:endParaRPr>
          </a:p>
          <a:p>
            <a:pPr algn="l">
              <a:buFont typeface="+mj-lt"/>
              <a:buAutoNum type="arabicPeriod"/>
            </a:pPr>
            <a:r>
              <a:rPr lang="en-GB" b="0" i="1" dirty="0" err="1">
                <a:solidFill>
                  <a:srgbClr val="212529"/>
                </a:solidFill>
                <a:effectLst/>
                <a:latin typeface="open sans" panose="020B0606030504020204" pitchFamily="34" charset="0"/>
              </a:rPr>
              <a:t>Assembla</a:t>
            </a:r>
            <a:endParaRPr lang="en-GB" b="0" i="0" dirty="0">
              <a:solidFill>
                <a:srgbClr val="212529"/>
              </a:solidFill>
              <a:effectLst/>
              <a:latin typeface="open sans" panose="020B0606030504020204" pitchFamily="34" charset="0"/>
            </a:endParaRPr>
          </a:p>
          <a:p>
            <a:pPr algn="l">
              <a:buFont typeface="+mj-lt"/>
              <a:buAutoNum type="arabicPeriod"/>
            </a:pPr>
            <a:r>
              <a:rPr lang="en-GB" b="0" i="1" dirty="0">
                <a:solidFill>
                  <a:srgbClr val="212529"/>
                </a:solidFill>
                <a:effectLst/>
                <a:latin typeface="open sans" panose="020B0606030504020204" pitchFamily="34" charset="0"/>
              </a:rPr>
              <a:t>Mercurial</a:t>
            </a:r>
            <a:endParaRPr lang="en-GB" b="0" i="0" dirty="0">
              <a:solidFill>
                <a:srgbClr val="212529"/>
              </a:solidFill>
              <a:effectLst/>
              <a:latin typeface="open sans" panose="020B0606030504020204" pitchFamily="34" charset="0"/>
            </a:endParaRPr>
          </a:p>
          <a:p>
            <a:pPr algn="l">
              <a:buFont typeface="+mj-lt"/>
              <a:buAutoNum type="arabicPeriod"/>
            </a:pPr>
            <a:r>
              <a:rPr lang="en-GB" b="0" i="1" dirty="0">
                <a:solidFill>
                  <a:srgbClr val="212529"/>
                </a:solidFill>
                <a:effectLst/>
                <a:latin typeface="open sans" panose="020B0606030504020204" pitchFamily="34" charset="0"/>
              </a:rPr>
              <a:t>Bazaar</a:t>
            </a:r>
            <a:endParaRPr lang="en-GB" b="0" i="0" dirty="0">
              <a:solidFill>
                <a:srgbClr val="212529"/>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734783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schemas.microsoft.com/office/2006/metadata/properties"/>
    <ds:schemaRef ds:uri="16c05727-aa75-4e4a-9b5f-8a80a1165891"/>
    <ds:schemaRef ds:uri="http://www.w3.org/XML/1998/namespace"/>
    <ds:schemaRef ds:uri="http://schemas.microsoft.com/office/infopath/2007/PartnerControls"/>
    <ds:schemaRef ds:uri="http://purl.org/dc/terms/"/>
    <ds:schemaRef ds:uri="http://schemas.microsoft.com/office/2006/documentManagement/type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13511</TotalTime>
  <Words>3264</Words>
  <Application>Microsoft Office PowerPoint</Application>
  <PresentationFormat>Widescreen</PresentationFormat>
  <Paragraphs>322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DividendVTI</vt:lpstr>
      <vt:lpstr>GIT &amp; Github</vt:lpstr>
      <vt:lpstr>Introduction</vt:lpstr>
      <vt:lpstr>PowerPoint Presentation</vt:lpstr>
      <vt:lpstr>PowerPoint Presentation</vt:lpstr>
      <vt:lpstr>PowerPoint Presentation</vt:lpstr>
      <vt:lpstr>Local Version Control Systems</vt:lpstr>
      <vt:lpstr>Centralized Version Control Systems</vt:lpstr>
      <vt:lpstr>Distributed Version Control Systems</vt:lpstr>
      <vt:lpstr>Top Version Control Systems </vt:lpstr>
      <vt:lpstr>GIT LiFE CYCLE</vt:lpstr>
      <vt:lpstr>PowerPoint Presentation</vt:lpstr>
      <vt:lpstr>PowerPoint Presentation</vt:lpstr>
      <vt:lpstr>Working Directory  </vt:lpstr>
      <vt:lpstr>Staging Area  </vt:lpstr>
      <vt:lpstr>Git Directory </vt:lpstr>
      <vt:lpstr>Create a GitHub Account </vt:lpstr>
      <vt:lpstr>PowerPoint Presentation</vt:lpstr>
      <vt:lpstr>Step 2: Create a Local Git Repository </vt:lpstr>
      <vt:lpstr>PowerPoint Presentation</vt:lpstr>
      <vt:lpstr>PowerPoint Presentation</vt:lpstr>
      <vt:lpstr>PowerPoint Presentation</vt:lpstr>
      <vt:lpstr>PowerPoint Presentation</vt:lpstr>
      <vt:lpstr>PowerPoint Presentation</vt:lpstr>
      <vt:lpstr>PowerPoint Presentation</vt:lpstr>
      <vt:lpstr>Step 7: Undo Last Commit </vt:lpstr>
      <vt:lpstr>Step 8: Create a New Branch </vt:lpstr>
      <vt:lpstr>Step 9: Switch Branches </vt:lpstr>
      <vt:lpstr>Step 10: Rename a Local or Remote Git Branch </vt:lpstr>
      <vt:lpstr>Step 11: Delete a Local or Remote Git Branch </vt:lpstr>
      <vt:lpstr>Step 12: Set Upstream Branch </vt:lpstr>
      <vt:lpstr>Step 13: Remove a Git Remote </vt:lpstr>
      <vt:lpstr>Step 14: Git Merge</vt:lpstr>
      <vt:lpstr>PowerPoint Presentation</vt:lpstr>
      <vt:lpstr>Step 15: Resolve Merge Conflicts </vt:lpstr>
      <vt:lpstr>Step 16: Create a Pull Request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rakiradha@ymail.com</cp:lastModifiedBy>
  <cp:revision>274</cp:revision>
  <dcterms:created xsi:type="dcterms:W3CDTF">2021-05-26T16:50:10Z</dcterms:created>
  <dcterms:modified xsi:type="dcterms:W3CDTF">2023-07-20T04:55:38Z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