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7" r:id="rId22"/>
    <p:sldId id="278" r:id="rId23"/>
    <p:sldId id="279" r:id="rId24"/>
    <p:sldId id="280" r:id="rId25"/>
    <p:sldId id="281" r:id="rId26"/>
    <p:sldId id="282" r:id="rId27"/>
    <p:sldId id="283" r:id="rId28"/>
    <p:sldId id="284" r:id="rId29"/>
    <p:sldId id="285" r:id="rId30"/>
    <p:sldId id="288" r:id="rId31"/>
    <p:sldId id="289" r:id="rId32"/>
    <p:sldId id="290" r:id="rId33"/>
    <p:sldId id="291" r:id="rId34"/>
    <p:sldId id="292" r:id="rId35"/>
    <p:sldId id="293" r:id="rId36"/>
    <p:sldId id="294" r:id="rId37"/>
    <p:sldId id="295" r:id="rId38"/>
    <p:sldId id="312" r:id="rId39"/>
    <p:sldId id="296" r:id="rId40"/>
    <p:sldId id="297" r:id="rId41"/>
    <p:sldId id="298" r:id="rId42"/>
    <p:sldId id="299" r:id="rId43"/>
    <p:sldId id="300" r:id="rId44"/>
    <p:sldId id="301" r:id="rId45"/>
    <p:sldId id="302" r:id="rId46"/>
    <p:sldId id="304" r:id="rId47"/>
    <p:sldId id="305" r:id="rId48"/>
    <p:sldId id="306" r:id="rId49"/>
    <p:sldId id="307" r:id="rId50"/>
    <p:sldId id="308" r:id="rId51"/>
    <p:sldId id="309" r:id="rId52"/>
    <p:sldId id="310" r:id="rId53"/>
    <p:sldId id="311"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B12A-729E-4D54-A7B9-2838590AAE78}" type="datetimeFigureOut">
              <a:rPr lang="en-US" smtClean="0"/>
              <a:t>12/15/2016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9266AC-65FC-4D98-BBBA-5EFE447A305E}" type="slidenum">
              <a:rPr lang="en-US" smtClean="0"/>
              <a:t>‹#›</a:t>
            </a:fld>
            <a:endParaRPr lang="en-US"/>
          </a:p>
        </p:txBody>
      </p:sp>
    </p:spTree>
    <p:extLst>
      <p:ext uri="{BB962C8B-B14F-4D97-AF65-F5344CB8AC3E}">
        <p14:creationId xmlns:p14="http://schemas.microsoft.com/office/powerpoint/2010/main" val="371590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266AC-65FC-4D98-BBBA-5EFE447A305E}" type="slidenum">
              <a:rPr lang="en-US" smtClean="0"/>
              <a:t>11</a:t>
            </a:fld>
            <a:endParaRPr lang="en-US"/>
          </a:p>
        </p:txBody>
      </p:sp>
    </p:spTree>
    <p:extLst>
      <p:ext uri="{BB962C8B-B14F-4D97-AF65-F5344CB8AC3E}">
        <p14:creationId xmlns:p14="http://schemas.microsoft.com/office/powerpoint/2010/main" val="1148572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http://en.cppreference.com/w/cpp/language/explicit</a:t>
            </a:r>
          </a:p>
          <a:p>
            <a:r>
              <a:rPr lang="en-US" dirty="0" smtClean="0"/>
              <a:t>http://www.geeksforgeeks.org/g-fact-93/</a:t>
            </a:r>
            <a:endParaRPr lang="en-US" dirty="0"/>
          </a:p>
        </p:txBody>
      </p:sp>
      <p:sp>
        <p:nvSpPr>
          <p:cNvPr id="4" name="Slide Number Placeholder 3"/>
          <p:cNvSpPr>
            <a:spLocks noGrp="1"/>
          </p:cNvSpPr>
          <p:nvPr>
            <p:ph type="sldNum" sz="quarter" idx="10"/>
          </p:nvPr>
        </p:nvSpPr>
        <p:spPr/>
        <p:txBody>
          <a:bodyPr/>
          <a:lstStyle/>
          <a:p>
            <a:fld id="{A59266AC-65FC-4D98-BBBA-5EFE447A305E}" type="slidenum">
              <a:rPr lang="en-US" smtClean="0"/>
              <a:t>13</a:t>
            </a:fld>
            <a:endParaRPr lang="en-US"/>
          </a:p>
        </p:txBody>
      </p:sp>
    </p:spTree>
    <p:extLst>
      <p:ext uri="{BB962C8B-B14F-4D97-AF65-F5344CB8AC3E}">
        <p14:creationId xmlns:p14="http://schemas.microsoft.com/office/powerpoint/2010/main" val="356361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266AC-65FC-4D98-BBBA-5EFE447A305E}" type="slidenum">
              <a:rPr lang="en-US" smtClean="0"/>
              <a:t>15</a:t>
            </a:fld>
            <a:endParaRPr lang="en-US"/>
          </a:p>
        </p:txBody>
      </p:sp>
    </p:spTree>
    <p:extLst>
      <p:ext uri="{BB962C8B-B14F-4D97-AF65-F5344CB8AC3E}">
        <p14:creationId xmlns:p14="http://schemas.microsoft.com/office/powerpoint/2010/main" val="2952903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646849-1EE5-44FE-88C9-9B5754B4F349}"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300665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46849-1EE5-44FE-88C9-9B5754B4F349}"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20553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46849-1EE5-44FE-88C9-9B5754B4F349}"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428278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646849-1EE5-44FE-88C9-9B5754B4F349}"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309646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646849-1EE5-44FE-88C9-9B5754B4F349}" type="datetimeFigureOut">
              <a:rPr lang="en-US" smtClean="0"/>
              <a:t>12/15/2016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220854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646849-1EE5-44FE-88C9-9B5754B4F349}"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344461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646849-1EE5-44FE-88C9-9B5754B4F349}" type="datetimeFigureOut">
              <a:rPr lang="en-US" smtClean="0"/>
              <a:t>12/15/2016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29754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646849-1EE5-44FE-88C9-9B5754B4F349}" type="datetimeFigureOut">
              <a:rPr lang="en-US" smtClean="0"/>
              <a:t>12/15/2016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258777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46849-1EE5-44FE-88C9-9B5754B4F349}" type="datetimeFigureOut">
              <a:rPr lang="en-US" smtClean="0"/>
              <a:t>12/15/2016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258833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46849-1EE5-44FE-88C9-9B5754B4F349}"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62954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646849-1EE5-44FE-88C9-9B5754B4F349}" type="datetimeFigureOut">
              <a:rPr lang="en-US" smtClean="0"/>
              <a:t>12/15/2016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18A429-CFA6-4E37-A591-414994C22278}" type="slidenum">
              <a:rPr lang="en-US" smtClean="0"/>
              <a:t>‹#›</a:t>
            </a:fld>
            <a:endParaRPr lang="en-US"/>
          </a:p>
        </p:txBody>
      </p:sp>
    </p:spTree>
    <p:extLst>
      <p:ext uri="{BB962C8B-B14F-4D97-AF65-F5344CB8AC3E}">
        <p14:creationId xmlns:p14="http://schemas.microsoft.com/office/powerpoint/2010/main" val="2049093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46849-1EE5-44FE-88C9-9B5754B4F349}" type="datetimeFigureOut">
              <a:rPr lang="en-US" smtClean="0"/>
              <a:t>12/15/2016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8A429-CFA6-4E37-A591-414994C22278}" type="slidenum">
              <a:rPr lang="en-US" smtClean="0"/>
              <a:t>‹#›</a:t>
            </a:fld>
            <a:endParaRPr lang="en-US"/>
          </a:p>
        </p:txBody>
      </p:sp>
    </p:spTree>
    <p:extLst>
      <p:ext uri="{BB962C8B-B14F-4D97-AF65-F5344CB8AC3E}">
        <p14:creationId xmlns:p14="http://schemas.microsoft.com/office/powerpoint/2010/main" val="158530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cppreference.com/w/cpp/language/implicit_cast" TargetMode="External"/><Relationship Id="rId7" Type="http://schemas.openxmlformats.org/officeDocument/2006/relationships/hyperlink" Target="http://en.cppreference.com/w/cpp/language/move_constructo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en.cppreference.com/w/cpp/language/copy_constructor" TargetMode="External"/><Relationship Id="rId5" Type="http://schemas.openxmlformats.org/officeDocument/2006/relationships/hyperlink" Target="http://en.cppreference.com/w/cpp/language/converting_constructor" TargetMode="External"/><Relationship Id="rId4" Type="http://schemas.openxmlformats.org/officeDocument/2006/relationships/hyperlink" Target="http://en.cppreference.com/w/cpp/language/copy_initializ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en.cppreference.com/w/cpp/language/member_functio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en.cppreference.com/w/cpp/language/destructor" TargetMode="External"/><Relationship Id="rId4" Type="http://schemas.openxmlformats.org/officeDocument/2006/relationships/hyperlink" Target="http://en.cppreference.com/w/cpp/language/lifeti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computernotes.com/cpp/classes-in-c/defining-member-functions" TargetMode="External"/><Relationship Id="rId2" Type="http://schemas.openxmlformats.org/officeDocument/2006/relationships/hyperlink" Target="http://www.programmerinterview.com/index.php/c-cplusplus/inline-vs-macr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drbio.cornell.edu/pl47/programming/TICPP-2nd-ed-Vol-one-html/Chapter07.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indiabix.com/technical/c/variables-and-data-storage/" TargetMode="External"/><Relationship Id="rId2" Type="http://schemas.openxmlformats.org/officeDocument/2006/relationships/hyperlink" Target="http://www.geeksforgeeks.org/memory-layout-of-c-progra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Compiler" TargetMode="External"/><Relationship Id="rId2" Type="http://schemas.openxmlformats.org/officeDocument/2006/relationships/hyperlink" Target="https://en.wikipedia.org/wiki/Code" TargetMode="External"/><Relationship Id="rId1" Type="http://schemas.openxmlformats.org/officeDocument/2006/relationships/slideLayout" Target="../slideLayouts/slideLayout2.xml"/><Relationship Id="rId4" Type="http://schemas.openxmlformats.org/officeDocument/2006/relationships/hyperlink" Target="https://en.wikipedia.org/wiki/Binary_fi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en.wikipedia.org/wiki/Application_programming_interface"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Coupling_(computer_programming)"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 Id="rId6" Type="http://schemas.openxmlformats.org/officeDocument/2006/relationships/hyperlink" Target="https://en.wikipedia.org/wiki/Software_library" TargetMode="External"/><Relationship Id="rId5" Type="http://schemas.openxmlformats.org/officeDocument/2006/relationships/hyperlink" Target="https://en.wikipedia.org/wiki/Class_library" TargetMode="External"/><Relationship Id="rId4" Type="http://schemas.openxmlformats.org/officeDocument/2006/relationships/hyperlink" Target="https://en.wikipedia.org/wiki/Facad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hebojan.ninja/2015/04/08/high-cohesion-loose-coupling/" TargetMode="External"/><Relationship Id="rId2" Type="http://schemas.openxmlformats.org/officeDocument/2006/relationships/hyperlink" Target="http://www.itexico.com/blog/bid/99765/Software-Development-KISS-YAGNI-DRY-3-Principles-to-simplify-your-life" TargetMode="External"/><Relationship Id="rId1" Type="http://schemas.openxmlformats.org/officeDocument/2006/relationships/slideLayout" Target="../slideLayouts/slideLayout2.xml"/><Relationship Id="rId4" Type="http://schemas.openxmlformats.org/officeDocument/2006/relationships/hyperlink" Target="https://www.safaribooksonline.com/library/view/applying-uml-and/0130925691/0130925691_ch22lev1sec3.html"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en.wikipedia.org/wiki/GRASP_(object-oriented_design)" TargetMode="External"/><Relationship Id="rId3" Type="http://schemas.openxmlformats.org/officeDocument/2006/relationships/hyperlink" Target="http://www.oodesign.com/null-object-pattern.html" TargetMode="External"/><Relationship Id="rId7" Type="http://schemas.openxmlformats.org/officeDocument/2006/relationships/hyperlink" Target="https://en.wikipedia.org/wiki/Dependency_inversion_principle" TargetMode="External"/><Relationship Id="rId2" Type="http://schemas.openxmlformats.org/officeDocument/2006/relationships/hyperlink" Target="http://www.guru99.com/cyclomatic-complexity.html" TargetMode="External"/><Relationship Id="rId1" Type="http://schemas.openxmlformats.org/officeDocument/2006/relationships/slideLayout" Target="../slideLayouts/slideLayout2.xml"/><Relationship Id="rId6" Type="http://schemas.openxmlformats.org/officeDocument/2006/relationships/hyperlink" Target="http://www.bogotobogo.com/DesignPatterns/mvc_model_view_controller_pattern.php" TargetMode="External"/><Relationship Id="rId5" Type="http://schemas.openxmlformats.org/officeDocument/2006/relationships/hyperlink" Target="https://en.wikibooks.org/wiki/C++_Programming/RTTI" TargetMode="External"/><Relationship Id="rId4" Type="http://schemas.openxmlformats.org/officeDocument/2006/relationships/hyperlink" Target="http://culttt.com/2014/04/30/difference-entities-value-object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Algorithm_design" TargetMode="External"/><Relationship Id="rId7" Type="http://schemas.openxmlformats.org/officeDocument/2006/relationships/hyperlink" Target="https://en.wikipedia.org/wiki/Template_method_pattern" TargetMode="External"/><Relationship Id="rId2" Type="http://schemas.openxmlformats.org/officeDocument/2006/relationships/hyperlink" Target="https://en.wikipedia.org/wiki/Wikipedia:Citation_needed" TargetMode="External"/><Relationship Id="rId1" Type="http://schemas.openxmlformats.org/officeDocument/2006/relationships/slideLayout" Target="../slideLayouts/slideLayout2.xml"/><Relationship Id="rId6" Type="http://schemas.openxmlformats.org/officeDocument/2006/relationships/hyperlink" Target="https://en.wikipedia.org/wiki/Template_method_pattern#cite_note-3" TargetMode="External"/><Relationship Id="rId5" Type="http://schemas.openxmlformats.org/officeDocument/2006/relationships/hyperlink" Target="https://en.wikipedia.org/wiki/Semantics" TargetMode="External"/><Relationship Id="rId4" Type="http://schemas.openxmlformats.org/officeDocument/2006/relationships/hyperlink" Target="https://en.wikipedia.org/wiki/Abstract_method"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https://cppcodetips.wordpress.com/2013/12/23/uml-class-diagram-explained-with-c-sample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www.cc.ntut.edu.tw/~wkchen/courses/gposd/gposd981/IntroUML.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en.wikipedia.org/wiki/Single_responsibility_principle" TargetMode="External"/><Relationship Id="rId3" Type="http://schemas.openxmlformats.org/officeDocument/2006/relationships/hyperlink" Target="https://en.wikipedia.org/wiki/Adapter_pattern" TargetMode="External"/><Relationship Id="rId7" Type="http://schemas.openxmlformats.org/officeDocument/2006/relationships/hyperlink" Target="https://en.wikipedia.org/wiki/Decorator_pattern#cite_note-1" TargetMode="External"/><Relationship Id="rId2" Type="http://schemas.openxmlformats.org/officeDocument/2006/relationships/hyperlink" Target="https://en.wikipedia.org/wiki/Object-oriented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Class_(computer_science)" TargetMode="External"/><Relationship Id="rId5" Type="http://schemas.openxmlformats.org/officeDocument/2006/relationships/hyperlink" Target="https://en.wikipedia.org/wiki/Object_(computer_science)" TargetMode="External"/><Relationship Id="rId4" Type="http://schemas.openxmlformats.org/officeDocument/2006/relationships/hyperlink" Target="https://en.wikipedia.org/wiki/Design_pattern_(computer_science)" TargetMode="External"/><Relationship Id="rId9" Type="http://schemas.openxmlformats.org/officeDocument/2006/relationships/hyperlink" Target="https://en.wikipedia.org/wiki/Decorator_pattern#cite_note-2"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en.wikipedia.org/wiki/Abstract_factory_pattern#cite_note-bullet_points-2" TargetMode="External"/><Relationship Id="rId3" Type="http://schemas.openxmlformats.org/officeDocument/2006/relationships/hyperlink" Target="https://en.wikipedia.org/wiki/Factory_object" TargetMode="External"/><Relationship Id="rId7" Type="http://schemas.openxmlformats.org/officeDocument/2006/relationships/hyperlink" Target="https://en.wikipedia.org/wiki/Client_(computing)"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 Id="rId6" Type="http://schemas.openxmlformats.org/officeDocument/2006/relationships/hyperlink" Target="https://en.wikipedia.org/wiki/Object_(computer_science)" TargetMode="External"/><Relationship Id="rId5" Type="http://schemas.openxmlformats.org/officeDocument/2006/relationships/hyperlink" Target="https://en.wikipedia.org/wiki/Interface_(computer_science)" TargetMode="External"/><Relationship Id="rId4" Type="http://schemas.openxmlformats.org/officeDocument/2006/relationships/hyperlink" Target="https://en.wikipedia.org/wiki/Abstract_factory_pattern#cite_note-abstract_factory-1"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s://sourcemaking.com/design_patterns/singleton/cpp/1"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www.cprogramming.com/c++11/rvalue-references-and-move-semantics-in-c++11.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s://msdn.microsoft.com/en-us/library/dd293608.aspx"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thisthread.blogspot.in/2010/05/functor-vs-lambda.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geeksforgeeks.org/archives/1004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a:t>
            </a:r>
            <a:endParaRPr lang="en-US" dirty="0"/>
          </a:p>
        </p:txBody>
      </p:sp>
      <p:sp>
        <p:nvSpPr>
          <p:cNvPr id="3" name="Subtitle 2"/>
          <p:cNvSpPr>
            <a:spLocks noGrp="1"/>
          </p:cNvSpPr>
          <p:nvPr>
            <p:ph type="subTitle" idx="1"/>
          </p:nvPr>
        </p:nvSpPr>
        <p:spPr/>
        <p:txBody>
          <a:bodyPr/>
          <a:lstStyle/>
          <a:p>
            <a:r>
              <a:rPr lang="en-US" dirty="0" smtClean="0"/>
              <a:t>Training by Ali Mohammad</a:t>
            </a:r>
            <a:endParaRPr lang="en-US" dirty="0"/>
          </a:p>
        </p:txBody>
      </p:sp>
    </p:spTree>
    <p:extLst>
      <p:ext uri="{BB962C8B-B14F-4D97-AF65-F5344CB8AC3E}">
        <p14:creationId xmlns:p14="http://schemas.microsoft.com/office/powerpoint/2010/main" val="399451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err="1" smtClean="0"/>
              <a:t>Nullipotent</a:t>
            </a:r>
            <a:r>
              <a:rPr lang="en-US" b="1" dirty="0" smtClean="0"/>
              <a:t> is a related term of idempotent.</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
            </a:r>
            <a:br>
              <a:rPr lang="en-US" dirty="0"/>
            </a:br>
            <a:r>
              <a:rPr lang="en-US" b="1" dirty="0"/>
              <a:t>In </a:t>
            </a:r>
            <a:r>
              <a:rPr lang="en-US" b="1" dirty="0" err="1"/>
              <a:t>context|mathematics|computing|lang</a:t>
            </a:r>
            <a:r>
              <a:rPr lang="en-US" b="1" dirty="0"/>
              <a:t>=en terms the difference between </a:t>
            </a:r>
            <a:r>
              <a:rPr lang="en-US" b="1" dirty="0" err="1"/>
              <a:t>nullipotent</a:t>
            </a:r>
            <a:r>
              <a:rPr lang="en-US" b="1" dirty="0"/>
              <a:t> and idempotent</a:t>
            </a:r>
          </a:p>
          <a:p>
            <a:r>
              <a:rPr lang="en-US" dirty="0"/>
              <a:t>is that </a:t>
            </a:r>
            <a:r>
              <a:rPr lang="en-US" b="1" dirty="0" err="1"/>
              <a:t>nullipotent</a:t>
            </a:r>
            <a:r>
              <a:rPr lang="en-US" dirty="0"/>
              <a:t> is (</a:t>
            </a:r>
            <a:r>
              <a:rPr lang="en-US" dirty="0" err="1"/>
              <a:t>mathematics|computing</a:t>
            </a:r>
            <a:r>
              <a:rPr lang="en-US" dirty="0"/>
              <a:t>) describing an action which has no side effect queries are typically </a:t>
            </a:r>
            <a:r>
              <a:rPr lang="en-US" dirty="0" err="1"/>
              <a:t>nullipotent</a:t>
            </a:r>
            <a:r>
              <a:rPr lang="en-US" dirty="0"/>
              <a:t>: they return useful data, but do not change the data structure queried contrast with idempotent while </a:t>
            </a:r>
            <a:r>
              <a:rPr lang="en-US" b="1" dirty="0"/>
              <a:t>idempotent</a:t>
            </a:r>
            <a:r>
              <a:rPr lang="en-US" dirty="0"/>
              <a:t> is (</a:t>
            </a:r>
            <a:r>
              <a:rPr lang="en-US" dirty="0" err="1"/>
              <a:t>mathematics|computing</a:t>
            </a:r>
            <a:r>
              <a:rPr lang="en-US" dirty="0"/>
              <a:t>) describing an action which, when performed multiple times, has no further effect on its subject after the first time it is performed.</a:t>
            </a:r>
            <a:br>
              <a:rPr lang="en-US" dirty="0"/>
            </a:br>
            <a:r>
              <a:rPr lang="en-US" dirty="0"/>
              <a:t/>
            </a:r>
            <a:br>
              <a:rPr lang="en-US" dirty="0"/>
            </a:br>
            <a:r>
              <a:rPr lang="en-US" b="1" dirty="0"/>
              <a:t>As adjectives the difference between </a:t>
            </a:r>
            <a:r>
              <a:rPr lang="en-US" b="1" dirty="0" err="1"/>
              <a:t>nullipotent</a:t>
            </a:r>
            <a:r>
              <a:rPr lang="en-US" b="1" dirty="0"/>
              <a:t> and idempotent</a:t>
            </a:r>
          </a:p>
          <a:p>
            <a:r>
              <a:rPr lang="en-US" dirty="0"/>
              <a:t>is that </a:t>
            </a:r>
            <a:r>
              <a:rPr lang="en-US" b="1" dirty="0" err="1"/>
              <a:t>nullipotent</a:t>
            </a:r>
            <a:r>
              <a:rPr lang="en-US" dirty="0"/>
              <a:t> is (</a:t>
            </a:r>
            <a:r>
              <a:rPr lang="en-US" dirty="0" err="1"/>
              <a:t>mathematics|computing</a:t>
            </a:r>
            <a:r>
              <a:rPr lang="en-US" dirty="0"/>
              <a:t>) describing an action which has no side effect queries are typically </a:t>
            </a:r>
            <a:r>
              <a:rPr lang="en-US" dirty="0" err="1"/>
              <a:t>nullipotent</a:t>
            </a:r>
            <a:r>
              <a:rPr lang="en-US" dirty="0"/>
              <a:t>: they return useful data, but do not change the data structure queried contrast with idempotent while </a:t>
            </a:r>
            <a:r>
              <a:rPr lang="en-US" b="1" dirty="0"/>
              <a:t>idempotent</a:t>
            </a:r>
            <a:r>
              <a:rPr lang="en-US" dirty="0"/>
              <a:t> is (</a:t>
            </a:r>
            <a:r>
              <a:rPr lang="en-US" dirty="0" err="1"/>
              <a:t>mathematics|computing</a:t>
            </a:r>
            <a:r>
              <a:rPr lang="en-US" dirty="0"/>
              <a:t>) describing an action which, when performed multiple times, has no further effect on its subject after the first time it is performed. </a:t>
            </a:r>
            <a:br>
              <a:rPr lang="en-US" dirty="0"/>
            </a:br>
            <a:r>
              <a:rPr lang="en-US" dirty="0"/>
              <a:t/>
            </a:r>
            <a:br>
              <a:rPr lang="en-US" dirty="0"/>
            </a:br>
            <a:r>
              <a:rPr lang="en-US" b="1" dirty="0"/>
              <a:t>As a noun idempotent is </a:t>
            </a:r>
          </a:p>
          <a:p>
            <a:r>
              <a:rPr lang="en-US" dirty="0"/>
              <a:t>an idempotent ring or other structure</a:t>
            </a:r>
          </a:p>
        </p:txBody>
      </p:sp>
    </p:spTree>
    <p:extLst>
      <p:ext uri="{BB962C8B-B14F-4D97-AF65-F5344CB8AC3E}">
        <p14:creationId xmlns:p14="http://schemas.microsoft.com/office/powerpoint/2010/main" val="299489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Mutable members</a:t>
            </a:r>
            <a:endParaRPr lang="en-US" dirty="0"/>
          </a:p>
        </p:txBody>
      </p:sp>
      <p:sp>
        <p:nvSpPr>
          <p:cNvPr id="3" name="Content Placeholder 2"/>
          <p:cNvSpPr>
            <a:spLocks noGrp="1"/>
          </p:cNvSpPr>
          <p:nvPr>
            <p:ph idx="1"/>
          </p:nvPr>
        </p:nvSpPr>
        <p:spPr/>
        <p:txBody>
          <a:bodyPr/>
          <a:lstStyle/>
          <a:p>
            <a:r>
              <a:rPr lang="en-US" dirty="0"/>
              <a:t>A </a:t>
            </a:r>
            <a:r>
              <a:rPr lang="en-US" b="1" dirty="0"/>
              <a:t>mutable</a:t>
            </a:r>
            <a:r>
              <a:rPr lang="en-US" dirty="0"/>
              <a:t> object is simply an object that can be modified after it's created/instantiated, </a:t>
            </a:r>
            <a:r>
              <a:rPr lang="en-US" b="1" dirty="0"/>
              <a:t>vs</a:t>
            </a:r>
            <a:r>
              <a:rPr lang="en-US" dirty="0"/>
              <a:t> an </a:t>
            </a:r>
            <a:r>
              <a:rPr lang="en-US" b="1" dirty="0"/>
              <a:t>immutable</a:t>
            </a:r>
            <a:r>
              <a:rPr lang="en-US" dirty="0"/>
              <a:t> object that cannot be modified (see the Wikipedia page on the subject). ... If a class type is </a:t>
            </a:r>
            <a:r>
              <a:rPr lang="en-US" b="1" dirty="0"/>
              <a:t>mutable</a:t>
            </a:r>
            <a:r>
              <a:rPr lang="en-US" dirty="0"/>
              <a:t>, a variable of that class type can have a number of different meanings</a:t>
            </a:r>
          </a:p>
        </p:txBody>
      </p:sp>
    </p:spTree>
    <p:extLst>
      <p:ext uri="{BB962C8B-B14F-4D97-AF65-F5344CB8AC3E}">
        <p14:creationId xmlns:p14="http://schemas.microsoft.com/office/powerpoint/2010/main" val="202010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parameterized constructors</a:t>
            </a:r>
            <a:endParaRPr lang="en-US" dirty="0"/>
          </a:p>
        </p:txBody>
      </p:sp>
      <p:sp>
        <p:nvSpPr>
          <p:cNvPr id="3" name="Content Placeholder 2"/>
          <p:cNvSpPr>
            <a:spLocks noGrp="1"/>
          </p:cNvSpPr>
          <p:nvPr>
            <p:ph idx="1"/>
          </p:nvPr>
        </p:nvSpPr>
        <p:spPr/>
        <p:txBody>
          <a:bodyPr/>
          <a:lstStyle/>
          <a:p>
            <a:r>
              <a:rPr lang="en-US" dirty="0" err="1" smtClean="0"/>
              <a:t>Const</a:t>
            </a:r>
            <a:r>
              <a:rPr lang="en-US" dirty="0" smtClean="0"/>
              <a:t> objects can be initialized with the constructors.</a:t>
            </a:r>
          </a:p>
          <a:p>
            <a:endParaRPr lang="en-US" dirty="0"/>
          </a:p>
          <a:p>
            <a:r>
              <a:rPr lang="en-US" dirty="0" smtClean="0"/>
              <a:t>Constructor body is used to resources acquisition not for the initialization of variables.</a:t>
            </a:r>
          </a:p>
          <a:p>
            <a:r>
              <a:rPr lang="en-US" dirty="0" smtClean="0"/>
              <a:t>RAII design </a:t>
            </a:r>
          </a:p>
          <a:p>
            <a:r>
              <a:rPr lang="en-US" dirty="0" smtClean="0"/>
              <a:t>Object is created before the constructor is called and died after destructor is called.</a:t>
            </a:r>
          </a:p>
          <a:p>
            <a:r>
              <a:rPr lang="en-US" dirty="0" smtClean="0"/>
              <a:t>Constructors are not called by default generally.</a:t>
            </a:r>
            <a:endParaRPr lang="en-US" dirty="0"/>
          </a:p>
        </p:txBody>
      </p:sp>
    </p:spTree>
    <p:extLst>
      <p:ext uri="{BB962C8B-B14F-4D97-AF65-F5344CB8AC3E}">
        <p14:creationId xmlns:p14="http://schemas.microsoft.com/office/powerpoint/2010/main" val="327326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constructors</a:t>
            </a:r>
            <a:endParaRPr lang="en-US" dirty="0"/>
          </a:p>
        </p:txBody>
      </p:sp>
      <p:sp>
        <p:nvSpPr>
          <p:cNvPr id="4" name="Rectangle 1"/>
          <p:cNvSpPr>
            <a:spLocks noGrp="1" noChangeArrowheads="1"/>
          </p:cNvSpPr>
          <p:nvPr>
            <p:ph idx="1"/>
          </p:nvPr>
        </p:nvSpPr>
        <p:spPr bwMode="auto">
          <a:xfrm>
            <a:off x="970155" y="2148613"/>
            <a:ext cx="8441474"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9197" tIns="0" rIns="4919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explicit </a:t>
            </a:r>
            <a:r>
              <a:rPr kumimoji="0" lang="en-US" altLang="en-US" sz="1800" b="0" i="0" u="none" strike="noStrike" cap="none" normalizeH="0" baseline="0" dirty="0" err="1" smtClean="0">
                <a:ln>
                  <a:noFill/>
                </a:ln>
                <a:solidFill>
                  <a:schemeClr val="tx1"/>
                </a:solidFill>
                <a:effectLst/>
                <a:latin typeface="Arial" panose="020B0604020202020204" pitchFamily="34" charset="0"/>
              </a:rPr>
              <a:t>specifier</a:t>
            </a:r>
            <a:r>
              <a:rPr kumimoji="0" lang="en-US" altLang="en-US" sz="1800" b="0" i="0" u="none" strike="noStrike" cap="none" normalizeH="0" baseline="0" dirty="0" smtClean="0">
                <a:ln>
                  <a:noFill/>
                </a:ln>
                <a:solidFill>
                  <a:schemeClr val="tx1"/>
                </a:solidFill>
                <a:effectLst/>
                <a:latin typeface="Arial" panose="020B0604020202020204" pitchFamily="34" charset="0"/>
              </a:rPr>
              <a:t> specifies that a constructor or conversion function (since C++11) doesn't allow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rgbClr val="003080"/>
                </a:solidFill>
                <a:effectLst/>
                <a:latin typeface="Arial" panose="020B0604020202020204" pitchFamily="34" charset="0"/>
                <a:hlinkClick r:id="rId3" tooltip="cpp/language/implicit cast"/>
              </a:rPr>
              <a:t>implicit conversions</a:t>
            </a:r>
            <a:r>
              <a:rPr kumimoji="0" lang="en-US" altLang="en-US" sz="1800" b="0" i="0" u="none" strike="noStrike" cap="none" normalizeH="0" baseline="0" dirty="0" smtClean="0">
                <a:ln>
                  <a:noFill/>
                </a:ln>
                <a:solidFill>
                  <a:schemeClr val="tx1"/>
                </a:solidFill>
                <a:effectLst/>
                <a:latin typeface="Arial" panose="020B0604020202020204" pitchFamily="34" charset="0"/>
              </a:rPr>
              <a:t> or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4" tooltip="cpp/language/copy initialization"/>
              </a:rPr>
              <a:t>copy-initialization</a:t>
            </a:r>
            <a:r>
              <a:rPr kumimoji="0" lang="en-US" altLang="en-US" sz="1800" b="0" i="0" u="none" strike="noStrike" cap="none" normalizeH="0" baseline="0" dirty="0" smtClean="0">
                <a:ln>
                  <a:noFill/>
                </a:ln>
                <a:solidFill>
                  <a:schemeClr val="tx1"/>
                </a:solidFill>
                <a:effectLst/>
                <a:latin typeface="Arial" panose="020B0604020202020204" pitchFamily="34" charset="0"/>
              </a:rPr>
              <a:t>. It may only appear within the </a:t>
            </a:r>
            <a:r>
              <a:rPr kumimoji="0" lang="en-US" altLang="en-US" sz="1800" b="0" i="1" u="none" strike="noStrike" cap="none" normalizeH="0" baseline="0" dirty="0" err="1" smtClean="0">
                <a:ln>
                  <a:noFill/>
                </a:ln>
                <a:solidFill>
                  <a:srgbClr val="808080"/>
                </a:solidFill>
                <a:effectLst/>
                <a:latin typeface="Arial" panose="020B0604020202020204" pitchFamily="34" charset="0"/>
              </a:rPr>
              <a:t>decl-specifier-seq</a:t>
            </a:r>
            <a:r>
              <a:rPr kumimoji="0" lang="en-US" altLang="en-US" sz="1800" b="0" i="0" u="none" strike="noStrike" cap="none" normalizeH="0" baseline="0" dirty="0" smtClean="0">
                <a:ln>
                  <a:noFill/>
                </a:ln>
                <a:solidFill>
                  <a:schemeClr val="tx1"/>
                </a:solidFill>
                <a:effectLst/>
                <a:latin typeface="Arial" panose="020B0604020202020204" pitchFamily="34" charset="0"/>
              </a:rPr>
              <a:t> of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declaration of such a function within its class definition. </a:t>
            </a:r>
            <a:endParaRPr kumimoji="0" lang="en-US" altLang="en-US" sz="1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chemeClr val="tx1"/>
                </a:solidFill>
                <a:effectLst/>
                <a:latin typeface="Arial" panose="020B0604020202020204" pitchFamily="34" charset="0"/>
              </a:rPr>
              <a:t> Notes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A constructor </a:t>
            </a:r>
            <a:r>
              <a:rPr kumimoji="0" lang="en-US" altLang="en-US" sz="1800" b="0" i="0" u="none" strike="noStrike" cap="none" normalizeH="0" baseline="0" dirty="0" smtClean="0">
                <a:ln>
                  <a:noFill/>
                </a:ln>
                <a:solidFill>
                  <a:schemeClr val="tx1"/>
                </a:solidFill>
                <a:effectLst/>
                <a:latin typeface="Arial" panose="020B0604020202020204" pitchFamily="34" charset="0"/>
              </a:rPr>
              <a:t>with a single non-default parameter (until C++11) that is declared without the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specifier</a:t>
            </a:r>
            <a:r>
              <a:rPr kumimoji="0" lang="en-US" altLang="en-US" sz="1800" b="0" i="0" u="none" strike="noStrike" cap="none" normalizeH="0" baseline="0" dirty="0" smtClean="0">
                <a:ln>
                  <a:noFill/>
                </a:ln>
                <a:solidFill>
                  <a:schemeClr val="tx1"/>
                </a:solidFill>
                <a:effectLst/>
                <a:latin typeface="Arial" panose="020B0604020202020204" pitchFamily="34" charset="0"/>
              </a:rPr>
              <a:t> explicit is called a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5" tooltip="cpp/language/converting constructor"/>
              </a:rPr>
              <a:t>converting constructor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Both constructors (other than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6" tooltip="cpp/language/copy constructor"/>
              </a:rPr>
              <a:t>copy</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7" tooltip="cpp/language/move constructor"/>
              </a:rPr>
              <a:t>move</a:t>
            </a:r>
            <a:r>
              <a:rPr kumimoji="0" lang="en-US" altLang="en-US" sz="1800" b="0" i="0" u="none" strike="noStrike" cap="none" normalizeH="0" baseline="0" dirty="0" smtClean="0">
                <a:ln>
                  <a:noFill/>
                </a:ln>
                <a:solidFill>
                  <a:schemeClr val="tx1"/>
                </a:solidFill>
                <a:effectLst/>
                <a:latin typeface="Arial" panose="020B0604020202020204" pitchFamily="34" charset="0"/>
              </a:rPr>
              <a:t>) and user-defined conversion functions may be function templates;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meaning of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explicit</a:t>
            </a:r>
            <a:r>
              <a:rPr kumimoji="0" lang="en-US" altLang="en-US" sz="900" b="0" i="0" u="none" strike="noStrike" cap="none" normalizeH="0" baseline="0" dirty="0" smtClean="0">
                <a:ln>
                  <a:noFill/>
                </a:ln>
                <a:solidFill>
                  <a:schemeClr val="tx1"/>
                </a:solidFill>
                <a:effectLst/>
              </a:rPr>
              <a:t> doesn't change.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8623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 and abstraction</a:t>
            </a:r>
            <a:endParaRPr lang="en-US" dirty="0"/>
          </a:p>
        </p:txBody>
      </p:sp>
      <p:sp>
        <p:nvSpPr>
          <p:cNvPr id="3" name="Content Placeholder 2"/>
          <p:cNvSpPr>
            <a:spLocks noGrp="1"/>
          </p:cNvSpPr>
          <p:nvPr>
            <p:ph idx="1"/>
          </p:nvPr>
        </p:nvSpPr>
        <p:spPr/>
        <p:txBody>
          <a:bodyPr>
            <a:normAutofit lnSpcReduction="10000"/>
          </a:bodyPr>
          <a:lstStyle/>
          <a:p>
            <a:r>
              <a:rPr lang="en-US" dirty="0" smtClean="0"/>
              <a:t>Hiding the data members, member function, implementation is called encapsulation</a:t>
            </a:r>
          </a:p>
          <a:p>
            <a:r>
              <a:rPr lang="en-US" b="1" dirty="0"/>
              <a:t>Data encapsulation</a:t>
            </a:r>
            <a:r>
              <a:rPr lang="en-US" dirty="0"/>
              <a:t> is a mechanism of bundling the data, and the functions that use them and </a:t>
            </a:r>
            <a:r>
              <a:rPr lang="en-US" b="1" dirty="0"/>
              <a:t>data abstraction</a:t>
            </a:r>
            <a:r>
              <a:rPr lang="en-US" dirty="0"/>
              <a:t> is a mechanism of exposing only the interfaces and hiding the implementation details from the user.</a:t>
            </a:r>
          </a:p>
          <a:p>
            <a:r>
              <a:rPr lang="en-US" dirty="0"/>
              <a:t>C++ supports the properties of encapsulation and data hiding through the creation of user-defined types, called </a:t>
            </a:r>
            <a:r>
              <a:rPr lang="en-US" b="1" dirty="0"/>
              <a:t>classes</a:t>
            </a:r>
            <a:r>
              <a:rPr lang="en-US" dirty="0"/>
              <a:t>. We already have studied that a class can contain </a:t>
            </a:r>
            <a:r>
              <a:rPr lang="en-US" b="1" dirty="0"/>
              <a:t>private, protected </a:t>
            </a:r>
            <a:r>
              <a:rPr lang="en-US" dirty="0"/>
              <a:t>and </a:t>
            </a:r>
            <a:r>
              <a:rPr lang="en-US" b="1" dirty="0"/>
              <a:t>public</a:t>
            </a:r>
            <a:r>
              <a:rPr lang="en-US" dirty="0"/>
              <a:t> members. By default, all items defined in a class are private. For example:</a:t>
            </a:r>
          </a:p>
          <a:p>
            <a:endParaRPr lang="en-US" dirty="0"/>
          </a:p>
        </p:txBody>
      </p:sp>
    </p:spTree>
    <p:extLst>
      <p:ext uri="{BB962C8B-B14F-4D97-AF65-F5344CB8AC3E}">
        <p14:creationId xmlns:p14="http://schemas.microsoft.com/office/powerpoint/2010/main" val="2117522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 </a:t>
            </a:r>
            <a:endParaRPr lang="en-US" dirty="0"/>
          </a:p>
        </p:txBody>
      </p:sp>
      <p:sp>
        <p:nvSpPr>
          <p:cNvPr id="3" name="Content Placeholder 2"/>
          <p:cNvSpPr>
            <a:spLocks noGrp="1"/>
          </p:cNvSpPr>
          <p:nvPr>
            <p:ph idx="1"/>
          </p:nvPr>
        </p:nvSpPr>
        <p:spPr/>
        <p:txBody>
          <a:bodyPr/>
          <a:lstStyle/>
          <a:p>
            <a:r>
              <a:rPr lang="en-US" dirty="0" smtClean="0"/>
              <a:t>Objects are destructed as LIFO algorithm</a:t>
            </a:r>
          </a:p>
          <a:p>
            <a:r>
              <a:rPr lang="en-US" dirty="0" smtClean="0"/>
              <a:t>A destructor is a special </a:t>
            </a:r>
            <a:r>
              <a:rPr lang="en-US" dirty="0" smtClean="0">
                <a:hlinkClick r:id="rId3" tooltip="cpp/language/member functions"/>
              </a:rPr>
              <a:t>member function</a:t>
            </a:r>
            <a:r>
              <a:rPr lang="en-US" dirty="0" smtClean="0"/>
              <a:t> that is called when the </a:t>
            </a:r>
            <a:r>
              <a:rPr lang="en-US" dirty="0" smtClean="0">
                <a:hlinkClick r:id="rId4" tooltip="cpp/language/lifetime"/>
              </a:rPr>
              <a:t>lifetime of an object</a:t>
            </a:r>
            <a:r>
              <a:rPr lang="en-US" dirty="0" smtClean="0"/>
              <a:t> ends. The purpose of the destructor is to free the resources that the object may have acquired during its lifetime. </a:t>
            </a:r>
          </a:p>
          <a:p>
            <a:r>
              <a:rPr lang="en-US" dirty="0" smtClean="0">
                <a:hlinkClick r:id="rId5"/>
              </a:rPr>
              <a:t>http://en.cppreference.com/w/cpp/language/destructor</a:t>
            </a:r>
            <a:endParaRPr lang="en-US" dirty="0" smtClean="0"/>
          </a:p>
          <a:p>
            <a:endParaRPr lang="en-US" dirty="0" smtClean="0"/>
          </a:p>
        </p:txBody>
      </p:sp>
    </p:spTree>
    <p:extLst>
      <p:ext uri="{BB962C8B-B14F-4D97-AF65-F5344CB8AC3E}">
        <p14:creationId xmlns:p14="http://schemas.microsoft.com/office/powerpoint/2010/main" val="2096231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variables vs non static </a:t>
            </a:r>
            <a:r>
              <a:rPr lang="en-US" dirty="0" err="1" smtClean="0"/>
              <a:t>varibles</a:t>
            </a:r>
            <a:endParaRPr lang="en-US" dirty="0"/>
          </a:p>
        </p:txBody>
      </p:sp>
      <p:sp>
        <p:nvSpPr>
          <p:cNvPr id="3" name="Content Placeholder 2"/>
          <p:cNvSpPr>
            <a:spLocks noGrp="1"/>
          </p:cNvSpPr>
          <p:nvPr>
            <p:ph idx="1"/>
          </p:nvPr>
        </p:nvSpPr>
        <p:spPr/>
        <p:txBody>
          <a:bodyPr/>
          <a:lstStyle/>
          <a:p>
            <a:r>
              <a:rPr lang="en-US" dirty="0" smtClean="0"/>
              <a:t>They are not part of objects</a:t>
            </a:r>
          </a:p>
          <a:p>
            <a:r>
              <a:rPr lang="en-US" dirty="0" smtClean="0"/>
              <a:t>They are part of common data segment</a:t>
            </a:r>
          </a:p>
          <a:p>
            <a:r>
              <a:rPr lang="en-US" dirty="0" smtClean="0"/>
              <a:t>They are prefixed with class name</a:t>
            </a:r>
          </a:p>
          <a:p>
            <a:r>
              <a:rPr lang="en-US" dirty="0" smtClean="0"/>
              <a:t>Static </a:t>
            </a:r>
            <a:r>
              <a:rPr lang="en-US" dirty="0" err="1" smtClean="0"/>
              <a:t>const</a:t>
            </a:r>
            <a:r>
              <a:rPr lang="en-US" dirty="0"/>
              <a:t> </a:t>
            </a:r>
            <a:r>
              <a:rPr lang="en-US" dirty="0" smtClean="0"/>
              <a:t>is stored in data segment but in read only area.</a:t>
            </a:r>
          </a:p>
          <a:p>
            <a:r>
              <a:rPr lang="en-US" dirty="0" err="1" smtClean="0"/>
              <a:t>Const</a:t>
            </a:r>
            <a:r>
              <a:rPr lang="en-US" dirty="0" smtClean="0"/>
              <a:t> objects can change static variable </a:t>
            </a:r>
          </a:p>
        </p:txBody>
      </p:sp>
    </p:spTree>
    <p:extLst>
      <p:ext uri="{BB962C8B-B14F-4D97-AF65-F5344CB8AC3E}">
        <p14:creationId xmlns:p14="http://schemas.microsoft.com/office/powerpoint/2010/main" val="381258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functions vs non static functions</a:t>
            </a:r>
            <a:endParaRPr lang="en-US" dirty="0"/>
          </a:p>
        </p:txBody>
      </p:sp>
      <p:sp>
        <p:nvSpPr>
          <p:cNvPr id="3" name="Content Placeholder 2"/>
          <p:cNvSpPr>
            <a:spLocks noGrp="1"/>
          </p:cNvSpPr>
          <p:nvPr>
            <p:ph idx="1"/>
          </p:nvPr>
        </p:nvSpPr>
        <p:spPr/>
        <p:txBody>
          <a:bodyPr/>
          <a:lstStyle/>
          <a:p>
            <a:r>
              <a:rPr lang="en-US" dirty="0" smtClean="0"/>
              <a:t>Static functions can only access static members because they are not part of object.</a:t>
            </a:r>
          </a:p>
          <a:p>
            <a:endParaRPr lang="en-US" dirty="0"/>
          </a:p>
        </p:txBody>
      </p:sp>
    </p:spTree>
    <p:extLst>
      <p:ext uri="{BB962C8B-B14F-4D97-AF65-F5344CB8AC3E}">
        <p14:creationId xmlns:p14="http://schemas.microsoft.com/office/powerpoint/2010/main" val="136939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objects vs non </a:t>
            </a:r>
            <a:r>
              <a:rPr lang="en-US" dirty="0" err="1" smtClean="0"/>
              <a:t>const</a:t>
            </a:r>
            <a:r>
              <a:rPr lang="en-US" dirty="0" smtClean="0"/>
              <a:t> objects</a:t>
            </a:r>
            <a:endParaRPr lang="en-US" dirty="0"/>
          </a:p>
        </p:txBody>
      </p:sp>
      <p:sp>
        <p:nvSpPr>
          <p:cNvPr id="3" name="Content Placeholder 2"/>
          <p:cNvSpPr>
            <a:spLocks noGrp="1"/>
          </p:cNvSpPr>
          <p:nvPr>
            <p:ph idx="1"/>
          </p:nvPr>
        </p:nvSpPr>
        <p:spPr/>
        <p:txBody>
          <a:bodyPr/>
          <a:lstStyle/>
          <a:p>
            <a:r>
              <a:rPr lang="en-US" dirty="0" err="1" smtClean="0"/>
              <a:t>Const</a:t>
            </a:r>
            <a:r>
              <a:rPr lang="en-US" dirty="0" smtClean="0"/>
              <a:t> object can call only </a:t>
            </a:r>
            <a:r>
              <a:rPr lang="en-US" dirty="0" err="1" smtClean="0"/>
              <a:t>const</a:t>
            </a:r>
            <a:r>
              <a:rPr lang="en-US" dirty="0" smtClean="0"/>
              <a:t> functions</a:t>
            </a:r>
          </a:p>
          <a:p>
            <a:r>
              <a:rPr lang="en-US" dirty="0" smtClean="0"/>
              <a:t>Non </a:t>
            </a:r>
            <a:r>
              <a:rPr lang="en-US" dirty="0" err="1" smtClean="0"/>
              <a:t>const</a:t>
            </a:r>
            <a:r>
              <a:rPr lang="en-US" dirty="0" smtClean="0"/>
              <a:t> objects can call </a:t>
            </a:r>
            <a:r>
              <a:rPr lang="en-US" dirty="0" err="1" smtClean="0"/>
              <a:t>const</a:t>
            </a:r>
            <a:r>
              <a:rPr lang="en-US" dirty="0" smtClean="0"/>
              <a:t> objects</a:t>
            </a:r>
          </a:p>
          <a:p>
            <a:endParaRPr lang="en-US" dirty="0"/>
          </a:p>
        </p:txBody>
      </p:sp>
    </p:spTree>
    <p:extLst>
      <p:ext uri="{BB962C8B-B14F-4D97-AF65-F5344CB8AC3E}">
        <p14:creationId xmlns:p14="http://schemas.microsoft.com/office/powerpoint/2010/main" val="782711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 inline</a:t>
            </a:r>
            <a:endParaRPr lang="en-US" dirty="0"/>
          </a:p>
        </p:txBody>
      </p:sp>
      <p:sp>
        <p:nvSpPr>
          <p:cNvPr id="3" name="Content Placeholder 2"/>
          <p:cNvSpPr>
            <a:spLocks noGrp="1"/>
          </p:cNvSpPr>
          <p:nvPr>
            <p:ph idx="1"/>
          </p:nvPr>
        </p:nvSpPr>
        <p:spPr/>
        <p:txBody>
          <a:bodyPr/>
          <a:lstStyle/>
          <a:p>
            <a:r>
              <a:rPr lang="en-US" dirty="0" smtClean="0"/>
              <a:t>Macros will be expanded in preprocessing</a:t>
            </a:r>
          </a:p>
          <a:p>
            <a:r>
              <a:rPr lang="en-US" dirty="0" smtClean="0"/>
              <a:t>Inline will be expanded in compile time and depends on the compilers choice.</a:t>
            </a:r>
          </a:p>
          <a:p>
            <a:r>
              <a:rPr lang="en-US" dirty="0" smtClean="0">
                <a:hlinkClick r:id="rId2"/>
              </a:rPr>
              <a:t>http://www.programmerinterview.com/index.php/c-cplusplus/inline-vs-macro/</a:t>
            </a:r>
            <a:endParaRPr lang="en-US" dirty="0" smtClean="0"/>
          </a:p>
          <a:p>
            <a:r>
              <a:rPr lang="en-US" dirty="0" smtClean="0">
                <a:hlinkClick r:id="rId3"/>
              </a:rPr>
              <a:t>http://ecomputernotes.com/cpp/classes-in-c/defining-member-functions</a:t>
            </a:r>
            <a:endParaRPr lang="en-US" dirty="0" smtClean="0"/>
          </a:p>
          <a:p>
            <a:endParaRPr lang="en-US" dirty="0"/>
          </a:p>
        </p:txBody>
      </p:sp>
    </p:spTree>
    <p:extLst>
      <p:ext uri="{BB962C8B-B14F-4D97-AF65-F5344CB8AC3E}">
        <p14:creationId xmlns:p14="http://schemas.microsoft.com/office/powerpoint/2010/main" val="192901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a:t>
            </a:r>
            <a:endParaRPr lang="en-US" dirty="0"/>
          </a:p>
        </p:txBody>
      </p:sp>
      <p:sp>
        <p:nvSpPr>
          <p:cNvPr id="3" name="Content Placeholder 2"/>
          <p:cNvSpPr>
            <a:spLocks noGrp="1"/>
          </p:cNvSpPr>
          <p:nvPr>
            <p:ph idx="1"/>
          </p:nvPr>
        </p:nvSpPr>
        <p:spPr/>
        <p:txBody>
          <a:bodyPr/>
          <a:lstStyle/>
          <a:p>
            <a:r>
              <a:rPr lang="en-US" dirty="0" smtClean="0"/>
              <a:t>Is an entity which has identity, state, and behaviors.</a:t>
            </a:r>
          </a:p>
          <a:p>
            <a:r>
              <a:rPr lang="en-US" dirty="0" smtClean="0"/>
              <a:t>When we define any class, we are not defining any data, we just define a structure or a blueprint, as to what the object of that class type will contain and what operations can be performed on that object</a:t>
            </a:r>
          </a:p>
          <a:p>
            <a:endParaRPr lang="en-US" dirty="0"/>
          </a:p>
        </p:txBody>
      </p:sp>
    </p:spTree>
    <p:extLst>
      <p:ext uri="{BB962C8B-B14F-4D97-AF65-F5344CB8AC3E}">
        <p14:creationId xmlns:p14="http://schemas.microsoft.com/office/powerpoint/2010/main" val="3537340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Scoped </a:t>
            </a:r>
            <a:r>
              <a:rPr lang="en-US" dirty="0" err="1" smtClean="0"/>
              <a:t>enums</a:t>
            </a:r>
            <a:r>
              <a:rPr lang="en-US" dirty="0" smtClean="0"/>
              <a:t> vs non scoped </a:t>
            </a:r>
            <a:r>
              <a:rPr lang="en-US" dirty="0" err="1" smtClean="0"/>
              <a:t>enums</a:t>
            </a:r>
            <a:endParaRPr lang="en-US" dirty="0"/>
          </a:p>
        </p:txBody>
      </p:sp>
      <p:sp>
        <p:nvSpPr>
          <p:cNvPr id="3" name="Content Placeholder 2"/>
          <p:cNvSpPr>
            <a:spLocks noGrp="1"/>
          </p:cNvSpPr>
          <p:nvPr>
            <p:ph idx="1"/>
          </p:nvPr>
        </p:nvSpPr>
        <p:spPr/>
        <p:txBody>
          <a:bodyPr/>
          <a:lstStyle/>
          <a:p>
            <a:pPr marL="0" indent="0">
              <a:buNone/>
            </a:pPr>
            <a:r>
              <a:rPr lang="en-US" dirty="0" smtClean="0"/>
              <a:t>scoped </a:t>
            </a:r>
            <a:r>
              <a:rPr lang="en-US" dirty="0" err="1" smtClean="0"/>
              <a:t>enums</a:t>
            </a:r>
            <a:r>
              <a:rPr lang="en-US" dirty="0" smtClean="0"/>
              <a:t> are declared with class keyword so that later they are called with scope keyword::</a:t>
            </a:r>
          </a:p>
          <a:p>
            <a:pPr marL="0" indent="0">
              <a:buNone/>
            </a:pPr>
            <a:r>
              <a:rPr lang="en-US" dirty="0" smtClean="0"/>
              <a:t>It avoids conflicts, which occur during non scoped </a:t>
            </a:r>
            <a:r>
              <a:rPr lang="en-US" dirty="0" err="1" smtClean="0"/>
              <a:t>enums</a:t>
            </a:r>
            <a:r>
              <a:rPr lang="en-US" dirty="0" smtClean="0"/>
              <a:t>, in </a:t>
            </a:r>
            <a:r>
              <a:rPr lang="en-US" dirty="0" err="1" smtClean="0"/>
              <a:t>enum</a:t>
            </a:r>
            <a:r>
              <a:rPr lang="en-US" dirty="0" smtClean="0"/>
              <a:t> resolutions </a:t>
            </a:r>
          </a:p>
        </p:txBody>
      </p:sp>
    </p:spTree>
    <p:extLst>
      <p:ext uri="{BB962C8B-B14F-4D97-AF65-F5344CB8AC3E}">
        <p14:creationId xmlns:p14="http://schemas.microsoft.com/office/powerpoint/2010/main" val="184309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variable and pointer</a:t>
            </a:r>
            <a:endParaRPr lang="en-US" dirty="0"/>
          </a:p>
        </p:txBody>
      </p:sp>
      <p:sp>
        <p:nvSpPr>
          <p:cNvPr id="3" name="Content Placeholder 2"/>
          <p:cNvSpPr>
            <a:spLocks noGrp="1"/>
          </p:cNvSpPr>
          <p:nvPr>
            <p:ph idx="1"/>
          </p:nvPr>
        </p:nvSpPr>
        <p:spPr/>
        <p:txBody>
          <a:bodyPr/>
          <a:lstStyle/>
          <a:p>
            <a:r>
              <a:rPr lang="en-US" dirty="0" smtClean="0"/>
              <a:t>Pointer stores the address </a:t>
            </a:r>
            <a:r>
              <a:rPr lang="en-US" dirty="0"/>
              <a:t> </a:t>
            </a:r>
            <a:r>
              <a:rPr lang="en-US" dirty="0" smtClean="0"/>
              <a:t>of memory.</a:t>
            </a:r>
          </a:p>
          <a:p>
            <a:r>
              <a:rPr lang="en-US" dirty="0" smtClean="0"/>
              <a:t>Reference is a different name given to that memory(variable)</a:t>
            </a:r>
          </a:p>
          <a:p>
            <a:endParaRPr lang="en-US" dirty="0" smtClean="0"/>
          </a:p>
        </p:txBody>
      </p:sp>
    </p:spTree>
    <p:extLst>
      <p:ext uri="{BB962C8B-B14F-4D97-AF65-F5344CB8AC3E}">
        <p14:creationId xmlns:p14="http://schemas.microsoft.com/office/powerpoint/2010/main" val="2399156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Const</a:t>
            </a:r>
            <a:r>
              <a:rPr lang="en-US" dirty="0" smtClean="0"/>
              <a:t> pointer and </a:t>
            </a:r>
            <a:r>
              <a:rPr lang="en-US" dirty="0" err="1" smtClean="0"/>
              <a:t>const</a:t>
            </a:r>
            <a:r>
              <a:rPr lang="en-US" dirty="0" smtClean="0"/>
              <a:t> reference</a:t>
            </a:r>
            <a:endParaRPr lang="en-US" dirty="0"/>
          </a:p>
        </p:txBody>
      </p:sp>
      <p:sp>
        <p:nvSpPr>
          <p:cNvPr id="3" name="Content Placeholder 2"/>
          <p:cNvSpPr>
            <a:spLocks noGrp="1"/>
          </p:cNvSpPr>
          <p:nvPr>
            <p:ph idx="1"/>
          </p:nvPr>
        </p:nvSpPr>
        <p:spPr>
          <a:xfrm>
            <a:off x="446315" y="1782083"/>
            <a:ext cx="10515600" cy="4351338"/>
          </a:xfrm>
        </p:spPr>
        <p:txBody>
          <a:bodyPr/>
          <a:lstStyle/>
          <a:p>
            <a:r>
              <a:rPr lang="en-US" dirty="0" smtClean="0"/>
              <a:t>When receiving the objects for copying, the receiving function should have </a:t>
            </a:r>
            <a:r>
              <a:rPr lang="en-US" dirty="0" err="1" smtClean="0"/>
              <a:t>const</a:t>
            </a:r>
            <a:r>
              <a:rPr lang="en-US" dirty="0" smtClean="0"/>
              <a:t> objects, so that it will not alter the receiving the object info.</a:t>
            </a:r>
            <a:endParaRPr lang="en-US" dirty="0"/>
          </a:p>
        </p:txBody>
      </p:sp>
    </p:spTree>
    <p:extLst>
      <p:ext uri="{BB962C8B-B14F-4D97-AF65-F5344CB8AC3E}">
        <p14:creationId xmlns:p14="http://schemas.microsoft.com/office/powerpoint/2010/main" val="432106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Temporary variables</a:t>
            </a:r>
            <a:endParaRPr lang="en-US" dirty="0"/>
          </a:p>
        </p:txBody>
      </p:sp>
      <p:sp>
        <p:nvSpPr>
          <p:cNvPr id="3" name="Content Placeholder 2"/>
          <p:cNvSpPr>
            <a:spLocks noGrp="1"/>
          </p:cNvSpPr>
          <p:nvPr>
            <p:ph idx="1"/>
          </p:nvPr>
        </p:nvSpPr>
        <p:spPr/>
        <p:txBody>
          <a:bodyPr/>
          <a:lstStyle/>
          <a:p>
            <a:r>
              <a:rPr lang="en-US" dirty="0"/>
              <a:t>Never return the reference of local variables</a:t>
            </a:r>
          </a:p>
          <a:p>
            <a:endParaRPr lang="en-US" dirty="0"/>
          </a:p>
        </p:txBody>
      </p:sp>
    </p:spTree>
    <p:extLst>
      <p:ext uri="{BB962C8B-B14F-4D97-AF65-F5344CB8AC3E}">
        <p14:creationId xmlns:p14="http://schemas.microsoft.com/office/powerpoint/2010/main" val="116537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	</a:t>
            </a:r>
            <a:endParaRPr lang="en-US" dirty="0"/>
          </a:p>
        </p:txBody>
      </p:sp>
      <p:sp>
        <p:nvSpPr>
          <p:cNvPr id="3" name="Content Placeholder 2"/>
          <p:cNvSpPr>
            <a:spLocks noGrp="1"/>
          </p:cNvSpPr>
          <p:nvPr>
            <p:ph idx="1"/>
          </p:nvPr>
        </p:nvSpPr>
        <p:spPr/>
        <p:txBody>
          <a:bodyPr/>
          <a:lstStyle/>
          <a:p>
            <a:r>
              <a:rPr lang="en-US" dirty="0" smtClean="0"/>
              <a:t>When we pass an object to the function , compiler calls the copy constructor.</a:t>
            </a:r>
          </a:p>
          <a:p>
            <a:r>
              <a:rPr lang="en-US" dirty="0" smtClean="0"/>
              <a:t>Copy constrictors are called when returning an object.</a:t>
            </a:r>
          </a:p>
          <a:p>
            <a:endParaRPr lang="en-US" dirty="0"/>
          </a:p>
        </p:txBody>
      </p:sp>
    </p:spTree>
    <p:extLst>
      <p:ext uri="{BB962C8B-B14F-4D97-AF65-F5344CB8AC3E}">
        <p14:creationId xmlns:p14="http://schemas.microsoft.com/office/powerpoint/2010/main" val="354020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cohesion and LOD</a:t>
            </a:r>
            <a:endParaRPr lang="en-US" dirty="0"/>
          </a:p>
        </p:txBody>
      </p:sp>
      <p:sp>
        <p:nvSpPr>
          <p:cNvPr id="3" name="Content Placeholder 2"/>
          <p:cNvSpPr>
            <a:spLocks noGrp="1"/>
          </p:cNvSpPr>
          <p:nvPr>
            <p:ph idx="1"/>
          </p:nvPr>
        </p:nvSpPr>
        <p:spPr/>
        <p:txBody>
          <a:bodyPr/>
          <a:lstStyle/>
          <a:p>
            <a:r>
              <a:rPr lang="en-US" b="1" dirty="0"/>
              <a:t>Cohesion</a:t>
            </a:r>
            <a:r>
              <a:rPr lang="en-US" dirty="0"/>
              <a:t> in software engineering is the degree to which the elements of a certain module belong together(in our case that we are going to discuss here we are mostly interested in classes, so module = class, unless otherwise noted). Thus, it is a measure of how strongly related each piece of functionality expressed by the source code of a software module is.</a:t>
            </a:r>
          </a:p>
          <a:p>
            <a:endParaRPr lang="en-US" dirty="0"/>
          </a:p>
        </p:txBody>
      </p:sp>
    </p:spTree>
    <p:extLst>
      <p:ext uri="{BB962C8B-B14F-4D97-AF65-F5344CB8AC3E}">
        <p14:creationId xmlns:p14="http://schemas.microsoft.com/office/powerpoint/2010/main" val="1246706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arguments and function overloading</a:t>
            </a:r>
            <a:endParaRPr lang="en-US" dirty="0"/>
          </a:p>
        </p:txBody>
      </p:sp>
      <p:sp>
        <p:nvSpPr>
          <p:cNvPr id="3" name="Content Placeholder 2"/>
          <p:cNvSpPr>
            <a:spLocks noGrp="1"/>
          </p:cNvSpPr>
          <p:nvPr>
            <p:ph idx="1"/>
          </p:nvPr>
        </p:nvSpPr>
        <p:spPr/>
        <p:txBody>
          <a:bodyPr>
            <a:normAutofit fontScale="92500"/>
          </a:bodyPr>
          <a:lstStyle/>
          <a:p>
            <a:r>
              <a:rPr lang="en-US" dirty="0"/>
              <a:t>A </a:t>
            </a:r>
            <a:r>
              <a:rPr lang="en-US" b="1" dirty="0"/>
              <a:t>default argument</a:t>
            </a:r>
            <a:r>
              <a:rPr lang="en-US" dirty="0"/>
              <a:t> is a value provided in function declaration that is automatically assigned by the compiler if caller of the function doesn't provide a value for the </a:t>
            </a:r>
            <a:r>
              <a:rPr lang="en-US" b="1" dirty="0"/>
              <a:t>argument</a:t>
            </a:r>
            <a:r>
              <a:rPr lang="en-US" dirty="0"/>
              <a:t> with </a:t>
            </a:r>
            <a:r>
              <a:rPr lang="en-US" b="1" dirty="0"/>
              <a:t>default</a:t>
            </a:r>
            <a:r>
              <a:rPr lang="en-US" dirty="0"/>
              <a:t> value. Following is a simple </a:t>
            </a:r>
            <a:r>
              <a:rPr lang="en-US" b="1" dirty="0"/>
              <a:t>C++</a:t>
            </a:r>
            <a:r>
              <a:rPr lang="en-US" dirty="0"/>
              <a:t> example to demonstrate use of </a:t>
            </a:r>
            <a:r>
              <a:rPr lang="en-US" b="1" dirty="0"/>
              <a:t>default arguments</a:t>
            </a:r>
            <a:r>
              <a:rPr lang="en-US" dirty="0" smtClean="0"/>
              <a:t>.</a:t>
            </a:r>
          </a:p>
          <a:p>
            <a:r>
              <a:rPr lang="en-US" b="1" dirty="0"/>
              <a:t>Function overloading</a:t>
            </a:r>
            <a:r>
              <a:rPr lang="en-US" dirty="0"/>
              <a:t> in C++ You can have multiple definitions for the same </a:t>
            </a:r>
            <a:r>
              <a:rPr lang="en-US" b="1" dirty="0"/>
              <a:t>function</a:t>
            </a:r>
            <a:r>
              <a:rPr lang="en-US" dirty="0"/>
              <a:t> name in the same scope. The definition of the </a:t>
            </a:r>
            <a:r>
              <a:rPr lang="en-US" b="1" dirty="0"/>
              <a:t>function</a:t>
            </a:r>
            <a:r>
              <a:rPr lang="en-US" dirty="0"/>
              <a:t> must differ from each other by the types and/or the number of arguments in the argument list. You can not </a:t>
            </a:r>
            <a:r>
              <a:rPr lang="en-US" b="1" dirty="0"/>
              <a:t>overload function</a:t>
            </a:r>
            <a:r>
              <a:rPr lang="en-US" dirty="0"/>
              <a:t> declarations that differ only by return type</a:t>
            </a:r>
            <a:r>
              <a:rPr lang="en-US" dirty="0" smtClean="0"/>
              <a:t>.</a:t>
            </a:r>
            <a:endParaRPr lang="en-US" dirty="0" smtClean="0">
              <a:hlinkClick r:id="rId2"/>
            </a:endParaRPr>
          </a:p>
          <a:p>
            <a:r>
              <a:rPr lang="en-US" dirty="0" smtClean="0">
                <a:hlinkClick r:id="rId2"/>
              </a:rPr>
              <a:t>http</a:t>
            </a:r>
            <a:r>
              <a:rPr lang="en-US" dirty="0">
                <a:hlinkClick r:id="rId2"/>
              </a:rPr>
              <a:t>://</a:t>
            </a:r>
            <a:r>
              <a:rPr lang="en-US" dirty="0" smtClean="0">
                <a:hlinkClick r:id="rId2"/>
              </a:rPr>
              <a:t>www.drbio.cornell.edu/pl47/programming/TICPP-2nd-ed-Vol-one-html/Chapter07.html</a:t>
            </a:r>
            <a:endParaRPr lang="en-US" dirty="0" smtClean="0"/>
          </a:p>
          <a:p>
            <a:endParaRPr lang="en-US" dirty="0"/>
          </a:p>
        </p:txBody>
      </p:sp>
    </p:spTree>
    <p:extLst>
      <p:ext uri="{BB962C8B-B14F-4D97-AF65-F5344CB8AC3E}">
        <p14:creationId xmlns:p14="http://schemas.microsoft.com/office/powerpoint/2010/main" val="3313404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variable initialization</a:t>
            </a:r>
            <a:endParaRPr lang="en-US" dirty="0"/>
          </a:p>
        </p:txBody>
      </p:sp>
      <p:sp>
        <p:nvSpPr>
          <p:cNvPr id="3" name="Content Placeholder 2"/>
          <p:cNvSpPr>
            <a:spLocks noGrp="1"/>
          </p:cNvSpPr>
          <p:nvPr>
            <p:ph idx="1"/>
          </p:nvPr>
        </p:nvSpPr>
        <p:spPr/>
        <p:txBody>
          <a:bodyPr/>
          <a:lstStyle/>
          <a:p>
            <a:r>
              <a:rPr lang="en-US" dirty="0" smtClean="0"/>
              <a:t>The order of initialization of variables is in the order of variable declarations.</a:t>
            </a:r>
            <a:endParaRPr lang="en-US" dirty="0"/>
          </a:p>
        </p:txBody>
      </p:sp>
    </p:spTree>
    <p:extLst>
      <p:ext uri="{BB962C8B-B14F-4D97-AF65-F5344CB8AC3E}">
        <p14:creationId xmlns:p14="http://schemas.microsoft.com/office/powerpoint/2010/main" val="426722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Creator and factory</a:t>
            </a:r>
            <a:endParaRPr lang="en-US" dirty="0"/>
          </a:p>
        </p:txBody>
      </p:sp>
      <p:sp>
        <p:nvSpPr>
          <p:cNvPr id="3" name="Content Placeholder 2"/>
          <p:cNvSpPr>
            <a:spLocks noGrp="1"/>
          </p:cNvSpPr>
          <p:nvPr>
            <p:ph idx="1"/>
          </p:nvPr>
        </p:nvSpPr>
        <p:spPr/>
        <p:txBody>
          <a:bodyPr/>
          <a:lstStyle/>
          <a:p>
            <a:r>
              <a:rPr lang="en-US" dirty="0" smtClean="0"/>
              <a:t>Creator creates an object of a class</a:t>
            </a:r>
          </a:p>
          <a:p>
            <a:r>
              <a:rPr lang="en-US" dirty="0" smtClean="0"/>
              <a:t>Factory can create object for any class any number of times</a:t>
            </a:r>
            <a:endParaRPr lang="en-US" dirty="0"/>
          </a:p>
        </p:txBody>
      </p:sp>
    </p:spTree>
    <p:extLst>
      <p:ext uri="{BB962C8B-B14F-4D97-AF65-F5344CB8AC3E}">
        <p14:creationId xmlns:p14="http://schemas.microsoft.com/office/powerpoint/2010/main" val="1057677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design</a:t>
            </a:r>
            <a:endParaRPr lang="en-US" dirty="0"/>
          </a:p>
        </p:txBody>
      </p:sp>
      <p:sp>
        <p:nvSpPr>
          <p:cNvPr id="3" name="Content Placeholder 2"/>
          <p:cNvSpPr>
            <a:spLocks noGrp="1"/>
          </p:cNvSpPr>
          <p:nvPr>
            <p:ph idx="1"/>
          </p:nvPr>
        </p:nvSpPr>
        <p:spPr/>
        <p:txBody>
          <a:bodyPr/>
          <a:lstStyle/>
          <a:p>
            <a:r>
              <a:rPr lang="en-US"/>
              <a:t> </a:t>
            </a:r>
            <a:r>
              <a:rPr lang="en-US" smtClean="0"/>
              <a:t>The </a:t>
            </a:r>
            <a:r>
              <a:rPr lang="en-US" dirty="0" smtClean="0"/>
              <a:t>problem with creating objects in stack is that the state of the object is not available for life time of the program instead only to life of </a:t>
            </a:r>
            <a:r>
              <a:rPr lang="en-US" smtClean="0"/>
              <a:t>the function.</a:t>
            </a:r>
          </a:p>
          <a:p>
            <a:endParaRPr lang="en-US" dirty="0" smtClean="0"/>
          </a:p>
          <a:p>
            <a:endParaRPr lang="en-US" dirty="0"/>
          </a:p>
        </p:txBody>
      </p:sp>
    </p:spTree>
    <p:extLst>
      <p:ext uri="{BB962C8B-B14F-4D97-AF65-F5344CB8AC3E}">
        <p14:creationId xmlns:p14="http://schemas.microsoft.com/office/powerpoint/2010/main" val="1471954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classes	</a:t>
            </a:r>
            <a:endParaRPr lang="en-US" dirty="0"/>
          </a:p>
        </p:txBody>
      </p:sp>
      <p:sp>
        <p:nvSpPr>
          <p:cNvPr id="3" name="Content Placeholder 2"/>
          <p:cNvSpPr>
            <a:spLocks noGrp="1"/>
          </p:cNvSpPr>
          <p:nvPr>
            <p:ph idx="1"/>
          </p:nvPr>
        </p:nvSpPr>
        <p:spPr/>
        <p:txBody>
          <a:bodyPr/>
          <a:lstStyle/>
          <a:p>
            <a:r>
              <a:rPr lang="en-US" dirty="0" smtClean="0"/>
              <a:t>Stack</a:t>
            </a:r>
          </a:p>
          <a:p>
            <a:r>
              <a:rPr lang="en-US" dirty="0" smtClean="0"/>
              <a:t>Data segment</a:t>
            </a:r>
          </a:p>
          <a:p>
            <a:r>
              <a:rPr lang="en-US" dirty="0" smtClean="0"/>
              <a:t>Register</a:t>
            </a:r>
            <a:endParaRPr lang="en-US" dirty="0" smtClean="0"/>
          </a:p>
          <a:p>
            <a:r>
              <a:rPr lang="en-US" dirty="0" smtClean="0"/>
              <a:t>Heap</a:t>
            </a:r>
          </a:p>
          <a:p>
            <a:r>
              <a:rPr lang="en-US" dirty="0" smtClean="0"/>
              <a:t>TLS(thread local storage)</a:t>
            </a:r>
            <a:endParaRPr lang="en-US" dirty="0" smtClean="0"/>
          </a:p>
          <a:p>
            <a:r>
              <a:rPr lang="en-US" dirty="0" smtClean="0"/>
              <a:t>Variable: name given to a memory locations</a:t>
            </a:r>
          </a:p>
          <a:p>
            <a:r>
              <a:rPr lang="en-US" dirty="0" smtClean="0">
                <a:hlinkClick r:id="rId2"/>
              </a:rPr>
              <a:t>http://www.geeksforgeeks.org/memory-layout-of-c-program/</a:t>
            </a:r>
            <a:endParaRPr lang="en-US" dirty="0" smtClean="0"/>
          </a:p>
          <a:p>
            <a:r>
              <a:rPr lang="en-US" dirty="0" smtClean="0">
                <a:hlinkClick r:id="rId3"/>
              </a:rPr>
              <a:t>http://www.indiabix.com/technical/c/variables-and-data-storage/</a:t>
            </a:r>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402047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books to refer</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Scott </a:t>
            </a:r>
            <a:r>
              <a:rPr lang="en-US" dirty="0" err="1" smtClean="0"/>
              <a:t>meyer</a:t>
            </a:r>
            <a:r>
              <a:rPr lang="en-US" dirty="0" smtClean="0"/>
              <a:t> –books</a:t>
            </a:r>
          </a:p>
          <a:p>
            <a:pPr marL="514350" indent="-514350">
              <a:buAutoNum type="arabicPeriod"/>
            </a:pPr>
            <a:r>
              <a:rPr lang="en-US" dirty="0" smtClean="0"/>
              <a:t>Effective </a:t>
            </a:r>
            <a:r>
              <a:rPr lang="en-US" dirty="0" err="1" smtClean="0"/>
              <a:t>c++</a:t>
            </a:r>
            <a:r>
              <a:rPr lang="en-US" dirty="0" smtClean="0"/>
              <a:t> 50</a:t>
            </a:r>
          </a:p>
          <a:p>
            <a:pPr marL="514350" indent="-514350">
              <a:buAutoNum type="arabicPeriod"/>
            </a:pPr>
            <a:r>
              <a:rPr lang="en-US" dirty="0" smtClean="0"/>
              <a:t>More effective </a:t>
            </a:r>
            <a:r>
              <a:rPr lang="en-US" dirty="0" err="1" smtClean="0"/>
              <a:t>c++</a:t>
            </a:r>
            <a:r>
              <a:rPr lang="en-US" dirty="0"/>
              <a:t> </a:t>
            </a:r>
            <a:r>
              <a:rPr lang="en-US" dirty="0" smtClean="0"/>
              <a:t>35</a:t>
            </a:r>
          </a:p>
          <a:p>
            <a:pPr marL="514350" indent="-514350">
              <a:buAutoNum type="arabicPeriod"/>
            </a:pPr>
            <a:r>
              <a:rPr lang="en-US" dirty="0" smtClean="0"/>
              <a:t> effective STL</a:t>
            </a:r>
          </a:p>
          <a:p>
            <a:pPr marL="514350" indent="-514350">
              <a:buAutoNum type="arabicPeriod"/>
            </a:pPr>
            <a:r>
              <a:rPr lang="en-US" dirty="0" smtClean="0"/>
              <a:t>Effective modern </a:t>
            </a:r>
            <a:r>
              <a:rPr lang="en-US" dirty="0" err="1" smtClean="0"/>
              <a:t>c++</a:t>
            </a:r>
            <a:endParaRPr lang="en-US" dirty="0" smtClean="0"/>
          </a:p>
          <a:p>
            <a:pPr marL="0" indent="0">
              <a:buNone/>
            </a:pPr>
            <a:r>
              <a:rPr lang="en-US" dirty="0" smtClean="0"/>
              <a:t>James </a:t>
            </a:r>
            <a:r>
              <a:rPr lang="en-US" dirty="0" err="1" smtClean="0"/>
              <a:t>coplein</a:t>
            </a:r>
            <a:endParaRPr lang="en-US" dirty="0" smtClean="0"/>
          </a:p>
          <a:p>
            <a:pPr marL="514350" indent="-514350">
              <a:buAutoNum type="arabicPeriod"/>
            </a:pPr>
            <a:r>
              <a:rPr lang="en-US" dirty="0" smtClean="0"/>
              <a:t>Advanced </a:t>
            </a:r>
            <a:r>
              <a:rPr lang="en-US" dirty="0" err="1" smtClean="0"/>
              <a:t>c++</a:t>
            </a:r>
            <a:endParaRPr lang="en-US" dirty="0" smtClean="0"/>
          </a:p>
          <a:p>
            <a:pPr marL="0" indent="0">
              <a:buNone/>
            </a:pPr>
            <a:r>
              <a:rPr lang="en-US" dirty="0" smtClean="0"/>
              <a:t>Stanley </a:t>
            </a:r>
            <a:r>
              <a:rPr lang="en-US" dirty="0" err="1" smtClean="0"/>
              <a:t>Lippman</a:t>
            </a:r>
            <a:endParaRPr lang="en-US" dirty="0" smtClean="0"/>
          </a:p>
          <a:p>
            <a:pPr marL="514350" indent="-514350">
              <a:buAutoNum type="arabicPeriod"/>
            </a:pPr>
            <a:r>
              <a:rPr lang="en-US" dirty="0" smtClean="0"/>
              <a:t>Inside </a:t>
            </a:r>
            <a:r>
              <a:rPr lang="en-US" dirty="0" err="1" smtClean="0"/>
              <a:t>c++</a:t>
            </a:r>
            <a:r>
              <a:rPr lang="en-US" dirty="0" smtClean="0"/>
              <a:t> object model</a:t>
            </a:r>
          </a:p>
          <a:p>
            <a:pPr marL="0" indent="0">
              <a:buNone/>
            </a:pPr>
            <a:r>
              <a:rPr lang="en-US" dirty="0" smtClean="0"/>
              <a:t>FAQ’s in </a:t>
            </a:r>
            <a:r>
              <a:rPr lang="en-US" dirty="0" err="1" smtClean="0"/>
              <a:t>c++</a:t>
            </a:r>
            <a:endParaRPr lang="en-US" dirty="0" smtClean="0"/>
          </a:p>
          <a:p>
            <a:pPr marL="0" indent="0">
              <a:buNone/>
            </a:pPr>
            <a:r>
              <a:rPr lang="en-US" dirty="0" err="1" smtClean="0"/>
              <a:t>Bjarne</a:t>
            </a:r>
            <a:r>
              <a:rPr lang="en-US" dirty="0" smtClean="0"/>
              <a:t> </a:t>
            </a:r>
            <a:r>
              <a:rPr lang="en-US" dirty="0" err="1" smtClean="0"/>
              <a:t>stroustrup</a:t>
            </a:r>
            <a:endParaRPr lang="en-US" dirty="0" smtClean="0"/>
          </a:p>
          <a:p>
            <a:pPr marL="0" indent="0">
              <a:buNone/>
            </a:pPr>
            <a:r>
              <a:rPr lang="en-US" dirty="0" smtClean="0"/>
              <a:t>In </a:t>
            </a:r>
            <a:r>
              <a:rPr lang="en-US" dirty="0" err="1" smtClean="0"/>
              <a:t>dept</a:t>
            </a:r>
            <a:r>
              <a:rPr lang="en-US" dirty="0"/>
              <a:t> </a:t>
            </a:r>
            <a:r>
              <a:rPr lang="en-US" dirty="0" smtClean="0"/>
              <a:t>design</a:t>
            </a:r>
          </a:p>
          <a:p>
            <a:pPr marL="0" indent="0">
              <a:buNone/>
            </a:pPr>
            <a:r>
              <a:rPr lang="en-US" dirty="0" smtClean="0"/>
              <a:t>Eric gamma</a:t>
            </a:r>
          </a:p>
          <a:p>
            <a:pPr marL="0" indent="0">
              <a:buNone/>
            </a:pPr>
            <a:r>
              <a:rPr lang="en-US" dirty="0"/>
              <a:t> </a:t>
            </a:r>
            <a:r>
              <a:rPr lang="en-US" dirty="0" smtClean="0"/>
              <a:t>Design patterns</a:t>
            </a:r>
          </a:p>
          <a:p>
            <a:r>
              <a:rPr lang="en-US" dirty="0" smtClean="0"/>
              <a:t> </a:t>
            </a:r>
            <a:r>
              <a:rPr lang="en-US" dirty="0" err="1" smtClean="0"/>
              <a:t>c++</a:t>
            </a:r>
            <a:r>
              <a:rPr lang="en-US" dirty="0" smtClean="0"/>
              <a:t> primer </a:t>
            </a:r>
          </a:p>
          <a:p>
            <a:r>
              <a:rPr lang="en-US" dirty="0" smtClean="0"/>
              <a:t>James coupling</a:t>
            </a:r>
          </a:p>
          <a:p>
            <a:endParaRPr lang="en-US" dirty="0" smtClean="0"/>
          </a:p>
        </p:txBody>
      </p:sp>
    </p:spTree>
    <p:extLst>
      <p:ext uri="{BB962C8B-B14F-4D97-AF65-F5344CB8AC3E}">
        <p14:creationId xmlns:p14="http://schemas.microsoft.com/office/powerpoint/2010/main" val="299556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bloating</a:t>
            </a:r>
            <a:endParaRPr lang="en-US" dirty="0"/>
          </a:p>
        </p:txBody>
      </p:sp>
      <p:sp>
        <p:nvSpPr>
          <p:cNvPr id="3" name="Content Placeholder 2"/>
          <p:cNvSpPr>
            <a:spLocks noGrp="1"/>
          </p:cNvSpPr>
          <p:nvPr>
            <p:ph idx="1"/>
          </p:nvPr>
        </p:nvSpPr>
        <p:spPr/>
        <p:txBody>
          <a:bodyPr/>
          <a:lstStyle/>
          <a:p>
            <a:r>
              <a:rPr lang="en-US" b="1" dirty="0"/>
              <a:t>Code bloat</a:t>
            </a:r>
            <a:r>
              <a:rPr lang="en-US" dirty="0"/>
              <a:t> is the production of </a:t>
            </a:r>
            <a:r>
              <a:rPr lang="en-US" dirty="0">
                <a:hlinkClick r:id="rId2" tooltip="Code"/>
              </a:rPr>
              <a:t>code</a:t>
            </a:r>
            <a:r>
              <a:rPr lang="en-US" dirty="0"/>
              <a:t> that is perceived as unnecessarily long, slow, or otherwise wasteful of resources. Code bloat can be caused by inadequacies in the language in which the code is written, the </a:t>
            </a:r>
            <a:r>
              <a:rPr lang="en-US" dirty="0">
                <a:hlinkClick r:id="rId3" tooltip="Compiler"/>
              </a:rPr>
              <a:t>compiler</a:t>
            </a:r>
            <a:r>
              <a:rPr lang="en-US" dirty="0"/>
              <a:t> used to compile it, or the programmer writing it. Thus, while code bloat generally refers to source code size (as produced by the programmer), it can be used to refer instead to the </a:t>
            </a:r>
            <a:r>
              <a:rPr lang="en-US" i="1" dirty="0"/>
              <a:t>generated</a:t>
            </a:r>
            <a:r>
              <a:rPr lang="en-US" dirty="0"/>
              <a:t> code size or even the </a:t>
            </a:r>
            <a:r>
              <a:rPr lang="en-US" dirty="0">
                <a:hlinkClick r:id="rId4" tooltip="Binary file"/>
              </a:rPr>
              <a:t>binary file</a:t>
            </a:r>
            <a:r>
              <a:rPr lang="en-US" dirty="0"/>
              <a:t> size.</a:t>
            </a:r>
            <a:endParaRPr lang="en-US" dirty="0"/>
          </a:p>
        </p:txBody>
      </p:sp>
    </p:spTree>
    <p:extLst>
      <p:ext uri="{BB962C8B-B14F-4D97-AF65-F5344CB8AC3E}">
        <p14:creationId xmlns:p14="http://schemas.microsoft.com/office/powerpoint/2010/main" val="2591977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lstStyle/>
          <a:p>
            <a:r>
              <a:rPr lang="en-US" dirty="0"/>
              <a:t> </a:t>
            </a:r>
            <a:r>
              <a:rPr lang="en-US" dirty="0" smtClean="0"/>
              <a:t>Throw must be cached some where in the code. Otherwise system aborts the program with notification</a:t>
            </a:r>
          </a:p>
          <a:p>
            <a:r>
              <a:rPr lang="en-US" dirty="0"/>
              <a:t> </a:t>
            </a:r>
            <a:r>
              <a:rPr lang="en-US" dirty="0" err="1" smtClean="0"/>
              <a:t>set_terminate</a:t>
            </a:r>
            <a:r>
              <a:rPr lang="en-US" dirty="0" smtClean="0"/>
              <a:t>(function) can be used to de-allocate resources while program throws an un handled exception. Otherwise there will a crash.</a:t>
            </a:r>
          </a:p>
          <a:p>
            <a:r>
              <a:rPr lang="en-US" dirty="0" smtClean="0"/>
              <a:t>In the terminate function we should use exit(0)</a:t>
            </a:r>
            <a:endParaRPr lang="en-US" dirty="0"/>
          </a:p>
        </p:txBody>
      </p:sp>
    </p:spTree>
    <p:extLst>
      <p:ext uri="{BB962C8B-B14F-4D97-AF65-F5344CB8AC3E}">
        <p14:creationId xmlns:p14="http://schemas.microsoft.com/office/powerpoint/2010/main" val="3704017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table</a:t>
            </a:r>
            <a:endParaRPr lang="en-US" dirty="0"/>
          </a:p>
        </p:txBody>
      </p:sp>
      <p:sp>
        <p:nvSpPr>
          <p:cNvPr id="3" name="Content Placeholder 2"/>
          <p:cNvSpPr>
            <a:spLocks noGrp="1"/>
          </p:cNvSpPr>
          <p:nvPr>
            <p:ph idx="1"/>
          </p:nvPr>
        </p:nvSpPr>
        <p:spPr/>
        <p:txBody>
          <a:bodyPr>
            <a:normAutofit/>
          </a:bodyPr>
          <a:lstStyle/>
          <a:p>
            <a:r>
              <a:rPr lang="en-US" dirty="0" smtClean="0"/>
              <a:t>Exception handling works on call backs</a:t>
            </a:r>
          </a:p>
          <a:p>
            <a:r>
              <a:rPr lang="en-US" dirty="0" smtClean="0"/>
              <a:t>When ever there is a try block, catch table will be registered.</a:t>
            </a:r>
          </a:p>
          <a:p>
            <a:r>
              <a:rPr lang="en-US" dirty="0" smtClean="0"/>
              <a:t>Each try, there is a catch table.</a:t>
            </a:r>
          </a:p>
          <a:p>
            <a:r>
              <a:rPr lang="en-US" dirty="0" smtClean="0"/>
              <a:t>Steps</a:t>
            </a:r>
          </a:p>
          <a:p>
            <a:r>
              <a:rPr lang="en-US" dirty="0" smtClean="0"/>
              <a:t>1. copy to catch table</a:t>
            </a:r>
          </a:p>
          <a:p>
            <a:r>
              <a:rPr lang="en-US" dirty="0" smtClean="0"/>
              <a:t>2. release local variables</a:t>
            </a:r>
          </a:p>
          <a:p>
            <a:r>
              <a:rPr lang="en-US" dirty="0" smtClean="0"/>
              <a:t>3. Copy will be made in between try and catch table and from catch table to catch</a:t>
            </a:r>
          </a:p>
          <a:p>
            <a:endParaRPr lang="en-US" dirty="0" smtClean="0"/>
          </a:p>
        </p:txBody>
      </p:sp>
    </p:spTree>
    <p:extLst>
      <p:ext uri="{BB962C8B-B14F-4D97-AF65-F5344CB8AC3E}">
        <p14:creationId xmlns:p14="http://schemas.microsoft.com/office/powerpoint/2010/main" val="1566727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Try inside try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Inside throw looks inside catch if not found, then search in parent catch.</a:t>
            </a:r>
          </a:p>
          <a:p>
            <a:r>
              <a:rPr lang="en-US" dirty="0" err="1" smtClean="0"/>
              <a:t>Rethrown</a:t>
            </a:r>
            <a:r>
              <a:rPr lang="en-US" dirty="0" smtClean="0"/>
              <a:t> means what ever is called will thrown means the same exception  to the parent catch block.</a:t>
            </a:r>
          </a:p>
          <a:p>
            <a:r>
              <a:rPr lang="en-US" dirty="0" smtClean="0"/>
              <a:t>Catch table info will be used not the catch block info.</a:t>
            </a:r>
          </a:p>
          <a:p>
            <a:r>
              <a:rPr lang="en-US" dirty="0"/>
              <a:t> </a:t>
            </a:r>
            <a:r>
              <a:rPr lang="en-US" dirty="0" smtClean="0"/>
              <a:t>Always catch the exceptions by reference.</a:t>
            </a:r>
          </a:p>
          <a:p>
            <a:r>
              <a:rPr lang="en-US" dirty="0" smtClean="0"/>
              <a:t>Exception should not be overlapped. </a:t>
            </a:r>
          </a:p>
          <a:p>
            <a:r>
              <a:rPr lang="en-US" dirty="0" smtClean="0"/>
              <a:t>Never ever write exceptions in destructors.</a:t>
            </a:r>
          </a:p>
          <a:p>
            <a:r>
              <a:rPr lang="en-US" dirty="0" smtClean="0"/>
              <a:t>Each try block will have its own catch block and can have only one exception in that block.</a:t>
            </a:r>
          </a:p>
          <a:p>
            <a:r>
              <a:rPr lang="en-US" dirty="0" smtClean="0"/>
              <a:t>Exceptions must be handled before another comes.</a:t>
            </a:r>
          </a:p>
          <a:p>
            <a:r>
              <a:rPr lang="en-US" dirty="0" smtClean="0"/>
              <a:t>Exception cab be inside constructors</a:t>
            </a:r>
          </a:p>
          <a:p>
            <a:endParaRPr lang="en-US" dirty="0"/>
          </a:p>
        </p:txBody>
      </p:sp>
    </p:spTree>
    <p:extLst>
      <p:ext uri="{BB962C8B-B14F-4D97-AF65-F5344CB8AC3E}">
        <p14:creationId xmlns:p14="http://schemas.microsoft.com/office/powerpoint/2010/main" val="2787868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Functor</a:t>
            </a:r>
            <a:r>
              <a:rPr lang="en-US" dirty="0"/>
              <a:t> </a:t>
            </a:r>
          </a:p>
        </p:txBody>
      </p:sp>
      <p:sp>
        <p:nvSpPr>
          <p:cNvPr id="3" name="Content Placeholder 2"/>
          <p:cNvSpPr>
            <a:spLocks noGrp="1"/>
          </p:cNvSpPr>
          <p:nvPr>
            <p:ph idx="1"/>
          </p:nvPr>
        </p:nvSpPr>
        <p:spPr/>
        <p:txBody>
          <a:bodyPr/>
          <a:lstStyle/>
          <a:p>
            <a:r>
              <a:rPr lang="en-US" dirty="0"/>
              <a:t>A function pointer allows a pointer to a function to be passed as a parameter to another function. Function Objects (</a:t>
            </a:r>
            <a:r>
              <a:rPr lang="en-US" b="1" dirty="0" err="1"/>
              <a:t>Functors</a:t>
            </a:r>
            <a:r>
              <a:rPr lang="en-US" dirty="0"/>
              <a:t>) - </a:t>
            </a:r>
            <a:r>
              <a:rPr lang="en-US" b="1" dirty="0"/>
              <a:t>C++</a:t>
            </a:r>
            <a:r>
              <a:rPr lang="en-US" dirty="0"/>
              <a:t> allows the function call operator() to be overloaded, such that an object instantiated from a class can be "called" like a function.</a:t>
            </a:r>
          </a:p>
        </p:txBody>
      </p:sp>
    </p:spTree>
    <p:extLst>
      <p:ext uri="{BB962C8B-B14F-4D97-AF65-F5344CB8AC3E}">
        <p14:creationId xmlns:p14="http://schemas.microsoft.com/office/powerpoint/2010/main" val="18648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lstStyle/>
          <a:p>
            <a:r>
              <a:rPr lang="en-US" dirty="0" smtClean="0"/>
              <a:t>&lt;&lt;animal&gt;&gt;</a:t>
            </a:r>
            <a:r>
              <a:rPr lang="en-US" dirty="0"/>
              <a:t> </a:t>
            </a:r>
            <a:r>
              <a:rPr lang="en-US" dirty="0" smtClean="0"/>
              <a:t>interface</a:t>
            </a:r>
          </a:p>
          <a:p>
            <a:r>
              <a:rPr lang="en-US" dirty="0" smtClean="0"/>
              <a:t>Animal extends </a:t>
            </a:r>
          </a:p>
          <a:p>
            <a:r>
              <a:rPr lang="en-US" dirty="0" smtClean="0"/>
              <a:t>Is –A </a:t>
            </a:r>
          </a:p>
          <a:p>
            <a:r>
              <a:rPr lang="en-US" dirty="0" smtClean="0"/>
              <a:t>Has –A</a:t>
            </a:r>
          </a:p>
          <a:p>
            <a:r>
              <a:rPr lang="en-US" dirty="0" smtClean="0"/>
              <a:t>Users</a:t>
            </a:r>
          </a:p>
          <a:p>
            <a:r>
              <a:rPr lang="en-US" dirty="0" smtClean="0"/>
              <a:t>One class acquires features of another class</a:t>
            </a:r>
            <a:endParaRPr lang="en-US" dirty="0"/>
          </a:p>
        </p:txBody>
      </p:sp>
    </p:spTree>
    <p:extLst>
      <p:ext uri="{BB962C8B-B14F-4D97-AF65-F5344CB8AC3E}">
        <p14:creationId xmlns:p14="http://schemas.microsoft.com/office/powerpoint/2010/main" val="3128280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access control</a:t>
            </a:r>
            <a:endParaRPr lang="en-US" dirty="0"/>
          </a:p>
        </p:txBody>
      </p:sp>
      <p:sp>
        <p:nvSpPr>
          <p:cNvPr id="3" name="Content Placeholder 2"/>
          <p:cNvSpPr>
            <a:spLocks noGrp="1"/>
          </p:cNvSpPr>
          <p:nvPr>
            <p:ph idx="1"/>
          </p:nvPr>
        </p:nvSpPr>
        <p:spPr/>
        <p:txBody>
          <a:bodyPr/>
          <a:lstStyle/>
          <a:p>
            <a:r>
              <a:rPr lang="en-US" dirty="0" smtClean="0"/>
              <a:t>Using class:: variable</a:t>
            </a:r>
            <a:endParaRPr lang="en-US" dirty="0"/>
          </a:p>
        </p:txBody>
      </p:sp>
    </p:spTree>
    <p:extLst>
      <p:ext uri="{BB962C8B-B14F-4D97-AF65-F5344CB8AC3E}">
        <p14:creationId xmlns:p14="http://schemas.microsoft.com/office/powerpoint/2010/main" val="1856658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Façade pattern</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The </a:t>
            </a:r>
            <a:r>
              <a:rPr lang="en-US" b="1" dirty="0"/>
              <a:t>facade pattern</a:t>
            </a:r>
            <a:r>
              <a:rPr lang="en-US" dirty="0"/>
              <a:t> (or </a:t>
            </a:r>
            <a:r>
              <a:rPr lang="en-US" b="1" dirty="0"/>
              <a:t>façade pattern</a:t>
            </a:r>
            <a:r>
              <a:rPr lang="en-US" dirty="0"/>
              <a:t>) is a </a:t>
            </a:r>
            <a:r>
              <a:rPr lang="en-US" dirty="0">
                <a:hlinkClick r:id="rId2" tooltip="Software design pattern"/>
              </a:rPr>
              <a:t>software design pattern</a:t>
            </a:r>
            <a:r>
              <a:rPr lang="en-US" dirty="0"/>
              <a:t> commonly used with </a:t>
            </a:r>
            <a:r>
              <a:rPr lang="en-US" dirty="0">
                <a:hlinkClick r:id="rId3" tooltip="Object-oriented programming"/>
              </a:rPr>
              <a:t>object-oriented programming</a:t>
            </a:r>
            <a:r>
              <a:rPr lang="en-US" dirty="0"/>
              <a:t>. The name is by analogy to an </a:t>
            </a:r>
            <a:r>
              <a:rPr lang="en-US" dirty="0">
                <a:hlinkClick r:id="rId4" tooltip="Facade"/>
              </a:rPr>
              <a:t>architectural facade</a:t>
            </a:r>
            <a:r>
              <a:rPr lang="en-US" dirty="0"/>
              <a:t>.</a:t>
            </a:r>
          </a:p>
          <a:p>
            <a:r>
              <a:rPr lang="en-US" dirty="0"/>
              <a:t>A facade is an object that provides a simplified interface to a larger body of code, such as a </a:t>
            </a:r>
            <a:r>
              <a:rPr lang="en-US" dirty="0">
                <a:hlinkClick r:id="rId5" tooltip="Class library"/>
              </a:rPr>
              <a:t>class library</a:t>
            </a:r>
            <a:r>
              <a:rPr lang="en-US" dirty="0"/>
              <a:t>. A facade can:</a:t>
            </a:r>
          </a:p>
          <a:p>
            <a:r>
              <a:rPr lang="en-US" dirty="0"/>
              <a:t>make a </a:t>
            </a:r>
            <a:r>
              <a:rPr lang="en-US" dirty="0">
                <a:hlinkClick r:id="rId6" tooltip="Software library"/>
              </a:rPr>
              <a:t>software library</a:t>
            </a:r>
            <a:r>
              <a:rPr lang="en-US" dirty="0"/>
              <a:t> easier to use, understand and test, since the facade has convenient methods for common tasks;</a:t>
            </a:r>
          </a:p>
          <a:p>
            <a:r>
              <a:rPr lang="en-US" dirty="0"/>
              <a:t>make the library more readable, for the same reason;</a:t>
            </a:r>
          </a:p>
          <a:p>
            <a:r>
              <a:rPr lang="en-US" dirty="0"/>
              <a:t>reduce </a:t>
            </a:r>
            <a:r>
              <a:rPr lang="en-US" dirty="0">
                <a:hlinkClick r:id="rId7" tooltip="Coupling (computer programming)"/>
              </a:rPr>
              <a:t>dependencies</a:t>
            </a:r>
            <a:r>
              <a:rPr lang="en-US" dirty="0"/>
              <a:t> of outside code on the inner workings of a library, since most code uses the facade, thus allowing more flexibility in developing the system;</a:t>
            </a:r>
          </a:p>
          <a:p>
            <a:r>
              <a:rPr lang="en-US" dirty="0"/>
              <a:t>wrap a poorly designed collection of </a:t>
            </a:r>
            <a:r>
              <a:rPr lang="en-US" dirty="0">
                <a:hlinkClick r:id="rId8" tooltip="Application programming interface"/>
              </a:rPr>
              <a:t>APIs</a:t>
            </a:r>
            <a:r>
              <a:rPr lang="en-US" dirty="0"/>
              <a:t> with a single well-designed API.</a:t>
            </a:r>
          </a:p>
          <a:p>
            <a:r>
              <a:rPr lang="en-US" dirty="0"/>
              <a:t>The Facade design pattern is often used when a system is very complex or difficult to understand because the system has a large number of interdependent classes or its source code is unavailable. This pattern hides the complexities of the larger system and provides a simpler interface to the client. It typically involves a single wrapper class which contains a set of members required by client. These members access the system on behalf of the facade client and hide the implementation details.</a:t>
            </a:r>
          </a:p>
          <a:p>
            <a:endParaRPr lang="en-US" dirty="0"/>
          </a:p>
        </p:txBody>
      </p:sp>
    </p:spTree>
    <p:extLst>
      <p:ext uri="{BB962C8B-B14F-4D97-AF65-F5344CB8AC3E}">
        <p14:creationId xmlns:p14="http://schemas.microsoft.com/office/powerpoint/2010/main" val="1064692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hiding</a:t>
            </a:r>
            <a:endParaRPr lang="en-US" dirty="0"/>
          </a:p>
        </p:txBody>
      </p:sp>
      <p:sp>
        <p:nvSpPr>
          <p:cNvPr id="5" name="Rectangle 2"/>
          <p:cNvSpPr>
            <a:spLocks noGrp="1" noChangeArrowheads="1"/>
          </p:cNvSpPr>
          <p:nvPr>
            <p:ph idx="1"/>
          </p:nvPr>
        </p:nvSpPr>
        <p:spPr bwMode="auto">
          <a:xfrm>
            <a:off x="104616" y="1829187"/>
            <a:ext cx="11354390" cy="270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761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If a class name or enumeration name is in scope and not hidden, it is </a:t>
            </a:r>
            <a:r>
              <a:rPr kumimoji="0" lang="en-US" altLang="en-US" sz="1800" b="0" i="1" u="none" strike="noStrike" cap="none" normalizeH="0" baseline="0" dirty="0" smtClean="0">
                <a:ln>
                  <a:noFill/>
                </a:ln>
                <a:solidFill>
                  <a:schemeClr val="tx1"/>
                </a:solidFill>
                <a:effectLst/>
                <a:latin typeface="Arial" panose="020B0604020202020204" pitchFamily="34" charset="0"/>
              </a:rPr>
              <a:t>visible</a:t>
            </a:r>
            <a:r>
              <a:rPr kumimoji="0" lang="en-US" altLang="en-US" sz="1800" b="0" i="0" u="none" strike="noStrike" cap="none" normalizeH="0" baseline="0" dirty="0" smtClean="0">
                <a:ln>
                  <a:noFill/>
                </a:ln>
                <a:solidFill>
                  <a:schemeClr val="tx1"/>
                </a:solidFill>
                <a:effectLst/>
                <a:latin typeface="Arial" panose="020B0604020202020204" pitchFamily="34" charset="0"/>
              </a:rPr>
              <a:t>. A class name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enumeration name can be hidden by an explicit declaration of that same name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as an object, function, or enumerator — in a nested declarative region or derived class.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class name or enumeration name is hidden wherever the object, function, or enumerator name is visible.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process is referred to as </a:t>
            </a:r>
            <a:r>
              <a:rPr kumimoji="0" lang="en-US" altLang="en-US" sz="1800" b="0" i="1" u="none" strike="noStrike" cap="none" normalizeH="0" baseline="0" dirty="0" smtClean="0">
                <a:ln>
                  <a:noFill/>
                </a:ln>
                <a:solidFill>
                  <a:schemeClr val="tx1"/>
                </a:solidFill>
                <a:effectLst/>
                <a:latin typeface="Arial" panose="020B0604020202020204" pitchFamily="34" charset="0"/>
              </a:rPr>
              <a:t>name hiding</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a member function definition, the declaration of a local name hides the declaration of a member of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class with the same name. The declaration of a member in a derived class hides the declaration of 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member of a base class of the same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Suppose a name</a:t>
            </a:r>
          </a:p>
        </p:txBody>
      </p:sp>
    </p:spTree>
    <p:extLst>
      <p:ext uri="{BB962C8B-B14F-4D97-AF65-F5344CB8AC3E}">
        <p14:creationId xmlns:p14="http://schemas.microsoft.com/office/powerpoint/2010/main" val="33675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frame 	</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Every function will have an stack frame.</a:t>
            </a:r>
          </a:p>
          <a:p>
            <a:endParaRPr lang="en-US" dirty="0"/>
          </a:p>
          <a:p>
            <a:r>
              <a:rPr lang="en-US" dirty="0" smtClean="0"/>
              <a:t>The stack frame generally includes the following components: </a:t>
            </a:r>
          </a:p>
          <a:p>
            <a:r>
              <a:rPr lang="en-US" dirty="0" smtClean="0"/>
              <a:t>The return address </a:t>
            </a:r>
          </a:p>
          <a:p>
            <a:r>
              <a:rPr lang="en-US" dirty="0" smtClean="0"/>
              <a:t>Argument variables passed on the stack </a:t>
            </a:r>
          </a:p>
          <a:p>
            <a:r>
              <a:rPr lang="en-US" dirty="0" smtClean="0"/>
              <a:t>Local variables (in HLLs) </a:t>
            </a:r>
          </a:p>
          <a:p>
            <a:r>
              <a:rPr lang="en-US" dirty="0" smtClean="0"/>
              <a:t>Saved copies of any registers modified by the subprogram that need to be restored (e.g. $s0 - $s8 in MAL). </a:t>
            </a:r>
          </a:p>
          <a:p>
            <a:r>
              <a:rPr lang="en-US" dirty="0" smtClean="0"/>
              <a:t>Local variables in C, C++, and Java that are not declared as static, actually reside in the stack frame, and have </a:t>
            </a:r>
            <a:r>
              <a:rPr lang="en-US" i="1" dirty="0" smtClean="0"/>
              <a:t>automatic</a:t>
            </a:r>
            <a:r>
              <a:rPr lang="en-US" dirty="0" smtClean="0"/>
              <a:t> storage class. When a C, C++, or Java program enters a block such a function or method, space is allocated on top of the stack for the local variables there. When the program leaves the block, the space is freed again. </a:t>
            </a:r>
          </a:p>
          <a:p>
            <a:r>
              <a:rPr lang="en-US" dirty="0" smtClean="0"/>
              <a:t>The stack pointer will change when a subprogram does a push or pop operation. Many subprograms do this during calculations for convenience, or to implement algorithms that use a stack. </a:t>
            </a:r>
          </a:p>
          <a:p>
            <a:r>
              <a:rPr lang="en-US" dirty="0" smtClean="0"/>
              <a:t>When this happens, the offset addresses representing local automatic variables such as 4($</a:t>
            </a:r>
            <a:r>
              <a:rPr lang="en-US" dirty="0" err="1" smtClean="0"/>
              <a:t>sp</a:t>
            </a:r>
            <a:r>
              <a:rPr lang="en-US" dirty="0" smtClean="0"/>
              <a:t>) are no longer valid. The offsets are computed by the compiler, and hard-coded as offset-mode operands in the instructions, so they cannot be easily changed while the program is running.</a:t>
            </a:r>
          </a:p>
          <a:p>
            <a:endParaRPr lang="en-US" dirty="0"/>
          </a:p>
        </p:txBody>
      </p:sp>
    </p:spTree>
    <p:extLst>
      <p:ext uri="{BB962C8B-B14F-4D97-AF65-F5344CB8AC3E}">
        <p14:creationId xmlns:p14="http://schemas.microsoft.com/office/powerpoint/2010/main" val="4287272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Yagni</a:t>
            </a:r>
            <a:endParaRPr lang="en-US" dirty="0" smtClean="0"/>
          </a:p>
          <a:p>
            <a:r>
              <a:rPr lang="en-US" dirty="0" smtClean="0"/>
              <a:t>Kiss</a:t>
            </a:r>
          </a:p>
          <a:p>
            <a:r>
              <a:rPr lang="en-US" dirty="0" smtClean="0"/>
              <a:t>DRY</a:t>
            </a:r>
          </a:p>
          <a:p>
            <a:r>
              <a:rPr lang="en-US" dirty="0">
                <a:hlinkClick r:id="rId2"/>
              </a:rPr>
              <a:t>http://</a:t>
            </a:r>
            <a:r>
              <a:rPr lang="en-US" dirty="0" smtClean="0">
                <a:hlinkClick r:id="rId2"/>
              </a:rPr>
              <a:t>www.itexico.com/blog/bid/99765/Software-Development-KISS-YAGNI-DRY-3-Principles-to-simplify-your-life</a:t>
            </a:r>
            <a:endParaRPr lang="en-US" dirty="0" smtClean="0"/>
          </a:p>
          <a:p>
            <a:r>
              <a:rPr lang="en-US" dirty="0" smtClean="0"/>
              <a:t> Low coupling</a:t>
            </a:r>
          </a:p>
          <a:p>
            <a:r>
              <a:rPr lang="en-US" dirty="0" smtClean="0"/>
              <a:t>High cohesion</a:t>
            </a:r>
          </a:p>
          <a:p>
            <a:r>
              <a:rPr lang="en-US" dirty="0">
                <a:hlinkClick r:id="rId3"/>
              </a:rPr>
              <a:t>https://thebojan.ninja/2015/04/08/high-cohesion-loose-coupling</a:t>
            </a:r>
            <a:r>
              <a:rPr lang="en-US" dirty="0" smtClean="0">
                <a:hlinkClick r:id="rId3"/>
              </a:rPr>
              <a:t>/</a:t>
            </a:r>
            <a:endParaRPr lang="en-US" dirty="0" smtClean="0"/>
          </a:p>
          <a:p>
            <a:r>
              <a:rPr lang="en-US" dirty="0" smtClean="0"/>
              <a:t>Pure fabrication</a:t>
            </a:r>
          </a:p>
          <a:p>
            <a:r>
              <a:rPr lang="en-US" dirty="0">
                <a:hlinkClick r:id="rId4"/>
              </a:rPr>
              <a:t>https://</a:t>
            </a:r>
            <a:r>
              <a:rPr lang="en-US" dirty="0" smtClean="0">
                <a:hlinkClick r:id="rId4"/>
              </a:rPr>
              <a:t>www.safaribooksonline.com/library/view/applying-uml-and/0130925691/0130925691_ch22lev1sec3.html</a:t>
            </a:r>
            <a:endParaRPr lang="en-US" dirty="0" smtClean="0"/>
          </a:p>
          <a:p>
            <a:r>
              <a:rPr lang="en-US" dirty="0" smtClean="0"/>
              <a:t>SRP</a:t>
            </a:r>
          </a:p>
          <a:p>
            <a:r>
              <a:rPr lang="en-US" dirty="0" smtClean="0"/>
              <a:t>OCP</a:t>
            </a:r>
          </a:p>
          <a:p>
            <a:r>
              <a:rPr lang="en-US" dirty="0" smtClean="0"/>
              <a:t>LOD</a:t>
            </a:r>
          </a:p>
        </p:txBody>
      </p:sp>
    </p:spTree>
    <p:extLst>
      <p:ext uri="{BB962C8B-B14F-4D97-AF65-F5344CB8AC3E}">
        <p14:creationId xmlns:p14="http://schemas.microsoft.com/office/powerpoint/2010/main" val="1230862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a:t>
            </a:r>
            <a:r>
              <a:rPr lang="en-US" dirty="0" err="1" smtClean="0"/>
              <a:t>cont</a:t>
            </a:r>
            <a:r>
              <a:rPr lang="en-US" dirty="0" smtClean="0"/>
              <a:t>	</a:t>
            </a:r>
            <a:endParaRPr lang="en-US" dirty="0"/>
          </a:p>
        </p:txBody>
      </p:sp>
      <p:sp>
        <p:nvSpPr>
          <p:cNvPr id="3" name="Content Placeholder 2"/>
          <p:cNvSpPr>
            <a:spLocks noGrp="1"/>
          </p:cNvSpPr>
          <p:nvPr>
            <p:ph idx="1"/>
          </p:nvPr>
        </p:nvSpPr>
        <p:spPr/>
        <p:txBody>
          <a:bodyPr>
            <a:normAutofit fontScale="47500" lnSpcReduction="20000"/>
          </a:bodyPr>
          <a:lstStyle/>
          <a:p>
            <a:r>
              <a:rPr lang="en-US" dirty="0" err="1" smtClean="0"/>
              <a:t>Cyclomatic</a:t>
            </a:r>
            <a:r>
              <a:rPr lang="en-US" dirty="0" smtClean="0"/>
              <a:t> complexity</a:t>
            </a:r>
          </a:p>
          <a:p>
            <a:r>
              <a:rPr lang="en-US" dirty="0">
                <a:hlinkClick r:id="rId2"/>
              </a:rPr>
              <a:t>http://</a:t>
            </a:r>
            <a:r>
              <a:rPr lang="en-US" dirty="0" smtClean="0">
                <a:hlinkClick r:id="rId2"/>
              </a:rPr>
              <a:t>www.guru99.com/cyclomatic-complexity.html</a:t>
            </a:r>
            <a:endParaRPr lang="en-US" dirty="0" smtClean="0"/>
          </a:p>
          <a:p>
            <a:r>
              <a:rPr lang="en-US" dirty="0" smtClean="0"/>
              <a:t>Null object</a:t>
            </a:r>
          </a:p>
          <a:p>
            <a:r>
              <a:rPr lang="en-US" dirty="0">
                <a:hlinkClick r:id="rId3"/>
              </a:rPr>
              <a:t>http://</a:t>
            </a:r>
            <a:r>
              <a:rPr lang="en-US" dirty="0" smtClean="0">
                <a:hlinkClick r:id="rId3"/>
              </a:rPr>
              <a:t>www.oodesign.com/null-object-pattern.html</a:t>
            </a:r>
            <a:endParaRPr lang="en-US" dirty="0" smtClean="0"/>
          </a:p>
          <a:p>
            <a:r>
              <a:rPr lang="en-US" dirty="0" smtClean="0"/>
              <a:t>Value object</a:t>
            </a:r>
          </a:p>
          <a:p>
            <a:r>
              <a:rPr lang="en-US" dirty="0">
                <a:hlinkClick r:id="rId4"/>
              </a:rPr>
              <a:t>http://culttt.com/2014/04/30/difference-entities-value-objects</a:t>
            </a:r>
            <a:r>
              <a:rPr lang="en-US" dirty="0" smtClean="0">
                <a:hlinkClick r:id="rId4"/>
              </a:rPr>
              <a:t>/</a:t>
            </a:r>
            <a:endParaRPr lang="en-US" dirty="0" smtClean="0"/>
          </a:p>
          <a:p>
            <a:r>
              <a:rPr lang="en-US" dirty="0" smtClean="0"/>
              <a:t>RTTI</a:t>
            </a:r>
          </a:p>
          <a:p>
            <a:r>
              <a:rPr lang="en-US" dirty="0">
                <a:hlinkClick r:id="rId5"/>
              </a:rPr>
              <a:t>https://</a:t>
            </a:r>
            <a:r>
              <a:rPr lang="en-US" dirty="0" smtClean="0">
                <a:hlinkClick r:id="rId5"/>
              </a:rPr>
              <a:t>en.wikibooks.org/wiki/C%2B%2B_Programming/RTTI</a:t>
            </a:r>
            <a:endParaRPr lang="en-US" dirty="0" smtClean="0"/>
          </a:p>
          <a:p>
            <a:r>
              <a:rPr lang="en-US" dirty="0" smtClean="0"/>
              <a:t>Controller</a:t>
            </a:r>
          </a:p>
          <a:p>
            <a:r>
              <a:rPr lang="en-US" dirty="0">
                <a:hlinkClick r:id="rId6"/>
              </a:rPr>
              <a:t>http://</a:t>
            </a:r>
            <a:r>
              <a:rPr lang="en-US" dirty="0" smtClean="0">
                <a:hlinkClick r:id="rId6"/>
              </a:rPr>
              <a:t>www.bogotobogo.com/DesignPatterns/mvc_model_view_controller_pattern.php</a:t>
            </a:r>
            <a:endParaRPr lang="en-US" dirty="0" smtClean="0"/>
          </a:p>
          <a:p>
            <a:r>
              <a:rPr lang="en-US" dirty="0" smtClean="0"/>
              <a:t>Creator</a:t>
            </a:r>
          </a:p>
          <a:p>
            <a:r>
              <a:rPr lang="en-US" dirty="0" smtClean="0"/>
              <a:t>DIP[IOC</a:t>
            </a:r>
            <a:r>
              <a:rPr lang="en-US" dirty="0" smtClean="0"/>
              <a:t>]</a:t>
            </a:r>
          </a:p>
          <a:p>
            <a:r>
              <a:rPr lang="en-US" dirty="0">
                <a:hlinkClick r:id="rId7"/>
              </a:rPr>
              <a:t>https://</a:t>
            </a:r>
            <a:r>
              <a:rPr lang="en-US" dirty="0" smtClean="0">
                <a:hlinkClick r:id="rId7"/>
              </a:rPr>
              <a:t>en.wikipedia.org/wiki/Dependency_inversion_principle</a:t>
            </a:r>
            <a:endParaRPr lang="en-US" dirty="0" smtClean="0"/>
          </a:p>
          <a:p>
            <a:r>
              <a:rPr lang="en-US" dirty="0" smtClean="0"/>
              <a:t>Protected variation</a:t>
            </a:r>
          </a:p>
          <a:p>
            <a:r>
              <a:rPr lang="en-US" dirty="0">
                <a:hlinkClick r:id="rId8"/>
              </a:rPr>
              <a:t>https://en.wikipedia.org/wiki/GRASP_(object-oriented_design</a:t>
            </a:r>
            <a:r>
              <a:rPr lang="en-US" dirty="0" smtClean="0">
                <a:hlinkClick r:id="rId8"/>
              </a:rPr>
              <a:t>)</a:t>
            </a:r>
            <a:endParaRPr lang="en-US" dirty="0" smtClean="0"/>
          </a:p>
          <a:p>
            <a:r>
              <a:rPr lang="en-US" dirty="0" smtClean="0"/>
              <a:t>Information </a:t>
            </a:r>
            <a:r>
              <a:rPr lang="en-US" dirty="0" smtClean="0"/>
              <a:t>expert</a:t>
            </a:r>
          </a:p>
        </p:txBody>
      </p:sp>
    </p:spTree>
    <p:extLst>
      <p:ext uri="{BB962C8B-B14F-4D97-AF65-F5344CB8AC3E}">
        <p14:creationId xmlns:p14="http://schemas.microsoft.com/office/powerpoint/2010/main" val="2836628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table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Size of the class does not include size of the function.</a:t>
            </a:r>
          </a:p>
          <a:p>
            <a:r>
              <a:rPr lang="en-US" dirty="0" smtClean="0"/>
              <a:t>Because the functions are part of code segment</a:t>
            </a:r>
          </a:p>
          <a:p>
            <a:r>
              <a:rPr lang="en-US" dirty="0" smtClean="0"/>
              <a:t>Size of the class is determined by size of D.S allocated for that class.</a:t>
            </a:r>
          </a:p>
          <a:p>
            <a:r>
              <a:rPr lang="en-US" dirty="0" smtClean="0"/>
              <a:t>A </a:t>
            </a:r>
            <a:r>
              <a:rPr lang="en-US" dirty="0" err="1" smtClean="0"/>
              <a:t>Vptr</a:t>
            </a:r>
            <a:r>
              <a:rPr lang="en-US" dirty="0" smtClean="0"/>
              <a:t> is created in stack with the object.</a:t>
            </a:r>
          </a:p>
          <a:p>
            <a:r>
              <a:rPr lang="en-US" dirty="0" smtClean="0"/>
              <a:t>Virtual functions are resolved through </a:t>
            </a:r>
            <a:r>
              <a:rPr lang="en-US" dirty="0" err="1" smtClean="0"/>
              <a:t>vtable</a:t>
            </a:r>
            <a:r>
              <a:rPr lang="en-US" dirty="0" smtClean="0"/>
              <a:t> only if they are called from reference or pointer objects. Means they are called directly with normal object.</a:t>
            </a:r>
          </a:p>
          <a:p>
            <a:r>
              <a:rPr lang="en-US" dirty="0" smtClean="0"/>
              <a:t>When a class inherits from the parent, the </a:t>
            </a:r>
            <a:r>
              <a:rPr lang="en-US" dirty="0" err="1" smtClean="0"/>
              <a:t>vtable</a:t>
            </a:r>
            <a:r>
              <a:rPr lang="en-US" dirty="0" smtClean="0"/>
              <a:t> will be copied to the </a:t>
            </a:r>
            <a:r>
              <a:rPr lang="en-US" dirty="0" smtClean="0"/>
              <a:t>derived</a:t>
            </a:r>
            <a:r>
              <a:rPr lang="en-US" dirty="0" smtClean="0"/>
              <a:t> class.</a:t>
            </a:r>
          </a:p>
          <a:p>
            <a:r>
              <a:rPr lang="en-US" dirty="0" smtClean="0"/>
              <a:t>All the derived class virtual functions are appended to that copied </a:t>
            </a:r>
            <a:r>
              <a:rPr lang="en-US" dirty="0" err="1" smtClean="0"/>
              <a:t>vtable</a:t>
            </a:r>
            <a:endParaRPr lang="en-US" dirty="0"/>
          </a:p>
        </p:txBody>
      </p:sp>
    </p:spTree>
    <p:extLst>
      <p:ext uri="{BB962C8B-B14F-4D97-AF65-F5344CB8AC3E}">
        <p14:creationId xmlns:p14="http://schemas.microsoft.com/office/powerpoint/2010/main" val="3015471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overriding</a:t>
            </a:r>
            <a:endParaRPr lang="en-US" dirty="0"/>
          </a:p>
        </p:txBody>
      </p:sp>
      <p:sp>
        <p:nvSpPr>
          <p:cNvPr id="3" name="Content Placeholder 2"/>
          <p:cNvSpPr>
            <a:spLocks noGrp="1"/>
          </p:cNvSpPr>
          <p:nvPr>
            <p:ph idx="1"/>
          </p:nvPr>
        </p:nvSpPr>
        <p:spPr/>
        <p:txBody>
          <a:bodyPr/>
          <a:lstStyle/>
          <a:p>
            <a:r>
              <a:rPr lang="en-US" dirty="0" smtClean="0"/>
              <a:t>When a virtual function is overloaded in the derived class, the virtual function of the base class will be overridden.</a:t>
            </a:r>
          </a:p>
          <a:p>
            <a:r>
              <a:rPr lang="en-US" dirty="0" smtClean="0"/>
              <a:t>“override” keyword is used</a:t>
            </a:r>
          </a:p>
          <a:p>
            <a:r>
              <a:rPr lang="en-US" dirty="0" smtClean="0"/>
              <a:t>If the function signature is same in the base class and derived class of virtual functions, in the base class virtual keyword is not necessary.</a:t>
            </a:r>
          </a:p>
          <a:p>
            <a:r>
              <a:rPr lang="en-US" dirty="0" smtClean="0"/>
              <a:t>When there is multiple inheritance in the derived class, the virtual functions in the base class will be appended to first parents </a:t>
            </a:r>
            <a:r>
              <a:rPr lang="en-US" dirty="0" err="1" smtClean="0"/>
              <a:t>vtable</a:t>
            </a:r>
            <a:r>
              <a:rPr lang="en-US" dirty="0" smtClean="0"/>
              <a:t>.</a:t>
            </a:r>
          </a:p>
          <a:p>
            <a:endParaRPr lang="en-US" dirty="0" smtClean="0"/>
          </a:p>
          <a:p>
            <a:pPr marL="0" indent="0">
              <a:buNone/>
            </a:pPr>
            <a:endParaRPr lang="en-US" dirty="0"/>
          </a:p>
        </p:txBody>
      </p:sp>
    </p:spTree>
    <p:extLst>
      <p:ext uri="{BB962C8B-B14F-4D97-AF65-F5344CB8AC3E}">
        <p14:creationId xmlns:p14="http://schemas.microsoft.com/office/powerpoint/2010/main" val="877264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call</a:t>
            </a:r>
            <a:endParaRPr lang="en-US" dirty="0"/>
          </a:p>
        </p:txBody>
      </p:sp>
      <p:sp>
        <p:nvSpPr>
          <p:cNvPr id="3" name="Content Placeholder 2"/>
          <p:cNvSpPr>
            <a:spLocks noGrp="1"/>
          </p:cNvSpPr>
          <p:nvPr>
            <p:ph idx="1"/>
          </p:nvPr>
        </p:nvSpPr>
        <p:spPr/>
        <p:txBody>
          <a:bodyPr/>
          <a:lstStyle/>
          <a:p>
            <a:r>
              <a:rPr lang="en-US" dirty="0"/>
              <a:t> </a:t>
            </a:r>
            <a:r>
              <a:rPr lang="en-US" dirty="0" smtClean="0"/>
              <a:t>base class constructors will be called from left to right</a:t>
            </a:r>
          </a:p>
          <a:p>
            <a:r>
              <a:rPr lang="en-US" dirty="0"/>
              <a:t> </a:t>
            </a:r>
            <a:r>
              <a:rPr lang="en-US" dirty="0" smtClean="0"/>
              <a:t>compile time polymorphism is function overloading </a:t>
            </a:r>
          </a:p>
          <a:p>
            <a:r>
              <a:rPr lang="en-US" dirty="0" smtClean="0"/>
              <a:t>Run time polymorphism is virtual function overloading.</a:t>
            </a:r>
          </a:p>
          <a:p>
            <a:r>
              <a:rPr lang="en-US" dirty="0" smtClean="0"/>
              <a:t>  The base class </a:t>
            </a:r>
            <a:r>
              <a:rPr lang="en-US" dirty="0" err="1" smtClean="0"/>
              <a:t>vtable</a:t>
            </a:r>
            <a:r>
              <a:rPr lang="en-US" dirty="0" smtClean="0"/>
              <a:t> pointer can be reset by calling the respective constructor call.</a:t>
            </a:r>
            <a:endParaRPr lang="en-US" dirty="0"/>
          </a:p>
        </p:txBody>
      </p:sp>
    </p:spTree>
    <p:extLst>
      <p:ext uri="{BB962C8B-B14F-4D97-AF65-F5344CB8AC3E}">
        <p14:creationId xmlns:p14="http://schemas.microsoft.com/office/powerpoint/2010/main" val="3873363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in </a:t>
            </a:r>
            <a:r>
              <a:rPr lang="en-US" dirty="0" err="1" smtClean="0"/>
              <a:t>c++</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63102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class and interfaces</a:t>
            </a:r>
            <a:endParaRPr lang="en-US" dirty="0"/>
          </a:p>
        </p:txBody>
      </p:sp>
      <p:sp>
        <p:nvSpPr>
          <p:cNvPr id="3" name="Content Placeholder 2"/>
          <p:cNvSpPr>
            <a:spLocks noGrp="1"/>
          </p:cNvSpPr>
          <p:nvPr>
            <p:ph idx="1"/>
          </p:nvPr>
        </p:nvSpPr>
        <p:spPr/>
        <p:txBody>
          <a:bodyPr/>
          <a:lstStyle/>
          <a:p>
            <a:r>
              <a:rPr lang="en-US" dirty="0" smtClean="0"/>
              <a:t> if a class has </a:t>
            </a:r>
            <a:r>
              <a:rPr lang="en-US" dirty="0" err="1" smtClean="0"/>
              <a:t>atleast</a:t>
            </a:r>
            <a:r>
              <a:rPr lang="en-US" dirty="0" smtClean="0"/>
              <a:t> one pure virtual function and it has </a:t>
            </a:r>
            <a:r>
              <a:rPr lang="en-US" dirty="0" err="1" smtClean="0"/>
              <a:t>atleast</a:t>
            </a:r>
            <a:r>
              <a:rPr lang="en-US" dirty="0" smtClean="0"/>
              <a:t> one function with definition, then it is called abstract class.</a:t>
            </a:r>
          </a:p>
          <a:p>
            <a:r>
              <a:rPr lang="en-US" dirty="0" smtClean="0"/>
              <a:t>If a class has only pure virtual functions, then that class is called an interface.</a:t>
            </a:r>
            <a:endParaRPr lang="en-US" dirty="0"/>
          </a:p>
        </p:txBody>
      </p:sp>
    </p:spTree>
    <p:extLst>
      <p:ext uri="{BB962C8B-B14F-4D97-AF65-F5344CB8AC3E}">
        <p14:creationId xmlns:p14="http://schemas.microsoft.com/office/powerpoint/2010/main" val="1640646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Method design</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the </a:t>
            </a:r>
            <a:r>
              <a:rPr lang="en-US" i="1" dirty="0"/>
              <a:t>template method</a:t>
            </a:r>
            <a:r>
              <a:rPr lang="en-US" dirty="0"/>
              <a:t> of this design pattern, one or more algorithm steps can be overridden by subclasses to allow differing behaviors while ensuring that the overarching algorithm is still followed.</a:t>
            </a:r>
            <a:r>
              <a:rPr lang="en-US" baseline="30000" dirty="0"/>
              <a:t>[</a:t>
            </a:r>
            <a:r>
              <a:rPr lang="en-US" i="1" baseline="30000" dirty="0">
                <a:hlinkClick r:id="rId2" tooltip="Wikipedia:Citation needed"/>
              </a:rPr>
              <a:t>citation needed</a:t>
            </a:r>
            <a:r>
              <a:rPr lang="en-US" baseline="30000" dirty="0"/>
              <a:t>]</a:t>
            </a:r>
            <a:endParaRPr lang="en-US" dirty="0"/>
          </a:p>
          <a:p>
            <a:r>
              <a:rPr lang="en-US" dirty="0"/>
              <a:t>In object-oriented programming, first a class is created that provides the basic steps of an </a:t>
            </a:r>
            <a:r>
              <a:rPr lang="en-US" dirty="0">
                <a:hlinkClick r:id="rId3" tooltip="Algorithm design"/>
              </a:rPr>
              <a:t>algorithm design</a:t>
            </a:r>
            <a:r>
              <a:rPr lang="en-US" dirty="0"/>
              <a:t>. These steps are implemented using </a:t>
            </a:r>
            <a:r>
              <a:rPr lang="en-US" dirty="0">
                <a:hlinkClick r:id="rId4" tooltip="Abstract method"/>
              </a:rPr>
              <a:t>abstract methods</a:t>
            </a:r>
            <a:r>
              <a:rPr lang="en-US" dirty="0"/>
              <a:t>. Later on, subclasses change the abstract methods to implement real actions. Thus the general algorithm is saved in one place but the concrete steps may be changed by the subclasses.</a:t>
            </a:r>
            <a:r>
              <a:rPr lang="en-US" baseline="30000" dirty="0"/>
              <a:t>[</a:t>
            </a:r>
            <a:r>
              <a:rPr lang="en-US" i="1" baseline="30000" dirty="0">
                <a:hlinkClick r:id="rId2" tooltip="Wikipedia:Citation needed"/>
              </a:rPr>
              <a:t>citation needed</a:t>
            </a:r>
            <a:r>
              <a:rPr lang="en-US" baseline="30000" dirty="0"/>
              <a:t>]</a:t>
            </a:r>
            <a:endParaRPr lang="en-US" dirty="0"/>
          </a:p>
          <a:p>
            <a:r>
              <a:rPr lang="en-US" dirty="0"/>
              <a:t>The template method pattern thus manages the larger picture of task </a:t>
            </a:r>
            <a:r>
              <a:rPr lang="en-US" dirty="0">
                <a:hlinkClick r:id="rId5" tooltip="Semantics"/>
              </a:rPr>
              <a:t>semantics</a:t>
            </a:r>
            <a:r>
              <a:rPr lang="en-US" dirty="0"/>
              <a:t>, and more refined implementation details of selection and sequence of methods. This larger picture calls abstract and non-abstract methods for the task at hand. The non-abstract methods are completely controlled by the template method, but the abstract methods, implemented in subclasses, provide the pattern's expressive power and degree of freedom. Template method's abstract class may also define hook methods that may be overridden by subclasses.</a:t>
            </a:r>
            <a:r>
              <a:rPr lang="en-US" baseline="30000" dirty="0">
                <a:hlinkClick r:id="rId6"/>
              </a:rPr>
              <a:t>[3</a:t>
            </a:r>
            <a:r>
              <a:rPr lang="en-US" baseline="30000" dirty="0" smtClean="0">
                <a:hlinkClick r:id="rId6"/>
              </a:rPr>
              <a:t>]</a:t>
            </a:r>
            <a:endParaRPr lang="en-US" baseline="30000" dirty="0" smtClean="0"/>
          </a:p>
          <a:p>
            <a:r>
              <a:rPr lang="en-US" dirty="0">
                <a:hlinkClick r:id="rId7"/>
              </a:rPr>
              <a:t>https://</a:t>
            </a:r>
            <a:r>
              <a:rPr lang="en-US" dirty="0" smtClean="0">
                <a:hlinkClick r:id="rId7"/>
              </a:rPr>
              <a:t>en.wikipedia.org/wiki/Template_method_pattern</a:t>
            </a:r>
            <a:endParaRPr lang="en-US" dirty="0" smtClean="0"/>
          </a:p>
          <a:p>
            <a:endParaRPr lang="en-US" dirty="0"/>
          </a:p>
          <a:p>
            <a:endParaRPr lang="en-US" dirty="0"/>
          </a:p>
        </p:txBody>
      </p:sp>
    </p:spTree>
    <p:extLst>
      <p:ext uri="{BB962C8B-B14F-4D97-AF65-F5344CB8AC3E}">
        <p14:creationId xmlns:p14="http://schemas.microsoft.com/office/powerpoint/2010/main" val="15248401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symbols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public:</a:t>
            </a:r>
          </a:p>
          <a:p>
            <a:r>
              <a:rPr lang="en-US" dirty="0" smtClean="0"/>
              <a:t>- private</a:t>
            </a:r>
          </a:p>
          <a:p>
            <a:r>
              <a:rPr lang="en-US" dirty="0" smtClean="0"/>
              <a:t>#protected</a:t>
            </a:r>
          </a:p>
          <a:p>
            <a:r>
              <a:rPr lang="en-US" dirty="0" smtClean="0"/>
              <a:t>-------------- underline means static</a:t>
            </a:r>
          </a:p>
          <a:p>
            <a:r>
              <a:rPr lang="en-US" dirty="0"/>
              <a:t> </a:t>
            </a:r>
            <a:r>
              <a:rPr lang="en-US" dirty="0" smtClean="0"/>
              <a:t>italic Class name means abstract class and same for pure virtual functions</a:t>
            </a:r>
          </a:p>
          <a:p>
            <a:r>
              <a:rPr lang="en-US" dirty="0" smtClean="0"/>
              <a:t>&lt;&lt;CA&gt;&gt; means interface</a:t>
            </a:r>
          </a:p>
          <a:p>
            <a:r>
              <a:rPr lang="en-US" dirty="0"/>
              <a:t> </a:t>
            </a:r>
            <a:r>
              <a:rPr lang="en-US" dirty="0" smtClean="0"/>
              <a:t>CA </a:t>
            </a:r>
            <a:r>
              <a:rPr lang="en-US" dirty="0" smtClean="0">
                <a:sym typeface="Wingdings" panose="05000000000000000000" pitchFamily="2" charset="2"/>
              </a:rPr>
              <a:t>&lt; ----non dotted line CB. CA extends CB mostly public</a:t>
            </a:r>
          </a:p>
          <a:p>
            <a:r>
              <a:rPr lang="en-US" dirty="0" smtClean="0">
                <a:sym typeface="Wingdings" panose="05000000000000000000" pitchFamily="2" charset="2"/>
              </a:rPr>
              <a:t>&lt;&lt;CA&gt;&gt;&lt; ------dotted line CB. CB implements CA</a:t>
            </a:r>
          </a:p>
          <a:p>
            <a:r>
              <a:rPr lang="en-US" dirty="0" smtClean="0">
                <a:sym typeface="Wingdings" panose="05000000000000000000" pitchFamily="2" charset="2"/>
              </a:rPr>
              <a:t>&lt;&lt;CA&gt;&gt;&lt; ------&lt;&lt;CB&gt;&gt; CB extends CA interface to interface extends only similarly with class to class.</a:t>
            </a:r>
          </a:p>
          <a:p>
            <a:r>
              <a:rPr lang="en-US" dirty="0">
                <a:hlinkClick r:id="rId2"/>
              </a:rPr>
              <a:t>https://cppcodetips.wordpress.com/2013/12/23/uml-class-diagram-explained-with-c-samples</a:t>
            </a:r>
            <a:r>
              <a:rPr lang="en-US" dirty="0" smtClean="0">
                <a:hlinkClick r:id="rId2"/>
              </a:rPr>
              <a:t>/</a:t>
            </a:r>
            <a:endParaRPr lang="en-US" dirty="0" smtClean="0"/>
          </a:p>
          <a:p>
            <a:endParaRPr lang="en-US" dirty="0" smtClean="0"/>
          </a:p>
          <a:p>
            <a:endParaRPr lang="en-US" dirty="0"/>
          </a:p>
        </p:txBody>
      </p:sp>
    </p:spTree>
    <p:extLst>
      <p:ext uri="{BB962C8B-B14F-4D97-AF65-F5344CB8AC3E}">
        <p14:creationId xmlns:p14="http://schemas.microsoft.com/office/powerpoint/2010/main" val="3584625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idx="1"/>
          </p:nvPr>
        </p:nvSpPr>
        <p:spPr/>
        <p:txBody>
          <a:bodyPr>
            <a:normAutofit lnSpcReduction="10000"/>
          </a:bodyPr>
          <a:lstStyle/>
          <a:p>
            <a:r>
              <a:rPr lang="en-US" dirty="0">
                <a:hlinkClick r:id="rId2"/>
              </a:rPr>
              <a:t>http://www.cc.ntut.edu.tw/~</a:t>
            </a:r>
            <a:r>
              <a:rPr lang="en-US" dirty="0" smtClean="0">
                <a:hlinkClick r:id="rId2"/>
              </a:rPr>
              <a:t>wkchen/courses/gposd/gposd981/IntroUML.pdf</a:t>
            </a:r>
            <a:endParaRPr lang="en-US" dirty="0" smtClean="0"/>
          </a:p>
          <a:p>
            <a:endParaRPr lang="en-US" dirty="0"/>
          </a:p>
          <a:p>
            <a:r>
              <a:rPr lang="en-US" dirty="0" smtClean="0"/>
              <a:t>&lt;&gt; empty diamond aggregation object reference is taken and died along with it, both might not be created at same time but die at same time.</a:t>
            </a:r>
          </a:p>
          <a:p>
            <a:r>
              <a:rPr lang="en-US" dirty="0" smtClean="0"/>
              <a:t>&lt;filled&gt; filled diamond composition object is created and died along with class it created. Life time of the both object is same and both are born at same time.</a:t>
            </a:r>
          </a:p>
          <a:p>
            <a:r>
              <a:rPr lang="en-US" dirty="0"/>
              <a:t> </a:t>
            </a:r>
            <a:endParaRPr lang="en-US" dirty="0" smtClean="0"/>
          </a:p>
          <a:p>
            <a:endParaRPr lang="en-US" dirty="0"/>
          </a:p>
        </p:txBody>
      </p:sp>
    </p:spTree>
    <p:extLst>
      <p:ext uri="{BB962C8B-B14F-4D97-AF65-F5344CB8AC3E}">
        <p14:creationId xmlns:p14="http://schemas.microsoft.com/office/powerpoint/2010/main" val="90689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stored in code segment</a:t>
            </a:r>
            <a:endParaRPr lang="en-US" dirty="0"/>
          </a:p>
        </p:txBody>
      </p:sp>
      <p:sp>
        <p:nvSpPr>
          <p:cNvPr id="3" name="Content Placeholder 2"/>
          <p:cNvSpPr>
            <a:spLocks noGrp="1"/>
          </p:cNvSpPr>
          <p:nvPr>
            <p:ph idx="1"/>
          </p:nvPr>
        </p:nvSpPr>
        <p:spPr/>
        <p:txBody>
          <a:bodyPr/>
          <a:lstStyle/>
          <a:p>
            <a:r>
              <a:rPr lang="en-US" dirty="0" err="1" smtClean="0"/>
              <a:t>codeSegment</a:t>
            </a:r>
            <a:endParaRPr lang="en-US" dirty="0" smtClean="0"/>
          </a:p>
          <a:p>
            <a:r>
              <a:rPr lang="en-US" dirty="0" err="1" smtClean="0"/>
              <a:t>DATASegment</a:t>
            </a:r>
            <a:endParaRPr lang="en-US" dirty="0" smtClean="0"/>
          </a:p>
          <a:p>
            <a:r>
              <a:rPr lang="en-US" dirty="0" smtClean="0"/>
              <a:t>STACK</a:t>
            </a:r>
          </a:p>
          <a:p>
            <a:r>
              <a:rPr lang="en-US" dirty="0" smtClean="0"/>
              <a:t>HEAP</a:t>
            </a:r>
            <a:endParaRPr lang="en-US" dirty="0"/>
          </a:p>
        </p:txBody>
      </p:sp>
    </p:spTree>
    <p:extLst>
      <p:ext uri="{BB962C8B-B14F-4D97-AF65-F5344CB8AC3E}">
        <p14:creationId xmlns:p14="http://schemas.microsoft.com/office/powerpoint/2010/main" val="3554896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Extending behavior</a:t>
            </a:r>
            <a:endParaRPr lang="en-US" dirty="0"/>
          </a:p>
        </p:txBody>
      </p:sp>
      <p:sp>
        <p:nvSpPr>
          <p:cNvPr id="3" name="Content Placeholder 2"/>
          <p:cNvSpPr>
            <a:spLocks noGrp="1"/>
          </p:cNvSpPr>
          <p:nvPr>
            <p:ph idx="1"/>
          </p:nvPr>
        </p:nvSpPr>
        <p:spPr/>
        <p:txBody>
          <a:bodyPr/>
          <a:lstStyle/>
          <a:p>
            <a:r>
              <a:rPr lang="en-US" dirty="0" smtClean="0"/>
              <a:t>Decorator method</a:t>
            </a:r>
          </a:p>
          <a:p>
            <a:endParaRPr lang="en-US" dirty="0"/>
          </a:p>
          <a:p>
            <a:r>
              <a:rPr lang="en-US" dirty="0"/>
              <a:t>In </a:t>
            </a:r>
            <a:r>
              <a:rPr lang="en-US" dirty="0">
                <a:hlinkClick r:id="rId2" tooltip="Object-oriented programming"/>
              </a:rPr>
              <a:t>object-oriented programming</a:t>
            </a:r>
            <a:r>
              <a:rPr lang="en-US" dirty="0"/>
              <a:t>, the </a:t>
            </a:r>
            <a:r>
              <a:rPr lang="en-US" b="1" dirty="0"/>
              <a:t>decorator pattern</a:t>
            </a:r>
            <a:r>
              <a:rPr lang="en-US" dirty="0"/>
              <a:t> (also known as Wrapper, an alternative naming shared with the </a:t>
            </a:r>
            <a:r>
              <a:rPr lang="en-US" dirty="0">
                <a:hlinkClick r:id="rId3" tooltip="Adapter pattern"/>
              </a:rPr>
              <a:t>Adapter pattern</a:t>
            </a:r>
            <a:r>
              <a:rPr lang="en-US" dirty="0"/>
              <a:t>) is a </a:t>
            </a:r>
            <a:r>
              <a:rPr lang="en-US" dirty="0">
                <a:hlinkClick r:id="rId4" tooltip="Design pattern (computer science)"/>
              </a:rPr>
              <a:t>design pattern</a:t>
            </a:r>
            <a:r>
              <a:rPr lang="en-US" dirty="0"/>
              <a:t> that allows behavior to be added to an individual </a:t>
            </a:r>
            <a:r>
              <a:rPr lang="en-US" dirty="0">
                <a:hlinkClick r:id="rId5" tooltip="Object (computer science)"/>
              </a:rPr>
              <a:t>object</a:t>
            </a:r>
            <a:r>
              <a:rPr lang="en-US" dirty="0"/>
              <a:t>, either statically or dynamically, without affecting the behavior of other objects from the same </a:t>
            </a:r>
            <a:r>
              <a:rPr lang="en-US" dirty="0">
                <a:hlinkClick r:id="rId6" tooltip="Class (computer science)"/>
              </a:rPr>
              <a:t>class</a:t>
            </a:r>
            <a:r>
              <a:rPr lang="en-US" dirty="0"/>
              <a:t>.</a:t>
            </a:r>
            <a:r>
              <a:rPr lang="en-US" baseline="30000" dirty="0">
                <a:hlinkClick r:id="rId7"/>
              </a:rPr>
              <a:t>[1]</a:t>
            </a:r>
            <a:r>
              <a:rPr lang="en-US" dirty="0"/>
              <a:t> The decorator pattern is often useful for adhering to the </a:t>
            </a:r>
            <a:r>
              <a:rPr lang="en-US" dirty="0">
                <a:hlinkClick r:id="rId8" tooltip="Single responsibility principle"/>
              </a:rPr>
              <a:t>Single Responsibility Principle</a:t>
            </a:r>
            <a:r>
              <a:rPr lang="en-US" dirty="0"/>
              <a:t>, as it allows functionality to be divided between classes with unique areas of concern.</a:t>
            </a:r>
            <a:r>
              <a:rPr lang="en-US" baseline="30000" dirty="0">
                <a:hlinkClick r:id="rId9"/>
              </a:rPr>
              <a:t>[2]</a:t>
            </a:r>
            <a:endParaRPr lang="en-US" dirty="0"/>
          </a:p>
        </p:txBody>
      </p:sp>
    </p:spTree>
    <p:extLst>
      <p:ext uri="{BB962C8B-B14F-4D97-AF65-F5344CB8AC3E}">
        <p14:creationId xmlns:p14="http://schemas.microsoft.com/office/powerpoint/2010/main" val="4168299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0832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Reinterpret cast &lt;c type casting&gt;</a:t>
            </a:r>
          </a:p>
          <a:p>
            <a:r>
              <a:rPr lang="en-US" dirty="0" smtClean="0"/>
              <a:t>Example (</a:t>
            </a:r>
            <a:r>
              <a:rPr lang="en-US" dirty="0" err="1" smtClean="0"/>
              <a:t>int</a:t>
            </a:r>
            <a:r>
              <a:rPr lang="en-US" dirty="0" smtClean="0"/>
              <a:t>*)-&gt;</a:t>
            </a:r>
            <a:r>
              <a:rPr lang="en-US" dirty="0" err="1" smtClean="0"/>
              <a:t>reinterpret_cast</a:t>
            </a:r>
            <a:r>
              <a:rPr lang="en-US" dirty="0" smtClean="0"/>
              <a:t>&lt;</a:t>
            </a:r>
            <a:r>
              <a:rPr lang="en-US" dirty="0" err="1" smtClean="0"/>
              <a:t>int</a:t>
            </a:r>
            <a:r>
              <a:rPr lang="en-US" dirty="0" smtClean="0"/>
              <a:t>*&gt;</a:t>
            </a:r>
          </a:p>
          <a:p>
            <a:r>
              <a:rPr lang="en-US" dirty="0"/>
              <a:t> </a:t>
            </a:r>
            <a:r>
              <a:rPr lang="en-US" dirty="0" smtClean="0"/>
              <a:t> </a:t>
            </a:r>
            <a:r>
              <a:rPr lang="en-US" dirty="0" err="1" smtClean="0"/>
              <a:t>const_cast</a:t>
            </a:r>
            <a:r>
              <a:rPr lang="en-US" dirty="0" smtClean="0"/>
              <a:t>&lt;</a:t>
            </a:r>
            <a:r>
              <a:rPr lang="en-US" dirty="0" err="1" smtClean="0"/>
              <a:t>int</a:t>
            </a:r>
            <a:r>
              <a:rPr lang="en-US" dirty="0" smtClean="0"/>
              <a:t>*&gt;  can be used to convert </a:t>
            </a:r>
            <a:r>
              <a:rPr lang="en-US" dirty="0" err="1" smtClean="0"/>
              <a:t>const</a:t>
            </a:r>
            <a:r>
              <a:rPr lang="en-US" dirty="0" smtClean="0"/>
              <a:t> to non </a:t>
            </a:r>
            <a:r>
              <a:rPr lang="en-US" dirty="0" err="1" smtClean="0"/>
              <a:t>const</a:t>
            </a:r>
            <a:endParaRPr lang="en-US" dirty="0" smtClean="0"/>
          </a:p>
          <a:p>
            <a:r>
              <a:rPr lang="en-US" dirty="0"/>
              <a:t> </a:t>
            </a:r>
            <a:r>
              <a:rPr lang="en-US" dirty="0" err="1" smtClean="0"/>
              <a:t>dynamic_cast</a:t>
            </a:r>
            <a:r>
              <a:rPr lang="en-US" dirty="0" smtClean="0"/>
              <a:t>&lt;type &gt; to identify the derived class object type</a:t>
            </a:r>
          </a:p>
          <a:p>
            <a:r>
              <a:rPr lang="en-US" dirty="0"/>
              <a:t> </a:t>
            </a:r>
            <a:r>
              <a:rPr lang="en-US" dirty="0" smtClean="0"/>
              <a:t>if it is correct, it returns 0 means casting failed.</a:t>
            </a:r>
          </a:p>
          <a:p>
            <a:r>
              <a:rPr lang="en-US" dirty="0" smtClean="0"/>
              <a:t>Base class pointer can hold any of its derived class object. Hence dynamic cast will fail on non base class.</a:t>
            </a:r>
          </a:p>
          <a:p>
            <a:r>
              <a:rPr lang="en-US" dirty="0"/>
              <a:t>In most cases the 2 casts do the same thing but </a:t>
            </a:r>
            <a:r>
              <a:rPr lang="en-US" dirty="0" err="1"/>
              <a:t>static_cast</a:t>
            </a:r>
            <a:r>
              <a:rPr lang="en-US" dirty="0"/>
              <a:t> is far more restrictive than </a:t>
            </a:r>
            <a:r>
              <a:rPr lang="en-US" dirty="0" err="1"/>
              <a:t>reinterpret_cast</a:t>
            </a:r>
            <a:r>
              <a:rPr lang="en-US" dirty="0"/>
              <a:t>. </a:t>
            </a:r>
            <a:r>
              <a:rPr lang="en-US" dirty="0" err="1"/>
              <a:t>static_cast</a:t>
            </a:r>
            <a:r>
              <a:rPr lang="en-US" dirty="0"/>
              <a:t> only allows conversions like </a:t>
            </a:r>
            <a:r>
              <a:rPr lang="en-US" dirty="0" err="1"/>
              <a:t>int</a:t>
            </a:r>
            <a:r>
              <a:rPr lang="en-US" dirty="0"/>
              <a:t> to float or base class pointer to derived class pointer. </a:t>
            </a:r>
            <a:r>
              <a:rPr lang="en-US" dirty="0" err="1"/>
              <a:t>reinterpret_cast</a:t>
            </a:r>
            <a:r>
              <a:rPr lang="en-US" dirty="0"/>
              <a:t> allows anything, that's usually a dangerous thing and normally </a:t>
            </a:r>
            <a:r>
              <a:rPr lang="en-US" dirty="0" err="1"/>
              <a:t>reinterpret_cast</a:t>
            </a:r>
            <a:r>
              <a:rPr lang="en-US" dirty="0"/>
              <a:t> is rarely used, </a:t>
            </a:r>
            <a:r>
              <a:rPr lang="en-US" dirty="0" err="1"/>
              <a:t>tipically</a:t>
            </a:r>
            <a:r>
              <a:rPr lang="en-US" dirty="0"/>
              <a:t> to convert pointers to/from integers or to allow some kind of low level memory manipulation</a:t>
            </a:r>
            <a:endParaRPr lang="en-US" dirty="0" smtClean="0"/>
          </a:p>
        </p:txBody>
      </p:sp>
    </p:spTree>
    <p:extLst>
      <p:ext uri="{BB962C8B-B14F-4D97-AF65-F5344CB8AC3E}">
        <p14:creationId xmlns:p14="http://schemas.microsoft.com/office/powerpoint/2010/main" val="8902946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a:t>
            </a:r>
            <a:endParaRPr lang="en-US" dirty="0"/>
          </a:p>
        </p:txBody>
      </p:sp>
      <p:sp>
        <p:nvSpPr>
          <p:cNvPr id="3" name="Content Placeholder 2"/>
          <p:cNvSpPr>
            <a:spLocks noGrp="1"/>
          </p:cNvSpPr>
          <p:nvPr>
            <p:ph idx="1"/>
          </p:nvPr>
        </p:nvSpPr>
        <p:spPr/>
        <p:txBody>
          <a:bodyPr/>
          <a:lstStyle/>
          <a:p>
            <a:r>
              <a:rPr lang="en-US" dirty="0"/>
              <a:t>The </a:t>
            </a:r>
            <a:r>
              <a:rPr lang="en-US" b="1" dirty="0"/>
              <a:t>abstract factory </a:t>
            </a:r>
            <a:r>
              <a:rPr lang="en-US" b="1" dirty="0">
                <a:hlinkClick r:id="rId2" tooltip="Software design pattern"/>
              </a:rPr>
              <a:t>pattern</a:t>
            </a:r>
            <a:r>
              <a:rPr lang="en-US" dirty="0"/>
              <a:t> provides a way to encapsulate a group of individual </a:t>
            </a:r>
            <a:r>
              <a:rPr lang="en-US" dirty="0">
                <a:hlinkClick r:id="rId3" tooltip="Factory object"/>
              </a:rPr>
              <a:t>factories</a:t>
            </a:r>
            <a:r>
              <a:rPr lang="en-US" dirty="0"/>
              <a:t> that have a common theme without specifying their concrete classes.</a:t>
            </a:r>
            <a:r>
              <a:rPr lang="en-US" baseline="30000" dirty="0">
                <a:hlinkClick r:id="rId4"/>
              </a:rPr>
              <a:t>[1]</a:t>
            </a:r>
            <a:r>
              <a:rPr lang="en-US" dirty="0"/>
              <a:t> In normal usage, the client software creates a concrete implementation of the abstract factory and then uses the generic </a:t>
            </a:r>
            <a:r>
              <a:rPr lang="en-US" dirty="0">
                <a:hlinkClick r:id="rId5" tooltip="Interface (computer science)"/>
              </a:rPr>
              <a:t>interface</a:t>
            </a:r>
            <a:r>
              <a:rPr lang="en-US" dirty="0"/>
              <a:t> of the factory to create the concrete </a:t>
            </a:r>
            <a:r>
              <a:rPr lang="en-US" dirty="0">
                <a:hlinkClick r:id="rId6" tooltip="Object (computer science)"/>
              </a:rPr>
              <a:t>objects</a:t>
            </a:r>
            <a:r>
              <a:rPr lang="en-US" dirty="0"/>
              <a:t> that are part of the theme. The </a:t>
            </a:r>
            <a:r>
              <a:rPr lang="en-US" dirty="0">
                <a:hlinkClick r:id="rId7" tooltip="Client (computing)"/>
              </a:rPr>
              <a:t>client</a:t>
            </a:r>
            <a:r>
              <a:rPr lang="en-US" dirty="0"/>
              <a:t> doesn't know (or care) which concrete objects it gets from each of these internal factories, since it uses only the generic interfaces of their products.</a:t>
            </a:r>
            <a:r>
              <a:rPr lang="en-US" baseline="30000" dirty="0">
                <a:hlinkClick r:id="rId4"/>
              </a:rPr>
              <a:t>[1]</a:t>
            </a:r>
            <a:r>
              <a:rPr lang="en-US" dirty="0"/>
              <a:t> This pattern separates the details of implementation of a set of objects from their general usage and relies on object composition, as object creation is implemented in methods exposed in the factory interface.</a:t>
            </a:r>
            <a:r>
              <a:rPr lang="en-US" baseline="30000" dirty="0">
                <a:hlinkClick r:id="rId8"/>
              </a:rPr>
              <a:t>[2</a:t>
            </a:r>
            <a:endParaRPr lang="en-US" dirty="0"/>
          </a:p>
        </p:txBody>
      </p:sp>
    </p:spTree>
    <p:extLst>
      <p:ext uri="{BB962C8B-B14F-4D97-AF65-F5344CB8AC3E}">
        <p14:creationId xmlns:p14="http://schemas.microsoft.com/office/powerpoint/2010/main" val="29885185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sourcemaking.com/design_patterns/singleton/cpp/1</a:t>
            </a:r>
            <a:endParaRPr lang="en-US" dirty="0" smtClean="0"/>
          </a:p>
          <a:p>
            <a:r>
              <a:rPr lang="en-US" dirty="0"/>
              <a:t>In software engineering, the </a:t>
            </a:r>
            <a:r>
              <a:rPr lang="en-US" b="1" dirty="0"/>
              <a:t>singleton pattern</a:t>
            </a:r>
            <a:r>
              <a:rPr lang="en-US" dirty="0"/>
              <a:t> is a software design </a:t>
            </a:r>
            <a:r>
              <a:rPr lang="en-US" b="1" dirty="0"/>
              <a:t>pattern</a:t>
            </a:r>
            <a:r>
              <a:rPr lang="en-US" dirty="0"/>
              <a:t> that restricts the instantiation of a </a:t>
            </a:r>
            <a:r>
              <a:rPr lang="en-US" b="1" dirty="0"/>
              <a:t>class</a:t>
            </a:r>
            <a:r>
              <a:rPr lang="en-US" dirty="0"/>
              <a:t> to one object. This is useful when exactly one object is needed to coordinate actions across the system</a:t>
            </a:r>
            <a:endParaRPr lang="en-US" dirty="0"/>
          </a:p>
        </p:txBody>
      </p:sp>
    </p:spTree>
    <p:extLst>
      <p:ext uri="{BB962C8B-B14F-4D97-AF65-F5344CB8AC3E}">
        <p14:creationId xmlns:p14="http://schemas.microsoft.com/office/powerpoint/2010/main" val="7164264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Move constructor</a:t>
            </a:r>
            <a:endParaRPr lang="en-US" dirty="0"/>
          </a:p>
        </p:txBody>
      </p:sp>
      <p:sp>
        <p:nvSpPr>
          <p:cNvPr id="3" name="Content Placeholder 2"/>
          <p:cNvSpPr>
            <a:spLocks noGrp="1"/>
          </p:cNvSpPr>
          <p:nvPr>
            <p:ph idx="1"/>
          </p:nvPr>
        </p:nvSpPr>
        <p:spPr/>
        <p:txBody>
          <a:bodyPr/>
          <a:lstStyle/>
          <a:p>
            <a:r>
              <a:rPr lang="en-US" dirty="0">
                <a:hlinkClick r:id="rId2"/>
              </a:rPr>
              <a:t>http://www.cprogramming.com/c++11/rvalue-references-and-move-semantics-in-c++</a:t>
            </a:r>
            <a:r>
              <a:rPr lang="en-US" dirty="0" smtClean="0">
                <a:hlinkClick r:id="rId2"/>
              </a:rPr>
              <a:t>11.html</a:t>
            </a:r>
            <a:endParaRPr lang="en-US" dirty="0" smtClean="0"/>
          </a:p>
          <a:p>
            <a:endParaRPr lang="en-US" dirty="0"/>
          </a:p>
        </p:txBody>
      </p:sp>
    </p:spTree>
    <p:extLst>
      <p:ext uri="{BB962C8B-B14F-4D97-AF65-F5344CB8AC3E}">
        <p14:creationId xmlns:p14="http://schemas.microsoft.com/office/powerpoint/2010/main" val="949189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	</a:t>
            </a:r>
            <a:endParaRPr lang="en-US" dirty="0"/>
          </a:p>
        </p:txBody>
      </p:sp>
      <p:sp>
        <p:nvSpPr>
          <p:cNvPr id="3" name="Content Placeholder 2"/>
          <p:cNvSpPr>
            <a:spLocks noGrp="1"/>
          </p:cNvSpPr>
          <p:nvPr>
            <p:ph idx="1"/>
          </p:nvPr>
        </p:nvSpPr>
        <p:spPr/>
        <p:txBody>
          <a:bodyPr/>
          <a:lstStyle/>
          <a:p>
            <a:r>
              <a:rPr lang="en-US" dirty="0" smtClean="0"/>
              <a:t>#include&lt;limits&gt;</a:t>
            </a:r>
          </a:p>
          <a:p>
            <a:r>
              <a:rPr lang="en-US" dirty="0" err="1" smtClean="0"/>
              <a:t>Numeric_limits</a:t>
            </a:r>
            <a:r>
              <a:rPr lang="en-US" dirty="0" smtClean="0"/>
              <a:t>&lt;</a:t>
            </a:r>
            <a:r>
              <a:rPr lang="en-US" dirty="0" err="1" smtClean="0"/>
              <a:t>int</a:t>
            </a:r>
            <a:r>
              <a:rPr lang="en-US" dirty="0" smtClean="0"/>
              <a:t>&gt;::min()</a:t>
            </a:r>
          </a:p>
          <a:p>
            <a:r>
              <a:rPr lang="en-US" dirty="0" err="1"/>
              <a:t>Numeric_limits</a:t>
            </a:r>
            <a:r>
              <a:rPr lang="en-US" dirty="0"/>
              <a:t>&lt;</a:t>
            </a:r>
            <a:r>
              <a:rPr lang="en-US" dirty="0" err="1"/>
              <a:t>int</a:t>
            </a:r>
            <a:r>
              <a:rPr lang="en-US" dirty="0" smtClean="0"/>
              <a:t>&gt;::max()</a:t>
            </a:r>
          </a:p>
          <a:p>
            <a:r>
              <a:rPr lang="en-US" dirty="0" err="1"/>
              <a:t>Numeric_limits</a:t>
            </a:r>
            <a:r>
              <a:rPr lang="en-US" dirty="0"/>
              <a:t>&lt;</a:t>
            </a:r>
            <a:r>
              <a:rPr lang="en-US" dirty="0" err="1"/>
              <a:t>int</a:t>
            </a:r>
            <a:r>
              <a:rPr lang="en-US" dirty="0" smtClean="0"/>
              <a:t>&gt;::</a:t>
            </a:r>
            <a:r>
              <a:rPr lang="en-US" dirty="0" err="1" smtClean="0"/>
              <a:t>is_signed</a:t>
            </a:r>
            <a:r>
              <a:rPr lang="en-US" dirty="0" smtClean="0"/>
              <a:t>()</a:t>
            </a:r>
          </a:p>
          <a:p>
            <a:r>
              <a:rPr lang="en-US" dirty="0" err="1"/>
              <a:t>Numeric_limits</a:t>
            </a:r>
            <a:r>
              <a:rPr lang="en-US" dirty="0"/>
              <a:t>&lt;</a:t>
            </a:r>
            <a:r>
              <a:rPr lang="en-US" dirty="0" err="1"/>
              <a:t>int</a:t>
            </a:r>
            <a:r>
              <a:rPr lang="en-US" dirty="0" smtClean="0"/>
              <a:t>&gt;::</a:t>
            </a:r>
            <a:r>
              <a:rPr lang="en-US" dirty="0" err="1" smtClean="0"/>
              <a:t>has_infinity</a:t>
            </a:r>
            <a:r>
              <a:rPr lang="en-US" dirty="0" smtClean="0"/>
              <a:t>()</a:t>
            </a:r>
          </a:p>
          <a:p>
            <a:endParaRPr lang="en-US" dirty="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1849500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Rvalue</a:t>
            </a:r>
            <a:r>
              <a:rPr lang="en-US" dirty="0" smtClean="0"/>
              <a:t> reference &amp; Move constructor</a:t>
            </a:r>
            <a:endParaRPr lang="en-US" dirty="0"/>
          </a:p>
        </p:txBody>
      </p:sp>
      <p:sp>
        <p:nvSpPr>
          <p:cNvPr id="3" name="Content Placeholder 2"/>
          <p:cNvSpPr>
            <a:spLocks noGrp="1"/>
          </p:cNvSpPr>
          <p:nvPr>
            <p:ph idx="1"/>
          </p:nvPr>
        </p:nvSpPr>
        <p:spPr/>
        <p:txBody>
          <a:bodyPr>
            <a:normAutofit lnSpcReduction="10000"/>
          </a:bodyPr>
          <a:lstStyle/>
          <a:p>
            <a:r>
              <a:rPr lang="en-US" dirty="0"/>
              <a:t> </a:t>
            </a:r>
            <a:r>
              <a:rPr lang="en-US" dirty="0" err="1" smtClean="0"/>
              <a:t>rvalue</a:t>
            </a:r>
            <a:r>
              <a:rPr lang="en-US" dirty="0" smtClean="0"/>
              <a:t> is the </a:t>
            </a:r>
            <a:r>
              <a:rPr lang="en-US" dirty="0" err="1" smtClean="0"/>
              <a:t>tempory</a:t>
            </a:r>
            <a:r>
              <a:rPr lang="en-US" dirty="0" smtClean="0"/>
              <a:t> memory area created when a fun returns an object </a:t>
            </a:r>
          </a:p>
          <a:p>
            <a:r>
              <a:rPr lang="en-US" dirty="0"/>
              <a:t> </a:t>
            </a:r>
            <a:r>
              <a:rPr lang="en-US" dirty="0" smtClean="0"/>
              <a:t>move constructor will move the return object data into temp location and sets object value as </a:t>
            </a:r>
            <a:r>
              <a:rPr lang="en-US" dirty="0" err="1" smtClean="0"/>
              <a:t>nullptr</a:t>
            </a:r>
            <a:r>
              <a:rPr lang="en-US" dirty="0" smtClean="0"/>
              <a:t>, so that the destructor is not called on when object returned.</a:t>
            </a:r>
          </a:p>
          <a:p>
            <a:r>
              <a:rPr lang="en-US" dirty="0" smtClean="0"/>
              <a:t>Syntax</a:t>
            </a:r>
          </a:p>
          <a:p>
            <a:r>
              <a:rPr lang="en-US" dirty="0" smtClean="0"/>
              <a:t>CA (CA &amp;&amp; par):</a:t>
            </a:r>
            <a:r>
              <a:rPr lang="en-US" dirty="0" err="1" smtClean="0"/>
              <a:t>ptr</a:t>
            </a:r>
            <a:r>
              <a:rPr lang="en-US" dirty="0" smtClean="0"/>
              <a:t>(</a:t>
            </a:r>
            <a:r>
              <a:rPr lang="en-US" dirty="0" err="1" smtClean="0"/>
              <a:t>par.ptr</a:t>
            </a:r>
            <a:r>
              <a:rPr lang="en-US" dirty="0" smtClean="0"/>
              <a:t>)</a:t>
            </a:r>
          </a:p>
          <a:p>
            <a:r>
              <a:rPr lang="en-US" dirty="0" smtClean="0"/>
              <a:t>{</a:t>
            </a:r>
          </a:p>
          <a:p>
            <a:r>
              <a:rPr lang="en-US" dirty="0" err="1" smtClean="0"/>
              <a:t>Par.ptr</a:t>
            </a:r>
            <a:r>
              <a:rPr lang="en-US" dirty="0" smtClean="0"/>
              <a:t>=</a:t>
            </a:r>
            <a:r>
              <a:rPr lang="en-US" dirty="0" err="1" smtClean="0"/>
              <a:t>nullptr</a:t>
            </a:r>
            <a:r>
              <a:rPr lang="en-US" dirty="0" smtClean="0"/>
              <a:t>;</a:t>
            </a:r>
          </a:p>
          <a:p>
            <a:r>
              <a:rPr lang="en-US" dirty="0"/>
              <a:t>}</a:t>
            </a:r>
          </a:p>
        </p:txBody>
      </p:sp>
    </p:spTree>
    <p:extLst>
      <p:ext uri="{BB962C8B-B14F-4D97-AF65-F5344CB8AC3E}">
        <p14:creationId xmlns:p14="http://schemas.microsoft.com/office/powerpoint/2010/main" val="13834469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Ref(variable)</a:t>
            </a:r>
            <a:endParaRPr lang="en-US" dirty="0"/>
          </a:p>
        </p:txBody>
      </p:sp>
      <p:sp>
        <p:nvSpPr>
          <p:cNvPr id="3" name="Content Placeholder 2"/>
          <p:cNvSpPr>
            <a:spLocks noGrp="1"/>
          </p:cNvSpPr>
          <p:nvPr>
            <p:ph idx="1"/>
          </p:nvPr>
        </p:nvSpPr>
        <p:spPr/>
        <p:txBody>
          <a:bodyPr/>
          <a:lstStyle/>
          <a:p>
            <a:r>
              <a:rPr lang="en-US" dirty="0" smtClean="0"/>
              <a:t>Used to pass the variable as reference to the template</a:t>
            </a:r>
          </a:p>
          <a:p>
            <a:endParaRPr lang="en-US" dirty="0"/>
          </a:p>
        </p:txBody>
      </p:sp>
    </p:spTree>
    <p:extLst>
      <p:ext uri="{BB962C8B-B14F-4D97-AF65-F5344CB8AC3E}">
        <p14:creationId xmlns:p14="http://schemas.microsoft.com/office/powerpoint/2010/main" val="345093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Std</a:t>
            </a:r>
            <a:r>
              <a:rPr lang="en-US" dirty="0" smtClean="0"/>
              <a:t>::get, </a:t>
            </a:r>
            <a:r>
              <a:rPr lang="en-US" dirty="0" err="1" smtClean="0"/>
              <a:t>std</a:t>
            </a:r>
            <a:r>
              <a:rPr lang="en-US" dirty="0" smtClean="0"/>
              <a:t>::tie and </a:t>
            </a:r>
            <a:r>
              <a:rPr lang="en-US" dirty="0" err="1" smtClean="0"/>
              <a:t>std</a:t>
            </a:r>
            <a:r>
              <a:rPr lang="en-US" dirty="0" smtClean="0"/>
              <a:t>::</a:t>
            </a:r>
            <a:r>
              <a:rPr lang="en-US" dirty="0" err="1" smtClean="0"/>
              <a:t>make_tuple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13588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epilogue, and add </a:t>
            </a:r>
            <a:r>
              <a:rPr lang="en-US" dirty="0" err="1" smtClean="0"/>
              <a:t>esp</a:t>
            </a:r>
            <a:r>
              <a:rPr lang="en-US" dirty="0" smtClean="0"/>
              <a:t>, 8</a:t>
            </a:r>
            <a:endParaRPr lang="en-US" dirty="0"/>
          </a:p>
        </p:txBody>
      </p:sp>
      <p:sp>
        <p:nvSpPr>
          <p:cNvPr id="3" name="Content Placeholder 2"/>
          <p:cNvSpPr>
            <a:spLocks noGrp="1"/>
          </p:cNvSpPr>
          <p:nvPr>
            <p:ph idx="1"/>
          </p:nvPr>
        </p:nvSpPr>
        <p:spPr/>
        <p:txBody>
          <a:bodyPr/>
          <a:lstStyle/>
          <a:p>
            <a:r>
              <a:rPr lang="en-US" dirty="0" smtClean="0"/>
              <a:t>Constructor of the base class will be called at the prolog then the derived class constructors will be called.</a:t>
            </a:r>
          </a:p>
          <a:p>
            <a:r>
              <a:rPr lang="en-US" dirty="0" smtClean="0"/>
              <a:t>And at the epilog destructor of the derived class will be called then the base class destructors will be called.</a:t>
            </a:r>
          </a:p>
        </p:txBody>
      </p:sp>
    </p:spTree>
    <p:extLst>
      <p:ext uri="{BB962C8B-B14F-4D97-AF65-F5344CB8AC3E}">
        <p14:creationId xmlns:p14="http://schemas.microsoft.com/office/powerpoint/2010/main" val="41309900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a:t>
            </a:r>
            <a:endParaRPr lang="en-US" dirty="0"/>
          </a:p>
        </p:txBody>
      </p:sp>
      <p:sp>
        <p:nvSpPr>
          <p:cNvPr id="3" name="Content Placeholder 2"/>
          <p:cNvSpPr>
            <a:spLocks noGrp="1"/>
          </p:cNvSpPr>
          <p:nvPr>
            <p:ph idx="1"/>
          </p:nvPr>
        </p:nvSpPr>
        <p:spPr/>
        <p:txBody>
          <a:bodyPr/>
          <a:lstStyle/>
          <a:p>
            <a:r>
              <a:rPr lang="en-US" dirty="0" smtClean="0"/>
              <a:t>When we provide parameter constructor, the default constructor will not be provided by compiler.</a:t>
            </a:r>
          </a:p>
          <a:p>
            <a:r>
              <a:rPr lang="en-US" dirty="0" smtClean="0"/>
              <a:t>Default </a:t>
            </a:r>
            <a:r>
              <a:rPr lang="en-US" dirty="0" err="1" smtClean="0"/>
              <a:t>ctor</a:t>
            </a:r>
            <a:r>
              <a:rPr lang="en-US" dirty="0" smtClean="0"/>
              <a:t>, copy, and </a:t>
            </a:r>
            <a:r>
              <a:rPr lang="en-US" dirty="0" err="1" smtClean="0"/>
              <a:t>assignemt</a:t>
            </a:r>
            <a:r>
              <a:rPr lang="en-US" dirty="0" smtClean="0"/>
              <a:t> constructor.</a:t>
            </a:r>
          </a:p>
          <a:p>
            <a:r>
              <a:rPr lang="en-US" dirty="0" smtClean="0"/>
              <a:t>CA()=default; compiler will provide default when an parameterized </a:t>
            </a:r>
            <a:r>
              <a:rPr lang="en-US" dirty="0" err="1" smtClean="0"/>
              <a:t>ctor</a:t>
            </a:r>
            <a:r>
              <a:rPr lang="en-US" dirty="0" smtClean="0"/>
              <a:t> is in class.</a:t>
            </a:r>
          </a:p>
          <a:p>
            <a:r>
              <a:rPr lang="en-US" dirty="0" smtClean="0"/>
              <a:t>CA(</a:t>
            </a:r>
            <a:r>
              <a:rPr lang="en-US" dirty="0" err="1" smtClean="0"/>
              <a:t>const</a:t>
            </a:r>
            <a:r>
              <a:rPr lang="en-US" dirty="0" smtClean="0"/>
              <a:t> CA&amp;)=delete; explicitly not calling default copy</a:t>
            </a:r>
            <a:endParaRPr lang="en-US" dirty="0"/>
          </a:p>
        </p:txBody>
      </p:sp>
    </p:spTree>
    <p:extLst>
      <p:ext uri="{BB962C8B-B14F-4D97-AF65-F5344CB8AC3E}">
        <p14:creationId xmlns:p14="http://schemas.microsoft.com/office/powerpoint/2010/main" val="39894786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and delete</a:t>
            </a:r>
            <a:endParaRPr lang="en-US" dirty="0"/>
          </a:p>
        </p:txBody>
      </p:sp>
      <p:sp>
        <p:nvSpPr>
          <p:cNvPr id="3" name="Content Placeholder 2"/>
          <p:cNvSpPr>
            <a:spLocks noGrp="1"/>
          </p:cNvSpPr>
          <p:nvPr>
            <p:ph idx="1"/>
          </p:nvPr>
        </p:nvSpPr>
        <p:spPr/>
        <p:txBody>
          <a:bodyPr/>
          <a:lstStyle/>
          <a:p>
            <a:r>
              <a:rPr lang="en-US" dirty="0" err="1" smtClean="0"/>
              <a:t>Struct</a:t>
            </a:r>
            <a:r>
              <a:rPr lang="en-US" dirty="0" smtClean="0"/>
              <a:t>  CE</a:t>
            </a:r>
          </a:p>
          <a:p>
            <a:r>
              <a:rPr lang="en-US" dirty="0" smtClean="0"/>
              <a:t>{</a:t>
            </a:r>
          </a:p>
          <a:p>
            <a:r>
              <a:rPr lang="en-US" dirty="0"/>
              <a:t> </a:t>
            </a:r>
            <a:r>
              <a:rPr lang="en-US" dirty="0" smtClean="0"/>
              <a:t> void f(</a:t>
            </a:r>
            <a:r>
              <a:rPr lang="en-US" dirty="0" err="1" smtClean="0"/>
              <a:t>int</a:t>
            </a:r>
            <a:r>
              <a:rPr lang="en-US" dirty="0"/>
              <a:t> </a:t>
            </a:r>
            <a:r>
              <a:rPr lang="en-US" dirty="0" smtClean="0"/>
              <a:t>d){}//only this </a:t>
            </a:r>
            <a:r>
              <a:rPr lang="en-US" dirty="0" err="1" smtClean="0"/>
              <a:t>int</a:t>
            </a:r>
            <a:r>
              <a:rPr lang="en-US" dirty="0" smtClean="0"/>
              <a:t> </a:t>
            </a:r>
            <a:r>
              <a:rPr lang="en-US" dirty="0" err="1" smtClean="0"/>
              <a:t>param</a:t>
            </a:r>
            <a:r>
              <a:rPr lang="en-US" dirty="0" smtClean="0"/>
              <a:t> type will work</a:t>
            </a:r>
          </a:p>
          <a:p>
            <a:r>
              <a:rPr lang="en-US" dirty="0" smtClean="0"/>
              <a:t>Template&lt;</a:t>
            </a:r>
            <a:r>
              <a:rPr lang="en-US" dirty="0" err="1" smtClean="0"/>
              <a:t>typename</a:t>
            </a:r>
            <a:r>
              <a:rPr lang="en-US" dirty="0" smtClean="0"/>
              <a:t> T&gt;</a:t>
            </a:r>
          </a:p>
          <a:p>
            <a:r>
              <a:rPr lang="en-US" dirty="0" smtClean="0"/>
              <a:t>Void f(T)=delete;// all others will not work</a:t>
            </a:r>
          </a:p>
          <a:p>
            <a:r>
              <a:rPr lang="en-US" dirty="0" smtClean="0"/>
              <a:t>};</a:t>
            </a:r>
          </a:p>
        </p:txBody>
      </p:sp>
    </p:spTree>
    <p:extLst>
      <p:ext uri="{BB962C8B-B14F-4D97-AF65-F5344CB8AC3E}">
        <p14:creationId xmlns:p14="http://schemas.microsoft.com/office/powerpoint/2010/main" val="2113983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Variadic</a:t>
            </a:r>
            <a:r>
              <a:rPr lang="en-US" dirty="0" smtClean="0"/>
              <a:t> template</a:t>
            </a:r>
            <a:endParaRPr lang="en-US" dirty="0"/>
          </a:p>
        </p:txBody>
      </p:sp>
      <p:sp>
        <p:nvSpPr>
          <p:cNvPr id="3" name="Content Placeholder 2"/>
          <p:cNvSpPr>
            <a:spLocks noGrp="1"/>
          </p:cNvSpPr>
          <p:nvPr>
            <p:ph idx="1"/>
          </p:nvPr>
        </p:nvSpPr>
        <p:spPr/>
        <p:txBody>
          <a:bodyPr/>
          <a:lstStyle/>
          <a:p>
            <a:r>
              <a:rPr lang="en-US" dirty="0"/>
              <a:t>A template parameter pack is a template parameter that accepts zero or more template arguments (non-types, types, or templates). A function parameter pack is a function parameter that accepts zero or more function arguments. </a:t>
            </a:r>
          </a:p>
          <a:p>
            <a:r>
              <a:rPr lang="en-US" dirty="0"/>
              <a:t>A template with at least one parameter pack is called a </a:t>
            </a:r>
            <a:r>
              <a:rPr lang="en-US" i="1" dirty="0" err="1"/>
              <a:t>variadic</a:t>
            </a:r>
            <a:r>
              <a:rPr lang="en-US" i="1" dirty="0"/>
              <a:t> template</a:t>
            </a:r>
            <a:r>
              <a:rPr lang="en-US" dirty="0"/>
              <a:t>.</a:t>
            </a:r>
          </a:p>
          <a:p>
            <a:r>
              <a:rPr lang="en-US" dirty="0" smtClean="0"/>
              <a:t> </a:t>
            </a:r>
            <a:endParaRPr lang="en-US" dirty="0"/>
          </a:p>
        </p:txBody>
      </p:sp>
    </p:spTree>
    <p:extLst>
      <p:ext uri="{BB962C8B-B14F-4D97-AF65-F5344CB8AC3E}">
        <p14:creationId xmlns:p14="http://schemas.microsoft.com/office/powerpoint/2010/main" val="32324291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Variadic</a:t>
            </a:r>
            <a:r>
              <a:rPr lang="en-US" dirty="0" smtClean="0"/>
              <a:t> class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061765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limits, preprocessors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544484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Lamda</a:t>
            </a:r>
            <a:r>
              <a:rPr lang="en-US" dirty="0" smtClean="0"/>
              <a:t> expressions</a:t>
            </a:r>
            <a:endParaRPr lang="en-US" dirty="0"/>
          </a:p>
        </p:txBody>
      </p:sp>
      <p:sp>
        <p:nvSpPr>
          <p:cNvPr id="3" name="Content Placeholder 2"/>
          <p:cNvSpPr>
            <a:spLocks noGrp="1"/>
          </p:cNvSpPr>
          <p:nvPr>
            <p:ph idx="1"/>
          </p:nvPr>
        </p:nvSpPr>
        <p:spPr/>
        <p:txBody>
          <a:bodyPr/>
          <a:lstStyle/>
          <a:p>
            <a:r>
              <a:rPr lang="en-US" dirty="0" smtClean="0"/>
              <a:t>[](){;};</a:t>
            </a:r>
          </a:p>
          <a:p>
            <a:r>
              <a:rPr lang="en-US" dirty="0" smtClean="0"/>
              <a:t>[=](){</a:t>
            </a:r>
            <a:r>
              <a:rPr lang="en-US" dirty="0" err="1" smtClean="0"/>
              <a:t>cout</a:t>
            </a:r>
            <a:r>
              <a:rPr lang="en-US" dirty="0" smtClean="0"/>
              <a:t>&lt;&lt;</a:t>
            </a:r>
            <a:r>
              <a:rPr lang="en-US" dirty="0" err="1" smtClean="0"/>
              <a:t>i</a:t>
            </a:r>
            <a:r>
              <a:rPr lang="en-US" dirty="0" smtClean="0"/>
              <a:t>&lt;&lt;end;}; it can accepts variables</a:t>
            </a:r>
          </a:p>
          <a:p>
            <a:r>
              <a:rPr lang="en-US" dirty="0" smtClean="0"/>
              <a:t>[=]() mutable{</a:t>
            </a:r>
            <a:r>
              <a:rPr lang="en-US" dirty="0" err="1" smtClean="0"/>
              <a:t>cout</a:t>
            </a:r>
            <a:r>
              <a:rPr lang="en-US" dirty="0" smtClean="0"/>
              <a:t>&lt;&lt;</a:t>
            </a:r>
            <a:r>
              <a:rPr lang="en-US" dirty="0" err="1" smtClean="0"/>
              <a:t>i</a:t>
            </a:r>
            <a:r>
              <a:rPr lang="en-US" dirty="0" smtClean="0"/>
              <a:t>++;};</a:t>
            </a:r>
          </a:p>
          <a:p>
            <a:r>
              <a:rPr lang="en-US" dirty="0" smtClean="0"/>
              <a:t>[&amp;]() {</a:t>
            </a:r>
            <a:r>
              <a:rPr lang="en-US" dirty="0" err="1" smtClean="0"/>
              <a:t>cout</a:t>
            </a:r>
            <a:r>
              <a:rPr lang="en-US" dirty="0"/>
              <a:t>&lt;&lt;</a:t>
            </a:r>
            <a:r>
              <a:rPr lang="en-US" dirty="0" err="1"/>
              <a:t>i</a:t>
            </a:r>
            <a:r>
              <a:rPr lang="en-US" dirty="0" smtClean="0"/>
              <a:t>++;}; captures values by reference the </a:t>
            </a:r>
            <a:endParaRPr lang="en-US" dirty="0"/>
          </a:p>
          <a:p>
            <a:r>
              <a:rPr lang="en-US" dirty="0">
                <a:hlinkClick r:id="rId2"/>
              </a:rPr>
              <a:t>https://</a:t>
            </a:r>
            <a:r>
              <a:rPr lang="en-US" dirty="0" smtClean="0">
                <a:hlinkClick r:id="rId2"/>
              </a:rPr>
              <a:t>msdn.microsoft.com/en-us/library/dd293608.aspx</a:t>
            </a:r>
            <a:endParaRPr lang="en-US" dirty="0" smtClean="0"/>
          </a:p>
          <a:p>
            <a:r>
              <a:rPr lang="en-US" dirty="0" smtClean="0"/>
              <a:t>Closure is something which carries parents context to call backs</a:t>
            </a:r>
          </a:p>
          <a:p>
            <a:endParaRPr lang="en-US" dirty="0"/>
          </a:p>
        </p:txBody>
      </p:sp>
    </p:spTree>
    <p:extLst>
      <p:ext uri="{BB962C8B-B14F-4D97-AF65-F5344CB8AC3E}">
        <p14:creationId xmlns:p14="http://schemas.microsoft.com/office/powerpoint/2010/main" val="3814982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a:t>
            </a:r>
            <a:r>
              <a:rPr lang="en-US" dirty="0" err="1" smtClean="0"/>
              <a:t>functor</a:t>
            </a:r>
            <a:r>
              <a:rPr lang="en-US" dirty="0" smtClean="0"/>
              <a:t> and lambda</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thisthread.blogspot.in/2010/05/functor-vs-lambda.html</a:t>
            </a:r>
            <a:endParaRPr lang="en-US" dirty="0" smtClean="0"/>
          </a:p>
          <a:p>
            <a:endParaRPr lang="en-US" dirty="0"/>
          </a:p>
        </p:txBody>
      </p:sp>
    </p:spTree>
    <p:extLst>
      <p:ext uri="{BB962C8B-B14F-4D97-AF65-F5344CB8AC3E}">
        <p14:creationId xmlns:p14="http://schemas.microsoft.com/office/powerpoint/2010/main" val="11357717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and </a:t>
            </a:r>
            <a:r>
              <a:rPr lang="en-US" dirty="0" err="1" smtClean="0"/>
              <a:t>decltype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42734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a:t>
            </a:r>
            <a:r>
              <a:rPr lang="en-US" dirty="0" err="1" smtClean="0"/>
              <a:t>pointer,unique</a:t>
            </a:r>
            <a:r>
              <a:rPr lang="en-US" dirty="0" smtClean="0"/>
              <a:t> </a:t>
            </a:r>
            <a:r>
              <a:rPr lang="en-US" dirty="0" err="1" smtClean="0"/>
              <a:t>pointer,const</a:t>
            </a:r>
            <a:r>
              <a:rPr lang="en-US" dirty="0" smtClean="0"/>
              <a:t> pointer</a:t>
            </a:r>
            <a:endParaRPr lang="en-US" dirty="0"/>
          </a:p>
        </p:txBody>
      </p:sp>
      <p:sp>
        <p:nvSpPr>
          <p:cNvPr id="3" name="Content Placeholder 2"/>
          <p:cNvSpPr>
            <a:spLocks noGrp="1"/>
          </p:cNvSpPr>
          <p:nvPr>
            <p:ph idx="1"/>
          </p:nvPr>
        </p:nvSpPr>
        <p:spPr/>
        <p:txBody>
          <a:bodyPr/>
          <a:lstStyle/>
          <a:p>
            <a:r>
              <a:rPr lang="en-US" dirty="0" smtClean="0"/>
              <a:t>Shared pointer is called smart pointer, which is used to manage memory in object creation and deletion.</a:t>
            </a:r>
            <a:endParaRPr lang="en-US" dirty="0"/>
          </a:p>
        </p:txBody>
      </p:sp>
    </p:spTree>
    <p:extLst>
      <p:ext uri="{BB962C8B-B14F-4D97-AF65-F5344CB8AC3E}">
        <p14:creationId xmlns:p14="http://schemas.microsoft.com/office/powerpoint/2010/main" val="154736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pointer</a:t>
            </a:r>
            <a:endParaRPr lang="en-US" dirty="0"/>
          </a:p>
        </p:txBody>
      </p:sp>
      <p:sp>
        <p:nvSpPr>
          <p:cNvPr id="3" name="Content Placeholder 2"/>
          <p:cNvSpPr>
            <a:spLocks noGrp="1"/>
          </p:cNvSpPr>
          <p:nvPr>
            <p:ph idx="1"/>
          </p:nvPr>
        </p:nvSpPr>
        <p:spPr/>
        <p:txBody>
          <a:bodyPr>
            <a:normAutofit/>
          </a:bodyPr>
          <a:lstStyle/>
          <a:p>
            <a:r>
              <a:rPr lang="en-US" b="1" dirty="0" smtClean="0"/>
              <a:t>this’ pointer in C++</a:t>
            </a:r>
          </a:p>
          <a:p>
            <a:r>
              <a:rPr lang="en-US" dirty="0" smtClean="0"/>
              <a:t>The ‘this’ pointer is passed as a hidden argument to all </a:t>
            </a:r>
            <a:r>
              <a:rPr lang="en-US" dirty="0" err="1" smtClean="0"/>
              <a:t>nonstatic</a:t>
            </a:r>
            <a:r>
              <a:rPr lang="en-US" dirty="0" smtClean="0"/>
              <a:t> member function calls and is available as a local variable within the body of all </a:t>
            </a:r>
            <a:r>
              <a:rPr lang="en-US" dirty="0" err="1" smtClean="0"/>
              <a:t>nonstatic</a:t>
            </a:r>
            <a:r>
              <a:rPr lang="en-US" dirty="0" smtClean="0"/>
              <a:t> functions. ‘this’ pointer is a constant pointer that holds the memory address of the current object. ‘this’ pointer is not available in static member functions as static member functions can be called without any object (with class name).</a:t>
            </a:r>
            <a:br>
              <a:rPr lang="en-US" dirty="0" smtClean="0"/>
            </a:br>
            <a:r>
              <a:rPr lang="en-US" dirty="0" smtClean="0"/>
              <a:t>For a class X, the type of this pointer is ‘X* </a:t>
            </a:r>
            <a:r>
              <a:rPr lang="en-US" dirty="0" err="1" smtClean="0"/>
              <a:t>const</a:t>
            </a:r>
            <a:r>
              <a:rPr lang="en-US" dirty="0" smtClean="0"/>
              <a:t>’. Also, if a member function of X is declared as </a:t>
            </a:r>
            <a:r>
              <a:rPr lang="en-US" dirty="0" err="1" smtClean="0"/>
              <a:t>const</a:t>
            </a:r>
            <a:r>
              <a:rPr lang="en-US" dirty="0" smtClean="0"/>
              <a:t>, then the type of this pointer is ‘</a:t>
            </a:r>
            <a:r>
              <a:rPr lang="en-US" dirty="0" err="1" smtClean="0"/>
              <a:t>const</a:t>
            </a:r>
            <a:r>
              <a:rPr lang="en-US" dirty="0" smtClean="0"/>
              <a:t> X *</a:t>
            </a:r>
            <a:r>
              <a:rPr lang="en-US" dirty="0" err="1" smtClean="0"/>
              <a:t>const</a:t>
            </a:r>
            <a:r>
              <a:rPr lang="en-US" dirty="0" smtClean="0"/>
              <a:t>’ (see </a:t>
            </a:r>
            <a:r>
              <a:rPr lang="en-US" dirty="0" smtClean="0">
                <a:hlinkClick r:id="rId2"/>
              </a:rPr>
              <a:t>this </a:t>
            </a:r>
            <a:r>
              <a:rPr lang="en-US" dirty="0" err="1" smtClean="0">
                <a:hlinkClick r:id="rId2"/>
              </a:rPr>
              <a:t>GFact</a:t>
            </a:r>
            <a:r>
              <a:rPr lang="en-US" dirty="0" smtClean="0"/>
              <a:t>)</a:t>
            </a:r>
          </a:p>
          <a:p>
            <a:endParaRPr lang="en-US" dirty="0"/>
          </a:p>
        </p:txBody>
      </p:sp>
    </p:spTree>
    <p:extLst>
      <p:ext uri="{BB962C8B-B14F-4D97-AF65-F5344CB8AC3E}">
        <p14:creationId xmlns:p14="http://schemas.microsoft.com/office/powerpoint/2010/main" val="57044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Cpp</a:t>
            </a:r>
            <a:r>
              <a:rPr lang="en-US" dirty="0" smtClean="0"/>
              <a:t> concepts</a:t>
            </a:r>
            <a:endParaRPr lang="en-US" dirty="0"/>
          </a:p>
        </p:txBody>
      </p:sp>
      <p:sp>
        <p:nvSpPr>
          <p:cNvPr id="3" name="Content Placeholder 2"/>
          <p:cNvSpPr>
            <a:spLocks noGrp="1"/>
          </p:cNvSpPr>
          <p:nvPr>
            <p:ph idx="1"/>
          </p:nvPr>
        </p:nvSpPr>
        <p:spPr/>
        <p:txBody>
          <a:bodyPr/>
          <a:lstStyle/>
          <a:p>
            <a:r>
              <a:rPr lang="en-US" dirty="0" smtClean="0"/>
              <a:t>Object </a:t>
            </a:r>
          </a:p>
          <a:p>
            <a:r>
              <a:rPr lang="en-US" dirty="0" smtClean="0"/>
              <a:t>Class</a:t>
            </a:r>
          </a:p>
          <a:p>
            <a:r>
              <a:rPr lang="en-US" dirty="0" smtClean="0"/>
              <a:t>This</a:t>
            </a:r>
          </a:p>
          <a:p>
            <a:r>
              <a:rPr lang="en-US" dirty="0" err="1" smtClean="0"/>
              <a:t>Inspetor</a:t>
            </a:r>
            <a:endParaRPr lang="en-US" dirty="0" smtClean="0"/>
          </a:p>
          <a:p>
            <a:r>
              <a:rPr lang="en-US" dirty="0" err="1" smtClean="0"/>
              <a:t>Mutator</a:t>
            </a:r>
            <a:endParaRPr lang="en-US" dirty="0" smtClean="0"/>
          </a:p>
          <a:p>
            <a:r>
              <a:rPr lang="en-US" dirty="0" err="1" smtClean="0"/>
              <a:t>Nullipotent</a:t>
            </a:r>
            <a:r>
              <a:rPr lang="en-US" dirty="0" smtClean="0"/>
              <a:t> code</a:t>
            </a:r>
          </a:p>
          <a:p>
            <a:r>
              <a:rPr lang="en-US" dirty="0" smtClean="0"/>
              <a:t>Idempotent code </a:t>
            </a:r>
          </a:p>
          <a:p>
            <a:endParaRPr lang="en-US" dirty="0"/>
          </a:p>
        </p:txBody>
      </p:sp>
    </p:spTree>
    <p:extLst>
      <p:ext uri="{BB962C8B-B14F-4D97-AF65-F5344CB8AC3E}">
        <p14:creationId xmlns:p14="http://schemas.microsoft.com/office/powerpoint/2010/main" val="3735450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Inspector and </a:t>
            </a:r>
            <a:r>
              <a:rPr lang="en-US" dirty="0" err="1" smtClean="0"/>
              <a:t>mutator</a:t>
            </a:r>
            <a:endParaRPr lang="en-US" dirty="0"/>
          </a:p>
        </p:txBody>
      </p:sp>
      <p:sp>
        <p:nvSpPr>
          <p:cNvPr id="3" name="Content Placeholder 2"/>
          <p:cNvSpPr>
            <a:spLocks noGrp="1"/>
          </p:cNvSpPr>
          <p:nvPr>
            <p:ph idx="1"/>
          </p:nvPr>
        </p:nvSpPr>
        <p:spPr/>
        <p:txBody>
          <a:bodyPr>
            <a:normAutofit lnSpcReduction="10000"/>
          </a:bodyPr>
          <a:lstStyle/>
          <a:p>
            <a:r>
              <a:rPr lang="en-US" dirty="0" smtClean="0"/>
              <a:t>An inspector is a member function that returns information about an object’s state without changing the object’s abstract state (that is, calling an inspector does not cause an observable change in the behavior of any of the object’s member functions). A </a:t>
            </a:r>
            <a:r>
              <a:rPr lang="en-US" dirty="0" err="1" smtClean="0"/>
              <a:t>mutator</a:t>
            </a:r>
            <a:r>
              <a:rPr lang="en-US" dirty="0" smtClean="0"/>
              <a:t> changes the state of an object in a way that is observable to outsiders: it changes the object’s abstract state. Here is an example.</a:t>
            </a:r>
          </a:p>
          <a:p>
            <a:r>
              <a:rPr lang="en-US" dirty="0" smtClean="0"/>
              <a:t>class Stack {</a:t>
            </a:r>
            <a:br>
              <a:rPr lang="en-US" dirty="0" smtClean="0"/>
            </a:br>
            <a:r>
              <a:rPr lang="en-US" dirty="0" smtClean="0"/>
              <a:t>public:</a:t>
            </a:r>
            <a:br>
              <a:rPr lang="en-US" dirty="0" smtClean="0"/>
            </a:br>
            <a:r>
              <a:rPr lang="en-US" dirty="0" err="1" smtClean="0"/>
              <a:t>int</a:t>
            </a:r>
            <a:r>
              <a:rPr lang="en-US" dirty="0" smtClean="0"/>
              <a:t> pop(); //</a:t>
            </a:r>
            <a:r>
              <a:rPr lang="en-US" dirty="0" err="1" smtClean="0"/>
              <a:t>Mutator</a:t>
            </a:r>
            <a:r>
              <a:rPr lang="en-US" dirty="0" smtClean="0"/>
              <a:t/>
            </a:r>
            <a:br>
              <a:rPr lang="en-US" dirty="0" smtClean="0"/>
            </a:br>
            <a:r>
              <a:rPr lang="en-US" dirty="0" err="1" smtClean="0"/>
              <a:t>int</a:t>
            </a:r>
            <a:r>
              <a:rPr lang="en-US" dirty="0" smtClean="0"/>
              <a:t> </a:t>
            </a:r>
            <a:r>
              <a:rPr lang="en-US" dirty="0" err="1" smtClean="0"/>
              <a:t>numElems</a:t>
            </a:r>
            <a:r>
              <a:rPr lang="en-US" dirty="0" smtClean="0"/>
              <a:t>() </a:t>
            </a:r>
            <a:r>
              <a:rPr lang="en-US" dirty="0" err="1" smtClean="0"/>
              <a:t>const</a:t>
            </a:r>
            <a:r>
              <a:rPr lang="en-US" dirty="0" smtClean="0"/>
              <a:t>; //Inspector</a:t>
            </a:r>
            <a:br>
              <a:rPr lang="en-US" dirty="0" smtClean="0"/>
            </a:br>
            <a:r>
              <a:rPr lang="en-US" dirty="0" smtClean="0"/>
              <a:t>};</a:t>
            </a:r>
          </a:p>
          <a:p>
            <a:endParaRPr lang="en-US" dirty="0"/>
          </a:p>
        </p:txBody>
      </p:sp>
    </p:spTree>
    <p:extLst>
      <p:ext uri="{BB962C8B-B14F-4D97-AF65-F5344CB8AC3E}">
        <p14:creationId xmlns:p14="http://schemas.microsoft.com/office/powerpoint/2010/main" val="3731716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20622</TotalTime>
  <Words>3569</Words>
  <Application>Microsoft Office PowerPoint</Application>
  <PresentationFormat>Widescreen</PresentationFormat>
  <Paragraphs>340</Paragraphs>
  <Slides>68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 Unicode MS</vt:lpstr>
      <vt:lpstr>Arial</vt:lpstr>
      <vt:lpstr>Calibri</vt:lpstr>
      <vt:lpstr>Calibri Light</vt:lpstr>
      <vt:lpstr>Wingdings</vt:lpstr>
      <vt:lpstr>Office Theme</vt:lpstr>
      <vt:lpstr>C++ </vt:lpstr>
      <vt:lpstr>Object</vt:lpstr>
      <vt:lpstr>Storage classes </vt:lpstr>
      <vt:lpstr>Stack frame  </vt:lpstr>
      <vt:lpstr>Functions stored in code segment</vt:lpstr>
      <vt:lpstr>What is epilogue, and add esp, 8</vt:lpstr>
      <vt:lpstr>This pointer</vt:lpstr>
      <vt:lpstr>Cpp concepts</vt:lpstr>
      <vt:lpstr>Inspector and mutator</vt:lpstr>
      <vt:lpstr> Nullipotent is a related term of idempotent. </vt:lpstr>
      <vt:lpstr>Mutable members</vt:lpstr>
      <vt:lpstr>Constructors, parameterized constructors</vt:lpstr>
      <vt:lpstr>Explicit constructors</vt:lpstr>
      <vt:lpstr>Encapsulation and abstraction</vt:lpstr>
      <vt:lpstr>Destructors </vt:lpstr>
      <vt:lpstr>Static variables vs non static varibles</vt:lpstr>
      <vt:lpstr>Static functions vs non static functions</vt:lpstr>
      <vt:lpstr>Const objects vs non const objects</vt:lpstr>
      <vt:lpstr>Macro, inline</vt:lpstr>
      <vt:lpstr>Scoped enums vs non scoped enums</vt:lpstr>
      <vt:lpstr>Reference variable and pointer</vt:lpstr>
      <vt:lpstr>Const pointer and const reference</vt:lpstr>
      <vt:lpstr>Temporary variables</vt:lpstr>
      <vt:lpstr>Copy constructor </vt:lpstr>
      <vt:lpstr>High cohesion and LOD</vt:lpstr>
      <vt:lpstr>Default arguments and function overloading</vt:lpstr>
      <vt:lpstr>Order of variable initialization</vt:lpstr>
      <vt:lpstr>Creator and factory</vt:lpstr>
      <vt:lpstr>Class design</vt:lpstr>
      <vt:lpstr>C++ books to refer</vt:lpstr>
      <vt:lpstr>Template bloating</vt:lpstr>
      <vt:lpstr>Exception handling</vt:lpstr>
      <vt:lpstr>Catch table</vt:lpstr>
      <vt:lpstr>Try inside try</vt:lpstr>
      <vt:lpstr>Functor </vt:lpstr>
      <vt:lpstr>Inheritance</vt:lpstr>
      <vt:lpstr>Vertical access control</vt:lpstr>
      <vt:lpstr>Façade pattern</vt:lpstr>
      <vt:lpstr>Function hiding</vt:lpstr>
      <vt:lpstr>Topics</vt:lpstr>
      <vt:lpstr>Topic cont </vt:lpstr>
      <vt:lpstr>Virtual table</vt:lpstr>
      <vt:lpstr>Function overriding</vt:lpstr>
      <vt:lpstr>Constructor call</vt:lpstr>
      <vt:lpstr>Closure in c++</vt:lpstr>
      <vt:lpstr>Abstract class and interfaces</vt:lpstr>
      <vt:lpstr>Template Method design</vt:lpstr>
      <vt:lpstr>UML symbols</vt:lpstr>
      <vt:lpstr>contd</vt:lpstr>
      <vt:lpstr>Dynamically Extending behavior</vt:lpstr>
      <vt:lpstr>namespaces</vt:lpstr>
      <vt:lpstr>Casting</vt:lpstr>
      <vt:lpstr>Abstract factory</vt:lpstr>
      <vt:lpstr>Singleton</vt:lpstr>
      <vt:lpstr>Move constructor</vt:lpstr>
      <vt:lpstr>Limits </vt:lpstr>
      <vt:lpstr>Rvalue reference &amp; Move constructor</vt:lpstr>
      <vt:lpstr>Ref(variable)</vt:lpstr>
      <vt:lpstr>Std::get, std::tie and std::make_tuple</vt:lpstr>
      <vt:lpstr>Constructor </vt:lpstr>
      <vt:lpstr>Default and delete</vt:lpstr>
      <vt:lpstr>Variadic template</vt:lpstr>
      <vt:lpstr>Variadic class</vt:lpstr>
      <vt:lpstr>Functional, limits, preprocessors</vt:lpstr>
      <vt:lpstr>Lamda expressions</vt:lpstr>
      <vt:lpstr>Difference between functor and lambda</vt:lpstr>
      <vt:lpstr>Auto and decltype</vt:lpstr>
      <vt:lpstr>Shared pointer,unique pointer,const pointer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Cpp </dc:title>
  <dc:creator>admin</dc:creator>
  <cp:lastModifiedBy>admin</cp:lastModifiedBy>
  <cp:revision>257</cp:revision>
  <dcterms:created xsi:type="dcterms:W3CDTF">2016-12-08T04:24:33Z</dcterms:created>
  <dcterms:modified xsi:type="dcterms:W3CDTF">2016-12-23T10:22:07Z</dcterms:modified>
</cp:coreProperties>
</file>