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84" r:id="rId2"/>
    <p:sldId id="266" r:id="rId3"/>
    <p:sldId id="257" r:id="rId4"/>
    <p:sldId id="258" r:id="rId5"/>
    <p:sldId id="261" r:id="rId6"/>
    <p:sldId id="264" r:id="rId7"/>
    <p:sldId id="267" r:id="rId8"/>
    <p:sldId id="268" r:id="rId9"/>
    <p:sldId id="269" r:id="rId10"/>
    <p:sldId id="277" r:id="rId11"/>
    <p:sldId id="270" r:id="rId12"/>
    <p:sldId id="278" r:id="rId13"/>
    <p:sldId id="271" r:id="rId14"/>
    <p:sldId id="279" r:id="rId15"/>
    <p:sldId id="272" r:id="rId16"/>
    <p:sldId id="280" r:id="rId17"/>
    <p:sldId id="281" r:id="rId18"/>
    <p:sldId id="273" r:id="rId19"/>
    <p:sldId id="274" r:id="rId20"/>
    <p:sldId id="282" r:id="rId21"/>
    <p:sldId id="283" r:id="rId22"/>
    <p:sldId id="285"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6" d="100"/>
          <a:sy n="76" d="100"/>
        </p:scale>
        <p:origin x="-754" y="-46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95B9E-6A63-40A5-8559-6CEE4EE6365D}" type="datetimeFigureOut">
              <a:rPr lang="en-US" smtClean="0"/>
              <a:pPr/>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C2B679-1F74-4D13-9C20-C7D290A3BB1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95B9E-6A63-40A5-8559-6CEE4EE6365D}" type="datetimeFigureOut">
              <a:rPr lang="en-US" smtClean="0"/>
              <a:pPr/>
              <a:t>4/22/2019</a:t>
            </a:fld>
            <a:endParaRPr 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2B679-1F74-4D13-9C20-C7D290A3BB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1752960" y="228600"/>
            <a:ext cx="8915040" cy="736042"/>
          </a:xfrm>
          <a:prstGeom prst="rect">
            <a:avLst/>
          </a:prstGeom>
          <a:noFill/>
          <a:ln>
            <a:noFill/>
          </a:ln>
        </p:spPr>
        <p:txBody>
          <a:bodyPr lIns="90000" tIns="45000" rIns="90000" bIns="45000"/>
          <a:lstStyle/>
          <a:p>
            <a:pPr algn="ctr"/>
            <a:r>
              <a:rPr lang="en-IN" sz="3600" b="1" dirty="0" smtClean="0"/>
              <a:t>“Incident Productivity Tracker</a:t>
            </a:r>
            <a:r>
              <a:rPr lang="en-IN" sz="3600" b="1" dirty="0" smtClean="0"/>
              <a:t>”</a:t>
            </a:r>
            <a:endParaRPr sz="3600" b="1" dirty="0"/>
          </a:p>
        </p:txBody>
      </p:sp>
      <p:sp>
        <p:nvSpPr>
          <p:cNvPr id="3" name="CustomShape 2"/>
          <p:cNvSpPr/>
          <p:nvPr/>
        </p:nvSpPr>
        <p:spPr>
          <a:xfrm>
            <a:off x="1752600" y="1098480"/>
            <a:ext cx="8762760" cy="2286000"/>
          </a:xfrm>
          <a:prstGeom prst="rect">
            <a:avLst/>
          </a:prstGeom>
          <a:noFill/>
          <a:ln>
            <a:noFill/>
          </a:ln>
        </p:spPr>
        <p:txBody>
          <a:bodyPr lIns="90000" tIns="45000" rIns="90000" bIns="45000"/>
          <a:lstStyle/>
          <a:p>
            <a:pPr algn="ctr">
              <a:lnSpc>
                <a:spcPct val="100000"/>
              </a:lnSpc>
            </a:pPr>
            <a:endParaRPr lang="en-IN" dirty="0">
              <a:solidFill>
                <a:srgbClr val="000000"/>
              </a:solidFill>
              <a:latin typeface="Times New Roman"/>
            </a:endParaRPr>
          </a:p>
          <a:p>
            <a:pPr algn="ctr">
              <a:lnSpc>
                <a:spcPct val="100000"/>
              </a:lnSpc>
            </a:pPr>
            <a:endParaRPr dirty="0"/>
          </a:p>
        </p:txBody>
      </p:sp>
      <p:pic>
        <p:nvPicPr>
          <p:cNvPr id="4" name="Picture 6"/>
          <p:cNvPicPr/>
          <p:nvPr/>
        </p:nvPicPr>
        <p:blipFill>
          <a:blip r:embed="rId2" cstate="print"/>
          <a:stretch>
            <a:fillRect/>
          </a:stretch>
        </p:blipFill>
        <p:spPr>
          <a:xfrm>
            <a:off x="5102087" y="3248024"/>
            <a:ext cx="1987825" cy="1006336"/>
          </a:xfrm>
          <a:prstGeom prst="rect">
            <a:avLst/>
          </a:prstGeom>
          <a:ln w="9360">
            <a:noFill/>
          </a:ln>
        </p:spPr>
      </p:pic>
      <p:sp>
        <p:nvSpPr>
          <p:cNvPr id="5" name="CustomShape 3"/>
          <p:cNvSpPr/>
          <p:nvPr/>
        </p:nvSpPr>
        <p:spPr>
          <a:xfrm>
            <a:off x="1516017" y="4460863"/>
            <a:ext cx="8915040" cy="1278720"/>
          </a:xfrm>
          <a:prstGeom prst="rect">
            <a:avLst/>
          </a:prstGeom>
          <a:noFill/>
          <a:ln>
            <a:noFill/>
          </a:ln>
        </p:spPr>
        <p:txBody>
          <a:bodyPr lIns="90000" tIns="45000" rIns="90000" bIns="45000"/>
          <a:lstStyle/>
          <a:p>
            <a:pPr algn="ctr">
              <a:lnSpc>
                <a:spcPct val="100000"/>
              </a:lnSpc>
            </a:pPr>
            <a:r>
              <a:rPr lang="en-IN" sz="2400" b="1" dirty="0">
                <a:solidFill>
                  <a:srgbClr val="000000"/>
                </a:solidFill>
                <a:latin typeface="Bahamas"/>
                <a:ea typeface="Verdana"/>
              </a:rPr>
              <a:t>SREE VIDYANIKETHAN ENGINEERING COLLEGE </a:t>
            </a:r>
          </a:p>
          <a:p>
            <a:pPr algn="ctr">
              <a:lnSpc>
                <a:spcPct val="100000"/>
              </a:lnSpc>
            </a:pPr>
            <a:r>
              <a:rPr lang="en-IN" sz="1600" b="1" dirty="0">
                <a:solidFill>
                  <a:srgbClr val="000000"/>
                </a:solidFill>
                <a:latin typeface="Bahamas"/>
                <a:ea typeface="Verdana"/>
              </a:rPr>
              <a:t>(AUTONOMOUS)</a:t>
            </a:r>
            <a:endParaRPr sz="1600" dirty="0">
              <a:latin typeface="Bahamas"/>
            </a:endParaRPr>
          </a:p>
          <a:p>
            <a:pPr algn="ctr">
              <a:lnSpc>
                <a:spcPct val="100000"/>
              </a:lnSpc>
            </a:pPr>
            <a:r>
              <a:rPr lang="en-IN" b="1" dirty="0">
                <a:solidFill>
                  <a:srgbClr val="17375E"/>
                </a:solidFill>
                <a:latin typeface="Times New Roman"/>
                <a:ea typeface="Verdana"/>
              </a:rPr>
              <a:t>(</a:t>
            </a:r>
            <a:r>
              <a:rPr lang="en-IN" sz="1600" b="1" dirty="0">
                <a:solidFill>
                  <a:srgbClr val="17375E"/>
                </a:solidFill>
                <a:latin typeface="Times New Roman"/>
                <a:ea typeface="Verdana"/>
              </a:rPr>
              <a:t>Approved by AICTE, Accredited by NBA and Affiliated to JNTUA, Anantapur)</a:t>
            </a:r>
            <a:endParaRPr sz="1600" dirty="0"/>
          </a:p>
          <a:p>
            <a:pPr algn="ctr">
              <a:lnSpc>
                <a:spcPct val="100000"/>
              </a:lnSpc>
            </a:pPr>
            <a:r>
              <a:rPr lang="en-IN" sz="1600" b="1" dirty="0">
                <a:solidFill>
                  <a:srgbClr val="17375E"/>
                </a:solidFill>
                <a:latin typeface="Times New Roman"/>
                <a:ea typeface="Verdana"/>
              </a:rPr>
              <a:t>2018-2019</a:t>
            </a:r>
            <a:endParaRPr sz="1600" dirty="0"/>
          </a:p>
        </p:txBody>
      </p:sp>
      <p:sp>
        <p:nvSpPr>
          <p:cNvPr id="6" name="CustomShape 4"/>
          <p:cNvSpPr/>
          <p:nvPr/>
        </p:nvSpPr>
        <p:spPr>
          <a:xfrm>
            <a:off x="1714800" y="5772871"/>
            <a:ext cx="8991360" cy="887897"/>
          </a:xfrm>
          <a:prstGeom prst="rect">
            <a:avLst/>
          </a:prstGeom>
          <a:noFill/>
          <a:ln>
            <a:noFill/>
          </a:ln>
        </p:spPr>
        <p:txBody>
          <a:bodyPr lIns="90000" tIns="45000" rIns="90000" bIns="45000"/>
          <a:lstStyle/>
          <a:p>
            <a:pPr>
              <a:lnSpc>
                <a:spcPct val="100000"/>
              </a:lnSpc>
            </a:pPr>
            <a:r>
              <a:rPr lang="en-IN" b="1" dirty="0">
                <a:solidFill>
                  <a:srgbClr val="C00000"/>
                </a:solidFill>
                <a:latin typeface="Times New Roman"/>
              </a:rPr>
              <a:t>Guide 			 		                 Head of the Dept</a:t>
            </a:r>
            <a:r>
              <a:rPr lang="en-IN" sz="1600" dirty="0">
                <a:solidFill>
                  <a:srgbClr val="000000"/>
                </a:solidFill>
                <a:latin typeface="Times New Roman"/>
                <a:ea typeface="Verdana"/>
              </a:rPr>
              <a:t>     </a:t>
            </a:r>
          </a:p>
          <a:p>
            <a:pPr>
              <a:lnSpc>
                <a:spcPct val="100000"/>
              </a:lnSpc>
            </a:pPr>
            <a:r>
              <a:rPr lang="en-IN" sz="1600" dirty="0" err="1" smtClean="0">
                <a:solidFill>
                  <a:srgbClr val="000000"/>
                </a:solidFill>
                <a:latin typeface="Times New Roman"/>
                <a:ea typeface="Verdana"/>
              </a:rPr>
              <a:t>Dr.J.Avanija</a:t>
            </a:r>
            <a:r>
              <a:rPr lang="en-IN" sz="1600" dirty="0" smtClean="0">
                <a:solidFill>
                  <a:srgbClr val="000000"/>
                </a:solidFill>
                <a:latin typeface="Times New Roman"/>
                <a:ea typeface="Verdana"/>
              </a:rPr>
              <a:t>, </a:t>
            </a:r>
            <a:r>
              <a:rPr lang="en-IN" sz="1200" dirty="0" smtClean="0">
                <a:solidFill>
                  <a:srgbClr val="000000"/>
                </a:solidFill>
                <a:latin typeface="Times New Roman"/>
                <a:ea typeface="Verdana"/>
              </a:rPr>
              <a:t>Ph.D</a:t>
            </a:r>
            <a:r>
              <a:rPr lang="en-IN" sz="1200" dirty="0" smtClean="0">
                <a:solidFill>
                  <a:srgbClr val="000000"/>
                </a:solidFill>
                <a:latin typeface="Times New Roman"/>
                <a:ea typeface="Verdana"/>
              </a:rPr>
              <a:t>.</a:t>
            </a:r>
            <a:r>
              <a:rPr lang="en-IN" sz="1600" dirty="0" smtClean="0">
                <a:solidFill>
                  <a:srgbClr val="000000"/>
                </a:solidFill>
                <a:latin typeface="Times New Roman"/>
                <a:ea typeface="Verdana"/>
              </a:rPr>
              <a:t>,                                                                               </a:t>
            </a:r>
            <a:r>
              <a:rPr lang="en-IN" sz="1600" dirty="0" err="1">
                <a:solidFill>
                  <a:srgbClr val="000000"/>
                </a:solidFill>
                <a:latin typeface="Times New Roman"/>
                <a:ea typeface="Verdana"/>
              </a:rPr>
              <a:t>Dr.Sunil</a:t>
            </a:r>
            <a:r>
              <a:rPr lang="en-IN" sz="1600" dirty="0">
                <a:solidFill>
                  <a:srgbClr val="000000"/>
                </a:solidFill>
                <a:latin typeface="Times New Roman"/>
                <a:ea typeface="Verdana"/>
              </a:rPr>
              <a:t> Kumar , </a:t>
            </a:r>
            <a:r>
              <a:rPr lang="en-IN" sz="1200" dirty="0">
                <a:solidFill>
                  <a:srgbClr val="000000"/>
                </a:solidFill>
                <a:latin typeface="Times New Roman"/>
                <a:ea typeface="Verdana"/>
              </a:rPr>
              <a:t>M .</a:t>
            </a:r>
            <a:r>
              <a:rPr lang="en-IN" sz="1200" dirty="0" err="1">
                <a:solidFill>
                  <a:srgbClr val="000000"/>
                </a:solidFill>
                <a:latin typeface="Times New Roman"/>
                <a:ea typeface="Verdana"/>
              </a:rPr>
              <a:t>Tech.,Ph.D</a:t>
            </a:r>
            <a:r>
              <a:rPr lang="en-IN" sz="1200" dirty="0">
                <a:solidFill>
                  <a:srgbClr val="000000"/>
                </a:solidFill>
                <a:latin typeface="Times New Roman"/>
                <a:ea typeface="Verdana"/>
              </a:rPr>
              <a:t>,</a:t>
            </a:r>
            <a:endParaRPr lang="en-IN" sz="1600" dirty="0">
              <a:solidFill>
                <a:srgbClr val="000000"/>
              </a:solidFill>
              <a:latin typeface="Times New Roman"/>
              <a:ea typeface="Verdana"/>
            </a:endParaRPr>
          </a:p>
          <a:p>
            <a:pPr>
              <a:lnSpc>
                <a:spcPct val="100000"/>
              </a:lnSpc>
            </a:pPr>
            <a:r>
              <a:rPr lang="en-IN" sz="1600" dirty="0" smtClean="0">
                <a:solidFill>
                  <a:srgbClr val="000000"/>
                </a:solidFill>
                <a:latin typeface="Times New Roman"/>
                <a:ea typeface="Verdana"/>
              </a:rPr>
              <a:t>Associate </a:t>
            </a:r>
            <a:r>
              <a:rPr lang="en-IN" sz="1600" dirty="0">
                <a:solidFill>
                  <a:srgbClr val="000000"/>
                </a:solidFill>
                <a:latin typeface="Times New Roman"/>
                <a:ea typeface="Verdana"/>
              </a:rPr>
              <a:t>Professor,                                                                              Prof and Head, 	                   </a:t>
            </a:r>
            <a:endParaRPr lang="en-IN" sz="1200" dirty="0">
              <a:solidFill>
                <a:srgbClr val="000000"/>
              </a:solidFill>
              <a:latin typeface="Times New Roman"/>
              <a:ea typeface="Verdana"/>
            </a:endParaRPr>
          </a:p>
          <a:p>
            <a:pPr>
              <a:lnSpc>
                <a:spcPct val="100000"/>
              </a:lnSpc>
            </a:pPr>
            <a:r>
              <a:rPr lang="en-IN" sz="1600" dirty="0">
                <a:solidFill>
                  <a:srgbClr val="000000"/>
                </a:solidFill>
                <a:latin typeface="Times New Roman"/>
                <a:ea typeface="Verdana"/>
              </a:rPr>
              <a:t>     		     	               </a:t>
            </a:r>
            <a:endParaRPr dirty="0"/>
          </a:p>
        </p:txBody>
      </p:sp>
      <p:sp>
        <p:nvSpPr>
          <p:cNvPr id="7" name="TextBox 6">
            <a:extLst>
              <a:ext uri="{FF2B5EF4-FFF2-40B4-BE49-F238E27FC236}">
                <a16:creationId xmlns:a16="http://schemas.microsoft.com/office/drawing/2014/main" xmlns="" id="{CE937B2C-2BAE-4C64-80C9-C96C8C1178C9}"/>
              </a:ext>
            </a:extLst>
          </p:cNvPr>
          <p:cNvSpPr txBox="1"/>
          <p:nvPr/>
        </p:nvSpPr>
        <p:spPr>
          <a:xfrm>
            <a:off x="1768510" y="1190570"/>
            <a:ext cx="9455500" cy="1892826"/>
          </a:xfrm>
          <a:prstGeom prst="rect">
            <a:avLst/>
          </a:prstGeom>
          <a:noFill/>
        </p:spPr>
        <p:txBody>
          <a:bodyPr wrap="square" rtlCol="0">
            <a:spAutoFit/>
          </a:bodyPr>
          <a:lstStyle/>
          <a:p>
            <a:pPr algn="just">
              <a:lnSpc>
                <a:spcPct val="150000"/>
              </a:lnSpc>
            </a:pPr>
            <a:r>
              <a:rPr lang="en-US" sz="1500" b="1" dirty="0" smtClean="0">
                <a:latin typeface="Verdana" pitchFamily="34" charset="0"/>
                <a:ea typeface="Verdana" pitchFamily="34" charset="0"/>
                <a:cs typeface="Times New Roman" panose="02020603050405020304" pitchFamily="18" charset="0"/>
              </a:rPr>
              <a:t>                      C. Rama </a:t>
            </a:r>
            <a:r>
              <a:rPr lang="en-US" sz="1500" b="1" dirty="0" err="1" smtClean="0">
                <a:latin typeface="Verdana" pitchFamily="34" charset="0"/>
                <a:ea typeface="Verdana" pitchFamily="34" charset="0"/>
                <a:cs typeface="Times New Roman" panose="02020603050405020304" pitchFamily="18" charset="0"/>
              </a:rPr>
              <a:t>Sai</a:t>
            </a:r>
            <a:r>
              <a:rPr lang="en-US" sz="1500" b="1" dirty="0" smtClean="0">
                <a:latin typeface="Verdana" pitchFamily="34" charset="0"/>
                <a:ea typeface="Verdana" pitchFamily="34" charset="0"/>
                <a:cs typeface="Times New Roman" panose="02020603050405020304" pitchFamily="18" charset="0"/>
              </a:rPr>
              <a:t> Reddy</a:t>
            </a:r>
            <a:r>
              <a:rPr lang="en-US" sz="1500" b="1" dirty="0" smtClean="0">
                <a:latin typeface="Verdana" pitchFamily="34" charset="0"/>
                <a:ea typeface="Verdana" pitchFamily="34" charset="0"/>
                <a:cs typeface="Times New Roman" panose="02020603050405020304" pitchFamily="18" charset="0"/>
              </a:rPr>
              <a:t>                                           (15121A0530)</a:t>
            </a:r>
            <a:endParaRPr lang="en-US" sz="1500" b="1" dirty="0">
              <a:latin typeface="Verdana" pitchFamily="34" charset="0"/>
              <a:ea typeface="Verdana" pitchFamily="34" charset="0"/>
              <a:cs typeface="Times New Roman" panose="02020603050405020304" pitchFamily="18" charset="0"/>
            </a:endParaRPr>
          </a:p>
          <a:p>
            <a:pPr algn="just">
              <a:lnSpc>
                <a:spcPct val="150000"/>
              </a:lnSpc>
            </a:pPr>
            <a:r>
              <a:rPr lang="en-US" sz="1500" b="1" dirty="0" smtClean="0">
                <a:latin typeface="Verdana" pitchFamily="34" charset="0"/>
                <a:ea typeface="Verdana" pitchFamily="34" charset="0"/>
                <a:cs typeface="Times New Roman" panose="02020603050405020304" pitchFamily="18" charset="0"/>
              </a:rPr>
              <a:t>                      C. </a:t>
            </a:r>
            <a:r>
              <a:rPr lang="en-US" sz="1500" b="1" dirty="0" err="1" smtClean="0">
                <a:latin typeface="Verdana" pitchFamily="34" charset="0"/>
                <a:ea typeface="Verdana" pitchFamily="34" charset="0"/>
                <a:cs typeface="Times New Roman" panose="02020603050405020304" pitchFamily="18" charset="0"/>
              </a:rPr>
              <a:t>Mahammad</a:t>
            </a:r>
            <a:r>
              <a:rPr lang="en-US" sz="1500" b="1" dirty="0" smtClean="0">
                <a:latin typeface="Verdana" pitchFamily="34" charset="0"/>
                <a:ea typeface="Verdana" pitchFamily="34" charset="0"/>
                <a:cs typeface="Times New Roman" panose="02020603050405020304" pitchFamily="18" charset="0"/>
              </a:rPr>
              <a:t>  </a:t>
            </a:r>
            <a:r>
              <a:rPr lang="en-US" sz="1500" b="1" dirty="0" err="1" smtClean="0">
                <a:latin typeface="Verdana" pitchFamily="34" charset="0"/>
                <a:ea typeface="Verdana" pitchFamily="34" charset="0"/>
                <a:cs typeface="Times New Roman" panose="02020603050405020304" pitchFamily="18" charset="0"/>
              </a:rPr>
              <a:t>Akhtar</a:t>
            </a:r>
            <a:r>
              <a:rPr lang="en-US" sz="1500" b="1" dirty="0" smtClean="0">
                <a:latin typeface="Verdana" pitchFamily="34" charset="0"/>
                <a:ea typeface="Verdana" pitchFamily="34" charset="0"/>
                <a:cs typeface="Times New Roman" panose="02020603050405020304" pitchFamily="18" charset="0"/>
              </a:rPr>
              <a:t>                                     </a:t>
            </a:r>
            <a:r>
              <a:rPr lang="en-US" sz="1500" b="1" dirty="0" smtClean="0">
                <a:latin typeface="Verdana" pitchFamily="34" charset="0"/>
                <a:ea typeface="Verdana" pitchFamily="34" charset="0"/>
                <a:cs typeface="Times New Roman" panose="02020603050405020304" pitchFamily="18" charset="0"/>
              </a:rPr>
              <a:t>(15121A0527)</a:t>
            </a:r>
            <a:endParaRPr lang="en-US" sz="1500" b="1" dirty="0">
              <a:latin typeface="Verdana" pitchFamily="34" charset="0"/>
              <a:ea typeface="Verdana" pitchFamily="34" charset="0"/>
              <a:cs typeface="Times New Roman" panose="02020603050405020304" pitchFamily="18" charset="0"/>
            </a:endParaRPr>
          </a:p>
          <a:p>
            <a:pPr algn="just">
              <a:lnSpc>
                <a:spcPct val="150000"/>
              </a:lnSpc>
            </a:pPr>
            <a:r>
              <a:rPr lang="en-US" sz="1500" b="1" dirty="0" smtClean="0">
                <a:latin typeface="Verdana" pitchFamily="34" charset="0"/>
                <a:ea typeface="Verdana" pitchFamily="34" charset="0"/>
                <a:cs typeface="Times New Roman" panose="02020603050405020304" pitchFamily="18" charset="0"/>
              </a:rPr>
              <a:t>                      </a:t>
            </a:r>
            <a:r>
              <a:rPr lang="en-US" sz="1500" b="1" dirty="0" err="1" smtClean="0">
                <a:latin typeface="Verdana" pitchFamily="34" charset="0"/>
                <a:ea typeface="Verdana" pitchFamily="34" charset="0"/>
                <a:cs typeface="Times New Roman" panose="02020603050405020304" pitchFamily="18" charset="0"/>
              </a:rPr>
              <a:t>C.h</a:t>
            </a:r>
            <a:r>
              <a:rPr lang="en-US" sz="1500" b="1" dirty="0" smtClean="0">
                <a:latin typeface="Verdana" pitchFamily="34" charset="0"/>
                <a:ea typeface="Verdana" pitchFamily="34" charset="0"/>
                <a:cs typeface="Times New Roman" panose="02020603050405020304" pitchFamily="18" charset="0"/>
              </a:rPr>
              <a:t>. </a:t>
            </a:r>
            <a:r>
              <a:rPr lang="en-US" sz="1500" b="1" dirty="0" err="1" smtClean="0">
                <a:latin typeface="Verdana" pitchFamily="34" charset="0"/>
                <a:ea typeface="Verdana" pitchFamily="34" charset="0"/>
                <a:cs typeface="Times New Roman" panose="02020603050405020304" pitchFamily="18" charset="0"/>
              </a:rPr>
              <a:t>Sandeep</a:t>
            </a:r>
            <a:r>
              <a:rPr lang="en-US" sz="1500" b="1" dirty="0" smtClean="0">
                <a:latin typeface="Verdana" pitchFamily="34" charset="0"/>
                <a:ea typeface="Verdana" pitchFamily="34" charset="0"/>
                <a:cs typeface="Times New Roman" panose="02020603050405020304" pitchFamily="18" charset="0"/>
              </a:rPr>
              <a:t> Raj                                              (15121A0528)</a:t>
            </a:r>
            <a:endParaRPr lang="en-US" sz="1500" b="1" dirty="0">
              <a:latin typeface="Verdana" pitchFamily="34" charset="0"/>
              <a:ea typeface="Verdana" pitchFamily="34" charset="0"/>
              <a:cs typeface="Times New Roman" panose="02020603050405020304" pitchFamily="18" charset="0"/>
            </a:endParaRPr>
          </a:p>
          <a:p>
            <a:pPr algn="just">
              <a:lnSpc>
                <a:spcPct val="150000"/>
              </a:lnSpc>
            </a:pPr>
            <a:r>
              <a:rPr lang="en-US" sz="1500" b="1" dirty="0" smtClean="0">
                <a:latin typeface="Verdana" pitchFamily="34" charset="0"/>
                <a:ea typeface="Verdana" pitchFamily="34" charset="0"/>
                <a:cs typeface="Times New Roman" panose="02020603050405020304" pitchFamily="18" charset="0"/>
              </a:rPr>
              <a:t>                      C. </a:t>
            </a:r>
            <a:r>
              <a:rPr lang="en-US" sz="1500" b="1" dirty="0" err="1" smtClean="0">
                <a:latin typeface="Verdana" pitchFamily="34" charset="0"/>
                <a:ea typeface="Verdana" pitchFamily="34" charset="0"/>
                <a:cs typeface="Times New Roman" panose="02020603050405020304" pitchFamily="18" charset="0"/>
              </a:rPr>
              <a:t>Sreekar</a:t>
            </a:r>
            <a:r>
              <a:rPr lang="en-US" sz="1500" b="1" dirty="0" smtClean="0">
                <a:latin typeface="Verdana" pitchFamily="34" charset="0"/>
                <a:ea typeface="Verdana" pitchFamily="34" charset="0"/>
                <a:cs typeface="Times New Roman" panose="02020603050405020304" pitchFamily="18" charset="0"/>
              </a:rPr>
              <a:t>                                                         </a:t>
            </a:r>
            <a:r>
              <a:rPr lang="en-US" sz="1500" b="1" dirty="0" smtClean="0">
                <a:latin typeface="Verdana" pitchFamily="34" charset="0"/>
                <a:ea typeface="Verdana" pitchFamily="34" charset="0"/>
                <a:cs typeface="Times New Roman" panose="02020603050405020304" pitchFamily="18" charset="0"/>
              </a:rPr>
              <a:t>(15121A0529)</a:t>
            </a:r>
            <a:endParaRPr lang="en-US" sz="1500" b="1" dirty="0">
              <a:latin typeface="Verdana" pitchFamily="34" charset="0"/>
              <a:ea typeface="Verdana" pitchFamily="34"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07433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8410" y="404057"/>
            <a:ext cx="10809961" cy="4756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4518763" y="5480323"/>
            <a:ext cx="3501023"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Login Page of </a:t>
            </a:r>
            <a:r>
              <a:rPr lang="en-US" dirty="0" smtClean="0">
                <a:latin typeface="Times New Roman" panose="02020603050405020304" pitchFamily="18" charset="0"/>
                <a:cs typeface="Times New Roman" panose="02020603050405020304" pitchFamily="18" charset="0"/>
              </a:rPr>
              <a:t>User</a:t>
            </a:r>
            <a:endParaRPr lang="en-US" dirty="0"/>
          </a:p>
        </p:txBody>
      </p:sp>
    </p:spTree>
    <p:extLst>
      <p:ext uri="{BB962C8B-B14F-4D97-AF65-F5344CB8AC3E}">
        <p14:creationId xmlns:p14="http://schemas.microsoft.com/office/powerpoint/2010/main" xmlns="" val="167994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4066" y="783995"/>
            <a:ext cx="10427516" cy="5353757"/>
          </a:xfrm>
          <a:prstGeom prst="rect">
            <a:avLst/>
          </a:prstGeom>
        </p:spPr>
      </p:pic>
      <p:sp>
        <p:nvSpPr>
          <p:cNvPr id="3" name="Rectangle 2"/>
          <p:cNvSpPr/>
          <p:nvPr/>
        </p:nvSpPr>
        <p:spPr>
          <a:xfrm>
            <a:off x="499433" y="200246"/>
            <a:ext cx="4409156" cy="583750"/>
          </a:xfrm>
          <a:prstGeom prst="rect">
            <a:avLst/>
          </a:prstGeom>
        </p:spPr>
        <p:txBody>
          <a:bodyPr wrap="none">
            <a:spAutoFit/>
          </a:bodyPr>
          <a:lstStyle/>
          <a:p>
            <a:pPr algn="r">
              <a:lnSpc>
                <a:spcPct val="107000"/>
              </a:lnSpc>
              <a:spcAft>
                <a:spcPts val="8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Incident Tracking Page:</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p:cNvSpPr txBox="1"/>
          <p:nvPr/>
        </p:nvSpPr>
        <p:spPr>
          <a:xfrm>
            <a:off x="1084450" y="6137752"/>
            <a:ext cx="9698181"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Fig3:</a:t>
            </a:r>
            <a:r>
              <a:rPr lang="en-US" dirty="0" smtClean="0">
                <a:latin typeface="Times New Roman" panose="02020603050405020304" pitchFamily="18" charset="0"/>
                <a:cs typeface="Times New Roman" panose="02020603050405020304" pitchFamily="18" charset="0"/>
              </a:rPr>
              <a:t> Incident Tracking Page of Administrator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91257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861" y="167781"/>
            <a:ext cx="10086440" cy="5819660"/>
          </a:xfrm>
          <a:prstGeom prst="rect">
            <a:avLst/>
          </a:prstGeom>
        </p:spPr>
      </p:pic>
      <p:sp>
        <p:nvSpPr>
          <p:cNvPr id="4" name="TextBox 3"/>
          <p:cNvSpPr txBox="1"/>
          <p:nvPr/>
        </p:nvSpPr>
        <p:spPr>
          <a:xfrm>
            <a:off x="4038064" y="6165314"/>
            <a:ext cx="3641253" cy="646331"/>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Fig4:</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Incident Tracking Page </a:t>
            </a:r>
            <a:r>
              <a:rPr lang="en-US" dirty="0" smtClean="0">
                <a:latin typeface="Times New Roman" panose="02020603050405020304" pitchFamily="18" charset="0"/>
                <a:cs typeface="Times New Roman" panose="02020603050405020304" pitchFamily="18" charset="0"/>
              </a:rPr>
              <a:t>of User</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83015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34" y="321634"/>
            <a:ext cx="10689795" cy="2273443"/>
          </a:xfrm>
          <a:prstGeom prst="rect">
            <a:avLst/>
          </a:prstGeom>
        </p:spPr>
        <p:txBody>
          <a:bodyPr wrap="square">
            <a:spAutoFit/>
          </a:bodyPr>
          <a:lstStyle/>
          <a:p>
            <a:pPr>
              <a:lnSpc>
                <a:spcPct val="107000"/>
              </a:lnSpc>
              <a:spcAft>
                <a:spcPts val="8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Add Incident Report</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800" dirty="0">
                <a:latin typeface="Times New Roman" panose="02020603050405020304" pitchFamily="18" charset="0"/>
                <a:cs typeface="Times New Roman" panose="02020603050405020304" pitchFamily="18" charset="0"/>
              </a:rPr>
              <a:t>This page must be visible and accessed only to Admins but not for users and Admin must be able to Enter the details and Save the data to DB.</a:t>
            </a:r>
          </a:p>
          <a:p>
            <a:pPr>
              <a:lnSpc>
                <a:spcPct val="107000"/>
              </a:lnSpc>
              <a:spcAft>
                <a:spcPts val="800"/>
              </a:spcAft>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53851" y="2041743"/>
            <a:ext cx="8668011" cy="4095822"/>
          </a:xfrm>
          <a:prstGeom prst="rect">
            <a:avLst/>
          </a:prstGeom>
        </p:spPr>
      </p:pic>
      <p:sp>
        <p:nvSpPr>
          <p:cNvPr id="6" name="TextBox 5"/>
          <p:cNvSpPr txBox="1"/>
          <p:nvPr/>
        </p:nvSpPr>
        <p:spPr>
          <a:xfrm>
            <a:off x="3593048" y="6082713"/>
            <a:ext cx="408540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Fig5: </a:t>
            </a:r>
            <a:r>
              <a:rPr lang="en-US" dirty="0" smtClean="0">
                <a:latin typeface="Times New Roman" panose="02020603050405020304" pitchFamily="18" charset="0"/>
                <a:cs typeface="Times New Roman" panose="02020603050405020304" pitchFamily="18" charset="0"/>
              </a:rPr>
              <a:t>Add Incident Page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799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78489" y="626301"/>
            <a:ext cx="9219156" cy="5436296"/>
          </a:xfrm>
          <a:prstGeom prst="rect">
            <a:avLst/>
          </a:prstGeom>
        </p:spPr>
      </p:pic>
      <p:sp>
        <p:nvSpPr>
          <p:cNvPr id="3" name="TextBox 2"/>
          <p:cNvSpPr txBox="1"/>
          <p:nvPr/>
        </p:nvSpPr>
        <p:spPr>
          <a:xfrm>
            <a:off x="4196219" y="6062597"/>
            <a:ext cx="496030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Fig6:</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Add Incident Page of Success</a:t>
            </a:r>
            <a:endParaRPr lang="en-US" dirty="0"/>
          </a:p>
        </p:txBody>
      </p:sp>
    </p:spTree>
    <p:extLst>
      <p:ext uri="{BB962C8B-B14F-4D97-AF65-F5344CB8AC3E}">
        <p14:creationId xmlns:p14="http://schemas.microsoft.com/office/powerpoint/2010/main" xmlns="" val="408645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555" y="348308"/>
            <a:ext cx="11099074" cy="2445413"/>
          </a:xfrm>
          <a:prstGeom prst="rect">
            <a:avLst/>
          </a:prstGeom>
        </p:spPr>
        <p:txBody>
          <a:bodyPr wrap="square">
            <a:spAutoFit/>
          </a:bodyPr>
          <a:lstStyle/>
          <a:p>
            <a:pPr>
              <a:lnSpc>
                <a:spcPct val="107000"/>
              </a:lnSpc>
              <a:spcAft>
                <a:spcPts val="8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Update Incident Report:</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Page provides capability to search the incident information based on input provided and user must be able to update the details and save the updated information back to DB.</a:t>
            </a:r>
          </a:p>
          <a:p>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92057" y="2394403"/>
            <a:ext cx="7866344" cy="3759706"/>
          </a:xfrm>
          <a:prstGeom prst="rect">
            <a:avLst/>
          </a:prstGeom>
        </p:spPr>
      </p:pic>
      <p:sp>
        <p:nvSpPr>
          <p:cNvPr id="7" name="TextBox 6"/>
          <p:cNvSpPr txBox="1"/>
          <p:nvPr/>
        </p:nvSpPr>
        <p:spPr>
          <a:xfrm>
            <a:off x="1497811" y="6298531"/>
            <a:ext cx="9254836"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Fig7:</a:t>
            </a:r>
            <a:r>
              <a:rPr lang="en-US" dirty="0" smtClean="0">
                <a:latin typeface="Times New Roman" panose="02020603050405020304" pitchFamily="18" charset="0"/>
                <a:cs typeface="Times New Roman" panose="02020603050405020304" pitchFamily="18" charset="0"/>
              </a:rPr>
              <a:t> Update Incident Page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8896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41952" y="551146"/>
            <a:ext cx="8642958" cy="5223352"/>
          </a:xfrm>
          <a:prstGeom prst="rect">
            <a:avLst/>
          </a:prstGeom>
        </p:spPr>
      </p:pic>
      <p:sp>
        <p:nvSpPr>
          <p:cNvPr id="3" name="TextBox 2"/>
          <p:cNvSpPr txBox="1"/>
          <p:nvPr/>
        </p:nvSpPr>
        <p:spPr>
          <a:xfrm>
            <a:off x="4484317" y="5889744"/>
            <a:ext cx="5336087"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Fig8:</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Update Incident Page</a:t>
            </a:r>
          </a:p>
          <a:p>
            <a:endParaRPr lang="en-US" dirty="0"/>
          </a:p>
        </p:txBody>
      </p:sp>
    </p:spTree>
    <p:extLst>
      <p:ext uri="{BB962C8B-B14F-4D97-AF65-F5344CB8AC3E}">
        <p14:creationId xmlns:p14="http://schemas.microsoft.com/office/powerpoint/2010/main" xmlns="" val="145877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03541" y="701456"/>
            <a:ext cx="9031266" cy="5110619"/>
          </a:xfrm>
          <a:prstGeom prst="rect">
            <a:avLst/>
          </a:prstGeom>
        </p:spPr>
      </p:pic>
      <p:sp>
        <p:nvSpPr>
          <p:cNvPr id="3" name="TextBox 2"/>
          <p:cNvSpPr txBox="1"/>
          <p:nvPr/>
        </p:nvSpPr>
        <p:spPr>
          <a:xfrm>
            <a:off x="4546948" y="5974914"/>
            <a:ext cx="459705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Fig9:</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Update Incident </a:t>
            </a:r>
            <a:r>
              <a:rPr lang="en-US" dirty="0" smtClean="0">
                <a:latin typeface="Times New Roman" panose="02020603050405020304" pitchFamily="18" charset="0"/>
                <a:cs typeface="Times New Roman" panose="02020603050405020304" pitchFamily="18" charset="0"/>
              </a:rPr>
              <a:t>Page</a:t>
            </a:r>
            <a:r>
              <a:rPr lang="en-US" dirty="0" smtClean="0"/>
              <a:t> </a:t>
            </a:r>
            <a:r>
              <a:rPr lang="en-US" dirty="0" smtClean="0">
                <a:latin typeface="Times New Roman" panose="02020603050405020304" pitchFamily="18" charset="0"/>
                <a:cs typeface="Times New Roman" panose="02020603050405020304" pitchFamily="18" charset="0"/>
              </a:rPr>
              <a:t>of success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7327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251" y="282994"/>
            <a:ext cx="10485119" cy="2104935"/>
          </a:xfrm>
          <a:prstGeom prst="rect">
            <a:avLst/>
          </a:prstGeom>
        </p:spPr>
        <p:txBody>
          <a:bodyPr wrap="square">
            <a:spAutoFit/>
          </a:bodyPr>
          <a:lstStyle/>
          <a:p>
            <a:pPr>
              <a:lnSpc>
                <a:spcPct val="107000"/>
              </a:lnSpc>
              <a:spcAft>
                <a:spcPts val="8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Reports Page:</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This page allows to view the incident data based on the report filter we are coming from and the download option must allow to view the data in Excel.</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41534" y="2254685"/>
            <a:ext cx="7966554" cy="3979860"/>
          </a:xfrm>
          <a:prstGeom prst="rect">
            <a:avLst/>
          </a:prstGeom>
        </p:spPr>
      </p:pic>
      <p:sp>
        <p:nvSpPr>
          <p:cNvPr id="5" name="TextBox 4"/>
          <p:cNvSpPr txBox="1"/>
          <p:nvPr/>
        </p:nvSpPr>
        <p:spPr>
          <a:xfrm>
            <a:off x="3380509" y="6234545"/>
            <a:ext cx="4378036" cy="374073"/>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Fig10: </a:t>
            </a:r>
            <a:r>
              <a:rPr lang="en-US" dirty="0" smtClean="0">
                <a:latin typeface="Times New Roman" panose="02020603050405020304" pitchFamily="18" charset="0"/>
                <a:cs typeface="Times New Roman" panose="02020603050405020304" pitchFamily="18" charset="0"/>
              </a:rPr>
              <a:t>Reports Page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05439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749" y="397026"/>
            <a:ext cx="10668000" cy="2207527"/>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Data Values </a:t>
            </a:r>
            <a:r>
              <a:rPr lang="en-US" sz="3200" b="1" dirty="0">
                <a:latin typeface="Times New Roman" panose="02020603050405020304" pitchFamily="18" charset="0"/>
                <a:ea typeface="Calibri" panose="020F0502020204030204" pitchFamily="34" charset="0"/>
                <a:cs typeface="Times New Roman" panose="02020603050405020304" pitchFamily="18" charset="0"/>
              </a:rPr>
              <a:t>Page:</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This page allows to view the data values of the filter selected (it can be area, resources and priority to know the data values set in the system).</a:t>
            </a:r>
          </a:p>
          <a:p>
            <a:pPr>
              <a:lnSpc>
                <a:spcPct val="107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48235" y="2095136"/>
            <a:ext cx="8636258" cy="4067669"/>
          </a:xfrm>
          <a:prstGeom prst="rect">
            <a:avLst/>
          </a:prstGeom>
        </p:spPr>
      </p:pic>
      <p:sp>
        <p:nvSpPr>
          <p:cNvPr id="7" name="TextBox 6"/>
          <p:cNvSpPr txBox="1"/>
          <p:nvPr/>
        </p:nvSpPr>
        <p:spPr>
          <a:xfrm>
            <a:off x="1925782" y="6373091"/>
            <a:ext cx="7938654"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Fig11:</a:t>
            </a:r>
            <a:r>
              <a:rPr lang="en-US" dirty="0" smtClean="0">
                <a:latin typeface="Times New Roman" panose="02020603050405020304" pitchFamily="18" charset="0"/>
                <a:cs typeface="Times New Roman" panose="02020603050405020304" pitchFamily="18" charset="0"/>
              </a:rPr>
              <a:t> Data Values Page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34819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70C0"/>
                </a:solidFill>
                <a:latin typeface="Times New Roman" panose="02020603050405020304" pitchFamily="18" charset="0"/>
                <a:cs typeface="Times New Roman" panose="02020603050405020304" pitchFamily="18" charset="0"/>
              </a:rPr>
              <a:t>CONTENTS</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7301"/>
            <a:ext cx="10515600" cy="5089153"/>
          </a:xfrm>
        </p:spPr>
        <p:txBody>
          <a:bodyPr/>
          <a:lstStyle/>
          <a:p>
            <a:pPr>
              <a:lnSpc>
                <a:spcPct val="100000"/>
              </a:lnSpc>
            </a:pPr>
            <a:r>
              <a:rPr lang="en-US" dirty="0" smtClean="0">
                <a:latin typeface="Times New Roman" panose="02020603050405020304" pitchFamily="18" charset="0"/>
                <a:cs typeface="Times New Roman" panose="02020603050405020304" pitchFamily="18" charset="0"/>
              </a:rPr>
              <a:t>Abstract</a:t>
            </a:r>
          </a:p>
          <a:p>
            <a:pPr>
              <a:lnSpc>
                <a:spcPct val="100000"/>
              </a:lnSpc>
            </a:pPr>
            <a:r>
              <a:rPr lang="en-US" dirty="0" smtClean="0">
                <a:latin typeface="Times New Roman" panose="02020603050405020304" pitchFamily="18" charset="0"/>
                <a:cs typeface="Times New Roman" panose="02020603050405020304" pitchFamily="18" charset="0"/>
              </a:rPr>
              <a:t>Introduction</a:t>
            </a:r>
          </a:p>
          <a:p>
            <a:pPr>
              <a:lnSpc>
                <a:spcPct val="100000"/>
              </a:lnSpc>
            </a:pPr>
            <a:r>
              <a:rPr lang="en-US" dirty="0" smtClean="0">
                <a:latin typeface="Times New Roman" panose="02020603050405020304" pitchFamily="18" charset="0"/>
                <a:cs typeface="Times New Roman" panose="02020603050405020304" pitchFamily="18" charset="0"/>
              </a:rPr>
              <a:t>Implementation</a:t>
            </a:r>
          </a:p>
          <a:p>
            <a:pPr>
              <a:lnSpc>
                <a:spcPct val="100000"/>
              </a:lnSpc>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p>
          <a:p>
            <a:endParaRPr lang="en-US" dirty="0"/>
          </a:p>
        </p:txBody>
      </p:sp>
    </p:spTree>
    <p:extLst>
      <p:ext uri="{BB962C8B-B14F-4D97-AF65-F5344CB8AC3E}">
        <p14:creationId xmlns:p14="http://schemas.microsoft.com/office/powerpoint/2010/main" xmlns="" val="2459562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8175" y="425887"/>
            <a:ext cx="9068844" cy="4863894"/>
          </a:xfrm>
          <a:prstGeom prst="rect">
            <a:avLst/>
          </a:prstGeom>
        </p:spPr>
      </p:pic>
      <p:sp>
        <p:nvSpPr>
          <p:cNvPr id="5" name="TextBox 4"/>
          <p:cNvSpPr txBox="1"/>
          <p:nvPr/>
        </p:nvSpPr>
        <p:spPr>
          <a:xfrm>
            <a:off x="4371584" y="5289781"/>
            <a:ext cx="5298509"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Fig12:</a:t>
            </a:r>
            <a:r>
              <a:rPr lang="en-US" dirty="0" smtClean="0">
                <a:latin typeface="Times New Roman" panose="02020603050405020304" pitchFamily="18" charset="0"/>
                <a:cs typeface="Times New Roman" panose="02020603050405020304" pitchFamily="18" charset="0"/>
              </a:rPr>
              <a:t> Priority Page</a:t>
            </a:r>
          </a:p>
          <a:p>
            <a:endParaRPr lang="en-US" dirty="0"/>
          </a:p>
        </p:txBody>
      </p:sp>
    </p:spTree>
    <p:extLst>
      <p:ext uri="{BB962C8B-B14F-4D97-AF65-F5344CB8AC3E}">
        <p14:creationId xmlns:p14="http://schemas.microsoft.com/office/powerpoint/2010/main" xmlns="" val="317661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2081" y="253812"/>
            <a:ext cx="10221239" cy="5608369"/>
          </a:xfrm>
          <a:prstGeom prst="rect">
            <a:avLst/>
          </a:prstGeom>
        </p:spPr>
      </p:pic>
      <p:sp>
        <p:nvSpPr>
          <p:cNvPr id="3" name="TextBox 2"/>
          <p:cNvSpPr txBox="1"/>
          <p:nvPr/>
        </p:nvSpPr>
        <p:spPr>
          <a:xfrm>
            <a:off x="4283901" y="5899759"/>
            <a:ext cx="3908121"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Fig13:</a:t>
            </a:r>
            <a:r>
              <a:rPr lang="en-US" dirty="0" smtClean="0">
                <a:latin typeface="Times New Roman" panose="02020603050405020304" pitchFamily="18" charset="0"/>
                <a:cs typeface="Times New Roman" panose="02020603050405020304" pitchFamily="18" charset="0"/>
              </a:rPr>
              <a:t> Resources </a:t>
            </a:r>
            <a:r>
              <a:rPr lang="en-US" dirty="0">
                <a:latin typeface="Times New Roman" panose="02020603050405020304" pitchFamily="18" charset="0"/>
                <a:cs typeface="Times New Roman" panose="02020603050405020304" pitchFamily="18" charset="0"/>
              </a:rPr>
              <a:t>Page</a:t>
            </a:r>
          </a:p>
          <a:p>
            <a:endParaRPr lang="en-US" dirty="0"/>
          </a:p>
        </p:txBody>
      </p:sp>
    </p:spTree>
    <p:extLst>
      <p:ext uri="{BB962C8B-B14F-4D97-AF65-F5344CB8AC3E}">
        <p14:creationId xmlns:p14="http://schemas.microsoft.com/office/powerpoint/2010/main" xmlns="" val="730817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52400"/>
            <a:ext cx="10972800" cy="704850"/>
          </a:xfrm>
          <a:prstGeom prst="rect">
            <a:avLst/>
          </a:prstGeom>
        </p:spPr>
        <p:txBody>
          <a:bodyPr anchor="ctr">
            <a:normAutofit/>
          </a:bodyPr>
          <a:lstStyle/>
          <a:p>
            <a:pPr algn="ctr" fontAlgn="auto">
              <a:spcAft>
                <a:spcPts val="0"/>
              </a:spcAft>
              <a:defRPr/>
            </a:pPr>
            <a:r>
              <a:rPr lang="en-US" sz="3600" dirty="0" smtClean="0">
                <a:solidFill>
                  <a:srgbClr val="0070C0"/>
                </a:solidFill>
                <a:latin typeface="Times New Roman" panose="02020603050405020304" pitchFamily="18" charset="0"/>
                <a:cs typeface="Times New Roman" panose="02020603050405020304" pitchFamily="18" charset="0"/>
              </a:rPr>
              <a:t>CONCLUSION</a:t>
            </a:r>
            <a:endParaRPr lang="en-IN" sz="3600" dirty="0">
              <a:solidFill>
                <a:srgbClr val="7030A0"/>
              </a:solidFill>
              <a:latin typeface="+mj-lt"/>
              <a:ea typeface="+mj-ea"/>
              <a:cs typeface="+mj-cs"/>
            </a:endParaRPr>
          </a:p>
        </p:txBody>
      </p:sp>
      <p:sp>
        <p:nvSpPr>
          <p:cNvPr id="11267" name="Content Placeholder 2"/>
          <p:cNvSpPr txBox="1">
            <a:spLocks/>
          </p:cNvSpPr>
          <p:nvPr/>
        </p:nvSpPr>
        <p:spPr bwMode="auto">
          <a:xfrm>
            <a:off x="285751" y="857250"/>
            <a:ext cx="11620500" cy="5857898"/>
          </a:xfrm>
          <a:prstGeom prst="rect">
            <a:avLst/>
          </a:prstGeom>
          <a:noFill/>
          <a:ln w="9525">
            <a:noFill/>
            <a:miter lim="800000"/>
            <a:headEnd/>
            <a:tailEnd/>
          </a:ln>
        </p:spPr>
        <p:txBody>
          <a:bodyPr/>
          <a:lstStyle/>
          <a:p>
            <a:pPr marL="344488" indent="-344488" algn="just">
              <a:buFont typeface="Arial" pitchFamily="34" charset="0"/>
              <a:buChar char="•"/>
            </a:pPr>
            <a:r>
              <a:rPr lang="en-US" sz="2800" dirty="0" smtClean="0">
                <a:latin typeface="Times New Roman" panose="02020603050405020304" pitchFamily="18" charset="0"/>
                <a:cs typeface="Times New Roman" panose="02020603050405020304" pitchFamily="18" charset="0"/>
              </a:rPr>
              <a:t>Incident </a:t>
            </a:r>
            <a:r>
              <a:rPr lang="en-US" sz="2800" dirty="0">
                <a:latin typeface="Times New Roman" panose="02020603050405020304" pitchFamily="18" charset="0"/>
                <a:cs typeface="Times New Roman" panose="02020603050405020304" pitchFamily="18" charset="0"/>
              </a:rPr>
              <a:t>management follows incidents through the service desk to track trends in incident categories and time in each status. </a:t>
            </a:r>
            <a:endParaRPr lang="en-US" sz="2800" dirty="0" smtClean="0">
              <a:latin typeface="Times New Roman" panose="02020603050405020304" pitchFamily="18" charset="0"/>
              <a:cs typeface="Times New Roman" panose="02020603050405020304" pitchFamily="18" charset="0"/>
            </a:endParaRPr>
          </a:p>
          <a:p>
            <a:pPr marL="344488" indent="-344488" algn="just">
              <a:buFont typeface="Wingdings" pitchFamily="2" charset="2"/>
              <a:buChar char="ü"/>
            </a:pPr>
            <a:endParaRPr lang="en-US" sz="2800" dirty="0" smtClean="0">
              <a:latin typeface="Times New Roman" panose="02020603050405020304" pitchFamily="18" charset="0"/>
              <a:cs typeface="Times New Roman" panose="02020603050405020304" pitchFamily="18" charset="0"/>
            </a:endParaRPr>
          </a:p>
          <a:p>
            <a:pPr marL="344488" indent="-344488" algn="just">
              <a:buFont typeface="Arial" pitchFamily="34" charset="0"/>
              <a:buChar char="•"/>
            </a:pPr>
            <a:r>
              <a:rPr lang="en-US" sz="2800" dirty="0" smtClean="0">
                <a:latin typeface="Times New Roman" panose="02020603050405020304" pitchFamily="18" charset="0"/>
                <a:cs typeface="Times New Roman" panose="02020603050405020304" pitchFamily="18" charset="0"/>
              </a:rPr>
              <a:t>Employee </a:t>
            </a:r>
            <a:r>
              <a:rPr lang="en-US" sz="2800" dirty="0">
                <a:latin typeface="Times New Roman" panose="02020603050405020304" pitchFamily="18" charset="0"/>
                <a:cs typeface="Times New Roman" panose="02020603050405020304" pitchFamily="18" charset="0"/>
              </a:rPr>
              <a:t>productivity has a direct impact on your business revenue, </a:t>
            </a:r>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are many reasons for low employee performance, but using innovative methods for monitoring worker activity will let you reveal problems with productivity in the workplace and eliminate them effectively.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3178" y="2677883"/>
            <a:ext cx="6400800" cy="707886"/>
          </a:xfrm>
          <a:prstGeom prst="rect">
            <a:avLst/>
          </a:prstGeom>
          <a:noFill/>
        </p:spPr>
        <p:txBody>
          <a:bodyPr wrap="square" rtlCol="0">
            <a:spAutoFit/>
          </a:bodyPr>
          <a:lstStyle/>
          <a:p>
            <a:r>
              <a:rPr lang="en-US" sz="4000" b="1" dirty="0" smtClean="0">
                <a:solidFill>
                  <a:srgbClr val="0070C0"/>
                </a:solidFill>
                <a:latin typeface="Times New Roman" panose="02020603050405020304" pitchFamily="18" charset="0"/>
                <a:cs typeface="Times New Roman" panose="02020603050405020304" pitchFamily="18" charset="0"/>
              </a:rPr>
              <a:t>Thank You</a:t>
            </a:r>
            <a:endParaRPr lang="en-US" sz="4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89322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70C0"/>
                </a:solidFill>
                <a:latin typeface="Times New Roman" panose="02020603050405020304" pitchFamily="18" charset="0"/>
                <a:cs typeface="Times New Roman" panose="02020603050405020304" pitchFamily="18" charset="0"/>
              </a:rPr>
              <a:t>ABSTRACT</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8288"/>
            <a:ext cx="10515600" cy="4142076"/>
          </a:xfrm>
        </p:spPr>
        <p:txBody>
          <a:bodyPr>
            <a:normAutofit lnSpcReduction="10000"/>
          </a:bodyPr>
          <a:lstStyle/>
          <a:p>
            <a:pPr marL="0" indent="0" algn="just">
              <a:lnSpc>
                <a:spcPct val="100000"/>
              </a:lnSpc>
              <a:buNone/>
            </a:pPr>
            <a:r>
              <a:rPr lang="en-US" dirty="0" smtClean="0">
                <a:latin typeface="Times New Roman" panose="02020603050405020304" pitchFamily="18" charset="0"/>
                <a:cs typeface="Times New Roman" panose="02020603050405020304" pitchFamily="18" charset="0"/>
              </a:rPr>
              <a:t>Large number of incidents are raised in almost all corporate companies these days. Resolving all such incidents and making a note of all such incidents is a tedious and time consuming task. The aim of this project is to provide a </a:t>
            </a:r>
            <a:r>
              <a:rPr lang="en-US" dirty="0" smtClean="0">
                <a:latin typeface="Times New Roman" panose="02020603050405020304" pitchFamily="18" charset="0"/>
                <a:cs typeface="Times New Roman" panose="02020603050405020304" pitchFamily="18" charset="0"/>
              </a:rPr>
              <a:t>INCIDENT </a:t>
            </a:r>
            <a:r>
              <a:rPr lang="en-US" dirty="0" smtClean="0">
                <a:latin typeface="Times New Roman" panose="02020603050405020304" pitchFamily="18" charset="0"/>
                <a:cs typeface="Times New Roman" panose="02020603050405020304" pitchFamily="18" charset="0"/>
              </a:rPr>
              <a:t>PRODUCTIVITY TRACKER, a web application that is able to manage the </a:t>
            </a:r>
            <a:r>
              <a:rPr lang="en-US" dirty="0" smtClean="0">
                <a:latin typeface="Times New Roman" panose="02020603050405020304" pitchFamily="18" charset="0"/>
                <a:cs typeface="Times New Roman" panose="02020603050405020304" pitchFamily="18" charset="0"/>
              </a:rPr>
              <a:t>creation, updating </a:t>
            </a:r>
            <a:r>
              <a:rPr lang="en-US" dirty="0" smtClean="0">
                <a:latin typeface="Times New Roman" panose="02020603050405020304" pitchFamily="18" charset="0"/>
                <a:cs typeface="Times New Roman" panose="02020603050405020304" pitchFamily="18" charset="0"/>
              </a:rPr>
              <a:t>of incidents and movement of tasks from desk to desk of personnel who work on them. The system is interactive and usable in Corporate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ompany production operations.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31163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70C0"/>
                </a:solidFill>
                <a:latin typeface="Times New Roman" panose="02020603050405020304" pitchFamily="18" charset="0"/>
                <a:cs typeface="Times New Roman" panose="02020603050405020304" pitchFamily="18" charset="0"/>
              </a:rPr>
              <a:t>INTRODUCTION	</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6970"/>
            <a:ext cx="10515600" cy="4351338"/>
          </a:xfrm>
        </p:spPr>
        <p:txBody>
          <a:bodyPr>
            <a:normAutofit lnSpcReduction="10000"/>
          </a:bodyPr>
          <a:lstStyle/>
          <a:p>
            <a:pPr marL="0" indent="0">
              <a:lnSpc>
                <a:spcPct val="100000"/>
              </a:lnSpc>
              <a:buNone/>
            </a:pPr>
            <a:r>
              <a:rPr lang="en-US" sz="3200" b="1" dirty="0" smtClean="0">
                <a:latin typeface="Times New Roman" panose="02020603050405020304" pitchFamily="18" charset="0"/>
                <a:cs typeface="Times New Roman" panose="02020603050405020304" pitchFamily="18" charset="0"/>
              </a:rPr>
              <a:t>What is an Incident?</a:t>
            </a:r>
          </a:p>
          <a:p>
            <a:pPr algn="just">
              <a:lnSpc>
                <a:spcPct val="100000"/>
              </a:lnSpc>
            </a:pPr>
            <a:r>
              <a:rPr lang="en-US" dirty="0">
                <a:latin typeface="Times New Roman" panose="02020603050405020304" pitchFamily="18" charset="0"/>
                <a:cs typeface="Times New Roman" panose="02020603050405020304" pitchFamily="18" charset="0"/>
              </a:rPr>
              <a:t>An incident is an unplanned interruption or quality reduction of an IT service. The service level agreements (SLA) define the agreed-upon service level between the provider and the customer. </a:t>
            </a:r>
            <a:endParaRPr lang="en-US" dirty="0" smtClean="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An incident is an unexpected disruption to a service. It disturbs the normal operation thus affecting end </a:t>
            </a:r>
            <a:r>
              <a:rPr lang="en-US" dirty="0" smtClean="0">
                <a:latin typeface="Times New Roman" panose="02020603050405020304" pitchFamily="18" charset="0"/>
                <a:cs typeface="Times New Roman" panose="02020603050405020304" pitchFamily="18" charset="0"/>
              </a:rPr>
              <a:t>user’s productivity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02946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70C0"/>
                </a:solidFill>
                <a:latin typeface="Times New Roman" panose="02020603050405020304" pitchFamily="18" charset="0"/>
                <a:cs typeface="Times New Roman" panose="02020603050405020304" pitchFamily="18" charset="0"/>
              </a:rPr>
              <a:t>IMPLEMENTATION</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1552"/>
            <a:ext cx="10515600" cy="4838411"/>
          </a:xfrm>
        </p:spPr>
        <p:txBody>
          <a:bodyPr>
            <a:normAutofit lnSpcReduction="10000"/>
          </a:bodyPr>
          <a:lstStyle/>
          <a:p>
            <a:pPr marL="0" indent="0">
              <a:lnSpc>
                <a:spcPct val="110000"/>
              </a:lnSpc>
              <a:buNone/>
            </a:pPr>
            <a:r>
              <a:rPr lang="en-US" sz="3200" dirty="0" smtClean="0">
                <a:solidFill>
                  <a:srgbClr val="FF0000"/>
                </a:solidFill>
                <a:latin typeface="Times New Roman" panose="02020603050405020304" pitchFamily="18" charset="0"/>
                <a:cs typeface="Times New Roman" panose="02020603050405020304" pitchFamily="18" charset="0"/>
              </a:rPr>
              <a:t>Database Creation:</a:t>
            </a:r>
          </a:p>
          <a:p>
            <a:pPr algn="just">
              <a:lnSpc>
                <a:spcPct val="110000"/>
              </a:lnSpc>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database is created for the purpose of storing the incidents and their characteristics. </a:t>
            </a:r>
            <a:endParaRPr lang="en-US" dirty="0" smtClean="0">
              <a:latin typeface="Times New Roman" panose="02020603050405020304" pitchFamily="18" charset="0"/>
              <a:cs typeface="Times New Roman" panose="02020603050405020304" pitchFamily="18" charset="0"/>
            </a:endParaRPr>
          </a:p>
          <a:p>
            <a:pPr algn="just">
              <a:lnSpc>
                <a:spcPct val="110000"/>
              </a:lnSpc>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incident will have many features like the user to whom the incident is assigned to, and the area of the incident along with its priority of closure. </a:t>
            </a:r>
            <a:endParaRPr lang="en-US" dirty="0" smtClean="0">
              <a:latin typeface="Times New Roman" panose="02020603050405020304" pitchFamily="18" charset="0"/>
              <a:cs typeface="Times New Roman" panose="02020603050405020304" pitchFamily="18" charset="0"/>
            </a:endParaRPr>
          </a:p>
          <a:p>
            <a:pPr algn="just">
              <a:lnSpc>
                <a:spcPct val="11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order to maintain a clear understanding and relationship between all the characteristics of the incidents, we have created a database with some tables.</a:t>
            </a:r>
          </a:p>
          <a:p>
            <a:endParaRPr lang="en-US" dirty="0"/>
          </a:p>
        </p:txBody>
      </p:sp>
    </p:spTree>
    <p:extLst>
      <p:ext uri="{BB962C8B-B14F-4D97-AF65-F5344CB8AC3E}">
        <p14:creationId xmlns:p14="http://schemas.microsoft.com/office/powerpoint/2010/main" xmlns="" val="3859071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124691"/>
            <a:ext cx="10515600" cy="6511636"/>
          </a:xfrm>
        </p:spPr>
        <p:txBody>
          <a:bodyPr>
            <a:normAutofit fontScale="92500" lnSpcReduction="10000"/>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The tables and the features of the tables in the database used for this project </a:t>
            </a:r>
            <a:r>
              <a:rPr lang="en-US" dirty="0" smtClean="0">
                <a:latin typeface="Times New Roman" panose="02020603050405020304" pitchFamily="18" charset="0"/>
                <a:cs typeface="Times New Roman" panose="02020603050405020304" pitchFamily="18" charset="0"/>
              </a:rPr>
              <a:t>are:</a:t>
            </a:r>
          </a:p>
          <a:p>
            <a:pPr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User: This table contains  username, password and role.</a:t>
            </a:r>
          </a:p>
          <a:p>
            <a:pPr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Role: This table provides information about Roles like administrator </a:t>
            </a:r>
            <a:r>
              <a:rPr lang="en-US" dirty="0" smtClean="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user.</a:t>
            </a: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Area: It describes about areas of an incident like Sales, Purchases etc.</a:t>
            </a:r>
          </a:p>
          <a:p>
            <a:pPr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Priority : Priority table provides details about the priority of incidents </a:t>
            </a:r>
            <a:r>
              <a:rPr lang="en-US" dirty="0" smtClean="0">
                <a:latin typeface="Times New Roman" panose="02020603050405020304" pitchFamily="18" charset="0"/>
                <a:cs typeface="Times New Roman" panose="02020603050405020304" pitchFamily="18" charset="0"/>
              </a:rPr>
              <a:t>like </a:t>
            </a:r>
            <a:r>
              <a:rPr lang="en-US" dirty="0" smtClean="0">
                <a:latin typeface="Times New Roman" panose="02020603050405020304" pitchFamily="18" charset="0"/>
                <a:cs typeface="Times New Roman" panose="02020603050405020304" pitchFamily="18" charset="0"/>
              </a:rPr>
              <a:t>high,medium,low.</a:t>
            </a:r>
          </a:p>
          <a:p>
            <a:pPr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Status: It describes about the status of an incident like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open,acknowledged,resolved and completed.</a:t>
            </a:r>
          </a:p>
          <a:p>
            <a:pPr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Incident: This </a:t>
            </a:r>
            <a:r>
              <a:rPr lang="en-US" dirty="0">
                <a:latin typeface="Times New Roman" panose="02020603050405020304" pitchFamily="18" charset="0"/>
                <a:cs typeface="Times New Roman" panose="02020603050405020304" pitchFamily="18" charset="0"/>
              </a:rPr>
              <a:t>table has attributes specific to it and some attributes that are taken from other tables in the database</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xmlns="" val="2532583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4764" y="574765"/>
            <a:ext cx="10672355" cy="5603201"/>
          </a:xfrm>
          <a:prstGeom prst="rect">
            <a:avLst/>
          </a:prstGeom>
        </p:spPr>
        <p:txBody>
          <a:bodyPr wrap="square">
            <a:spAutoFit/>
          </a:bodyPr>
          <a:lstStyle/>
          <a:p>
            <a:pPr>
              <a:lnSpc>
                <a:spcPct val="107000"/>
              </a:lnSpc>
              <a:spcAft>
                <a:spcPts val="800"/>
              </a:spcAft>
            </a:pPr>
            <a:r>
              <a:rPr lang="en-US" sz="32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Model View Controller Creation:</a:t>
            </a:r>
            <a:endParaRPr lang="en-US" sz="3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This application is used for operations team for any project to track the incidents raised on the application, its status and know the health of the application.</a:t>
            </a:r>
          </a:p>
          <a:p>
            <a:pP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Functionalities </a:t>
            </a:r>
            <a:r>
              <a:rPr lang="en-US" sz="3200" b="1" dirty="0">
                <a:latin typeface="Times New Roman" panose="02020603050405020304" pitchFamily="18" charset="0"/>
                <a:ea typeface="Calibri" panose="020F0502020204030204" pitchFamily="34" charset="0"/>
                <a:cs typeface="Times New Roman" panose="02020603050405020304" pitchFamily="18" charset="0"/>
              </a:rPr>
              <a:t>Provided by the Tracker:</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Add Incident Report</a:t>
            </a:r>
          </a:p>
          <a:p>
            <a:pPr marL="342900" marR="0" lvl="0" indent="-342900">
              <a:lnSpc>
                <a:spcPct val="107000"/>
              </a:lnSpc>
              <a:spcBef>
                <a:spcPts val="0"/>
              </a:spcBef>
              <a:spcAft>
                <a:spcPts val="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Update Incident Report</a:t>
            </a:r>
          </a:p>
          <a:p>
            <a:pPr marL="342900" marR="0" lvl="0" indent="-342900">
              <a:lnSpc>
                <a:spcPct val="107000"/>
              </a:lnSpc>
              <a:spcBef>
                <a:spcPts val="0"/>
              </a:spcBef>
              <a:spcAft>
                <a:spcPts val="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Reports with various filters</a:t>
            </a:r>
          </a:p>
          <a:p>
            <a:pPr marL="342900" marR="0" lvl="0" indent="-342900">
              <a:lnSpc>
                <a:spcPct val="107000"/>
              </a:lnSpc>
              <a:spcBef>
                <a:spcPts val="0"/>
              </a:spcBef>
              <a:spcAft>
                <a:spcPts val="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Show the different data values considered for the incidents (like areas, priorities, Resources etc)</a:t>
            </a:r>
          </a:p>
          <a:p>
            <a:pPr marL="342900" marR="0" lvl="0" indent="-342900">
              <a:lnSpc>
                <a:spcPct val="107000"/>
              </a:lnSpc>
              <a:spcBef>
                <a:spcPts val="0"/>
              </a:spcBef>
              <a:spcAft>
                <a:spcPts val="80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Download the report capability to Excel.</a:t>
            </a:r>
          </a:p>
        </p:txBody>
      </p:sp>
    </p:spTree>
    <p:extLst>
      <p:ext uri="{BB962C8B-B14F-4D97-AF65-F5344CB8AC3E}">
        <p14:creationId xmlns:p14="http://schemas.microsoft.com/office/powerpoint/2010/main" xmlns="" val="550025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5873" y="369397"/>
            <a:ext cx="10276115" cy="3930178"/>
          </a:xfrm>
          <a:prstGeom prst="rect">
            <a:avLst/>
          </a:prstGeom>
        </p:spPr>
        <p:txBody>
          <a:bodyPr wrap="square">
            <a:spAutoFit/>
          </a:bodyPr>
          <a:lstStyle/>
          <a:p>
            <a:pPr algn="just">
              <a:lnSpc>
                <a:spcPct val="107000"/>
              </a:lnSpc>
              <a:spcAft>
                <a:spcPts val="8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Technical Implementation of above tracker to achieve above functionalities</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a:t>
            </a:r>
          </a:p>
          <a:p>
            <a:pPr algn="just">
              <a:buFont typeface="Arial" pitchFamily="34" charset="0"/>
              <a:buChar char="•"/>
            </a:pPr>
            <a:r>
              <a:rPr lang="en-US" sz="2800" dirty="0">
                <a:latin typeface="Times New Roman" panose="02020603050405020304" pitchFamily="18" charset="0"/>
                <a:cs typeface="Times New Roman" panose="02020603050405020304" pitchFamily="18" charset="0"/>
              </a:rPr>
              <a:t>To achieve end to end of each above functionality application would have a UI, Database, business logic which integrates UI and DB and fetch data as needed and some download capabilities to Excel must be supported.</a:t>
            </a:r>
          </a:p>
          <a:p>
            <a:pPr algn="just">
              <a:buFont typeface="Arial" pitchFamily="34" charset="0"/>
              <a:buChar char="•"/>
            </a:pPr>
            <a:r>
              <a:rPr lang="en-US" sz="2800" dirty="0">
                <a:latin typeface="Times New Roman" panose="02020603050405020304" pitchFamily="18" charset="0"/>
                <a:cs typeface="Times New Roman" panose="02020603050405020304" pitchFamily="18" charset="0"/>
              </a:rPr>
              <a:t>UI Pages and functionalities supported:</a:t>
            </a:r>
          </a:p>
          <a:p>
            <a:pPr algn="just">
              <a:lnSpc>
                <a:spcPct val="107000"/>
              </a:lnSpc>
              <a:spcAft>
                <a:spcPts val="800"/>
              </a:spcAft>
              <a:buFont typeface="Arial" pitchFamily="34" charset="0"/>
              <a:buChar char="•"/>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237319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9576" y="226394"/>
            <a:ext cx="10870339" cy="2523768"/>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Login Page:</a:t>
            </a:r>
          </a:p>
          <a:p>
            <a:pPr algn="just"/>
            <a:r>
              <a:rPr lang="en-US" sz="2800" dirty="0">
                <a:latin typeface="Times New Roman" panose="02020603050405020304" pitchFamily="18" charset="0"/>
                <a:cs typeface="Times New Roman" panose="02020603050405020304" pitchFamily="18" charset="0"/>
              </a:rPr>
              <a:t>The below is the mock up of the login page in which username, password and role are inputs. Login button click should successfully login and redirect to next page (Incident tracking Page). Cancel should be on same page.</a:t>
            </a:r>
          </a:p>
          <a:p>
            <a:pPr algn="just"/>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41326" y="2317314"/>
            <a:ext cx="8922990" cy="3762933"/>
          </a:xfrm>
          <a:prstGeom prst="rect">
            <a:avLst/>
          </a:prstGeom>
        </p:spPr>
      </p:pic>
      <p:sp>
        <p:nvSpPr>
          <p:cNvPr id="6" name="TextBox 5"/>
          <p:cNvSpPr txBox="1"/>
          <p:nvPr/>
        </p:nvSpPr>
        <p:spPr>
          <a:xfrm>
            <a:off x="1427018" y="6202851"/>
            <a:ext cx="8603673"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                                                     Fig1</a:t>
            </a:r>
            <a:r>
              <a:rPr lang="en-US" dirty="0" smtClean="0">
                <a:latin typeface="Times New Roman" panose="02020603050405020304" pitchFamily="18" charset="0"/>
                <a:cs typeface="Times New Roman" panose="02020603050405020304" pitchFamily="18" charset="0"/>
              </a:rPr>
              <a:t>: Login Page of administrator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5531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TotalTime>
  <Words>790</Words>
  <Application>Microsoft Office PowerPoint</Application>
  <PresentationFormat>Custom</PresentationFormat>
  <Paragraphs>78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CONTENTS</vt:lpstr>
      <vt:lpstr>ABSTRACT</vt:lpstr>
      <vt:lpstr>INTRODUCTION </vt:lpstr>
      <vt:lpstr>IMPLEMENTATION</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Infosys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INCIDENTS PRODUCTIVITY TRACKER</dc:title>
  <dc:creator>Venkata Niharika Rajamreddy</dc:creator>
  <cp:lastModifiedBy>cmahammadakhtar</cp:lastModifiedBy>
  <cp:revision>64</cp:revision>
  <dcterms:created xsi:type="dcterms:W3CDTF">2019-04-03T05:25:37Z</dcterms:created>
  <dcterms:modified xsi:type="dcterms:W3CDTF">2019-04-23T02:47:01Z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8a196-24eb-41bb-9b22-e6a1875a70f5_Enabled">
    <vt:lpwstr>True</vt:lpwstr>
  </property>
  <property fmtid="{D5CDD505-2E9C-101B-9397-08002B2CF9AE}" pid="3" name="MSIP_Label_7fd8a196-24eb-41bb-9b22-e6a1875a70f5_SiteId">
    <vt:lpwstr>63ce7d59-2f3e-42cd-a8cc-be764cff5eb6</vt:lpwstr>
  </property>
  <property fmtid="{D5CDD505-2E9C-101B-9397-08002B2CF9AE}" pid="4" name="MSIP_Label_7fd8a196-24eb-41bb-9b22-e6a1875a70f5_Owner">
    <vt:lpwstr>venkataniharika.TRN@ad.infosys.com</vt:lpwstr>
  </property>
  <property fmtid="{D5CDD505-2E9C-101B-9397-08002B2CF9AE}" pid="5" name="MSIP_Label_7fd8a196-24eb-41bb-9b22-e6a1875a70f5_SetDate">
    <vt:lpwstr>2019-04-03T05:26:45.0124516Z</vt:lpwstr>
  </property>
  <property fmtid="{D5CDD505-2E9C-101B-9397-08002B2CF9AE}" pid="6" name="MSIP_Label_7fd8a196-24eb-41bb-9b22-e6a1875a70f5_Name">
    <vt:lpwstr>Public</vt:lpwstr>
  </property>
  <property fmtid="{D5CDD505-2E9C-101B-9397-08002B2CF9AE}" pid="7" name="MSIP_Label_7fd8a196-24eb-41bb-9b22-e6a1875a70f5_Application">
    <vt:lpwstr>Microsoft Azure Information Protection</vt:lpwstr>
  </property>
  <property fmtid="{D5CDD505-2E9C-101B-9397-08002B2CF9AE}" pid="8" name="MSIP_Label_7fd8a196-24eb-41bb-9b22-e6a1875a70f5_Extended_MSFT_Method">
    <vt:lpwstr>Manual</vt:lpwstr>
  </property>
  <property fmtid="{D5CDD505-2E9C-101B-9397-08002B2CF9AE}" pid="9" name="Sensitivity">
    <vt:lpwstr>Public</vt:lpwstr>
  </property>
</Properties>
</file>