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89" r:id="rId4"/>
    <p:sldId id="293" r:id="rId5"/>
    <p:sldId id="294" r:id="rId6"/>
    <p:sldId id="297" r:id="rId7"/>
    <p:sldId id="295" r:id="rId8"/>
    <p:sldId id="299" r:id="rId9"/>
    <p:sldId id="298" r:id="rId10"/>
    <p:sldId id="302" r:id="rId11"/>
    <p:sldId id="303" r:id="rId12"/>
    <p:sldId id="296" r:id="rId13"/>
    <p:sldId id="262" r:id="rId14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dara" panose="020E0502030303020204" pitchFamily="34" charset="0"/>
      <p:regular r:id="rId21"/>
      <p:bold r:id="rId22"/>
      <p:italic r:id="rId23"/>
      <p:boldItalic r:id="rId24"/>
    </p:embeddedFont>
    <p:embeddedFont>
      <p:font typeface="Browallia New" panose="020B0604020202020204" pitchFamily="34" charset="-34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39"/>
    <a:srgbClr val="FF6600"/>
    <a:srgbClr val="FA9614"/>
    <a:srgbClr val="0C2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70" d="100"/>
          <a:sy n="70" d="100"/>
        </p:scale>
        <p:origin x="1386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CA3C-1C47-4136-BC19-D418B86E28F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626CB-A162-45E5-94CA-C8CDFC65D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1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AEBC-5E52-4950-BF3B-667EFF07EAD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F8CF8-CE73-4F51-A892-2DAC17D1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6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F8CF8-CE73-4F51-A892-2DAC17D1AA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F8CF8-CE73-4F51-A892-2DAC17D1AA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3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6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800"/>
            <a:ext cx="9144001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1" y="6019800"/>
            <a:ext cx="1689101" cy="838200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20574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" y="-527"/>
            <a:ext cx="1193800" cy="3139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6601023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Confidential and Proprietary to PepsiCo</a:t>
            </a:r>
            <a:endParaRPr lang="en-US" sz="1400" dirty="0">
              <a:solidFill>
                <a:schemeClr val="bg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6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8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8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95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74B5-88D6-45A9-AEA9-4BA40F001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6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362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04950" algn="l"/>
              </a:tabLst>
            </a:pPr>
            <a:r>
              <a:rPr lang="en-US" altLang="en-US" sz="4800" dirty="0" smtClean="0">
                <a:ln w="0"/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GTIN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04950" algn="l"/>
              </a:tabLst>
            </a:pPr>
            <a:r>
              <a:rPr lang="en-US" altLang="en-US" sz="4800" dirty="0" smtClean="0">
                <a:ln w="0"/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(Global Trade Identification Number)</a:t>
            </a:r>
            <a:endParaRPr lang="en-US" altLang="en-US" sz="4800" dirty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61722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Eaches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Cases and Pallets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9" descr="laysTran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926848" cy="7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cartonLay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14" y="2940603"/>
            <a:ext cx="1530098" cy="98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Ajish\Cornerstone\Images\Pallet 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4" y="4244550"/>
            <a:ext cx="1559914" cy="19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90800" y="1474841"/>
            <a:ext cx="63246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br>
              <a:rPr lang="en-US" alt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individually wrapped unit of product, such as a flex bag of product, such as Lay’s, Tostitos, Frito’s, Doritos, Cheetos, and so forth.</a:t>
            </a:r>
          </a:p>
          <a:p>
            <a:pPr>
              <a:lnSpc>
                <a:spcPct val="110000"/>
              </a:lnSpc>
            </a:pP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: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080224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GTIN: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0-0028400-32040-5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5779" y="2719392"/>
            <a:ext cx="6349621" cy="14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5000"/>
              </a:spcBef>
              <a:spcAft>
                <a:spcPct val="35000"/>
              </a:spcAft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indent="-234950" eaLnBrk="0" hangingPunct="0">
              <a:spcBef>
                <a:spcPct val="20000"/>
              </a:spcBef>
              <a:buClr>
                <a:srgbClr val="6E69B0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indent="-228600" eaLnBrk="0" hangingPunct="0">
              <a:spcBef>
                <a:spcPct val="20000"/>
              </a:spcBef>
              <a:buClr>
                <a:srgbClr val="911083"/>
              </a:buClr>
              <a:buSzPct val="85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8E8F"/>
              </a:buClr>
              <a:buFont typeface="Webdings" pitchFamily="18" charset="2"/>
              <a:buChar char="8"/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1882775" indent="-266700" eaLnBrk="0" hangingPunct="0">
              <a:spcBef>
                <a:spcPct val="20000"/>
              </a:spcBef>
              <a:buClr>
                <a:srgbClr val="FFC211"/>
              </a:buClr>
              <a:buFont typeface="Webdings" pitchFamily="18" charset="2"/>
              <a:buChar char="4"/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339975" indent="-266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211"/>
              </a:buClr>
              <a:buFont typeface="Webdings" pitchFamily="18" charset="2"/>
              <a:buChar char="4"/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797175" indent="-266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211"/>
              </a:buClr>
              <a:buFont typeface="Webdings" pitchFamily="18" charset="2"/>
              <a:buChar char="4"/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254375" indent="-266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211"/>
              </a:buClr>
              <a:buFont typeface="Webdings" pitchFamily="18" charset="2"/>
              <a:buChar char="4"/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711575" indent="-266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211"/>
              </a:buClr>
              <a:buFont typeface="Webdings" pitchFamily="18" charset="2"/>
              <a:buChar char="4"/>
              <a:defRPr sz="1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Case</a:t>
            </a:r>
            <a:b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 shipping container for </a:t>
            </a:r>
            <a:r>
              <a:rPr lang="en-US" altLang="en-US" dirty="0" err="1">
                <a:latin typeface="Arial" panose="020B0604020202020204" pitchFamily="34" charset="0"/>
              </a:rPr>
              <a:t>eaches</a:t>
            </a:r>
            <a:r>
              <a:rPr lang="en-US" altLang="en-US" dirty="0">
                <a:latin typeface="Arial" panose="020B0604020202020204" pitchFamily="34" charset="0"/>
              </a:rPr>
              <a:t> or caddies. A product can be associated with multiple case packs, such as a regular carton </a:t>
            </a:r>
            <a:r>
              <a:rPr lang="en-US" altLang="en-US" dirty="0" smtClean="0">
                <a:latin typeface="Arial" panose="020B0604020202020204" pitchFamily="34" charset="0"/>
              </a:rPr>
              <a:t>which normally represented by a case sequence of -01.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Case 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08022401</a:t>
            </a: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Case</a:t>
            </a:r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GTIN: </a:t>
            </a:r>
            <a:r>
              <a:rPr lang="en-US" altLang="en-US" dirty="0" smtClean="0">
                <a:latin typeface="Arial" panose="020B0604020202020204" pitchFamily="34" charset="0"/>
              </a:rPr>
              <a:t>0-0028400-</a:t>
            </a:r>
            <a:r>
              <a:rPr lang="en-US" altLang="en-US" dirty="0">
                <a:latin typeface="Arial" panose="020B0604020202020204" pitchFamily="34" charset="0"/>
              </a:rPr>
              <a:t>32040</a:t>
            </a:r>
            <a:r>
              <a:rPr lang="en-US" altLang="en-US" dirty="0" smtClean="0">
                <a:latin typeface="Arial" panose="020B0604020202020204" pitchFamily="34" charset="0"/>
              </a:rPr>
              <a:t>-0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Case </a:t>
            </a:r>
            <a:r>
              <a:rPr lang="en-US" alt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Qty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</a:rPr>
              <a:t>15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5779" y="4419600"/>
            <a:ext cx="6376917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Pallet</a:t>
            </a:r>
          </a:p>
          <a:p>
            <a:pPr>
              <a:lnSpc>
                <a:spcPct val="110000"/>
              </a:lnSpc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1400" b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Pallet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big wooden platform to enable shipment and sales in large quantities. There are saleable and non-saleable(only used for shipments) pallets.</a:t>
            </a:r>
          </a:p>
          <a:p>
            <a:pPr>
              <a:lnSpc>
                <a:spcPct val="110000"/>
              </a:lnSpc>
            </a:pP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: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08228000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GTIN: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0-0028400-47241-8</a:t>
            </a:r>
          </a:p>
          <a:p>
            <a:pPr>
              <a:lnSpc>
                <a:spcPct val="110000"/>
              </a:lnSpc>
            </a:pP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: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08228001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GTIN: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0-0028400-58258-2	</a:t>
            </a:r>
            <a:endParaRPr lang="en-US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lang="en-US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685800"/>
            <a:ext cx="5181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Product Structure with GTIN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1143" y="5056705"/>
            <a:ext cx="347186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TRADE GTIN: </a:t>
            </a:r>
            <a:r>
              <a:rPr lang="en-US" altLang="en-US" b="1" dirty="0">
                <a:solidFill>
                  <a:schemeClr val="bg1"/>
                </a:solidFill>
              </a:rPr>
              <a:t>0-0028400-32040-5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1143" y="4650970"/>
            <a:ext cx="34718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EACH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altLang="en-US" b="1" dirty="0" smtClean="0">
                <a:solidFill>
                  <a:schemeClr val="bg1"/>
                </a:solidFill>
              </a:rPr>
              <a:t>08022400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652668"/>
            <a:ext cx="347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CASE </a:t>
            </a:r>
            <a:r>
              <a:rPr lang="en-US" b="1" dirty="0" smtClean="0"/>
              <a:t>GTIN: </a:t>
            </a:r>
            <a:r>
              <a:rPr lang="en-US" altLang="en-US" b="1" dirty="0"/>
              <a:t>0-0028400-41450-0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047541"/>
            <a:ext cx="34718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CASE: </a:t>
            </a:r>
            <a:r>
              <a:rPr lang="en-US" altLang="en-US" b="1" dirty="0" smtClean="0">
                <a:solidFill>
                  <a:schemeClr val="bg1"/>
                </a:solidFill>
              </a:rPr>
              <a:t>08022401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4272" y="2183665"/>
            <a:ext cx="34718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PALLET OF PRODUCT: </a:t>
            </a:r>
            <a:r>
              <a:rPr lang="en-US" altLang="en-US" b="1" dirty="0" smtClean="0">
                <a:solidFill>
                  <a:schemeClr val="bg1"/>
                </a:solidFill>
              </a:rPr>
              <a:t>08023402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4938" y="1787903"/>
            <a:ext cx="347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CASE </a:t>
            </a:r>
            <a:r>
              <a:rPr lang="en-US" b="1" dirty="0" smtClean="0"/>
              <a:t>GTIN: </a:t>
            </a:r>
            <a:r>
              <a:rPr lang="en-US" altLang="en-US" b="1" dirty="0"/>
              <a:t>0-0028400-57410-5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4" name="Elbow Connector 13"/>
          <p:cNvCxnSpPr>
            <a:endCxn id="6" idx="1"/>
          </p:cNvCxnSpPr>
          <p:nvPr/>
        </p:nvCxnSpPr>
        <p:spPr>
          <a:xfrm rot="16200000" flipH="1">
            <a:off x="1882733" y="3597226"/>
            <a:ext cx="1418764" cy="1058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</p:cNvCxnSpPr>
          <p:nvPr/>
        </p:nvCxnSpPr>
        <p:spPr>
          <a:xfrm rot="5400000">
            <a:off x="5598416" y="3279182"/>
            <a:ext cx="2097973" cy="645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322" y="1722354"/>
            <a:ext cx="34718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PALLET OF CASES: </a:t>
            </a:r>
            <a:r>
              <a:rPr lang="en-US" altLang="en-US" b="1" dirty="0" smtClean="0">
                <a:solidFill>
                  <a:schemeClr val="bg1"/>
                </a:solidFill>
              </a:rPr>
              <a:t>08022401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63087" y="2091686"/>
            <a:ext cx="0" cy="56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15843" y="2187511"/>
            <a:ext cx="12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63087" y="3850095"/>
            <a:ext cx="12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05126" y="2970362"/>
            <a:ext cx="12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21268"/>
            <a:ext cx="62204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Trade and Case GTIN relationship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278642" y="1447800"/>
            <a:ext cx="8382000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sz="20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218" y="3810000"/>
            <a:ext cx="82318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 and Shipping UPC has different </a:t>
            </a:r>
            <a:r>
              <a:rPr lang="en-US" b="1" dirty="0" smtClean="0"/>
              <a:t>numbers.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items within a carton have different product numbers (i.e. mixed pack), the Packaging Indicator should be a “0” and a brand new unique Product Number must be used to represent this unique assortment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0-0028400-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05804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-9 – Trade GTIN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0-0028400-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58115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-8 – Shipping GTIN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218" y="1463599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 Shipping UPC has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same number.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items within a carton have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 numbers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Packaging Indicator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a non-zero number indicating the packaging level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Product Number (Item reference (UPC) ) will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</a:p>
          <a:p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-0836093-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40118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-5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Trade GTIN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-0836093-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40118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-2 – Shipping GTIN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3622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504950" algn="l"/>
              </a:tabLst>
            </a:pPr>
            <a:r>
              <a:rPr lang="en-US" sz="4800" b="1" dirty="0" smtClean="0">
                <a:solidFill>
                  <a:srgbClr val="FF66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4800" b="1" dirty="0">
              <a:solidFill>
                <a:srgbClr val="FF66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504950" algn="l"/>
              </a:tabLst>
            </a:pPr>
            <a:endParaRPr lang="en-US" sz="4800" b="1" dirty="0">
              <a:solidFill>
                <a:srgbClr val="FF66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457200"/>
            <a:ext cx="2758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504950" algn="l"/>
              </a:tabLst>
            </a:pPr>
            <a:r>
              <a:rPr lang="en-US" altLang="en-US" sz="2400" b="1" dirty="0" smtClean="0">
                <a:solidFill>
                  <a:srgbClr val="FF66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of Contents</a:t>
            </a:r>
            <a:endParaRPr lang="en-US" altLang="en-US" sz="240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3" y="918865"/>
            <a:ext cx="7101234" cy="479613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GTIN?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GTIN Composition 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GTIN Types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GTIN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GTIN Creation in Agile PLM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GTIN Creation in Agile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PLM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GTIN Formats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Eaches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 and Pallets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Structure with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GTIN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and Case GTIN relationship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21268"/>
            <a:ext cx="62204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is a GTIN?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304800" y="1524000"/>
            <a:ext cx="8382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GTIN </a:t>
            </a:r>
            <a:r>
              <a:rPr lang="en-US" sz="1600" dirty="0" smtClean="0">
                <a:latin typeface="Arial" panose="020B0604020202020204" pitchFamily="34" charset="0"/>
              </a:rPr>
              <a:t>is the abbreviation for </a:t>
            </a:r>
            <a:r>
              <a:rPr lang="en-US" sz="1600" b="1" dirty="0">
                <a:latin typeface="Arial" panose="020B0604020202020204" pitchFamily="34" charset="0"/>
              </a:rPr>
              <a:t>Global Trade </a:t>
            </a:r>
            <a:r>
              <a:rPr lang="en-US" sz="1600" b="1" dirty="0" smtClean="0">
                <a:latin typeface="Arial" panose="020B0604020202020204" pitchFamily="34" charset="0"/>
              </a:rPr>
              <a:t>Identification </a:t>
            </a:r>
            <a:r>
              <a:rPr lang="en-US" sz="1600" b="1" dirty="0" smtClean="0">
                <a:latin typeface="Arial" panose="020B0604020202020204" pitchFamily="34" charset="0"/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The Global Trade Identification Number(GTIN) is an industry standard for identification of products. It is the bar-coded number customers use to scan the item when it is sold.</a:t>
            </a:r>
          </a:p>
          <a:p>
            <a:endParaRPr lang="en-US" sz="16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</a:rPr>
              <a:t>This was developed by GS1, which is an international non-profit organization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GTINs may be 8, 12, 13 or 14 digits long, and each of these 4 numbering structures are constructed in a similar </a:t>
            </a:r>
            <a:r>
              <a:rPr lang="en-US" sz="1600" dirty="0" smtClean="0">
                <a:latin typeface="Arial" panose="020B0604020202020204" pitchFamily="34" charset="0"/>
              </a:rPr>
              <a:t>fashion , that is, by </a:t>
            </a:r>
            <a:r>
              <a:rPr lang="en-US" sz="1600" dirty="0">
                <a:latin typeface="Arial" panose="020B0604020202020204" pitchFamily="34" charset="0"/>
              </a:rPr>
              <a:t>combining </a:t>
            </a:r>
            <a:r>
              <a:rPr lang="en-US" sz="1600" dirty="0" smtClean="0">
                <a:latin typeface="Arial" panose="020B0604020202020204" pitchFamily="34" charset="0"/>
              </a:rPr>
              <a:t>Packaging indicator, Company </a:t>
            </a:r>
            <a:r>
              <a:rPr lang="en-US" sz="1600" dirty="0">
                <a:latin typeface="Arial" panose="020B0604020202020204" pitchFamily="34" charset="0"/>
              </a:rPr>
              <a:t>Prefix, Item Reference and a calculated Check </a:t>
            </a:r>
            <a:r>
              <a:rPr lang="en-US" sz="1600" dirty="0" smtClean="0">
                <a:latin typeface="Arial" panose="020B0604020202020204" pitchFamily="34" charset="0"/>
              </a:rPr>
              <a:t>Digit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 descr="upc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67200"/>
            <a:ext cx="1219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99 lays s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70288">
            <a:off x="1732921" y="5024515"/>
            <a:ext cx="1612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514600" y="44958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4816" y="4343400"/>
            <a:ext cx="9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21268"/>
            <a:ext cx="62204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GTIN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Composition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5" name="TextBox 4"/>
          <p:cNvSpPr txBox="1">
            <a:spLocks noChangeAspect="1"/>
          </p:cNvSpPr>
          <p:nvPr/>
        </p:nvSpPr>
        <p:spPr>
          <a:xfrm>
            <a:off x="304800" y="1676400"/>
            <a:ext cx="8382000" cy="21852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GTIN is made up of 4 parts</a:t>
            </a:r>
          </a:p>
          <a:p>
            <a:pPr marL="457200" lvl="2"/>
            <a:r>
              <a:rPr lang="en-US" sz="1600" dirty="0">
                <a:latin typeface="Arial" panose="020B0604020202020204" pitchFamily="34" charset="0"/>
              </a:rPr>
              <a:t>- Packaging </a:t>
            </a:r>
            <a:r>
              <a:rPr lang="en-US" sz="1600" dirty="0" smtClean="0">
                <a:latin typeface="Arial" panose="020B0604020202020204" pitchFamily="34" charset="0"/>
              </a:rPr>
              <a:t>Indicator (not applicable for 8,12 and 13 formats)</a:t>
            </a:r>
            <a:endParaRPr lang="en-US" sz="1600" dirty="0">
              <a:latin typeface="Arial" panose="020B0604020202020204" pitchFamily="34" charset="0"/>
            </a:endParaRPr>
          </a:p>
          <a:p>
            <a:pPr marL="457200" lvl="2"/>
            <a:r>
              <a:rPr lang="en-US" sz="1600" dirty="0">
                <a:latin typeface="Arial" panose="020B0604020202020204" pitchFamily="34" charset="0"/>
              </a:rPr>
              <a:t>- Manufacturer ID or Company Prefix</a:t>
            </a:r>
          </a:p>
          <a:p>
            <a:pPr marL="457200" lvl="2"/>
            <a:r>
              <a:rPr lang="en-US" sz="1600" dirty="0">
                <a:latin typeface="Arial" panose="020B0604020202020204" pitchFamily="34" charset="0"/>
              </a:rPr>
              <a:t>- Item Reference Number (short form UPC)</a:t>
            </a:r>
          </a:p>
          <a:p>
            <a:pPr marL="457200" lvl="2"/>
            <a:r>
              <a:rPr lang="en-US" sz="1600" dirty="0" smtClean="0">
                <a:latin typeface="Arial" panose="020B0604020202020204" pitchFamily="34" charset="0"/>
              </a:rPr>
              <a:t>- Check digit</a:t>
            </a:r>
          </a:p>
          <a:p>
            <a:pPr marL="457200" lvl="2"/>
            <a:endParaRPr lang="en-US" sz="16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62100" y="3100780"/>
            <a:ext cx="6781800" cy="2987388"/>
            <a:chOff x="1562100" y="3100780"/>
            <a:chExt cx="6781800" cy="2987388"/>
          </a:xfrm>
        </p:grpSpPr>
        <p:sp>
          <p:nvSpPr>
            <p:cNvPr id="6" name="Rectangle 5"/>
            <p:cNvSpPr/>
            <p:nvPr/>
          </p:nvSpPr>
          <p:spPr>
            <a:xfrm>
              <a:off x="1562100" y="4331971"/>
              <a:ext cx="5867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4"/>
              <a:r>
                <a:rPr lang="en-US" sz="3200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n-US" sz="3200" dirty="0">
                  <a:latin typeface="Arial" panose="020B0604020202020204" pitchFamily="34" charset="0"/>
                </a:rPr>
                <a:t>-</a:t>
              </a:r>
              <a:r>
                <a:rPr lang="en-US" sz="3200" dirty="0">
                  <a:solidFill>
                    <a:srgbClr val="00B050"/>
                  </a:solidFill>
                  <a:latin typeface="Arial" panose="020B0604020202020204" pitchFamily="34" charset="0"/>
                </a:rPr>
                <a:t>0028400</a:t>
              </a:r>
              <a:r>
                <a:rPr lang="en-US" sz="3200" dirty="0">
                  <a:latin typeface="Arial" panose="020B0604020202020204" pitchFamily="34" charset="0"/>
                </a:rPr>
                <a:t>-</a:t>
              </a:r>
              <a:r>
                <a:rPr lang="en-US" sz="3200" dirty="0">
                  <a:solidFill>
                    <a:srgbClr val="7030A0"/>
                  </a:solidFill>
                  <a:latin typeface="Arial" panose="020B0604020202020204" pitchFamily="34" charset="0"/>
                </a:rPr>
                <a:t>05804</a:t>
              </a:r>
              <a:r>
                <a:rPr lang="en-US" sz="3200" dirty="0">
                  <a:latin typeface="Arial" panose="020B0604020202020204" pitchFamily="34" charset="0"/>
                </a:rPr>
                <a:t>-</a:t>
              </a:r>
              <a:r>
                <a:rPr lang="en-US" sz="32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9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19500" y="4839915"/>
              <a:ext cx="0" cy="762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476500" y="5601915"/>
              <a:ext cx="2286000" cy="481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Packaging Indicator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57900" y="4839915"/>
              <a:ext cx="0" cy="762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143500" y="5606382"/>
              <a:ext cx="2286000" cy="481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Reference Number(UPC)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495800" y="3642335"/>
              <a:ext cx="4549" cy="711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967751" y="3646873"/>
              <a:ext cx="4549" cy="711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352800" y="3100780"/>
              <a:ext cx="2286000" cy="481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Company Prefix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57900" y="3110761"/>
              <a:ext cx="2286000" cy="481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Digit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1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21268"/>
            <a:ext cx="62204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GTIN Types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278642" y="1447800"/>
            <a:ext cx="8382000" cy="285001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sz="2000" dirty="0">
              <a:latin typeface="Arial" panose="020B0604020202020204" pitchFamily="34" charset="0"/>
            </a:endParaRPr>
          </a:p>
          <a:p>
            <a:pPr marL="457200" lvl="2">
              <a:lnSpc>
                <a:spcPct val="110000"/>
              </a:lnSpc>
            </a:pP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Trade GTIN </a:t>
            </a:r>
            <a:r>
              <a:rPr lang="en-US" altLang="en-US" sz="1600" dirty="0" smtClean="0">
                <a:latin typeface="Arial" panose="020B0604020202020204" pitchFamily="34" charset="0"/>
              </a:rPr>
              <a:t>		– </a:t>
            </a:r>
            <a:r>
              <a:rPr lang="en-US" altLang="en-US" sz="1600" dirty="0">
                <a:latin typeface="Arial" panose="020B0604020202020204" pitchFamily="34" charset="0"/>
              </a:rPr>
              <a:t>GTIN which is printed on the bag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</a:p>
          <a:p>
            <a:pPr marL="457200" lvl="2">
              <a:lnSpc>
                <a:spcPct val="110000"/>
              </a:lnSpc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2">
              <a:lnSpc>
                <a:spcPct val="110000"/>
              </a:lnSpc>
            </a:pPr>
            <a:r>
              <a:rPr lang="en-US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Shipping/Case GTIN</a:t>
            </a:r>
            <a:r>
              <a:rPr lang="en-US" altLang="en-US" sz="1600" dirty="0" smtClean="0">
                <a:latin typeface="Arial" panose="020B0604020202020204" pitchFamily="34" charset="0"/>
              </a:rPr>
              <a:t>	– </a:t>
            </a:r>
            <a:r>
              <a:rPr lang="en-US" altLang="en-US" sz="1600" dirty="0">
                <a:latin typeface="Arial" panose="020B0604020202020204" pitchFamily="34" charset="0"/>
              </a:rPr>
              <a:t>GTIN which is attached to the </a:t>
            </a:r>
            <a:r>
              <a:rPr lang="en-US" altLang="en-US" sz="1600" dirty="0" smtClean="0">
                <a:latin typeface="Arial" panose="020B0604020202020204" pitchFamily="34" charset="0"/>
              </a:rPr>
              <a:t>case/pallet </a:t>
            </a:r>
            <a:r>
              <a:rPr lang="en-US" altLang="en-US" sz="1600" dirty="0">
                <a:latin typeface="Arial" panose="020B0604020202020204" pitchFamily="34" charset="0"/>
              </a:rPr>
              <a:t>of the product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</a:p>
          <a:p>
            <a:pPr marL="457200" lvl="2">
              <a:lnSpc>
                <a:spcPct val="110000"/>
              </a:lnSpc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2">
              <a:lnSpc>
                <a:spcPct val="110000"/>
              </a:lnSpc>
            </a:pP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International GTIN </a:t>
            </a:r>
            <a:r>
              <a:rPr lang="en-US" altLang="en-US" sz="1600" dirty="0" smtClean="0">
                <a:latin typeface="Arial" panose="020B0604020202020204" pitchFamily="34" charset="0"/>
              </a:rPr>
              <a:t>	– </a:t>
            </a:r>
            <a:r>
              <a:rPr lang="en-US" altLang="en-US" sz="1600" dirty="0">
                <a:latin typeface="Arial" panose="020B0604020202020204" pitchFamily="34" charset="0"/>
              </a:rPr>
              <a:t>GTIN which is reserved for products which are sold </a:t>
            </a:r>
            <a:r>
              <a:rPr lang="en-US" altLang="en-US" sz="1600" dirty="0" smtClean="0">
                <a:latin typeface="Arial" panose="020B0604020202020204" pitchFamily="34" charset="0"/>
              </a:rPr>
              <a:t>				    internationally</a:t>
            </a:r>
            <a:r>
              <a:rPr lang="en-US" altLang="en-US" sz="1600" dirty="0">
                <a:latin typeface="Arial" panose="020B0604020202020204" pitchFamily="34" charset="0"/>
              </a:rPr>
              <a:t>. These GTINs will not have any product </a:t>
            </a:r>
            <a:r>
              <a:rPr lang="en-US" altLang="en-US" sz="1600" dirty="0" smtClean="0">
                <a:latin typeface="Arial" panose="020B0604020202020204" pitchFamily="34" charset="0"/>
              </a:rPr>
              <a:t>				    assignment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21268"/>
            <a:ext cx="6220435" cy="78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 do we create GTINs in Agile PLM?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(GTIN Pool Concept)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0145" y="1605186"/>
            <a:ext cx="1052024" cy="990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6535028" y="2100486"/>
            <a:ext cx="1405117" cy="815487"/>
          </a:xfrm>
          <a:prstGeom prst="straightConnector1">
            <a:avLst/>
          </a:prstGeom>
          <a:ln w="53975">
            <a:solidFill>
              <a:srgbClr val="FF0000"/>
            </a:solidFill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20591" y="2453449"/>
            <a:ext cx="1625680" cy="947506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834657">
            <a:off x="6502027" y="1824142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Agile requests for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UPC Numbers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737838">
            <a:off x="6628883" y="2776660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SAP sends UPC numbers to Agile PLM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85437" y="4352183"/>
            <a:ext cx="986360" cy="456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866038" y="1605186"/>
            <a:ext cx="4717961" cy="4389003"/>
            <a:chOff x="1266331" y="1569702"/>
            <a:chExt cx="4717961" cy="4389003"/>
          </a:xfrm>
        </p:grpSpPr>
        <p:sp>
          <p:nvSpPr>
            <p:cNvPr id="32" name="Rectangle 31"/>
            <p:cNvSpPr/>
            <p:nvPr/>
          </p:nvSpPr>
          <p:spPr>
            <a:xfrm>
              <a:off x="3331588" y="2141075"/>
              <a:ext cx="2492189" cy="3650125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GTIN POOL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2009462"/>
              <a:ext cx="4612692" cy="3949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66331" y="1569702"/>
              <a:ext cx="24802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PEPSICO AGILE PLM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483634" y="2590800"/>
              <a:ext cx="2196887" cy="30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Trade GTIN/Case GTINs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9870" y="2140730"/>
              <a:ext cx="149292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Trade 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GTIN</a:t>
              </a:r>
            </a:p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pkg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indicator always 0)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76400" y="4792016"/>
              <a:ext cx="1376616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 GTIN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pkg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indicator 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0-9)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2527645" y="3138493"/>
              <a:ext cx="897060" cy="5302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50301">
              <a:off x="2694532" y="3292662"/>
              <a:ext cx="1009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fetches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20063793">
              <a:off x="2276259" y="4113944"/>
              <a:ext cx="1771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etches GTIN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95781">
              <a:off x="2410815" y="3545452"/>
              <a:ext cx="162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GTIN from pool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0064628">
              <a:off x="2507769" y="4278896"/>
              <a:ext cx="1705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rom pool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4" name="Picture 6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5" y="3206536"/>
            <a:ext cx="851013" cy="8077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/>
          <p:cNvCxnSpPr>
            <a:endCxn id="21" idx="1"/>
          </p:cNvCxnSpPr>
          <p:nvPr/>
        </p:nvCxnSpPr>
        <p:spPr>
          <a:xfrm flipV="1">
            <a:off x="1282938" y="2671514"/>
            <a:ext cx="886639" cy="72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318032" y="4027523"/>
            <a:ext cx="910474" cy="79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5500" y="283720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rot="19221773">
            <a:off x="1166543" y="2758615"/>
            <a:ext cx="100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“creates”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2384565">
            <a:off x="1197845" y="3996395"/>
            <a:ext cx="100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6729352" y="4591410"/>
            <a:ext cx="2290113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Note *</a:t>
            </a:r>
          </a:p>
          <a:p>
            <a:r>
              <a:rPr lang="en-US" altLang="en-US" sz="1400" dirty="0" smtClean="0">
                <a:latin typeface="Arial" panose="020B0604020202020204" pitchFamily="34" charset="0"/>
              </a:rPr>
              <a:t>International GTINs are Trade GTINs that have the “Reserve for International?” field set to “Yes”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58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21268"/>
            <a:ext cx="62204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Trade GTIN Creation in Agile PLM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06044"/>
            <a:ext cx="4800600" cy="4838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" y="4114799"/>
            <a:ext cx="3048000" cy="184510"/>
          </a:xfrm>
          <a:prstGeom prst="rect">
            <a:avLst/>
          </a:prstGeom>
          <a:noFill/>
          <a:ln>
            <a:solidFill>
              <a:srgbClr val="F21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79771"/>
            <a:ext cx="3048000" cy="304800"/>
          </a:xfrm>
          <a:prstGeom prst="rect">
            <a:avLst/>
          </a:prstGeom>
          <a:noFill/>
          <a:ln>
            <a:solidFill>
              <a:srgbClr val="F21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4444885"/>
            <a:ext cx="3048000" cy="203315"/>
          </a:xfrm>
          <a:prstGeom prst="rect">
            <a:avLst/>
          </a:prstGeom>
          <a:noFill/>
          <a:ln>
            <a:solidFill>
              <a:srgbClr val="F21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9964" y="1185440"/>
            <a:ext cx="3581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Main inputs that decide how a Trade GTIN is fetched from the pool –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UPC Company Prefix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specifies which manufacturer’s product this GTIN is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Compressed UPC?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If this is yes, then the system picks a GTIN from pool that has a UPC between 0-99 (for FLNA of FLUS)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Item Reference Number(UPC)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If 0, system picks the next available GTIN number from the Pool . This is referred to as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Generated UPC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non-zero, system will retrieve this UPC value, if it exists for the company prefix. Else, it will create a new Trade GTIN with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. 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 variations of GTIN is added to the GTIN pool</a:t>
            </a:r>
          </a:p>
        </p:txBody>
      </p:sp>
    </p:spTree>
    <p:extLst>
      <p:ext uri="{BB962C8B-B14F-4D97-AF65-F5344CB8AC3E}">
        <p14:creationId xmlns:p14="http://schemas.microsoft.com/office/powerpoint/2010/main" val="41789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21268"/>
            <a:ext cx="62204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Case GTIN Creation in Agile PLM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0200" y="1295400"/>
            <a:ext cx="358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Case GTIN Type field determines how the GTIN is fetched from the Pool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3 modes –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– based on combination of Packaging indicator, Company Prefix ,next available GTIN is fetched from the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– fetches the GTIN from pool based on the Company Prefix and Item Reference Number (UPC) of the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 GTIN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number chosen during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–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Creates the Case GTIN with the non-zero item reference number entered by user, packaging indicator and Company prefix combination even if the number is not present in pool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5048250" cy="468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257800"/>
            <a:ext cx="3048000" cy="304800"/>
          </a:xfrm>
          <a:prstGeom prst="rect">
            <a:avLst/>
          </a:prstGeom>
          <a:noFill/>
          <a:ln>
            <a:solidFill>
              <a:srgbClr val="F21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74B5-88D6-45A9-AEA9-4BA40F00197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621268"/>
            <a:ext cx="62204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GTIN Formats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304800" y="1447800"/>
            <a:ext cx="838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UPC A or GTIN-12</a:t>
            </a:r>
            <a:r>
              <a:rPr lang="en-US" sz="1600" dirty="0" smtClean="0">
                <a:latin typeface="Arial" panose="020B0604020202020204" pitchFamily="34" charset="0"/>
              </a:rPr>
              <a:t>	 -  This </a:t>
            </a:r>
            <a:r>
              <a:rPr lang="en-US" sz="1600" dirty="0">
                <a:latin typeface="Arial" panose="020B0604020202020204" pitchFamily="34" charset="0"/>
              </a:rPr>
              <a:t>is a 12-digit </a:t>
            </a:r>
            <a:r>
              <a:rPr lang="en-US" sz="1600" dirty="0" smtClean="0">
                <a:latin typeface="Arial" panose="020B0604020202020204" pitchFamily="34" charset="0"/>
              </a:rPr>
              <a:t>number format </a:t>
            </a:r>
            <a:r>
              <a:rPr lang="en-US" sz="1600" dirty="0">
                <a:latin typeface="Arial" panose="020B0604020202020204" pitchFamily="34" charset="0"/>
              </a:rPr>
              <a:t>used primarily in North America</a:t>
            </a:r>
          </a:p>
          <a:p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</a:rPr>
              <a:t>UPC E or Zero suppressed UPC </a:t>
            </a:r>
            <a:r>
              <a:rPr lang="en-US" sz="1600" dirty="0" smtClean="0">
                <a:latin typeface="Arial" panose="020B0604020202020204" pitchFamily="34" charset="0"/>
              </a:rPr>
              <a:t>-.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</a:rPr>
              <a:t>is an 8 digit </a:t>
            </a:r>
            <a:r>
              <a:rPr lang="en-US" sz="1600" dirty="0" smtClean="0">
                <a:latin typeface="Arial" panose="020B0604020202020204" pitchFamily="34" charset="0"/>
              </a:rPr>
              <a:t>format </a:t>
            </a:r>
            <a:r>
              <a:rPr lang="en-US" sz="1600" dirty="0">
                <a:latin typeface="Arial" panose="020B0604020202020204" pitchFamily="34" charset="0"/>
              </a:rPr>
              <a:t>that is used on products that are too small to hold a regular UPC-A </a:t>
            </a:r>
            <a:r>
              <a:rPr lang="en-US" sz="1600" dirty="0" smtClean="0">
                <a:latin typeface="Arial" panose="020B0604020202020204" pitchFamily="34" charset="0"/>
              </a:rPr>
              <a:t>barcode.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</a:rPr>
              <a:t>It is a compressed </a:t>
            </a:r>
            <a:r>
              <a:rPr lang="en-US" sz="1600" dirty="0">
                <a:latin typeface="Arial" panose="020B0604020202020204" pitchFamily="34" charset="0"/>
              </a:rPr>
              <a:t>barcode which is intended for use on small </a:t>
            </a:r>
            <a:r>
              <a:rPr lang="en-US" sz="1600" dirty="0" smtClean="0">
                <a:latin typeface="Arial" panose="020B0604020202020204" pitchFamily="34" charset="0"/>
              </a:rPr>
              <a:t>items.</a:t>
            </a:r>
          </a:p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</a:rPr>
              <a:t>ITF14</a:t>
            </a:r>
            <a:r>
              <a:rPr lang="en-US" sz="1600" dirty="0" smtClean="0">
                <a:latin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</a:rPr>
              <a:t>- </a:t>
            </a:r>
            <a:r>
              <a:rPr lang="en-US" sz="1600" dirty="0" smtClean="0">
                <a:latin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</a:rPr>
              <a:t>is a 14-digit number used to identify trade items at various packaging </a:t>
            </a:r>
            <a:r>
              <a:rPr lang="en-US" sz="1600" dirty="0" smtClean="0">
                <a:latin typeface="Arial" panose="020B0604020202020204" pitchFamily="34" charset="0"/>
              </a:rPr>
              <a:t>levels. (This is the main format of GTINs we use in PepsiCo Agile PLM)</a:t>
            </a:r>
          </a:p>
          <a:p>
            <a:endParaRPr lang="en-US" sz="20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39" y="3886200"/>
            <a:ext cx="7086600" cy="22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7000</TotalTime>
  <Words>740</Words>
  <Application>Microsoft Office PowerPoint</Application>
  <PresentationFormat>On-screen Show (4:3)</PresentationFormat>
  <Paragraphs>148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Calibri</vt:lpstr>
      <vt:lpstr>Candara</vt:lpstr>
      <vt:lpstr>Arial</vt:lpstr>
      <vt:lpstr>Browallia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PepsiCo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Sangeetha_S08@infosys.com</dc:creator>
  <cp:lastModifiedBy>Sangeetha Sachidanandan08</cp:lastModifiedBy>
  <cp:revision>332</cp:revision>
  <cp:lastPrinted>2015-11-18T00:10:33Z</cp:lastPrinted>
  <dcterms:created xsi:type="dcterms:W3CDTF">2015-09-28T15:21:25Z</dcterms:created>
  <dcterms:modified xsi:type="dcterms:W3CDTF">2016-08-08T07:06:55Z</dcterms:modified>
</cp:coreProperties>
</file>