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75" r:id="rId4"/>
    <p:sldId id="260" r:id="rId5"/>
    <p:sldId id="273" r:id="rId6"/>
    <p:sldId id="278" r:id="rId7"/>
    <p:sldId id="279" r:id="rId8"/>
    <p:sldId id="280" r:id="rId9"/>
    <p:sldId id="276" r:id="rId10"/>
    <p:sldId id="257" r:id="rId11"/>
    <p:sldId id="258" r:id="rId12"/>
    <p:sldId id="277" r:id="rId13"/>
    <p:sldId id="259" r:id="rId14"/>
    <p:sldId id="261" r:id="rId15"/>
    <p:sldId id="262" r:id="rId16"/>
    <p:sldId id="263" r:id="rId17"/>
    <p:sldId id="281" r:id="rId18"/>
    <p:sldId id="282" r:id="rId19"/>
    <p:sldId id="283" r:id="rId20"/>
    <p:sldId id="284" r:id="rId21"/>
    <p:sldId id="285" r:id="rId22"/>
    <p:sldId id="286" r:id="rId23"/>
    <p:sldId id="264" r:id="rId24"/>
    <p:sldId id="265" r:id="rId25"/>
    <p:sldId id="287" r:id="rId26"/>
    <p:sldId id="289" r:id="rId27"/>
    <p:sldId id="290" r:id="rId28"/>
    <p:sldId id="266" r:id="rId29"/>
    <p:sldId id="288" r:id="rId30"/>
    <p:sldId id="267" r:id="rId31"/>
    <p:sldId id="268" r:id="rId32"/>
    <p:sldId id="269" r:id="rId33"/>
    <p:sldId id="27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5" r:id="rId48"/>
    <p:sldId id="271" r:id="rId49"/>
    <p:sldId id="272" r:id="rId50"/>
    <p:sldId id="303" r:id="rId5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4660"/>
  </p:normalViewPr>
  <p:slideViewPr>
    <p:cSldViewPr snapToGrid="0">
      <p:cViewPr varScale="1">
        <p:scale>
          <a:sx n="88" d="100"/>
          <a:sy n="88" d="100"/>
        </p:scale>
        <p:origin x="3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sv-S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sv-SE"/>
          </a:p>
        </p:txBody>
      </p:sp>
      <p:sp>
        <p:nvSpPr>
          <p:cNvPr id="4" name="Date Placeholder 3"/>
          <p:cNvSpPr>
            <a:spLocks noGrp="1"/>
          </p:cNvSpPr>
          <p:nvPr>
            <p:ph type="dt" sz="half" idx="10"/>
          </p:nvPr>
        </p:nvSpPr>
        <p:spPr/>
        <p:txBody>
          <a:bodyPr/>
          <a:lstStyle/>
          <a:p>
            <a:fld id="{7F4238B7-A57E-46F4-9550-A2F2C3A052C5}" type="datetimeFigureOut">
              <a:rPr lang="sv-SE" smtClean="0"/>
              <a:t>2019-07-03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270063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7F4238B7-A57E-46F4-9550-A2F2C3A052C5}" type="datetimeFigureOut">
              <a:rPr lang="sv-SE" smtClean="0"/>
              <a:t>2019-07-03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324483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v-S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7F4238B7-A57E-46F4-9550-A2F2C3A052C5}" type="datetimeFigureOut">
              <a:rPr lang="sv-SE" smtClean="0"/>
              <a:t>2019-07-03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428721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7F4238B7-A57E-46F4-9550-A2F2C3A052C5}" type="datetimeFigureOut">
              <a:rPr lang="sv-SE" smtClean="0"/>
              <a:t>2019-07-03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261933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v-S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4238B7-A57E-46F4-9550-A2F2C3A052C5}" type="datetimeFigureOut">
              <a:rPr lang="sv-SE" smtClean="0"/>
              <a:t>2019-07-03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211449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Date Placeholder 4"/>
          <p:cNvSpPr>
            <a:spLocks noGrp="1"/>
          </p:cNvSpPr>
          <p:nvPr>
            <p:ph type="dt" sz="half" idx="10"/>
          </p:nvPr>
        </p:nvSpPr>
        <p:spPr/>
        <p:txBody>
          <a:bodyPr/>
          <a:lstStyle/>
          <a:p>
            <a:fld id="{7F4238B7-A57E-46F4-9550-A2F2C3A052C5}" type="datetimeFigureOut">
              <a:rPr lang="sv-SE" smtClean="0"/>
              <a:t>2019-07-03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227957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v-S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7" name="Date Placeholder 6"/>
          <p:cNvSpPr>
            <a:spLocks noGrp="1"/>
          </p:cNvSpPr>
          <p:nvPr>
            <p:ph type="dt" sz="half" idx="10"/>
          </p:nvPr>
        </p:nvSpPr>
        <p:spPr/>
        <p:txBody>
          <a:bodyPr/>
          <a:lstStyle/>
          <a:p>
            <a:fld id="{7F4238B7-A57E-46F4-9550-A2F2C3A052C5}" type="datetimeFigureOut">
              <a:rPr lang="sv-SE" smtClean="0"/>
              <a:t>2019-07-03</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313323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Date Placeholder 2"/>
          <p:cNvSpPr>
            <a:spLocks noGrp="1"/>
          </p:cNvSpPr>
          <p:nvPr>
            <p:ph type="dt" sz="half" idx="10"/>
          </p:nvPr>
        </p:nvSpPr>
        <p:spPr/>
        <p:txBody>
          <a:bodyPr/>
          <a:lstStyle/>
          <a:p>
            <a:fld id="{7F4238B7-A57E-46F4-9550-A2F2C3A052C5}" type="datetimeFigureOut">
              <a:rPr lang="sv-SE" smtClean="0"/>
              <a:t>2019-07-03</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34396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238B7-A57E-46F4-9550-A2F2C3A052C5}" type="datetimeFigureOut">
              <a:rPr lang="sv-SE" smtClean="0"/>
              <a:t>2019-07-03</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98028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4238B7-A57E-46F4-9550-A2F2C3A052C5}" type="datetimeFigureOut">
              <a:rPr lang="sv-SE" smtClean="0"/>
              <a:t>2019-07-03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146095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v-S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4238B7-A57E-46F4-9550-A2F2C3A052C5}" type="datetimeFigureOut">
              <a:rPr lang="sv-SE" smtClean="0"/>
              <a:t>2019-07-03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F7B7C00-DBE1-4279-9E82-8484976F27D5}" type="slidenum">
              <a:rPr lang="sv-SE" smtClean="0"/>
              <a:t>‹#›</a:t>
            </a:fld>
            <a:endParaRPr lang="sv-SE"/>
          </a:p>
        </p:txBody>
      </p:sp>
    </p:spTree>
    <p:extLst>
      <p:ext uri="{BB962C8B-B14F-4D97-AF65-F5344CB8AC3E}">
        <p14:creationId xmlns:p14="http://schemas.microsoft.com/office/powerpoint/2010/main" val="216211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v-S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238B7-A57E-46F4-9550-A2F2C3A052C5}" type="datetimeFigureOut">
              <a:rPr lang="sv-SE" smtClean="0"/>
              <a:t>2019-07-03</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B7C00-DBE1-4279-9E82-8484976F27D5}" type="slidenum">
              <a:rPr lang="sv-SE" smtClean="0"/>
              <a:t>‹#›</a:t>
            </a:fld>
            <a:endParaRPr lang="sv-SE"/>
          </a:p>
        </p:txBody>
      </p:sp>
    </p:spTree>
    <p:extLst>
      <p:ext uri="{BB962C8B-B14F-4D97-AF65-F5344CB8AC3E}">
        <p14:creationId xmlns:p14="http://schemas.microsoft.com/office/powerpoint/2010/main" val="943525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ramashanker/training/tree/master/simple-spring-bo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q7ERqUOE1Bw&amp;t=1045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docker.com/get-start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docker.com/network/"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docs.docker.com/engine/reference/commandline/network_rm/" TargetMode="External"/><Relationship Id="rId3" Type="http://schemas.openxmlformats.org/officeDocument/2006/relationships/hyperlink" Target="https://docs.docker.com/engine/reference/commandline/network_create/" TargetMode="External"/><Relationship Id="rId7" Type="http://schemas.openxmlformats.org/officeDocument/2006/relationships/hyperlink" Target="https://docs.docker.com/engine/reference/commandline/network_prune/" TargetMode="External"/><Relationship Id="rId2" Type="http://schemas.openxmlformats.org/officeDocument/2006/relationships/hyperlink" Target="https://docs.docker.com/engine/reference/commandline/network_connect/" TargetMode="External"/><Relationship Id="rId1" Type="http://schemas.openxmlformats.org/officeDocument/2006/relationships/slideLayout" Target="../slideLayouts/slideLayout2.xml"/><Relationship Id="rId6" Type="http://schemas.openxmlformats.org/officeDocument/2006/relationships/hyperlink" Target="https://docs.docker.com/engine/reference/commandline/network_ls/" TargetMode="External"/><Relationship Id="rId5" Type="http://schemas.openxmlformats.org/officeDocument/2006/relationships/hyperlink" Target="https://docs.docker.com/engine/reference/commandline/network_inspect/" TargetMode="External"/><Relationship Id="rId4" Type="http://schemas.openxmlformats.org/officeDocument/2006/relationships/hyperlink" Target="https://docs.docker.com/engine/reference/commandline/network_disconnect/"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docker.com/network/bridge/"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stephenafamo.com/blog/docker-volumes-introduc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docker.com/docker-for-windows/insta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install/linux/docker-ce/ubuntu/" TargetMode="External"/><Relationship Id="rId2" Type="http://schemas.openxmlformats.org/officeDocument/2006/relationships/hyperlink" Target="https://tecadmin.net/install-docker-on-ubunt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docker.com/docker-for-mac/instal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cker.com/resources/what-contain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Programm Overview</a:t>
            </a:r>
            <a:endParaRPr lang="sv-SE" dirty="0"/>
          </a:p>
        </p:txBody>
      </p:sp>
      <p:sp>
        <p:nvSpPr>
          <p:cNvPr id="3" name="Content Placeholder 2"/>
          <p:cNvSpPr>
            <a:spLocks noGrp="1"/>
          </p:cNvSpPr>
          <p:nvPr>
            <p:ph idx="1"/>
          </p:nvPr>
        </p:nvSpPr>
        <p:spPr/>
        <p:txBody>
          <a:bodyPr/>
          <a:lstStyle/>
          <a:p>
            <a:pPr marL="0" indent="0">
              <a:buNone/>
            </a:pPr>
            <a:r>
              <a:rPr lang="en-US" sz="1800" dirty="0"/>
              <a:t>This one-day program will give strong foundation knowledge on </a:t>
            </a:r>
            <a:r>
              <a:rPr lang="en-US" sz="1800" dirty="0" err="1"/>
              <a:t>docker</a:t>
            </a:r>
            <a:r>
              <a:rPr lang="en-US" sz="1800" dirty="0"/>
              <a:t> deployment in single server and operations on containers, images and networking</a:t>
            </a:r>
            <a:endParaRPr lang="sv-SE" sz="1800" dirty="0" smtClean="0"/>
          </a:p>
          <a:p>
            <a:r>
              <a:rPr lang="sv-SE" sz="1800" dirty="0" smtClean="0"/>
              <a:t>Docker</a:t>
            </a:r>
          </a:p>
          <a:p>
            <a:r>
              <a:rPr lang="sv-SE" sz="1800" dirty="0" smtClean="0"/>
              <a:t>Virtualization</a:t>
            </a:r>
          </a:p>
          <a:p>
            <a:r>
              <a:rPr lang="sv-SE" sz="1800" dirty="0" smtClean="0"/>
              <a:t>Docker container</a:t>
            </a:r>
          </a:p>
          <a:p>
            <a:r>
              <a:rPr lang="sv-SE" sz="1800" dirty="0" smtClean="0"/>
              <a:t>Docker image</a:t>
            </a:r>
          </a:p>
          <a:p>
            <a:r>
              <a:rPr lang="sv-SE" sz="1800" dirty="0" smtClean="0"/>
              <a:t>Docker Networking</a:t>
            </a:r>
          </a:p>
          <a:p>
            <a:r>
              <a:rPr lang="sv-SE" sz="1800" dirty="0" smtClean="0"/>
              <a:t>Docker Volumes</a:t>
            </a:r>
          </a:p>
          <a:p>
            <a:r>
              <a:rPr lang="sv-SE" sz="1800" dirty="0" smtClean="0"/>
              <a:t>Docker Compose</a:t>
            </a:r>
          </a:p>
          <a:p>
            <a:endParaRPr lang="sv-SE" sz="1800" dirty="0" smtClean="0"/>
          </a:p>
          <a:p>
            <a:pPr marL="0" indent="0">
              <a:buNone/>
            </a:pPr>
            <a:endParaRPr lang="sv-SE" dirty="0" smtClean="0"/>
          </a:p>
          <a:p>
            <a:endParaRPr lang="sv-SE" dirty="0" smtClean="0"/>
          </a:p>
          <a:p>
            <a:endParaRPr lang="sv-SE" dirty="0" smtClean="0"/>
          </a:p>
          <a:p>
            <a:endParaRPr lang="sv-SE" dirty="0"/>
          </a:p>
        </p:txBody>
      </p:sp>
    </p:spTree>
    <p:extLst>
      <p:ext uri="{BB962C8B-B14F-4D97-AF65-F5344CB8AC3E}">
        <p14:creationId xmlns:p14="http://schemas.microsoft.com/office/powerpoint/2010/main" val="254701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37" y="190909"/>
            <a:ext cx="11617234" cy="6534694"/>
          </a:xfrm>
        </p:spPr>
      </p:pic>
    </p:spTree>
    <p:extLst>
      <p:ext uri="{BB962C8B-B14F-4D97-AF65-F5344CB8AC3E}">
        <p14:creationId xmlns:p14="http://schemas.microsoft.com/office/powerpoint/2010/main" val="360428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994709"/>
            <a:ext cx="13359161" cy="4138462"/>
          </a:xfrm>
          <a:prstGeom prst="rect">
            <a:avLst/>
          </a:prstGeom>
        </p:spPr>
      </p:pic>
      <p:sp>
        <p:nvSpPr>
          <p:cNvPr id="5" name="Rectangle 4"/>
          <p:cNvSpPr/>
          <p:nvPr/>
        </p:nvSpPr>
        <p:spPr>
          <a:xfrm>
            <a:off x="838199" y="1348378"/>
            <a:ext cx="10430691" cy="646331"/>
          </a:xfrm>
          <a:prstGeom prst="rect">
            <a:avLst/>
          </a:prstGeom>
        </p:spPr>
        <p:txBody>
          <a:bodyPr wrap="square">
            <a:spAutoFit/>
          </a:bodyPr>
          <a:lstStyle/>
          <a:p>
            <a:r>
              <a:rPr lang="en-US" dirty="0"/>
              <a:t>A Docker container image is a lightweight, standalone, executable package of software that includes everything needed to run an application: code, runtime, system tools, system libraries and settings</a:t>
            </a:r>
            <a:endParaRPr lang="sv-SE" dirty="0"/>
          </a:p>
        </p:txBody>
      </p:sp>
    </p:spTree>
    <p:extLst>
      <p:ext uri="{BB962C8B-B14F-4D97-AF65-F5344CB8AC3E}">
        <p14:creationId xmlns:p14="http://schemas.microsoft.com/office/powerpoint/2010/main" val="154570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Image</a:t>
            </a:r>
            <a:endParaRPr lang="sv-SE" dirty="0"/>
          </a:p>
        </p:txBody>
      </p:sp>
      <p:sp>
        <p:nvSpPr>
          <p:cNvPr id="3" name="Content Placeholder 2"/>
          <p:cNvSpPr>
            <a:spLocks noGrp="1"/>
          </p:cNvSpPr>
          <p:nvPr>
            <p:ph idx="1"/>
          </p:nvPr>
        </p:nvSpPr>
        <p:spPr/>
        <p:txBody>
          <a:bodyPr/>
          <a:lstStyle/>
          <a:p>
            <a:r>
              <a:rPr lang="en-US" dirty="0"/>
              <a:t>A </a:t>
            </a:r>
            <a:r>
              <a:rPr lang="en-US" b="1" dirty="0"/>
              <a:t>Docker image</a:t>
            </a:r>
            <a:r>
              <a:rPr lang="en-US" dirty="0"/>
              <a:t> is a file, comprised of multiple layers, used to execute code in a </a:t>
            </a:r>
            <a:r>
              <a:rPr lang="en-US" b="1" dirty="0"/>
              <a:t>Docker container</a:t>
            </a:r>
            <a:r>
              <a:rPr lang="en-US" dirty="0"/>
              <a:t>. An </a:t>
            </a:r>
            <a:r>
              <a:rPr lang="en-US" b="1" dirty="0" err="1"/>
              <a:t>image</a:t>
            </a:r>
            <a:r>
              <a:rPr lang="en-US" dirty="0" err="1"/>
              <a:t>is</a:t>
            </a:r>
            <a:r>
              <a:rPr lang="en-US" dirty="0"/>
              <a:t> essentially built from the instructions for a complete and executable version of an application, which relies on the host OS kernel.</a:t>
            </a:r>
            <a:endParaRPr lang="sv-SE" dirty="0"/>
          </a:p>
        </p:txBody>
      </p:sp>
    </p:spTree>
    <p:extLst>
      <p:ext uri="{BB962C8B-B14F-4D97-AF65-F5344CB8AC3E}">
        <p14:creationId xmlns:p14="http://schemas.microsoft.com/office/powerpoint/2010/main" val="382608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Image</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3385"/>
            <a:ext cx="12801600" cy="6500348"/>
          </a:xfrm>
        </p:spPr>
      </p:pic>
    </p:spTree>
    <p:extLst>
      <p:ext uri="{BB962C8B-B14F-4D97-AF65-F5344CB8AC3E}">
        <p14:creationId xmlns:p14="http://schemas.microsoft.com/office/powerpoint/2010/main" val="231835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images</a:t>
            </a:r>
            <a:endParaRPr lang="sv-SE" dirty="0"/>
          </a:p>
        </p:txBody>
      </p:sp>
      <p:pic>
        <p:nvPicPr>
          <p:cNvPr id="4" name="Content Placeholder 3"/>
          <p:cNvPicPr>
            <a:picLocks noGrp="1" noChangeAspect="1"/>
          </p:cNvPicPr>
          <p:nvPr>
            <p:ph idx="1"/>
          </p:nvPr>
        </p:nvPicPr>
        <p:blipFill>
          <a:blip r:embed="rId2"/>
          <a:stretch>
            <a:fillRect/>
          </a:stretch>
        </p:blipFill>
        <p:spPr>
          <a:xfrm>
            <a:off x="1840230" y="1509240"/>
            <a:ext cx="10153650" cy="4766666"/>
          </a:xfrm>
          <a:prstGeom prst="rect">
            <a:avLst/>
          </a:prstGeom>
        </p:spPr>
      </p:pic>
    </p:spTree>
    <p:extLst>
      <p:ext uri="{BB962C8B-B14F-4D97-AF65-F5344CB8AC3E}">
        <p14:creationId xmlns:p14="http://schemas.microsoft.com/office/powerpoint/2010/main" val="2255714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Lab</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76042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Hub Signup</a:t>
            </a:r>
            <a:endParaRPr lang="sv-SE" dirty="0"/>
          </a:p>
        </p:txBody>
      </p:sp>
      <p:sp>
        <p:nvSpPr>
          <p:cNvPr id="3" name="Content Placeholder 2"/>
          <p:cNvSpPr>
            <a:spLocks noGrp="1"/>
          </p:cNvSpPr>
          <p:nvPr>
            <p:ph idx="1"/>
          </p:nvPr>
        </p:nvSpPr>
        <p:spPr/>
        <p:txBody>
          <a:bodyPr/>
          <a:lstStyle/>
          <a:p>
            <a:r>
              <a:rPr lang="sv-SE" dirty="0">
                <a:hlinkClick r:id="rId2"/>
              </a:rPr>
              <a:t>https://hub.docker.com</a:t>
            </a:r>
            <a:r>
              <a:rPr lang="sv-SE" dirty="0" smtClean="0">
                <a:hlinkClick r:id="rId2"/>
              </a:rPr>
              <a:t>/</a:t>
            </a:r>
            <a:endParaRPr lang="sv-SE" dirty="0" smtClean="0"/>
          </a:p>
          <a:p>
            <a:endParaRPr lang="sv-SE" dirty="0"/>
          </a:p>
        </p:txBody>
      </p:sp>
      <p:pic>
        <p:nvPicPr>
          <p:cNvPr id="4" name="Picture 3"/>
          <p:cNvPicPr>
            <a:picLocks noChangeAspect="1"/>
          </p:cNvPicPr>
          <p:nvPr/>
        </p:nvPicPr>
        <p:blipFill>
          <a:blip r:embed="rId3"/>
          <a:stretch>
            <a:fillRect/>
          </a:stretch>
        </p:blipFill>
        <p:spPr>
          <a:xfrm>
            <a:off x="838201" y="2420983"/>
            <a:ext cx="9720262" cy="4294142"/>
          </a:xfrm>
          <a:prstGeom prst="rect">
            <a:avLst/>
          </a:prstGeom>
        </p:spPr>
      </p:pic>
    </p:spTree>
    <p:extLst>
      <p:ext uri="{BB962C8B-B14F-4D97-AF65-F5344CB8AC3E}">
        <p14:creationId xmlns:p14="http://schemas.microsoft.com/office/powerpoint/2010/main" val="401910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Hub Sign In</a:t>
            </a:r>
            <a:endParaRPr lang="sv-SE" dirty="0"/>
          </a:p>
        </p:txBody>
      </p:sp>
      <p:pic>
        <p:nvPicPr>
          <p:cNvPr id="4" name="Content Placeholder 3"/>
          <p:cNvPicPr>
            <a:picLocks noGrp="1" noChangeAspect="1"/>
          </p:cNvPicPr>
          <p:nvPr>
            <p:ph idx="1"/>
          </p:nvPr>
        </p:nvPicPr>
        <p:blipFill>
          <a:blip r:embed="rId2"/>
          <a:stretch>
            <a:fillRect/>
          </a:stretch>
        </p:blipFill>
        <p:spPr>
          <a:xfrm>
            <a:off x="1375954" y="1825625"/>
            <a:ext cx="7123612" cy="4351338"/>
          </a:xfrm>
          <a:prstGeom prst="rect">
            <a:avLst/>
          </a:prstGeom>
        </p:spPr>
      </p:pic>
    </p:spTree>
    <p:extLst>
      <p:ext uri="{BB962C8B-B14F-4D97-AF65-F5344CB8AC3E}">
        <p14:creationId xmlns:p14="http://schemas.microsoft.com/office/powerpoint/2010/main" val="157846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Login Screen</a:t>
            </a:r>
            <a:endParaRPr lang="sv-SE" dirty="0"/>
          </a:p>
        </p:txBody>
      </p:sp>
      <p:pic>
        <p:nvPicPr>
          <p:cNvPr id="4" name="Content Placeholder 3"/>
          <p:cNvPicPr>
            <a:picLocks noGrp="1" noChangeAspect="1"/>
          </p:cNvPicPr>
          <p:nvPr>
            <p:ph idx="1"/>
          </p:nvPr>
        </p:nvPicPr>
        <p:blipFill>
          <a:blip r:embed="rId2"/>
          <a:stretch>
            <a:fillRect/>
          </a:stretch>
        </p:blipFill>
        <p:spPr>
          <a:xfrm>
            <a:off x="838200" y="1922552"/>
            <a:ext cx="10515600" cy="4157483"/>
          </a:xfrm>
          <a:prstGeom prst="rect">
            <a:avLst/>
          </a:prstGeom>
        </p:spPr>
      </p:pic>
    </p:spTree>
    <p:extLst>
      <p:ext uri="{BB962C8B-B14F-4D97-AF65-F5344CB8AC3E}">
        <p14:creationId xmlns:p14="http://schemas.microsoft.com/office/powerpoint/2010/main" val="4566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Application:</a:t>
            </a:r>
            <a:endParaRPr lang="sv-SE" dirty="0"/>
          </a:p>
        </p:txBody>
      </p:sp>
      <p:sp>
        <p:nvSpPr>
          <p:cNvPr id="3" name="Content Placeholder 2"/>
          <p:cNvSpPr>
            <a:spLocks noGrp="1"/>
          </p:cNvSpPr>
          <p:nvPr>
            <p:ph idx="1"/>
          </p:nvPr>
        </p:nvSpPr>
        <p:spPr/>
        <p:txBody>
          <a:bodyPr/>
          <a:lstStyle/>
          <a:p>
            <a:r>
              <a:rPr lang="sv-SE" dirty="0" smtClean="0"/>
              <a:t>Create simple spring-boot Application</a:t>
            </a:r>
          </a:p>
          <a:p>
            <a:r>
              <a:rPr lang="sv-SE" dirty="0">
                <a:hlinkClick r:id="rId2"/>
              </a:rPr>
              <a:t>https://</a:t>
            </a:r>
            <a:r>
              <a:rPr lang="sv-SE" dirty="0" smtClean="0">
                <a:hlinkClick r:id="rId2"/>
              </a:rPr>
              <a:t>github.com/ramashanker/training/tree/master/simple-spring-boot</a:t>
            </a:r>
            <a:endParaRPr lang="sv-SE" dirty="0" smtClean="0"/>
          </a:p>
          <a:p>
            <a:endParaRPr lang="sv-SE" dirty="0"/>
          </a:p>
        </p:txBody>
      </p:sp>
    </p:spTree>
    <p:extLst>
      <p:ext uri="{BB962C8B-B14F-4D97-AF65-F5344CB8AC3E}">
        <p14:creationId xmlns:p14="http://schemas.microsoft.com/office/powerpoint/2010/main" val="12433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57250"/>
            <a:ext cx="9144000" cy="5143500"/>
          </a:xfrm>
          <a:prstGeom prst="rect">
            <a:avLst/>
          </a:prstGeom>
        </p:spPr>
      </p:pic>
    </p:spTree>
    <p:extLst>
      <p:ext uri="{BB962C8B-B14F-4D97-AF65-F5344CB8AC3E}">
        <p14:creationId xmlns:p14="http://schemas.microsoft.com/office/powerpoint/2010/main" val="215603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Tools Need to install</a:t>
            </a:r>
            <a:endParaRPr lang="sv-SE" dirty="0"/>
          </a:p>
        </p:txBody>
      </p:sp>
      <p:sp>
        <p:nvSpPr>
          <p:cNvPr id="3" name="Content Placeholder 2"/>
          <p:cNvSpPr>
            <a:spLocks noGrp="1"/>
          </p:cNvSpPr>
          <p:nvPr>
            <p:ph idx="1"/>
          </p:nvPr>
        </p:nvSpPr>
        <p:spPr/>
        <p:txBody>
          <a:bodyPr/>
          <a:lstStyle/>
          <a:p>
            <a:r>
              <a:rPr lang="sv-SE" dirty="0" smtClean="0"/>
              <a:t>Maven</a:t>
            </a:r>
          </a:p>
          <a:p>
            <a:r>
              <a:rPr lang="sv-SE" dirty="0" smtClean="0"/>
              <a:t>Eclipse</a:t>
            </a:r>
          </a:p>
          <a:p>
            <a:r>
              <a:rPr lang="sv-SE" dirty="0" smtClean="0"/>
              <a:t>JDK</a:t>
            </a:r>
          </a:p>
          <a:p>
            <a:pPr marL="0" indent="0">
              <a:buNone/>
            </a:pPr>
            <a:r>
              <a:rPr lang="pt-BR" dirty="0" smtClean="0"/>
              <a:t>       C</a:t>
            </a:r>
            <a:r>
              <a:rPr lang="pt-BR" dirty="0"/>
              <a:t>:\Program </a:t>
            </a:r>
            <a:r>
              <a:rPr lang="pt-BR" dirty="0" smtClean="0"/>
              <a:t>Files\Java\jdk1.8.0_191</a:t>
            </a:r>
          </a:p>
          <a:p>
            <a:pPr marL="0" indent="0">
              <a:buNone/>
            </a:pPr>
            <a:endParaRPr lang="sv-SE" dirty="0"/>
          </a:p>
        </p:txBody>
      </p:sp>
    </p:spTree>
    <p:extLst>
      <p:ext uri="{BB962C8B-B14F-4D97-AF65-F5344CB8AC3E}">
        <p14:creationId xmlns:p14="http://schemas.microsoft.com/office/powerpoint/2010/main" val="2632225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191589"/>
            <a:ext cx="11066417" cy="5985374"/>
          </a:xfrm>
        </p:spPr>
        <p:txBody>
          <a:bodyPr/>
          <a:lstStyle/>
          <a:p>
            <a:r>
              <a:rPr lang="sv-SE" dirty="0" smtClean="0"/>
              <a:t>Compile the code: mvn clean install</a:t>
            </a:r>
          </a:p>
          <a:p>
            <a:endParaRPr lang="sv-SE" dirty="0" smtClean="0"/>
          </a:p>
          <a:p>
            <a:endParaRPr lang="sv-SE" dirty="0"/>
          </a:p>
          <a:p>
            <a:endParaRPr lang="sv-SE" dirty="0" smtClean="0"/>
          </a:p>
          <a:p>
            <a:pPr marL="0" indent="0">
              <a:buNone/>
            </a:pPr>
            <a:endParaRPr lang="sv-SE" dirty="0" smtClean="0"/>
          </a:p>
          <a:p>
            <a:r>
              <a:rPr lang="sv-SE" dirty="0" smtClean="0"/>
              <a:t>Run the application: mvn spring-boot:run</a:t>
            </a:r>
          </a:p>
          <a:p>
            <a:endParaRPr lang="sv-SE" dirty="0"/>
          </a:p>
        </p:txBody>
      </p:sp>
      <p:pic>
        <p:nvPicPr>
          <p:cNvPr id="5" name="Picture 4"/>
          <p:cNvPicPr>
            <a:picLocks noChangeAspect="1"/>
          </p:cNvPicPr>
          <p:nvPr/>
        </p:nvPicPr>
        <p:blipFill>
          <a:blip r:embed="rId2"/>
          <a:stretch>
            <a:fillRect/>
          </a:stretch>
        </p:blipFill>
        <p:spPr>
          <a:xfrm>
            <a:off x="444136" y="3340237"/>
            <a:ext cx="9770961" cy="3417613"/>
          </a:xfrm>
          <a:prstGeom prst="rect">
            <a:avLst/>
          </a:prstGeom>
        </p:spPr>
      </p:pic>
      <p:pic>
        <p:nvPicPr>
          <p:cNvPr id="7" name="Picture 6"/>
          <p:cNvPicPr>
            <a:picLocks noChangeAspect="1"/>
          </p:cNvPicPr>
          <p:nvPr/>
        </p:nvPicPr>
        <p:blipFill>
          <a:blip r:embed="rId3"/>
          <a:stretch>
            <a:fillRect/>
          </a:stretch>
        </p:blipFill>
        <p:spPr>
          <a:xfrm>
            <a:off x="367553" y="574766"/>
            <a:ext cx="9847544" cy="2184584"/>
          </a:xfrm>
          <a:prstGeom prst="rect">
            <a:avLst/>
          </a:prstGeom>
        </p:spPr>
      </p:pic>
    </p:spTree>
    <p:extLst>
      <p:ext uri="{BB962C8B-B14F-4D97-AF65-F5344CB8AC3E}">
        <p14:creationId xmlns:p14="http://schemas.microsoft.com/office/powerpoint/2010/main" val="107992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Creating Docker Image</a:t>
            </a:r>
            <a:endParaRPr lang="sv-SE" dirty="0"/>
          </a:p>
        </p:txBody>
      </p:sp>
      <p:sp>
        <p:nvSpPr>
          <p:cNvPr id="3" name="Content Placeholder 2"/>
          <p:cNvSpPr>
            <a:spLocks noGrp="1"/>
          </p:cNvSpPr>
          <p:nvPr>
            <p:ph idx="1"/>
          </p:nvPr>
        </p:nvSpPr>
        <p:spPr/>
        <p:txBody>
          <a:bodyPr/>
          <a:lstStyle/>
          <a:p>
            <a:r>
              <a:rPr lang="sv-SE" dirty="0"/>
              <a:t>FROM </a:t>
            </a:r>
            <a:r>
              <a:rPr lang="sv-SE" u="sng" dirty="0"/>
              <a:t>openjdk:8-jdk-alpine</a:t>
            </a:r>
          </a:p>
          <a:p>
            <a:r>
              <a:rPr lang="sv-SE" dirty="0"/>
              <a:t>VOLUME /</a:t>
            </a:r>
            <a:r>
              <a:rPr lang="sv-SE" u="sng" dirty="0"/>
              <a:t>tmp</a:t>
            </a:r>
          </a:p>
          <a:p>
            <a:r>
              <a:rPr lang="sv-SE" dirty="0"/>
              <a:t>ARG JAR_FILE</a:t>
            </a:r>
          </a:p>
          <a:p>
            <a:r>
              <a:rPr lang="sv-SE" dirty="0"/>
              <a:t>COPY ${JAR_FILE} app.jar</a:t>
            </a:r>
          </a:p>
          <a:p>
            <a:r>
              <a:rPr lang="sv-SE" dirty="0"/>
              <a:t>ENTRYPOINT ["java","-Djava.security.egd=file:/</a:t>
            </a:r>
            <a:r>
              <a:rPr lang="sv-SE" u="sng" dirty="0"/>
              <a:t>dev/./urandom","-jar","/app.jar"]</a:t>
            </a:r>
            <a:endParaRPr lang="sv-SE" dirty="0"/>
          </a:p>
        </p:txBody>
      </p:sp>
    </p:spTree>
    <p:extLst>
      <p:ext uri="{BB962C8B-B14F-4D97-AF65-F5344CB8AC3E}">
        <p14:creationId xmlns:p14="http://schemas.microsoft.com/office/powerpoint/2010/main" val="1767331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8709"/>
            <a:ext cx="12192000" cy="6857999"/>
          </a:xfrm>
        </p:spPr>
      </p:pic>
    </p:spTree>
    <p:extLst>
      <p:ext uri="{BB962C8B-B14F-4D97-AF65-F5344CB8AC3E}">
        <p14:creationId xmlns:p14="http://schemas.microsoft.com/office/powerpoint/2010/main" val="208491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919" y="191271"/>
            <a:ext cx="11056193" cy="6675437"/>
          </a:xfrm>
          <a:prstGeom prst="rect">
            <a:avLst/>
          </a:prstGeom>
        </p:spPr>
      </p:pic>
    </p:spTree>
    <p:extLst>
      <p:ext uri="{BB962C8B-B14F-4D97-AF65-F5344CB8AC3E}">
        <p14:creationId xmlns:p14="http://schemas.microsoft.com/office/powerpoint/2010/main" val="2827631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Creating Docker Image</a:t>
            </a:r>
            <a:endParaRPr lang="sv-SE" dirty="0"/>
          </a:p>
        </p:txBody>
      </p:sp>
      <p:sp>
        <p:nvSpPr>
          <p:cNvPr id="3" name="Content Placeholder 2"/>
          <p:cNvSpPr>
            <a:spLocks noGrp="1"/>
          </p:cNvSpPr>
          <p:nvPr>
            <p:ph idx="1"/>
          </p:nvPr>
        </p:nvSpPr>
        <p:spPr/>
        <p:txBody>
          <a:bodyPr/>
          <a:lstStyle/>
          <a:p>
            <a:pPr marL="0" indent="0">
              <a:buNone/>
            </a:pPr>
            <a:r>
              <a:rPr lang="sv-SE" dirty="0" smtClean="0"/>
              <a:t>Creating With Maven</a:t>
            </a:r>
          </a:p>
          <a:p>
            <a:r>
              <a:rPr lang="sv-SE" dirty="0" smtClean="0"/>
              <a:t>mvn </a:t>
            </a:r>
            <a:r>
              <a:rPr lang="sv-SE" dirty="0"/>
              <a:t>install </a:t>
            </a:r>
            <a:r>
              <a:rPr lang="sv-SE" dirty="0" smtClean="0"/>
              <a:t>dockerfile:build</a:t>
            </a:r>
          </a:p>
          <a:p>
            <a:endParaRPr lang="sv-SE" dirty="0" smtClean="0"/>
          </a:p>
          <a:p>
            <a:endParaRPr lang="sv-SE" dirty="0"/>
          </a:p>
        </p:txBody>
      </p:sp>
      <p:pic>
        <p:nvPicPr>
          <p:cNvPr id="4" name="Picture 3"/>
          <p:cNvPicPr>
            <a:picLocks noChangeAspect="1"/>
          </p:cNvPicPr>
          <p:nvPr/>
        </p:nvPicPr>
        <p:blipFill>
          <a:blip r:embed="rId2"/>
          <a:stretch>
            <a:fillRect/>
          </a:stretch>
        </p:blipFill>
        <p:spPr>
          <a:xfrm>
            <a:off x="838200" y="3657600"/>
            <a:ext cx="8943703" cy="3130731"/>
          </a:xfrm>
          <a:prstGeom prst="rect">
            <a:avLst/>
          </a:prstGeom>
        </p:spPr>
      </p:pic>
      <p:pic>
        <p:nvPicPr>
          <p:cNvPr id="5" name="Picture 4"/>
          <p:cNvPicPr>
            <a:picLocks noChangeAspect="1"/>
          </p:cNvPicPr>
          <p:nvPr/>
        </p:nvPicPr>
        <p:blipFill>
          <a:blip r:embed="rId3"/>
          <a:stretch>
            <a:fillRect/>
          </a:stretch>
        </p:blipFill>
        <p:spPr>
          <a:xfrm>
            <a:off x="838200" y="2845887"/>
            <a:ext cx="8943703" cy="811713"/>
          </a:xfrm>
          <a:prstGeom prst="rect">
            <a:avLst/>
          </a:prstGeom>
        </p:spPr>
      </p:pic>
    </p:spTree>
    <p:extLst>
      <p:ext uri="{BB962C8B-B14F-4D97-AF65-F5344CB8AC3E}">
        <p14:creationId xmlns:p14="http://schemas.microsoft.com/office/powerpoint/2010/main" val="2635271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Creating With gradle</a:t>
            </a:r>
            <a:endParaRPr lang="sv-SE" dirty="0"/>
          </a:p>
        </p:txBody>
      </p:sp>
      <p:sp>
        <p:nvSpPr>
          <p:cNvPr id="3" name="Content Placeholder 2"/>
          <p:cNvSpPr>
            <a:spLocks noGrp="1"/>
          </p:cNvSpPr>
          <p:nvPr>
            <p:ph idx="1"/>
          </p:nvPr>
        </p:nvSpPr>
        <p:spPr/>
        <p:txBody>
          <a:bodyPr/>
          <a:lstStyle/>
          <a:p>
            <a:r>
              <a:rPr lang="sv-SE" dirty="0"/>
              <a:t>gradle build docker</a:t>
            </a:r>
          </a:p>
        </p:txBody>
      </p:sp>
    </p:spTree>
    <p:extLst>
      <p:ext uri="{BB962C8B-B14F-4D97-AF65-F5344CB8AC3E}">
        <p14:creationId xmlns:p14="http://schemas.microsoft.com/office/powerpoint/2010/main" val="473891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image</a:t>
            </a:r>
            <a:endParaRPr lang="sv-SE" dirty="0"/>
          </a:p>
        </p:txBody>
      </p:sp>
      <p:pic>
        <p:nvPicPr>
          <p:cNvPr id="4" name="Content Placeholder 3"/>
          <p:cNvPicPr>
            <a:picLocks noGrp="1" noChangeAspect="1"/>
          </p:cNvPicPr>
          <p:nvPr>
            <p:ph idx="1"/>
          </p:nvPr>
        </p:nvPicPr>
        <p:blipFill>
          <a:blip r:embed="rId2"/>
          <a:stretch>
            <a:fillRect/>
          </a:stretch>
        </p:blipFill>
        <p:spPr>
          <a:xfrm>
            <a:off x="594632" y="1690688"/>
            <a:ext cx="8477250" cy="1515292"/>
          </a:xfrm>
          <a:prstGeom prst="rect">
            <a:avLst/>
          </a:prstGeom>
        </p:spPr>
      </p:pic>
      <p:pic>
        <p:nvPicPr>
          <p:cNvPr id="5" name="Picture 4"/>
          <p:cNvPicPr>
            <a:picLocks noChangeAspect="1"/>
          </p:cNvPicPr>
          <p:nvPr/>
        </p:nvPicPr>
        <p:blipFill>
          <a:blip r:embed="rId3"/>
          <a:stretch>
            <a:fillRect/>
          </a:stretch>
        </p:blipFill>
        <p:spPr>
          <a:xfrm>
            <a:off x="594632" y="3382463"/>
            <a:ext cx="8477250" cy="3088006"/>
          </a:xfrm>
          <a:prstGeom prst="rect">
            <a:avLst/>
          </a:prstGeom>
        </p:spPr>
      </p:pic>
    </p:spTree>
    <p:extLst>
      <p:ext uri="{BB962C8B-B14F-4D97-AF65-F5344CB8AC3E}">
        <p14:creationId xmlns:p14="http://schemas.microsoft.com/office/powerpoint/2010/main" val="934343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Simple Flow:</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 y="1825624"/>
            <a:ext cx="9415216" cy="5032375"/>
          </a:xfrm>
        </p:spPr>
      </p:pic>
    </p:spTree>
    <p:extLst>
      <p:ext uri="{BB962C8B-B14F-4D97-AF65-F5344CB8AC3E}">
        <p14:creationId xmlns:p14="http://schemas.microsoft.com/office/powerpoint/2010/main" val="3461871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Understand More Detail:</a:t>
            </a:r>
            <a:endParaRPr lang="sv-SE" dirty="0"/>
          </a:p>
        </p:txBody>
      </p:sp>
      <p:sp>
        <p:nvSpPr>
          <p:cNvPr id="3" name="Content Placeholder 2"/>
          <p:cNvSpPr>
            <a:spLocks noGrp="1"/>
          </p:cNvSpPr>
          <p:nvPr>
            <p:ph idx="1"/>
          </p:nvPr>
        </p:nvSpPr>
        <p:spPr/>
        <p:txBody>
          <a:bodyPr/>
          <a:lstStyle/>
          <a:p>
            <a:r>
              <a:rPr lang="sv-SE" dirty="0">
                <a:hlinkClick r:id="rId2"/>
              </a:rPr>
              <a:t>https://www.youtube.com/watch?v=q7ERqUOE1Bw&amp;t=1045s</a:t>
            </a:r>
            <a:endParaRPr lang="sv-SE" dirty="0"/>
          </a:p>
        </p:txBody>
      </p:sp>
    </p:spTree>
    <p:extLst>
      <p:ext uri="{BB962C8B-B14F-4D97-AF65-F5344CB8AC3E}">
        <p14:creationId xmlns:p14="http://schemas.microsoft.com/office/powerpoint/2010/main" val="325981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Understanding Docker</a:t>
            </a:r>
            <a:endParaRPr lang="sv-SE" dirty="0"/>
          </a:p>
        </p:txBody>
      </p:sp>
      <p:sp>
        <p:nvSpPr>
          <p:cNvPr id="3" name="Content Placeholder 2"/>
          <p:cNvSpPr>
            <a:spLocks noGrp="1"/>
          </p:cNvSpPr>
          <p:nvPr>
            <p:ph idx="1"/>
          </p:nvPr>
        </p:nvSpPr>
        <p:spPr/>
        <p:txBody>
          <a:bodyPr>
            <a:normAutofit/>
          </a:bodyPr>
          <a:lstStyle/>
          <a:p>
            <a:r>
              <a:rPr lang="en-US" sz="1900" dirty="0"/>
              <a:t>Docker is a platform for developers and </a:t>
            </a:r>
            <a:r>
              <a:rPr lang="en-US" sz="1900" dirty="0" smtClean="0"/>
              <a:t>sys admins </a:t>
            </a:r>
            <a:r>
              <a:rPr lang="en-US" sz="1900" dirty="0"/>
              <a:t>to </a:t>
            </a:r>
            <a:r>
              <a:rPr lang="en-US" sz="1900" b="1" dirty="0"/>
              <a:t>develop, deploy, and run</a:t>
            </a:r>
            <a:r>
              <a:rPr lang="en-US" sz="1900" dirty="0"/>
              <a:t> applications with containers. The use of Linux containers to deploy applications is called </a:t>
            </a:r>
            <a:r>
              <a:rPr lang="en-US" sz="1900" i="1" dirty="0"/>
              <a:t>containerization</a:t>
            </a:r>
            <a:r>
              <a:rPr lang="en-US" sz="1900" dirty="0"/>
              <a:t>. Containers are not new, but their use for easily deploying applications is.</a:t>
            </a:r>
          </a:p>
          <a:p>
            <a:r>
              <a:rPr lang="en-US" sz="1900" dirty="0"/>
              <a:t>Containerization is increasingly popular because containers are:</a:t>
            </a:r>
          </a:p>
          <a:p>
            <a:r>
              <a:rPr lang="en-US" sz="1900" dirty="0"/>
              <a:t>Flexible: Even the most complex applications can be containerized.</a:t>
            </a:r>
          </a:p>
          <a:p>
            <a:r>
              <a:rPr lang="en-US" sz="1900" dirty="0"/>
              <a:t>Lightweight: Containers leverage and share the host kernel.</a:t>
            </a:r>
          </a:p>
          <a:p>
            <a:r>
              <a:rPr lang="en-US" sz="1900" dirty="0"/>
              <a:t>Interchangeable: You can deploy updates and upgrades on-the-fly.</a:t>
            </a:r>
          </a:p>
          <a:p>
            <a:r>
              <a:rPr lang="en-US" sz="1900" dirty="0"/>
              <a:t>Portable: You can build locally, deploy to the cloud, and run anywhere.</a:t>
            </a:r>
          </a:p>
          <a:p>
            <a:r>
              <a:rPr lang="en-US" sz="1900" dirty="0"/>
              <a:t>Scalable: You can increase and automatically distribute container replicas.</a:t>
            </a:r>
          </a:p>
          <a:p>
            <a:r>
              <a:rPr lang="en-US" sz="1900" dirty="0"/>
              <a:t>Stackable: You can stack services vertically and on-the-fly.</a:t>
            </a:r>
          </a:p>
          <a:p>
            <a:pPr marL="0" indent="0">
              <a:buNone/>
            </a:pPr>
            <a:r>
              <a:rPr lang="sv-SE" dirty="0" smtClean="0">
                <a:hlinkClick r:id="rId2"/>
              </a:rPr>
              <a:t>https://docs.docker.com/get-started/</a:t>
            </a:r>
            <a:endParaRPr lang="sv-SE" dirty="0"/>
          </a:p>
        </p:txBody>
      </p:sp>
    </p:spTree>
    <p:extLst>
      <p:ext uri="{BB962C8B-B14F-4D97-AF65-F5344CB8AC3E}">
        <p14:creationId xmlns:p14="http://schemas.microsoft.com/office/powerpoint/2010/main" val="2786057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Push docker image</a:t>
            </a:r>
            <a:endParaRPr lang="sv-SE" dirty="0"/>
          </a:p>
        </p:txBody>
      </p:sp>
      <p:sp>
        <p:nvSpPr>
          <p:cNvPr id="3" name="Content Placeholder 2"/>
          <p:cNvSpPr>
            <a:spLocks noGrp="1"/>
          </p:cNvSpPr>
          <p:nvPr>
            <p:ph idx="1"/>
          </p:nvPr>
        </p:nvSpPr>
        <p:spPr/>
        <p:txBody>
          <a:bodyPr/>
          <a:lstStyle/>
          <a:p>
            <a:r>
              <a:rPr lang="sv-SE" dirty="0"/>
              <a:t>docker </a:t>
            </a:r>
            <a:r>
              <a:rPr lang="sv-SE" dirty="0" smtClean="0"/>
              <a:t>login</a:t>
            </a:r>
          </a:p>
          <a:p>
            <a:r>
              <a:rPr lang="sv-SE" dirty="0" smtClean="0"/>
              <a:t>Docker push</a:t>
            </a:r>
          </a:p>
          <a:p>
            <a:r>
              <a:rPr lang="sv-SE" dirty="0"/>
              <a:t>docker push falcon007/simple-spring-</a:t>
            </a:r>
            <a:r>
              <a:rPr lang="sv-SE" u="sng" dirty="0"/>
              <a:t>app</a:t>
            </a:r>
            <a:endParaRPr lang="sv-SE" dirty="0"/>
          </a:p>
        </p:txBody>
      </p:sp>
      <p:pic>
        <p:nvPicPr>
          <p:cNvPr id="4" name="Picture 3"/>
          <p:cNvPicPr>
            <a:picLocks noChangeAspect="1"/>
          </p:cNvPicPr>
          <p:nvPr/>
        </p:nvPicPr>
        <p:blipFill>
          <a:blip r:embed="rId2"/>
          <a:stretch>
            <a:fillRect/>
          </a:stretch>
        </p:blipFill>
        <p:spPr>
          <a:xfrm>
            <a:off x="838200" y="3423692"/>
            <a:ext cx="8382000" cy="1647825"/>
          </a:xfrm>
          <a:prstGeom prst="rect">
            <a:avLst/>
          </a:prstGeom>
        </p:spPr>
      </p:pic>
      <p:pic>
        <p:nvPicPr>
          <p:cNvPr id="5" name="Picture 4"/>
          <p:cNvPicPr>
            <a:picLocks noChangeAspect="1"/>
          </p:cNvPicPr>
          <p:nvPr/>
        </p:nvPicPr>
        <p:blipFill>
          <a:blip r:embed="rId3"/>
          <a:stretch>
            <a:fillRect/>
          </a:stretch>
        </p:blipFill>
        <p:spPr>
          <a:xfrm>
            <a:off x="838201" y="5071518"/>
            <a:ext cx="8382000" cy="1727398"/>
          </a:xfrm>
          <a:prstGeom prst="rect">
            <a:avLst/>
          </a:prstGeom>
        </p:spPr>
      </p:pic>
    </p:spTree>
    <p:extLst>
      <p:ext uri="{BB962C8B-B14F-4D97-AF65-F5344CB8AC3E}">
        <p14:creationId xmlns:p14="http://schemas.microsoft.com/office/powerpoint/2010/main" val="3034019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Push Docker image</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3241392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Run:failed</a:t>
            </a:r>
            <a:endParaRPr lang="sv-SE" dirty="0"/>
          </a:p>
        </p:txBody>
      </p:sp>
      <p:sp>
        <p:nvSpPr>
          <p:cNvPr id="3" name="Content Placeholder 2"/>
          <p:cNvSpPr>
            <a:spLocks noGrp="1"/>
          </p:cNvSpPr>
          <p:nvPr>
            <p:ph idx="1"/>
          </p:nvPr>
        </p:nvSpPr>
        <p:spPr/>
        <p:txBody>
          <a:bodyPr/>
          <a:lstStyle/>
          <a:p>
            <a:r>
              <a:rPr lang="sv-SE" dirty="0"/>
              <a:t> docker run </a:t>
            </a:r>
            <a:r>
              <a:rPr lang="sv-SE" dirty="0" smtClean="0"/>
              <a:t>falcon007/simple-spring-app:0.0.1</a:t>
            </a:r>
          </a:p>
          <a:p>
            <a:endParaRPr lang="sv-SE" dirty="0"/>
          </a:p>
        </p:txBody>
      </p:sp>
      <p:pic>
        <p:nvPicPr>
          <p:cNvPr id="4" name="Picture 3"/>
          <p:cNvPicPr>
            <a:picLocks noChangeAspect="1"/>
          </p:cNvPicPr>
          <p:nvPr/>
        </p:nvPicPr>
        <p:blipFill>
          <a:blip r:embed="rId2"/>
          <a:stretch>
            <a:fillRect/>
          </a:stretch>
        </p:blipFill>
        <p:spPr>
          <a:xfrm>
            <a:off x="1058116" y="2304210"/>
            <a:ext cx="10454615" cy="3190900"/>
          </a:xfrm>
          <a:prstGeom prst="rect">
            <a:avLst/>
          </a:prstGeom>
        </p:spPr>
      </p:pic>
      <p:pic>
        <p:nvPicPr>
          <p:cNvPr id="5" name="Picture 4"/>
          <p:cNvPicPr>
            <a:picLocks noChangeAspect="1"/>
          </p:cNvPicPr>
          <p:nvPr/>
        </p:nvPicPr>
        <p:blipFill>
          <a:blip r:embed="rId3"/>
          <a:stretch>
            <a:fillRect/>
          </a:stretch>
        </p:blipFill>
        <p:spPr>
          <a:xfrm>
            <a:off x="1058115" y="5587932"/>
            <a:ext cx="10454615" cy="771525"/>
          </a:xfrm>
          <a:prstGeom prst="rect">
            <a:avLst/>
          </a:prstGeom>
        </p:spPr>
      </p:pic>
    </p:spTree>
    <p:extLst>
      <p:ext uri="{BB962C8B-B14F-4D97-AF65-F5344CB8AC3E}">
        <p14:creationId xmlns:p14="http://schemas.microsoft.com/office/powerpoint/2010/main" val="166780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Run With Port</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953" y="1559859"/>
            <a:ext cx="9865244" cy="5737412"/>
          </a:xfrm>
        </p:spPr>
      </p:pic>
    </p:spTree>
    <p:extLst>
      <p:ext uri="{BB962C8B-B14F-4D97-AF65-F5344CB8AC3E}">
        <p14:creationId xmlns:p14="http://schemas.microsoft.com/office/powerpoint/2010/main" val="1124805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6141"/>
            <a:ext cx="10515600" cy="5450822"/>
          </a:xfrm>
        </p:spPr>
        <p:txBody>
          <a:bodyPr/>
          <a:lstStyle/>
          <a:p>
            <a:r>
              <a:rPr lang="sv-SE" dirty="0" smtClean="0"/>
              <a:t>docker run –p exposed_port:running_port repository:tag</a:t>
            </a:r>
          </a:p>
          <a:p>
            <a:r>
              <a:rPr lang="sv-SE" dirty="0" smtClean="0"/>
              <a:t>docker run </a:t>
            </a:r>
            <a:r>
              <a:rPr lang="sv-SE" dirty="0"/>
              <a:t>-p 8080:8080 </a:t>
            </a:r>
            <a:r>
              <a:rPr lang="sv-SE" dirty="0" smtClean="0"/>
              <a:t>falcon007/simple-spring-app:0.0.1</a:t>
            </a:r>
          </a:p>
          <a:p>
            <a:endParaRPr lang="sv-SE" dirty="0"/>
          </a:p>
        </p:txBody>
      </p:sp>
      <p:pic>
        <p:nvPicPr>
          <p:cNvPr id="4" name="Picture 3"/>
          <p:cNvPicPr>
            <a:picLocks noChangeAspect="1"/>
          </p:cNvPicPr>
          <p:nvPr/>
        </p:nvPicPr>
        <p:blipFill>
          <a:blip r:embed="rId2"/>
          <a:stretch>
            <a:fillRect/>
          </a:stretch>
        </p:blipFill>
        <p:spPr>
          <a:xfrm>
            <a:off x="986117" y="1721223"/>
            <a:ext cx="9428909" cy="3307978"/>
          </a:xfrm>
          <a:prstGeom prst="rect">
            <a:avLst/>
          </a:prstGeom>
        </p:spPr>
      </p:pic>
      <p:pic>
        <p:nvPicPr>
          <p:cNvPr id="5" name="Picture 4"/>
          <p:cNvPicPr>
            <a:picLocks noChangeAspect="1"/>
          </p:cNvPicPr>
          <p:nvPr/>
        </p:nvPicPr>
        <p:blipFill>
          <a:blip r:embed="rId3"/>
          <a:stretch>
            <a:fillRect/>
          </a:stretch>
        </p:blipFill>
        <p:spPr>
          <a:xfrm>
            <a:off x="986117" y="5262282"/>
            <a:ext cx="9428909" cy="1057835"/>
          </a:xfrm>
          <a:prstGeom prst="rect">
            <a:avLst/>
          </a:prstGeom>
        </p:spPr>
      </p:pic>
    </p:spTree>
    <p:extLst>
      <p:ext uri="{BB962C8B-B14F-4D97-AF65-F5344CB8AC3E}">
        <p14:creationId xmlns:p14="http://schemas.microsoft.com/office/powerpoint/2010/main" val="2078926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pull</a:t>
            </a:r>
            <a:endParaRPr lang="sv-SE" dirty="0"/>
          </a:p>
        </p:txBody>
      </p:sp>
      <p:sp>
        <p:nvSpPr>
          <p:cNvPr id="3" name="Content Placeholder 2"/>
          <p:cNvSpPr>
            <a:spLocks noGrp="1"/>
          </p:cNvSpPr>
          <p:nvPr>
            <p:ph idx="1"/>
          </p:nvPr>
        </p:nvSpPr>
        <p:spPr/>
        <p:txBody>
          <a:bodyPr/>
          <a:lstStyle/>
          <a:p>
            <a:r>
              <a:rPr lang="sv-SE" dirty="0"/>
              <a:t>docker pull </a:t>
            </a:r>
            <a:r>
              <a:rPr lang="sv-SE" dirty="0" smtClean="0"/>
              <a:t>falcon007/simple-spring-app:0.0.1</a:t>
            </a:r>
            <a:endParaRPr lang="sv-SE" dirty="0"/>
          </a:p>
        </p:txBody>
      </p:sp>
      <p:pic>
        <p:nvPicPr>
          <p:cNvPr id="4" name="Picture 3"/>
          <p:cNvPicPr>
            <a:picLocks noChangeAspect="1"/>
          </p:cNvPicPr>
          <p:nvPr/>
        </p:nvPicPr>
        <p:blipFill>
          <a:blip r:embed="rId2"/>
          <a:stretch>
            <a:fillRect/>
          </a:stretch>
        </p:blipFill>
        <p:spPr>
          <a:xfrm>
            <a:off x="1145040" y="2499496"/>
            <a:ext cx="7724775" cy="2486025"/>
          </a:xfrm>
          <a:prstGeom prst="rect">
            <a:avLst/>
          </a:prstGeom>
        </p:spPr>
      </p:pic>
      <p:pic>
        <p:nvPicPr>
          <p:cNvPr id="5" name="Picture 4"/>
          <p:cNvPicPr>
            <a:picLocks noChangeAspect="1"/>
          </p:cNvPicPr>
          <p:nvPr/>
        </p:nvPicPr>
        <p:blipFill>
          <a:blip r:embed="rId3"/>
          <a:stretch>
            <a:fillRect/>
          </a:stretch>
        </p:blipFill>
        <p:spPr>
          <a:xfrm>
            <a:off x="1145040" y="5092700"/>
            <a:ext cx="7833497" cy="1219200"/>
          </a:xfrm>
          <a:prstGeom prst="rect">
            <a:avLst/>
          </a:prstGeom>
        </p:spPr>
      </p:pic>
    </p:spTree>
    <p:extLst>
      <p:ext uri="{BB962C8B-B14F-4D97-AF65-F5344CB8AC3E}">
        <p14:creationId xmlns:p14="http://schemas.microsoft.com/office/powerpoint/2010/main" val="669234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Network</a:t>
            </a:r>
            <a:endParaRPr lang="sv-SE" dirty="0"/>
          </a:p>
        </p:txBody>
      </p:sp>
      <p:sp>
        <p:nvSpPr>
          <p:cNvPr id="3" name="Content Placeholder 2"/>
          <p:cNvSpPr>
            <a:spLocks noGrp="1"/>
          </p:cNvSpPr>
          <p:nvPr>
            <p:ph idx="1"/>
          </p:nvPr>
        </p:nvSpPr>
        <p:spPr/>
        <p:txBody>
          <a:bodyPr/>
          <a:lstStyle/>
          <a:p>
            <a:r>
              <a:rPr lang="sv-SE" dirty="0">
                <a:hlinkClick r:id="rId2"/>
              </a:rPr>
              <a:t>https://docs.docker.com/network/</a:t>
            </a:r>
            <a:endParaRPr lang="sv-SE" dirty="0"/>
          </a:p>
        </p:txBody>
      </p:sp>
      <p:sp>
        <p:nvSpPr>
          <p:cNvPr id="4" name="Rectangle 3"/>
          <p:cNvSpPr/>
          <p:nvPr/>
        </p:nvSpPr>
        <p:spPr>
          <a:xfrm>
            <a:off x="838200" y="2274838"/>
            <a:ext cx="8305800" cy="1754326"/>
          </a:xfrm>
          <a:prstGeom prst="rect">
            <a:avLst/>
          </a:prstGeom>
        </p:spPr>
        <p:txBody>
          <a:bodyPr wrap="square">
            <a:spAutoFit/>
          </a:bodyPr>
          <a:lstStyle/>
          <a:p>
            <a:r>
              <a:rPr lang="en-US" dirty="0">
                <a:solidFill>
                  <a:srgbClr val="33444C"/>
                </a:solidFill>
                <a:latin typeface="Open Sans"/>
              </a:rPr>
              <a:t>One of the reasons Docker containers and services are so powerful is that you can connect them together, or connect them to non-Docker workloads. Docker containers and services do not even need to be aware that they are deployed on Docker, or whether their peers are also Docker workloads or not. Whether your Docker hosts run Linux, Windows, or a mix of the two, you can use Docker to manage them in a platform-agnostic way.</a:t>
            </a:r>
            <a:endParaRPr lang="sv-SE" dirty="0"/>
          </a:p>
        </p:txBody>
      </p:sp>
    </p:spTree>
    <p:extLst>
      <p:ext uri="{BB962C8B-B14F-4D97-AF65-F5344CB8AC3E}">
        <p14:creationId xmlns:p14="http://schemas.microsoft.com/office/powerpoint/2010/main" val="15656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041"/>
          </a:xfrm>
        </p:spPr>
        <p:txBody>
          <a:bodyPr>
            <a:normAutofit/>
          </a:bodyPr>
          <a:lstStyle/>
          <a:p>
            <a:r>
              <a:rPr lang="sv-SE" dirty="0"/>
              <a:t>Network </a:t>
            </a:r>
            <a:r>
              <a:rPr lang="sv-SE" dirty="0" smtClean="0"/>
              <a:t>drivers:</a:t>
            </a:r>
            <a:endParaRPr lang="sv-SE" dirty="0"/>
          </a:p>
        </p:txBody>
      </p:sp>
      <p:sp>
        <p:nvSpPr>
          <p:cNvPr id="3" name="Content Placeholder 2"/>
          <p:cNvSpPr>
            <a:spLocks noGrp="1"/>
          </p:cNvSpPr>
          <p:nvPr>
            <p:ph idx="1"/>
          </p:nvPr>
        </p:nvSpPr>
        <p:spPr/>
        <p:txBody>
          <a:bodyPr>
            <a:normAutofit fontScale="85000" lnSpcReduction="20000"/>
          </a:bodyPr>
          <a:lstStyle/>
          <a:p>
            <a:r>
              <a:rPr lang="en-US" sz="2000" dirty="0"/>
              <a:t>Docker’s networking subsystem is pluggable, using drivers. Several drivers </a:t>
            </a:r>
            <a:r>
              <a:rPr lang="en-US" sz="2000" dirty="0" smtClean="0"/>
              <a:t>exist </a:t>
            </a:r>
            <a:r>
              <a:rPr lang="en-US" sz="2000" dirty="0"/>
              <a:t>by default, and provide core networking functionality</a:t>
            </a:r>
            <a:r>
              <a:rPr lang="en-US" sz="2000" dirty="0" smtClean="0"/>
              <a:t>:</a:t>
            </a:r>
          </a:p>
          <a:p>
            <a:r>
              <a:rPr lang="en-US" sz="2000" b="1" dirty="0">
                <a:solidFill>
                  <a:schemeClr val="accent6"/>
                </a:solidFill>
              </a:rPr>
              <a:t>bridge</a:t>
            </a:r>
            <a:r>
              <a:rPr lang="en-US" sz="2000" dirty="0"/>
              <a:t>: The default network driver. If you don’t specify a driver, this is the type of network you are creating. Bridge networks are usually used when your applications run in standalone containers that need to </a:t>
            </a:r>
            <a:r>
              <a:rPr lang="en-US" sz="2000" dirty="0" smtClean="0"/>
              <a:t>communicate.</a:t>
            </a:r>
          </a:p>
          <a:p>
            <a:r>
              <a:rPr lang="en-US" sz="2000" b="1" dirty="0">
                <a:solidFill>
                  <a:schemeClr val="accent6"/>
                </a:solidFill>
              </a:rPr>
              <a:t>host</a:t>
            </a:r>
            <a:r>
              <a:rPr lang="en-US" sz="2000" dirty="0"/>
              <a:t>: For standalone containers, remove network isolation between the container and the Docker host, and use the host’s networking directly. host is only available for swarm services on Docker 17.06 and higher</a:t>
            </a:r>
            <a:r>
              <a:rPr lang="en-US" sz="2000" dirty="0" smtClean="0"/>
              <a:t>.</a:t>
            </a:r>
          </a:p>
          <a:p>
            <a:r>
              <a:rPr lang="en-US" sz="2000" b="1" dirty="0">
                <a:solidFill>
                  <a:schemeClr val="accent6"/>
                </a:solidFill>
              </a:rPr>
              <a:t>overlay</a:t>
            </a:r>
            <a:r>
              <a:rPr lang="en-US" sz="2000" dirty="0"/>
              <a:t>: Overlay networks connect multiple Docker daemons together and enable swarm services to communicate with each other. You can also use overlay networks to facilitate communication between a swarm service and a standalone container, or between two standalone containers on different Docker daemons. This strategy removes the need to do OS-level routing between these containers</a:t>
            </a:r>
            <a:r>
              <a:rPr lang="en-US" sz="2000" dirty="0" smtClean="0"/>
              <a:t>.</a:t>
            </a:r>
          </a:p>
          <a:p>
            <a:r>
              <a:rPr lang="en-US" sz="2000" b="1" dirty="0" err="1">
                <a:solidFill>
                  <a:schemeClr val="accent6"/>
                </a:solidFill>
              </a:rPr>
              <a:t>macvlan</a:t>
            </a:r>
            <a:r>
              <a:rPr lang="en-US" sz="2000" dirty="0"/>
              <a:t>: </a:t>
            </a:r>
            <a:r>
              <a:rPr lang="en-US" sz="2000" dirty="0" err="1"/>
              <a:t>Macvlan</a:t>
            </a:r>
            <a:r>
              <a:rPr lang="en-US" sz="2000" dirty="0"/>
              <a:t> networks allow you to assign a MAC address to a container, making it appear as a physical device on your network. The Docker daemon routes traffic to containers by their MAC addresses. Using the </a:t>
            </a:r>
            <a:r>
              <a:rPr lang="en-US" sz="2000" dirty="0" err="1"/>
              <a:t>macvlan</a:t>
            </a:r>
            <a:r>
              <a:rPr lang="en-US" sz="2000" dirty="0"/>
              <a:t> driver is sometimes the best choice when dealing with legacy applications that expect to be directly connected to the physical network, rather than routed through the Docker host’s network stack</a:t>
            </a:r>
            <a:r>
              <a:rPr lang="en-US" sz="2000" dirty="0" smtClean="0"/>
              <a:t>.</a:t>
            </a:r>
          </a:p>
          <a:p>
            <a:r>
              <a:rPr lang="en-US" sz="2000" b="1" dirty="0">
                <a:solidFill>
                  <a:schemeClr val="accent6"/>
                </a:solidFill>
              </a:rPr>
              <a:t>none</a:t>
            </a:r>
            <a:r>
              <a:rPr lang="en-US" sz="2000" dirty="0"/>
              <a:t>: For this container, disable all networking. Usually used in conjunction with a custom network driver. none is not available for swarm services. See disable container networking.</a:t>
            </a:r>
            <a:endParaRPr lang="en-US" sz="2000" dirty="0" smtClean="0"/>
          </a:p>
          <a:p>
            <a:r>
              <a:rPr lang="en-US" sz="2100" b="1" dirty="0">
                <a:solidFill>
                  <a:schemeClr val="accent6"/>
                </a:solidFill>
              </a:rPr>
              <a:t>Network plugins</a:t>
            </a:r>
            <a:r>
              <a:rPr lang="en-US" sz="2100" dirty="0"/>
              <a:t>: You can install and use third-party network plugins with Docker. These plugins are available from Docker Hub or from third-party vendors. See the vendor’s documentation for installing and using a given network plugin.</a:t>
            </a:r>
            <a:endParaRPr lang="en-US" sz="2100" dirty="0" smtClean="0"/>
          </a:p>
          <a:p>
            <a:endParaRPr lang="sv-SE" dirty="0"/>
          </a:p>
        </p:txBody>
      </p:sp>
    </p:spTree>
    <p:extLst>
      <p:ext uri="{BB962C8B-B14F-4D97-AF65-F5344CB8AC3E}">
        <p14:creationId xmlns:p14="http://schemas.microsoft.com/office/powerpoint/2010/main" val="1229360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Commands</a:t>
            </a:r>
            <a:endParaRPr lang="sv-SE" dirty="0"/>
          </a:p>
        </p:txBody>
      </p:sp>
      <p:graphicFrame>
        <p:nvGraphicFramePr>
          <p:cNvPr id="4" name="Content Placeholder 3"/>
          <p:cNvGraphicFramePr>
            <a:graphicFrameLocks noGrp="1"/>
          </p:cNvGraphicFramePr>
          <p:nvPr>
            <p:ph idx="1"/>
          </p:nvPr>
        </p:nvGraphicFramePr>
        <p:xfrm>
          <a:off x="2868168" y="1882934"/>
          <a:ext cx="6455664" cy="4236720"/>
        </p:xfrm>
        <a:graphic>
          <a:graphicData uri="http://schemas.openxmlformats.org/drawingml/2006/table">
            <a:tbl>
              <a:tblPr/>
              <a:tblGrid>
                <a:gridCol w="3227832">
                  <a:extLst>
                    <a:ext uri="{9D8B030D-6E8A-4147-A177-3AD203B41FA5}">
                      <a16:colId xmlns:a16="http://schemas.microsoft.com/office/drawing/2014/main" val="3067620946"/>
                    </a:ext>
                  </a:extLst>
                </a:gridCol>
                <a:gridCol w="3227832">
                  <a:extLst>
                    <a:ext uri="{9D8B030D-6E8A-4147-A177-3AD203B41FA5}">
                      <a16:colId xmlns:a16="http://schemas.microsoft.com/office/drawing/2014/main" val="2578914892"/>
                    </a:ext>
                  </a:extLst>
                </a:gridCol>
              </a:tblGrid>
              <a:tr h="0">
                <a:tc>
                  <a:txBody>
                    <a:bodyPr/>
                    <a:lstStyle/>
                    <a:p>
                      <a:r>
                        <a:rPr lang="sv-SE">
                          <a:effectLst/>
                        </a:rPr>
                        <a:t>Command</a:t>
                      </a:r>
                    </a:p>
                  </a:txBody>
                  <a:tcPr marL="76200" marR="76200" marT="76200" marB="76200" anchor="ctr">
                    <a:lnL>
                      <a:noFill/>
                    </a:lnL>
                    <a:lnR>
                      <a:noFill/>
                    </a:lnR>
                    <a:lnT>
                      <a:noFill/>
                    </a:lnT>
                    <a:lnB>
                      <a:noFill/>
                    </a:lnB>
                    <a:solidFill>
                      <a:srgbClr val="FFFFFF"/>
                    </a:solidFill>
                  </a:tcPr>
                </a:tc>
                <a:tc>
                  <a:txBody>
                    <a:bodyPr/>
                    <a:lstStyle/>
                    <a:p>
                      <a:r>
                        <a:rPr lang="sv-SE">
                          <a:effectLst/>
                        </a:rPr>
                        <a:t>Description</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53688735"/>
                  </a:ext>
                </a:extLst>
              </a:tr>
              <a:tr h="0">
                <a:tc>
                  <a:txBody>
                    <a:bodyPr/>
                    <a:lstStyle/>
                    <a:p>
                      <a:r>
                        <a:rPr lang="sv-SE" u="none" strike="noStrike">
                          <a:solidFill>
                            <a:srgbClr val="0090C8"/>
                          </a:solidFill>
                          <a:effectLst/>
                          <a:hlinkClick r:id="rId2"/>
                        </a:rPr>
                        <a:t>docker network connect</a:t>
                      </a:r>
                      <a:endParaRPr lang="sv-SE">
                        <a:effectLst/>
                      </a:endParaRPr>
                    </a:p>
                  </a:txBody>
                  <a:tcPr marL="76200" marR="76200" marT="76200" marB="76200" anchor="ctr">
                    <a:lnL>
                      <a:noFill/>
                    </a:lnL>
                    <a:lnR>
                      <a:noFill/>
                    </a:lnR>
                    <a:lnT>
                      <a:noFill/>
                    </a:lnT>
                    <a:lnB>
                      <a:noFill/>
                    </a:lnB>
                    <a:solidFill>
                      <a:srgbClr val="FFFFFF"/>
                    </a:solidFill>
                  </a:tcPr>
                </a:tc>
                <a:tc>
                  <a:txBody>
                    <a:bodyPr/>
                    <a:lstStyle/>
                    <a:p>
                      <a:r>
                        <a:rPr lang="en-US">
                          <a:effectLst/>
                        </a:rPr>
                        <a:t>Connect a container to a network</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1043287896"/>
                  </a:ext>
                </a:extLst>
              </a:tr>
              <a:tr h="0">
                <a:tc>
                  <a:txBody>
                    <a:bodyPr/>
                    <a:lstStyle/>
                    <a:p>
                      <a:r>
                        <a:rPr lang="sv-SE" u="none" strike="noStrike">
                          <a:solidFill>
                            <a:srgbClr val="0090C8"/>
                          </a:solidFill>
                          <a:effectLst/>
                          <a:hlinkClick r:id="rId3"/>
                        </a:rPr>
                        <a:t>docker network create</a:t>
                      </a:r>
                      <a:endParaRPr lang="sv-SE">
                        <a:effectLst/>
                      </a:endParaRPr>
                    </a:p>
                  </a:txBody>
                  <a:tcPr marL="76200" marR="76200" marT="76200" marB="76200" anchor="ctr">
                    <a:lnL>
                      <a:noFill/>
                    </a:lnL>
                    <a:lnR>
                      <a:noFill/>
                    </a:lnR>
                    <a:lnT>
                      <a:noFill/>
                    </a:lnT>
                    <a:lnB>
                      <a:noFill/>
                    </a:lnB>
                    <a:solidFill>
                      <a:srgbClr val="F7F7F7"/>
                    </a:solidFill>
                  </a:tcPr>
                </a:tc>
                <a:tc>
                  <a:txBody>
                    <a:bodyPr/>
                    <a:lstStyle/>
                    <a:p>
                      <a:r>
                        <a:rPr lang="sv-SE">
                          <a:effectLst/>
                        </a:rPr>
                        <a:t>Create a network</a:t>
                      </a:r>
                    </a:p>
                  </a:txBody>
                  <a:tcPr marL="76200" marR="76200" marT="76200" marB="76200" anchor="ctr">
                    <a:lnL>
                      <a:noFill/>
                    </a:lnL>
                    <a:lnR>
                      <a:noFill/>
                    </a:lnR>
                    <a:lnT>
                      <a:noFill/>
                    </a:lnT>
                    <a:lnB>
                      <a:noFill/>
                    </a:lnB>
                    <a:solidFill>
                      <a:srgbClr val="F7F7F7"/>
                    </a:solidFill>
                  </a:tcPr>
                </a:tc>
                <a:extLst>
                  <a:ext uri="{0D108BD9-81ED-4DB2-BD59-A6C34878D82A}">
                    <a16:rowId xmlns:a16="http://schemas.microsoft.com/office/drawing/2014/main" val="2923838676"/>
                  </a:ext>
                </a:extLst>
              </a:tr>
              <a:tr h="0">
                <a:tc>
                  <a:txBody>
                    <a:bodyPr/>
                    <a:lstStyle/>
                    <a:p>
                      <a:r>
                        <a:rPr lang="sv-SE" u="none" strike="noStrike">
                          <a:solidFill>
                            <a:srgbClr val="0090C8"/>
                          </a:solidFill>
                          <a:effectLst/>
                          <a:hlinkClick r:id="rId4"/>
                        </a:rPr>
                        <a:t>docker network disconnect</a:t>
                      </a:r>
                      <a:endParaRPr lang="sv-SE">
                        <a:effectLst/>
                      </a:endParaRPr>
                    </a:p>
                  </a:txBody>
                  <a:tcPr marL="76200" marR="76200" marT="76200" marB="76200" anchor="ctr">
                    <a:lnL>
                      <a:noFill/>
                    </a:lnL>
                    <a:lnR>
                      <a:noFill/>
                    </a:lnR>
                    <a:lnT>
                      <a:noFill/>
                    </a:lnT>
                    <a:lnB>
                      <a:noFill/>
                    </a:lnB>
                    <a:solidFill>
                      <a:srgbClr val="FFFFFF"/>
                    </a:solidFill>
                  </a:tcPr>
                </a:tc>
                <a:tc>
                  <a:txBody>
                    <a:bodyPr/>
                    <a:lstStyle/>
                    <a:p>
                      <a:r>
                        <a:rPr lang="en-US">
                          <a:effectLst/>
                        </a:rPr>
                        <a:t>Disconnect a container from a network</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070766337"/>
                  </a:ext>
                </a:extLst>
              </a:tr>
              <a:tr h="0">
                <a:tc>
                  <a:txBody>
                    <a:bodyPr/>
                    <a:lstStyle/>
                    <a:p>
                      <a:r>
                        <a:rPr lang="sv-SE" u="none" strike="noStrike">
                          <a:solidFill>
                            <a:srgbClr val="0090C8"/>
                          </a:solidFill>
                          <a:effectLst/>
                          <a:hlinkClick r:id="rId5"/>
                        </a:rPr>
                        <a:t>docker network inspect</a:t>
                      </a:r>
                      <a:endParaRPr lang="sv-SE">
                        <a:effectLst/>
                      </a:endParaRPr>
                    </a:p>
                  </a:txBody>
                  <a:tcPr marL="76200" marR="76200" marT="76200" marB="76200" anchor="ctr">
                    <a:lnL>
                      <a:noFill/>
                    </a:lnL>
                    <a:lnR>
                      <a:noFill/>
                    </a:lnR>
                    <a:lnT>
                      <a:noFill/>
                    </a:lnT>
                    <a:lnB>
                      <a:noFill/>
                    </a:lnB>
                    <a:solidFill>
                      <a:srgbClr val="F7F7F7"/>
                    </a:solidFill>
                  </a:tcPr>
                </a:tc>
                <a:tc>
                  <a:txBody>
                    <a:bodyPr/>
                    <a:lstStyle/>
                    <a:p>
                      <a:r>
                        <a:rPr lang="en-US">
                          <a:effectLst/>
                        </a:rPr>
                        <a:t>Display detailed information on one or more networks</a:t>
                      </a:r>
                    </a:p>
                  </a:txBody>
                  <a:tcPr marL="76200" marR="76200" marT="76200" marB="76200" anchor="ctr">
                    <a:lnL>
                      <a:noFill/>
                    </a:lnL>
                    <a:lnR>
                      <a:noFill/>
                    </a:lnR>
                    <a:lnT>
                      <a:noFill/>
                    </a:lnT>
                    <a:lnB>
                      <a:noFill/>
                    </a:lnB>
                    <a:solidFill>
                      <a:srgbClr val="F7F7F7"/>
                    </a:solidFill>
                  </a:tcPr>
                </a:tc>
                <a:extLst>
                  <a:ext uri="{0D108BD9-81ED-4DB2-BD59-A6C34878D82A}">
                    <a16:rowId xmlns:a16="http://schemas.microsoft.com/office/drawing/2014/main" val="664067390"/>
                  </a:ext>
                </a:extLst>
              </a:tr>
              <a:tr h="0">
                <a:tc>
                  <a:txBody>
                    <a:bodyPr/>
                    <a:lstStyle/>
                    <a:p>
                      <a:r>
                        <a:rPr lang="sv-SE" u="none" strike="noStrike">
                          <a:solidFill>
                            <a:srgbClr val="0090C8"/>
                          </a:solidFill>
                          <a:effectLst/>
                          <a:hlinkClick r:id="rId6"/>
                        </a:rPr>
                        <a:t>docker network ls</a:t>
                      </a:r>
                      <a:endParaRPr lang="sv-SE">
                        <a:effectLst/>
                      </a:endParaRPr>
                    </a:p>
                  </a:txBody>
                  <a:tcPr marL="76200" marR="76200" marT="76200" marB="76200" anchor="ctr">
                    <a:lnL>
                      <a:noFill/>
                    </a:lnL>
                    <a:lnR>
                      <a:noFill/>
                    </a:lnR>
                    <a:lnT>
                      <a:noFill/>
                    </a:lnT>
                    <a:lnB>
                      <a:noFill/>
                    </a:lnB>
                    <a:solidFill>
                      <a:srgbClr val="FFFFFF"/>
                    </a:solidFill>
                  </a:tcPr>
                </a:tc>
                <a:tc>
                  <a:txBody>
                    <a:bodyPr/>
                    <a:lstStyle/>
                    <a:p>
                      <a:r>
                        <a:rPr lang="sv-SE">
                          <a:effectLst/>
                        </a:rPr>
                        <a:t>List networks</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295780857"/>
                  </a:ext>
                </a:extLst>
              </a:tr>
              <a:tr h="0">
                <a:tc>
                  <a:txBody>
                    <a:bodyPr/>
                    <a:lstStyle/>
                    <a:p>
                      <a:r>
                        <a:rPr lang="sv-SE" u="none" strike="noStrike">
                          <a:solidFill>
                            <a:srgbClr val="0090C8"/>
                          </a:solidFill>
                          <a:effectLst/>
                          <a:hlinkClick r:id="rId7"/>
                        </a:rPr>
                        <a:t>docker network prune</a:t>
                      </a:r>
                      <a:endParaRPr lang="sv-SE">
                        <a:effectLst/>
                      </a:endParaRPr>
                    </a:p>
                  </a:txBody>
                  <a:tcPr marL="76200" marR="76200" marT="76200" marB="76200" anchor="ctr">
                    <a:lnL>
                      <a:noFill/>
                    </a:lnL>
                    <a:lnR>
                      <a:noFill/>
                    </a:lnR>
                    <a:lnT>
                      <a:noFill/>
                    </a:lnT>
                    <a:lnB>
                      <a:noFill/>
                    </a:lnB>
                    <a:solidFill>
                      <a:srgbClr val="F7F7F7"/>
                    </a:solidFill>
                  </a:tcPr>
                </a:tc>
                <a:tc>
                  <a:txBody>
                    <a:bodyPr/>
                    <a:lstStyle/>
                    <a:p>
                      <a:r>
                        <a:rPr lang="sv-SE">
                          <a:effectLst/>
                        </a:rPr>
                        <a:t>Remove all unused networks</a:t>
                      </a:r>
                    </a:p>
                  </a:txBody>
                  <a:tcPr marL="76200" marR="76200" marT="76200" marB="76200" anchor="ctr">
                    <a:lnL>
                      <a:noFill/>
                    </a:lnL>
                    <a:lnR>
                      <a:noFill/>
                    </a:lnR>
                    <a:lnT>
                      <a:noFill/>
                    </a:lnT>
                    <a:lnB>
                      <a:noFill/>
                    </a:lnB>
                    <a:solidFill>
                      <a:srgbClr val="F7F7F7"/>
                    </a:solidFill>
                  </a:tcPr>
                </a:tc>
                <a:extLst>
                  <a:ext uri="{0D108BD9-81ED-4DB2-BD59-A6C34878D82A}">
                    <a16:rowId xmlns:a16="http://schemas.microsoft.com/office/drawing/2014/main" val="3446547052"/>
                  </a:ext>
                </a:extLst>
              </a:tr>
              <a:tr h="0">
                <a:tc>
                  <a:txBody>
                    <a:bodyPr/>
                    <a:lstStyle/>
                    <a:p>
                      <a:r>
                        <a:rPr lang="sv-SE" u="none" strike="noStrike">
                          <a:solidFill>
                            <a:srgbClr val="0090C8"/>
                          </a:solidFill>
                          <a:effectLst/>
                          <a:hlinkClick r:id="rId8"/>
                        </a:rPr>
                        <a:t>docker network rm</a:t>
                      </a:r>
                      <a:endParaRPr lang="sv-SE">
                        <a:effectLst/>
                      </a:endParaRPr>
                    </a:p>
                  </a:txBody>
                  <a:tcPr marL="76200" marR="76200" marT="76200" marB="76200" anchor="ctr">
                    <a:lnL>
                      <a:noFill/>
                    </a:lnL>
                    <a:lnR>
                      <a:noFill/>
                    </a:lnR>
                    <a:lnT>
                      <a:noFill/>
                    </a:lnT>
                    <a:lnB>
                      <a:noFill/>
                    </a:lnB>
                    <a:solidFill>
                      <a:srgbClr val="FFFFFF"/>
                    </a:solidFill>
                  </a:tcPr>
                </a:tc>
                <a:tc>
                  <a:txBody>
                    <a:bodyPr/>
                    <a:lstStyle/>
                    <a:p>
                      <a:r>
                        <a:rPr lang="en-US" dirty="0">
                          <a:effectLst/>
                        </a:rPr>
                        <a:t>Remove one or more networks</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1837203525"/>
                  </a:ext>
                </a:extLst>
              </a:tr>
            </a:tbl>
          </a:graphicData>
        </a:graphic>
      </p:graphicFrame>
    </p:spTree>
    <p:extLst>
      <p:ext uri="{BB962C8B-B14F-4D97-AF65-F5344CB8AC3E}">
        <p14:creationId xmlns:p14="http://schemas.microsoft.com/office/powerpoint/2010/main" val="2554809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network List</a:t>
            </a:r>
            <a:endParaRPr lang="sv-SE" dirty="0"/>
          </a:p>
        </p:txBody>
      </p:sp>
      <p:pic>
        <p:nvPicPr>
          <p:cNvPr id="4" name="Content Placeholder 3"/>
          <p:cNvPicPr>
            <a:picLocks noGrp="1" noChangeAspect="1"/>
          </p:cNvPicPr>
          <p:nvPr>
            <p:ph idx="1"/>
          </p:nvPr>
        </p:nvPicPr>
        <p:blipFill>
          <a:blip r:embed="rId2"/>
          <a:stretch>
            <a:fillRect/>
          </a:stretch>
        </p:blipFill>
        <p:spPr>
          <a:xfrm>
            <a:off x="1052240" y="1690687"/>
            <a:ext cx="9589634" cy="2071415"/>
          </a:xfrm>
          <a:prstGeom prst="rect">
            <a:avLst/>
          </a:prstGeom>
        </p:spPr>
      </p:pic>
    </p:spTree>
    <p:extLst>
      <p:ext uri="{BB962C8B-B14F-4D97-AF65-F5344CB8AC3E}">
        <p14:creationId xmlns:p14="http://schemas.microsoft.com/office/powerpoint/2010/main" val="382687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and virtual machines</a:t>
            </a:r>
            <a:br>
              <a:rPr lang="en-US" dirty="0" smtClean="0"/>
            </a:br>
            <a:endParaRPr lang="sv-SE" dirty="0"/>
          </a:p>
        </p:txBody>
      </p:sp>
      <p:sp>
        <p:nvSpPr>
          <p:cNvPr id="3" name="Content Placeholder 2"/>
          <p:cNvSpPr>
            <a:spLocks noGrp="1"/>
          </p:cNvSpPr>
          <p:nvPr>
            <p:ph idx="1"/>
          </p:nvPr>
        </p:nvSpPr>
        <p:spPr/>
        <p:txBody>
          <a:bodyPr/>
          <a:lstStyle/>
          <a:p>
            <a:r>
              <a:rPr lang="en-US" dirty="0" smtClean="0"/>
              <a:t>A</a:t>
            </a:r>
            <a:r>
              <a:rPr lang="en-US" dirty="0"/>
              <a:t> </a:t>
            </a:r>
            <a:r>
              <a:rPr lang="en-US" b="1" dirty="0"/>
              <a:t>container</a:t>
            </a:r>
            <a:r>
              <a:rPr lang="en-US" dirty="0"/>
              <a:t> runs </a:t>
            </a:r>
            <a:r>
              <a:rPr lang="en-US" i="1" dirty="0"/>
              <a:t>natively</a:t>
            </a:r>
            <a:r>
              <a:rPr lang="en-US" dirty="0"/>
              <a:t> on Linux and shares the kernel of the host machine with other containers. It runs a discrete process, taking no more memory than any other executable, making it lightweight.</a:t>
            </a:r>
          </a:p>
          <a:p>
            <a:r>
              <a:rPr lang="en-US" dirty="0"/>
              <a:t>By contrast, a </a:t>
            </a:r>
            <a:r>
              <a:rPr lang="en-US" b="1" dirty="0"/>
              <a:t>virtual machine</a:t>
            </a:r>
            <a:r>
              <a:rPr lang="en-US" dirty="0"/>
              <a:t> (VM) runs a full-blown “guest” operating system with </a:t>
            </a:r>
            <a:r>
              <a:rPr lang="en-US" i="1" dirty="0"/>
              <a:t>virtual</a:t>
            </a:r>
            <a:r>
              <a:rPr lang="en-US" dirty="0"/>
              <a:t> access to host resources through a hypervisor. In general, VMs provide an environment with more resources than most applications need.</a:t>
            </a:r>
          </a:p>
          <a:p>
            <a:endParaRPr lang="sv-SE" dirty="0"/>
          </a:p>
        </p:txBody>
      </p:sp>
    </p:spTree>
    <p:extLst>
      <p:ext uri="{BB962C8B-B14F-4D97-AF65-F5344CB8AC3E}">
        <p14:creationId xmlns:p14="http://schemas.microsoft.com/office/powerpoint/2010/main" val="3956902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Network Inspect:bridge</a:t>
            </a:r>
            <a:endParaRPr lang="sv-SE" dirty="0"/>
          </a:p>
        </p:txBody>
      </p:sp>
      <p:pic>
        <p:nvPicPr>
          <p:cNvPr id="4" name="Content Placeholder 3"/>
          <p:cNvPicPr>
            <a:picLocks noGrp="1" noChangeAspect="1"/>
          </p:cNvPicPr>
          <p:nvPr>
            <p:ph idx="1"/>
          </p:nvPr>
        </p:nvPicPr>
        <p:blipFill>
          <a:blip r:embed="rId2"/>
          <a:stretch>
            <a:fillRect/>
          </a:stretch>
        </p:blipFill>
        <p:spPr>
          <a:xfrm>
            <a:off x="838200" y="1521823"/>
            <a:ext cx="9803674" cy="3814354"/>
          </a:xfrm>
          <a:prstGeom prst="rect">
            <a:avLst/>
          </a:prstGeom>
        </p:spPr>
      </p:pic>
      <p:sp>
        <p:nvSpPr>
          <p:cNvPr id="5" name="Rectangle 4"/>
          <p:cNvSpPr/>
          <p:nvPr/>
        </p:nvSpPr>
        <p:spPr>
          <a:xfrm>
            <a:off x="838200" y="5404060"/>
            <a:ext cx="4117346" cy="369332"/>
          </a:xfrm>
          <a:prstGeom prst="rect">
            <a:avLst/>
          </a:prstGeom>
        </p:spPr>
        <p:txBody>
          <a:bodyPr wrap="none">
            <a:spAutoFit/>
          </a:bodyPr>
          <a:lstStyle/>
          <a:p>
            <a:r>
              <a:rPr lang="sv-SE" dirty="0">
                <a:hlinkClick r:id="rId3"/>
              </a:rPr>
              <a:t>https://docs.docker.com/network/bridge/</a:t>
            </a:r>
            <a:endParaRPr lang="sv-SE" dirty="0"/>
          </a:p>
        </p:txBody>
      </p:sp>
    </p:spTree>
    <p:extLst>
      <p:ext uri="{BB962C8B-B14F-4D97-AF65-F5344CB8AC3E}">
        <p14:creationId xmlns:p14="http://schemas.microsoft.com/office/powerpoint/2010/main" val="182313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0194"/>
            <a:ext cx="10515600" cy="5166769"/>
          </a:xfrm>
        </p:spPr>
        <p:txBody>
          <a:bodyPr/>
          <a:lstStyle/>
          <a:p>
            <a:r>
              <a:rPr lang="en-US" dirty="0"/>
              <a:t>Bridge networks apply to containers running on the same Docker daemon host. For communication among containers running on different Docker daemon hosts, you can either manage routing at the OS level, or you can use an overlay network.</a:t>
            </a:r>
          </a:p>
          <a:p>
            <a:endParaRPr lang="en-US" dirty="0"/>
          </a:p>
          <a:p>
            <a:r>
              <a:rPr lang="en-US" dirty="0"/>
              <a:t>When you start Docker, a default bridge network (also called bridge) is created automatically, and newly-started containers connect to it unless otherwise specified. You can also create user-defined custom bridge networks. User-defined bridge networks are superior to the default bridge network.</a:t>
            </a:r>
            <a:endParaRPr lang="sv-SE" dirty="0"/>
          </a:p>
        </p:txBody>
      </p:sp>
    </p:spTree>
    <p:extLst>
      <p:ext uri="{BB962C8B-B14F-4D97-AF65-F5344CB8AC3E}">
        <p14:creationId xmlns:p14="http://schemas.microsoft.com/office/powerpoint/2010/main" val="2184749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Port Mapping</a:t>
            </a:r>
            <a:endParaRPr lang="sv-SE"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2489183"/>
              </p:ext>
            </p:extLst>
          </p:nvPr>
        </p:nvGraphicFramePr>
        <p:xfrm>
          <a:off x="914399" y="2964862"/>
          <a:ext cx="10197738" cy="2896484"/>
        </p:xfrm>
        <a:graphic>
          <a:graphicData uri="http://schemas.openxmlformats.org/drawingml/2006/table">
            <a:tbl>
              <a:tblPr/>
              <a:tblGrid>
                <a:gridCol w="5098869">
                  <a:extLst>
                    <a:ext uri="{9D8B030D-6E8A-4147-A177-3AD203B41FA5}">
                      <a16:colId xmlns:a16="http://schemas.microsoft.com/office/drawing/2014/main" val="952249270"/>
                    </a:ext>
                  </a:extLst>
                </a:gridCol>
                <a:gridCol w="5098869">
                  <a:extLst>
                    <a:ext uri="{9D8B030D-6E8A-4147-A177-3AD203B41FA5}">
                      <a16:colId xmlns:a16="http://schemas.microsoft.com/office/drawing/2014/main" val="4201480749"/>
                    </a:ext>
                  </a:extLst>
                </a:gridCol>
              </a:tblGrid>
              <a:tr h="203968">
                <a:tc>
                  <a:txBody>
                    <a:bodyPr/>
                    <a:lstStyle/>
                    <a:p>
                      <a:pPr algn="l"/>
                      <a:r>
                        <a:rPr lang="sv-SE" sz="1500" b="1" dirty="0">
                          <a:effectLst/>
                        </a:rPr>
                        <a:t>Flag value</a:t>
                      </a:r>
                    </a:p>
                  </a:txBody>
                  <a:tcPr marL="64945" marR="64945" marT="45462" marB="45462" anchor="ctr">
                    <a:lnL>
                      <a:noFill/>
                    </a:lnL>
                    <a:lnR>
                      <a:noFill/>
                    </a:lnR>
                    <a:lnT>
                      <a:noFill/>
                    </a:lnT>
                    <a:lnB>
                      <a:noFill/>
                    </a:lnB>
                    <a:solidFill>
                      <a:srgbClr val="FFFFFF"/>
                    </a:solidFill>
                  </a:tcPr>
                </a:tc>
                <a:tc>
                  <a:txBody>
                    <a:bodyPr/>
                    <a:lstStyle/>
                    <a:p>
                      <a:pPr algn="l"/>
                      <a:r>
                        <a:rPr lang="sv-SE" sz="1500" b="1">
                          <a:effectLst/>
                        </a:rPr>
                        <a:t>Description</a:t>
                      </a:r>
                    </a:p>
                  </a:txBody>
                  <a:tcPr marL="64945" marR="64945" marT="45462" marB="45462" anchor="ctr">
                    <a:lnL>
                      <a:noFill/>
                    </a:lnL>
                    <a:lnR>
                      <a:noFill/>
                    </a:lnR>
                    <a:lnT>
                      <a:noFill/>
                    </a:lnT>
                    <a:lnB>
                      <a:noFill/>
                    </a:lnB>
                    <a:solidFill>
                      <a:srgbClr val="FFFFFF"/>
                    </a:solidFill>
                  </a:tcPr>
                </a:tc>
                <a:extLst>
                  <a:ext uri="{0D108BD9-81ED-4DB2-BD59-A6C34878D82A}">
                    <a16:rowId xmlns:a16="http://schemas.microsoft.com/office/drawing/2014/main" val="3475834924"/>
                  </a:ext>
                </a:extLst>
              </a:tr>
              <a:tr h="389485">
                <a:tc>
                  <a:txBody>
                    <a:bodyPr/>
                    <a:lstStyle/>
                    <a:p>
                      <a:r>
                        <a:rPr lang="sv-SE" sz="1500" dirty="0">
                          <a:effectLst/>
                        </a:rPr>
                        <a:t>-p 8080:80</a:t>
                      </a:r>
                    </a:p>
                  </a:txBody>
                  <a:tcPr marL="64945" marR="64945" marT="64945" marB="64945" anchor="ctr">
                    <a:lnL>
                      <a:noFill/>
                    </a:lnL>
                    <a:lnR>
                      <a:noFill/>
                    </a:lnR>
                    <a:lnT>
                      <a:noFill/>
                    </a:lnT>
                    <a:lnB>
                      <a:noFill/>
                    </a:lnB>
                    <a:solidFill>
                      <a:srgbClr val="FFFFFF"/>
                    </a:solidFill>
                  </a:tcPr>
                </a:tc>
                <a:tc>
                  <a:txBody>
                    <a:bodyPr/>
                    <a:lstStyle/>
                    <a:p>
                      <a:r>
                        <a:rPr lang="en-US" sz="1500">
                          <a:effectLst/>
                        </a:rPr>
                        <a:t>Map TCP port 80 in the container to port 8080 on the Docker host.</a:t>
                      </a:r>
                    </a:p>
                  </a:txBody>
                  <a:tcPr marL="64945" marR="64945" marT="64945" marB="64945" anchor="ctr">
                    <a:lnL>
                      <a:noFill/>
                    </a:lnL>
                    <a:lnR>
                      <a:noFill/>
                    </a:lnR>
                    <a:lnT>
                      <a:noFill/>
                    </a:lnT>
                    <a:lnB>
                      <a:noFill/>
                    </a:lnB>
                    <a:solidFill>
                      <a:srgbClr val="FFFFFF"/>
                    </a:solidFill>
                  </a:tcPr>
                </a:tc>
                <a:extLst>
                  <a:ext uri="{0D108BD9-81ED-4DB2-BD59-A6C34878D82A}">
                    <a16:rowId xmlns:a16="http://schemas.microsoft.com/office/drawing/2014/main" val="16301238"/>
                  </a:ext>
                </a:extLst>
              </a:tr>
              <a:tr h="499027">
                <a:tc>
                  <a:txBody>
                    <a:bodyPr/>
                    <a:lstStyle/>
                    <a:p>
                      <a:r>
                        <a:rPr lang="sv-SE" sz="1500">
                          <a:effectLst/>
                        </a:rPr>
                        <a:t>-p 192.168.1.100:8080:80</a:t>
                      </a:r>
                    </a:p>
                  </a:txBody>
                  <a:tcPr marL="64945" marR="64945" marT="64945" marB="64945" anchor="ctr">
                    <a:lnL>
                      <a:noFill/>
                    </a:lnL>
                    <a:lnR>
                      <a:noFill/>
                    </a:lnR>
                    <a:lnT>
                      <a:noFill/>
                    </a:lnT>
                    <a:lnB>
                      <a:noFill/>
                    </a:lnB>
                    <a:solidFill>
                      <a:srgbClr val="F7F7F7"/>
                    </a:solidFill>
                  </a:tcPr>
                </a:tc>
                <a:tc>
                  <a:txBody>
                    <a:bodyPr/>
                    <a:lstStyle/>
                    <a:p>
                      <a:r>
                        <a:rPr lang="en-US" sz="1500">
                          <a:effectLst/>
                        </a:rPr>
                        <a:t>Map TCP port 80 in the container to port 8080 on the Docker host for connections to host IP 192.168.1.100.</a:t>
                      </a:r>
                    </a:p>
                  </a:txBody>
                  <a:tcPr marL="64945" marR="64945" marT="64945" marB="64945" anchor="ctr">
                    <a:lnL>
                      <a:noFill/>
                    </a:lnL>
                    <a:lnR>
                      <a:noFill/>
                    </a:lnR>
                    <a:lnT>
                      <a:noFill/>
                    </a:lnT>
                    <a:lnB>
                      <a:noFill/>
                    </a:lnB>
                    <a:solidFill>
                      <a:srgbClr val="F7F7F7"/>
                    </a:solidFill>
                  </a:tcPr>
                </a:tc>
                <a:extLst>
                  <a:ext uri="{0D108BD9-81ED-4DB2-BD59-A6C34878D82A}">
                    <a16:rowId xmlns:a16="http://schemas.microsoft.com/office/drawing/2014/main" val="954710512"/>
                  </a:ext>
                </a:extLst>
              </a:tr>
              <a:tr h="389485">
                <a:tc>
                  <a:txBody>
                    <a:bodyPr/>
                    <a:lstStyle/>
                    <a:p>
                      <a:r>
                        <a:rPr lang="sv-SE" sz="1500">
                          <a:effectLst/>
                        </a:rPr>
                        <a:t>-p 8080:80/udp</a:t>
                      </a:r>
                    </a:p>
                  </a:txBody>
                  <a:tcPr marL="64945" marR="64945" marT="64945" marB="64945" anchor="ctr">
                    <a:lnL>
                      <a:noFill/>
                    </a:lnL>
                    <a:lnR>
                      <a:noFill/>
                    </a:lnR>
                    <a:lnT>
                      <a:noFill/>
                    </a:lnT>
                    <a:lnB>
                      <a:noFill/>
                    </a:lnB>
                    <a:solidFill>
                      <a:srgbClr val="FFFFFF"/>
                    </a:solidFill>
                  </a:tcPr>
                </a:tc>
                <a:tc>
                  <a:txBody>
                    <a:bodyPr/>
                    <a:lstStyle/>
                    <a:p>
                      <a:r>
                        <a:rPr lang="en-US" sz="1500">
                          <a:effectLst/>
                        </a:rPr>
                        <a:t>Map UDP port 80 in the container to port 8080 on the Docker host.</a:t>
                      </a:r>
                    </a:p>
                  </a:txBody>
                  <a:tcPr marL="64945" marR="64945" marT="64945" marB="64945" anchor="ctr">
                    <a:lnL>
                      <a:noFill/>
                    </a:lnL>
                    <a:lnR>
                      <a:noFill/>
                    </a:lnR>
                    <a:lnT>
                      <a:noFill/>
                    </a:lnT>
                    <a:lnB>
                      <a:noFill/>
                    </a:lnB>
                    <a:solidFill>
                      <a:srgbClr val="FFFFFF"/>
                    </a:solidFill>
                  </a:tcPr>
                </a:tc>
                <a:extLst>
                  <a:ext uri="{0D108BD9-81ED-4DB2-BD59-A6C34878D82A}">
                    <a16:rowId xmlns:a16="http://schemas.microsoft.com/office/drawing/2014/main" val="2289752515"/>
                  </a:ext>
                </a:extLst>
              </a:tr>
              <a:tr h="608570">
                <a:tc>
                  <a:txBody>
                    <a:bodyPr/>
                    <a:lstStyle/>
                    <a:p>
                      <a:r>
                        <a:rPr lang="sv-SE" sz="1500">
                          <a:effectLst/>
                        </a:rPr>
                        <a:t>-p 8080:80/tcp -p 8080:80/udp</a:t>
                      </a:r>
                    </a:p>
                  </a:txBody>
                  <a:tcPr marL="64945" marR="64945" marT="64945" marB="64945" anchor="ctr">
                    <a:lnL>
                      <a:noFill/>
                    </a:lnL>
                    <a:lnR>
                      <a:noFill/>
                    </a:lnR>
                    <a:lnT>
                      <a:noFill/>
                    </a:lnT>
                    <a:lnB>
                      <a:noFill/>
                    </a:lnB>
                    <a:solidFill>
                      <a:srgbClr val="F7F7F7"/>
                    </a:solidFill>
                  </a:tcPr>
                </a:tc>
                <a:tc>
                  <a:txBody>
                    <a:bodyPr/>
                    <a:lstStyle/>
                    <a:p>
                      <a:r>
                        <a:rPr lang="en-US" sz="1500" dirty="0">
                          <a:effectLst/>
                        </a:rPr>
                        <a:t>Map TCP port 80 in the container to TCP port 8080 on the Docker host, and map UDP port 80 in the container to UDP port 8080 on the Docker host.</a:t>
                      </a:r>
                    </a:p>
                  </a:txBody>
                  <a:tcPr marL="64945" marR="64945" marT="64945" marB="64945" anchor="ctr">
                    <a:lnL>
                      <a:noFill/>
                    </a:lnL>
                    <a:lnR>
                      <a:noFill/>
                    </a:lnR>
                    <a:lnT>
                      <a:noFill/>
                    </a:lnT>
                    <a:lnB>
                      <a:noFill/>
                    </a:lnB>
                    <a:solidFill>
                      <a:srgbClr val="F7F7F7"/>
                    </a:solidFill>
                  </a:tcPr>
                </a:tc>
                <a:extLst>
                  <a:ext uri="{0D108BD9-81ED-4DB2-BD59-A6C34878D82A}">
                    <a16:rowId xmlns:a16="http://schemas.microsoft.com/office/drawing/2014/main" val="201128798"/>
                  </a:ext>
                </a:extLst>
              </a:tr>
            </a:tbl>
          </a:graphicData>
        </a:graphic>
      </p:graphicFrame>
      <p:sp>
        <p:nvSpPr>
          <p:cNvPr id="7" name="Rectangle 6"/>
          <p:cNvSpPr/>
          <p:nvPr/>
        </p:nvSpPr>
        <p:spPr>
          <a:xfrm>
            <a:off x="914399" y="1628503"/>
            <a:ext cx="10084527" cy="1200329"/>
          </a:xfrm>
          <a:prstGeom prst="rect">
            <a:avLst/>
          </a:prstGeom>
        </p:spPr>
        <p:txBody>
          <a:bodyPr wrap="square">
            <a:spAutoFit/>
          </a:bodyPr>
          <a:lstStyle/>
          <a:p>
            <a:r>
              <a:rPr lang="sv-SE" dirty="0"/>
              <a:t>By default, when you create a container, it does not publish any of its ports to the outside world. To make a port available to services outside of Docker, or to Docker containers which are not connected to the container’s network, use the --publish or -p flag. This creates a firewall rule which maps a container port to a port on the Docker host. Here are some examples.</a:t>
            </a:r>
          </a:p>
        </p:txBody>
      </p:sp>
    </p:spTree>
    <p:extLst>
      <p:ext uri="{BB962C8B-B14F-4D97-AF65-F5344CB8AC3E}">
        <p14:creationId xmlns:p14="http://schemas.microsoft.com/office/powerpoint/2010/main" val="3948628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Container Inspection:</a:t>
            </a:r>
            <a:endParaRPr lang="sv-SE" dirty="0"/>
          </a:p>
        </p:txBody>
      </p:sp>
      <p:sp>
        <p:nvSpPr>
          <p:cNvPr id="3" name="Content Placeholder 2"/>
          <p:cNvSpPr>
            <a:spLocks noGrp="1"/>
          </p:cNvSpPr>
          <p:nvPr>
            <p:ph idx="1"/>
          </p:nvPr>
        </p:nvSpPr>
        <p:spPr/>
        <p:txBody>
          <a:bodyPr/>
          <a:lstStyle/>
          <a:p>
            <a:r>
              <a:rPr lang="en-US" dirty="0" err="1"/>
              <a:t>docker</a:t>
            </a:r>
            <a:r>
              <a:rPr lang="en-US" dirty="0"/>
              <a:t> exec -</a:t>
            </a:r>
            <a:r>
              <a:rPr lang="en-US" dirty="0" err="1"/>
              <a:t>ti</a:t>
            </a:r>
            <a:r>
              <a:rPr lang="en-US" dirty="0"/>
              <a:t> 66a149d1ffd4 /</a:t>
            </a:r>
            <a:r>
              <a:rPr lang="en-US" dirty="0" smtClean="0"/>
              <a:t>bin/</a:t>
            </a:r>
            <a:r>
              <a:rPr lang="en-US" dirty="0" err="1" smtClean="0"/>
              <a:t>sh</a:t>
            </a:r>
            <a:endParaRPr lang="en-US" dirty="0" smtClean="0"/>
          </a:p>
          <a:p>
            <a:endParaRPr lang="sv-SE" dirty="0"/>
          </a:p>
        </p:txBody>
      </p:sp>
      <p:pic>
        <p:nvPicPr>
          <p:cNvPr id="4" name="Picture 3"/>
          <p:cNvPicPr>
            <a:picLocks noChangeAspect="1"/>
          </p:cNvPicPr>
          <p:nvPr/>
        </p:nvPicPr>
        <p:blipFill>
          <a:blip r:embed="rId2"/>
          <a:stretch>
            <a:fillRect/>
          </a:stretch>
        </p:blipFill>
        <p:spPr>
          <a:xfrm>
            <a:off x="982163" y="2331311"/>
            <a:ext cx="9006567" cy="1265329"/>
          </a:xfrm>
          <a:prstGeom prst="rect">
            <a:avLst/>
          </a:prstGeom>
        </p:spPr>
      </p:pic>
    </p:spTree>
    <p:extLst>
      <p:ext uri="{BB962C8B-B14F-4D97-AF65-F5344CB8AC3E}">
        <p14:creationId xmlns:p14="http://schemas.microsoft.com/office/powerpoint/2010/main" val="3264286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Volume:</a:t>
            </a:r>
            <a:endParaRPr lang="sv-SE" dirty="0"/>
          </a:p>
        </p:txBody>
      </p:sp>
      <p:pic>
        <p:nvPicPr>
          <p:cNvPr id="6146" name="Picture 2" descr="https://stephenafamo.com/blog/wp-content/uploads/2018/02/types-of-mounts-volum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4121607"/>
            <a:ext cx="7648575" cy="23488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38200" y="1536284"/>
            <a:ext cx="8628017" cy="2585323"/>
          </a:xfrm>
          <a:prstGeom prst="rect">
            <a:avLst/>
          </a:prstGeom>
        </p:spPr>
        <p:txBody>
          <a:bodyPr wrap="square">
            <a:spAutoFit/>
          </a:bodyPr>
          <a:lstStyle/>
          <a:p>
            <a:r>
              <a:rPr lang="sv-SE" dirty="0"/>
              <a:t>Docker volumes are very useful when we need to persist data in Docker containers or share data between containers.</a:t>
            </a:r>
          </a:p>
          <a:p>
            <a:endParaRPr lang="sv-SE" dirty="0"/>
          </a:p>
          <a:p>
            <a:r>
              <a:rPr lang="sv-SE" dirty="0"/>
              <a:t>Docker volumes are important because when a Docker container is destroyed, it’s entire file system is destroyed too. So if we want to keep this data, it is necessary that we use Docker volumes.</a:t>
            </a:r>
          </a:p>
          <a:p>
            <a:endParaRPr lang="sv-SE" dirty="0"/>
          </a:p>
          <a:p>
            <a:r>
              <a:rPr lang="sv-SE" dirty="0"/>
              <a:t>Docker volumes are attached to containers during a docker run command by using the -v flag</a:t>
            </a:r>
          </a:p>
        </p:txBody>
      </p:sp>
    </p:spTree>
    <p:extLst>
      <p:ext uri="{BB962C8B-B14F-4D97-AF65-F5344CB8AC3E}">
        <p14:creationId xmlns:p14="http://schemas.microsoft.com/office/powerpoint/2010/main" val="3610275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Bind </a:t>
            </a:r>
            <a:r>
              <a:rPr lang="sv-SE" dirty="0" smtClean="0"/>
              <a:t>mounts</a:t>
            </a:r>
            <a:endParaRPr lang="sv-SE" dirty="0"/>
          </a:p>
        </p:txBody>
      </p:sp>
      <p:sp>
        <p:nvSpPr>
          <p:cNvPr id="3" name="Content Placeholder 2"/>
          <p:cNvSpPr>
            <a:spLocks noGrp="1"/>
          </p:cNvSpPr>
          <p:nvPr>
            <p:ph idx="1"/>
          </p:nvPr>
        </p:nvSpPr>
        <p:spPr/>
        <p:txBody>
          <a:bodyPr>
            <a:normAutofit/>
          </a:bodyPr>
          <a:lstStyle/>
          <a:p>
            <a:r>
              <a:rPr lang="en-US" dirty="0"/>
              <a:t>A bind mount is just mapping a directory on the host machine to a directory in the container. However, when the container is removed, it does not affect the directory</a:t>
            </a:r>
            <a:r>
              <a:rPr lang="en-US" dirty="0" smtClean="0"/>
              <a:t>.</a:t>
            </a:r>
            <a:endParaRPr lang="en-US" dirty="0"/>
          </a:p>
          <a:p>
            <a:r>
              <a:rPr lang="en-US" dirty="0"/>
              <a:t>If the -v or --volume flag’s value is a path, then it is assumed to be a bind mount. If the directory does not exist, then it will be created. When we do this, the directory /path/to/app/directory will contain the </a:t>
            </a:r>
            <a:r>
              <a:rPr lang="en-US" dirty="0" smtClean="0"/>
              <a:t>same </a:t>
            </a:r>
            <a:r>
              <a:rPr lang="en-US" dirty="0"/>
              <a:t>files as /</a:t>
            </a:r>
            <a:r>
              <a:rPr lang="en-US" dirty="0" err="1"/>
              <a:t>var</a:t>
            </a:r>
            <a:r>
              <a:rPr lang="en-US" dirty="0"/>
              <a:t>/www in the container</a:t>
            </a:r>
            <a:r>
              <a:rPr lang="en-US" dirty="0" smtClean="0"/>
              <a:t>.</a:t>
            </a:r>
          </a:p>
          <a:p>
            <a:r>
              <a:rPr lang="en-US" dirty="0" err="1" smtClean="0"/>
              <a:t>Ex:docker</a:t>
            </a:r>
            <a:r>
              <a:rPr lang="en-US" dirty="0" smtClean="0"/>
              <a:t> </a:t>
            </a:r>
            <a:r>
              <a:rPr lang="en-US" dirty="0"/>
              <a:t>run -d --name </a:t>
            </a:r>
            <a:r>
              <a:rPr lang="en-US" dirty="0" err="1"/>
              <a:t>rama_app</a:t>
            </a:r>
            <a:r>
              <a:rPr lang="en-US" dirty="0"/>
              <a:t> -v /path/to/app/directory:/</a:t>
            </a:r>
            <a:r>
              <a:rPr lang="en-US" dirty="0" err="1"/>
              <a:t>var</a:t>
            </a:r>
            <a:r>
              <a:rPr lang="en-US" dirty="0"/>
              <a:t>/www falcon007/simple-spring-app:0.0.1</a:t>
            </a:r>
            <a:endParaRPr lang="en-US" dirty="0" smtClean="0"/>
          </a:p>
        </p:txBody>
      </p:sp>
    </p:spTree>
    <p:extLst>
      <p:ext uri="{BB962C8B-B14F-4D97-AF65-F5344CB8AC3E}">
        <p14:creationId xmlns:p14="http://schemas.microsoft.com/office/powerpoint/2010/main" val="1048551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Volume:</a:t>
            </a:r>
            <a:endParaRPr lang="sv-SE" dirty="0"/>
          </a:p>
        </p:txBody>
      </p:sp>
      <p:sp>
        <p:nvSpPr>
          <p:cNvPr id="3" name="Content Placeholder 2"/>
          <p:cNvSpPr>
            <a:spLocks noGrp="1"/>
          </p:cNvSpPr>
          <p:nvPr>
            <p:ph idx="1"/>
          </p:nvPr>
        </p:nvSpPr>
        <p:spPr/>
        <p:txBody>
          <a:bodyPr>
            <a:normAutofit fontScale="70000" lnSpcReduction="20000"/>
          </a:bodyPr>
          <a:lstStyle/>
          <a:p>
            <a:r>
              <a:rPr lang="en-US" dirty="0"/>
              <a:t>Volumes are the preferred mechanism for persisting data generated by and used by Docker containers. While bind mounts are dependent on the directory structure of the host machine, volumes are completely managed by Docker. Volumes have several advantages over bind mounts:</a:t>
            </a:r>
          </a:p>
          <a:p>
            <a:endParaRPr lang="en-US" dirty="0"/>
          </a:p>
          <a:p>
            <a:r>
              <a:rPr lang="en-US" dirty="0"/>
              <a:t>Volumes are easier to back up or migrate than bind mounts.</a:t>
            </a:r>
          </a:p>
          <a:p>
            <a:r>
              <a:rPr lang="en-US" dirty="0"/>
              <a:t>You can manage volumes using Docker CLI commands or the Docker API.</a:t>
            </a:r>
          </a:p>
          <a:p>
            <a:r>
              <a:rPr lang="en-US" dirty="0"/>
              <a:t>Volumes work on both Linux and Windows containers.</a:t>
            </a:r>
          </a:p>
          <a:p>
            <a:r>
              <a:rPr lang="en-US" dirty="0"/>
              <a:t>Volumes can be more safely shared among multiple containers.</a:t>
            </a:r>
          </a:p>
          <a:p>
            <a:r>
              <a:rPr lang="en-US" dirty="0"/>
              <a:t>Volume drivers allow you to store volumes on remote hosts or cloud providers, to encrypt the contents of volumes, or to add other functionality.</a:t>
            </a:r>
          </a:p>
          <a:p>
            <a:r>
              <a:rPr lang="en-US" dirty="0"/>
              <a:t>A new volume’s contents can be pre-populated by a container.</a:t>
            </a:r>
          </a:p>
          <a:p>
            <a:r>
              <a:rPr lang="en-US" dirty="0"/>
              <a:t>In addition, volumes are often a better choice than persisting data in a container’s writable layer, because using a volume does not increase the size of containers using it, and the volume’s contents exist outside the lifecycle of a given container.</a:t>
            </a:r>
            <a:endParaRPr lang="sv-SE" dirty="0"/>
          </a:p>
        </p:txBody>
      </p:sp>
    </p:spTree>
    <p:extLst>
      <p:ext uri="{BB962C8B-B14F-4D97-AF65-F5344CB8AC3E}">
        <p14:creationId xmlns:p14="http://schemas.microsoft.com/office/powerpoint/2010/main" val="479942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Attaching Volume:</a:t>
            </a:r>
            <a:endParaRPr lang="sv-SE" dirty="0"/>
          </a:p>
        </p:txBody>
      </p:sp>
      <p:sp>
        <p:nvSpPr>
          <p:cNvPr id="3" name="Content Placeholder 2"/>
          <p:cNvSpPr>
            <a:spLocks noGrp="1"/>
          </p:cNvSpPr>
          <p:nvPr>
            <p:ph idx="1"/>
          </p:nvPr>
        </p:nvSpPr>
        <p:spPr/>
        <p:txBody>
          <a:bodyPr/>
          <a:lstStyle/>
          <a:p>
            <a:r>
              <a:rPr lang="sv-SE" dirty="0">
                <a:hlinkClick r:id="rId2"/>
              </a:rPr>
              <a:t>https://stephenafamo.com/blog/docker-volumes-introduction/</a:t>
            </a:r>
            <a:endParaRPr lang="sv-SE" dirty="0"/>
          </a:p>
        </p:txBody>
      </p:sp>
    </p:spTree>
    <p:extLst>
      <p:ext uri="{BB962C8B-B14F-4D97-AF65-F5344CB8AC3E}">
        <p14:creationId xmlns:p14="http://schemas.microsoft.com/office/powerpoint/2010/main" val="2709193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cheet sheet</a:t>
            </a:r>
            <a:endParaRPr lang="sv-SE" dirty="0"/>
          </a:p>
        </p:txBody>
      </p:sp>
      <p:sp>
        <p:nvSpPr>
          <p:cNvPr id="5" name="Content Placeholder 4"/>
          <p:cNvSpPr>
            <a:spLocks noGrp="1"/>
          </p:cNvSpPr>
          <p:nvPr>
            <p:ph idx="1"/>
          </p:nvPr>
        </p:nvSpPr>
        <p:spPr/>
        <p:txBody>
          <a:bodyPr/>
          <a:lstStyle/>
          <a:p>
            <a:r>
              <a:rPr lang="de-DE" dirty="0"/>
              <a:t>docker rmi -f $(docker images -a -q</a:t>
            </a:r>
            <a:r>
              <a:rPr lang="de-DE" dirty="0" smtClean="0"/>
              <a:t>)</a:t>
            </a:r>
          </a:p>
          <a:p>
            <a:r>
              <a:rPr lang="sv-SE" dirty="0"/>
              <a:t>docker start $(docker ps -a -q --filter "status=exited")</a:t>
            </a:r>
          </a:p>
          <a:p>
            <a:r>
              <a:rPr lang="sv-SE" dirty="0"/>
              <a:t>docker restart $(docker ps -a -q)</a:t>
            </a:r>
          </a:p>
          <a:p>
            <a:endParaRPr lang="sv-SE" dirty="0"/>
          </a:p>
        </p:txBody>
      </p:sp>
    </p:spTree>
    <p:extLst>
      <p:ext uri="{BB962C8B-B14F-4D97-AF65-F5344CB8AC3E}">
        <p14:creationId xmlns:p14="http://schemas.microsoft.com/office/powerpoint/2010/main" val="97748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Docker composer</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10098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Container And VM</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542731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Composer</a:t>
            </a:r>
            <a:endParaRPr lang="sv-SE" dirty="0"/>
          </a:p>
        </p:txBody>
      </p:sp>
      <p:pic>
        <p:nvPicPr>
          <p:cNvPr id="4" name="Content Placeholder 3"/>
          <p:cNvPicPr>
            <a:picLocks noGrp="1" noChangeAspect="1"/>
          </p:cNvPicPr>
          <p:nvPr>
            <p:ph idx="1"/>
          </p:nvPr>
        </p:nvPicPr>
        <p:blipFill>
          <a:blip r:embed="rId2"/>
          <a:stretch>
            <a:fillRect/>
          </a:stretch>
        </p:blipFill>
        <p:spPr>
          <a:xfrm>
            <a:off x="838200" y="2144836"/>
            <a:ext cx="10515600" cy="3712915"/>
          </a:xfrm>
          <a:prstGeom prst="rect">
            <a:avLst/>
          </a:prstGeom>
        </p:spPr>
      </p:pic>
    </p:spTree>
    <p:extLst>
      <p:ext uri="{BB962C8B-B14F-4D97-AF65-F5344CB8AC3E}">
        <p14:creationId xmlns:p14="http://schemas.microsoft.com/office/powerpoint/2010/main" val="356888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Installing Docker</a:t>
            </a:r>
            <a:endParaRPr lang="sv-SE" dirty="0"/>
          </a:p>
        </p:txBody>
      </p:sp>
      <p:sp>
        <p:nvSpPr>
          <p:cNvPr id="3" name="Content Placeholder 2"/>
          <p:cNvSpPr>
            <a:spLocks noGrp="1"/>
          </p:cNvSpPr>
          <p:nvPr>
            <p:ph idx="1"/>
          </p:nvPr>
        </p:nvSpPr>
        <p:spPr/>
        <p:txBody>
          <a:bodyPr/>
          <a:lstStyle/>
          <a:p>
            <a:r>
              <a:rPr lang="sv-SE" dirty="0" smtClean="0"/>
              <a:t>Installing docker on Windows:</a:t>
            </a:r>
          </a:p>
          <a:p>
            <a:r>
              <a:rPr lang="sv-SE" dirty="0">
                <a:hlinkClick r:id="rId2"/>
              </a:rPr>
              <a:t>https://docs.docker.com/docker-for-windows/install</a:t>
            </a:r>
            <a:r>
              <a:rPr lang="sv-SE" dirty="0" smtClean="0">
                <a:hlinkClick r:id="rId2"/>
              </a:rPr>
              <a:t>/</a:t>
            </a:r>
            <a:endParaRPr lang="sv-SE" dirty="0" smtClean="0"/>
          </a:p>
          <a:p>
            <a:endParaRPr lang="sv-SE" dirty="0"/>
          </a:p>
        </p:txBody>
      </p:sp>
    </p:spTree>
    <p:extLst>
      <p:ext uri="{BB962C8B-B14F-4D97-AF65-F5344CB8AC3E}">
        <p14:creationId xmlns:p14="http://schemas.microsoft.com/office/powerpoint/2010/main" val="294597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Installing docker on ubuntu</a:t>
            </a:r>
            <a:endParaRPr lang="sv-SE" dirty="0"/>
          </a:p>
        </p:txBody>
      </p:sp>
      <p:sp>
        <p:nvSpPr>
          <p:cNvPr id="3" name="Content Placeholder 2"/>
          <p:cNvSpPr>
            <a:spLocks noGrp="1"/>
          </p:cNvSpPr>
          <p:nvPr>
            <p:ph idx="1"/>
          </p:nvPr>
        </p:nvSpPr>
        <p:spPr/>
        <p:txBody>
          <a:bodyPr/>
          <a:lstStyle/>
          <a:p>
            <a:r>
              <a:rPr lang="sv-SE" dirty="0">
                <a:hlinkClick r:id="rId2"/>
              </a:rPr>
              <a:t>https://tecadmin.net/install-docker-on-ubuntu</a:t>
            </a:r>
            <a:r>
              <a:rPr lang="sv-SE" dirty="0" smtClean="0">
                <a:hlinkClick r:id="rId2"/>
              </a:rPr>
              <a:t>/</a:t>
            </a:r>
            <a:endParaRPr lang="sv-SE" dirty="0" smtClean="0"/>
          </a:p>
          <a:p>
            <a:r>
              <a:rPr lang="sv-SE" dirty="0">
                <a:hlinkClick r:id="rId3"/>
              </a:rPr>
              <a:t>https://docs.docker.com/install/linux/docker-ce/ubuntu/</a:t>
            </a:r>
            <a:endParaRPr lang="sv-SE" dirty="0"/>
          </a:p>
        </p:txBody>
      </p:sp>
    </p:spTree>
    <p:extLst>
      <p:ext uri="{BB962C8B-B14F-4D97-AF65-F5344CB8AC3E}">
        <p14:creationId xmlns:p14="http://schemas.microsoft.com/office/powerpoint/2010/main" val="72523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Installing docker on mac</a:t>
            </a:r>
            <a:endParaRPr lang="sv-SE" dirty="0"/>
          </a:p>
        </p:txBody>
      </p:sp>
      <p:sp>
        <p:nvSpPr>
          <p:cNvPr id="3" name="Content Placeholder 2"/>
          <p:cNvSpPr>
            <a:spLocks noGrp="1"/>
          </p:cNvSpPr>
          <p:nvPr>
            <p:ph idx="1"/>
          </p:nvPr>
        </p:nvSpPr>
        <p:spPr/>
        <p:txBody>
          <a:bodyPr/>
          <a:lstStyle/>
          <a:p>
            <a:r>
              <a:rPr lang="sv-SE" dirty="0">
                <a:hlinkClick r:id="rId2"/>
              </a:rPr>
              <a:t>https://docs.docker.com/docker-for-mac/install/</a:t>
            </a:r>
            <a:endParaRPr lang="sv-SE" dirty="0"/>
          </a:p>
        </p:txBody>
      </p:sp>
    </p:spTree>
    <p:extLst>
      <p:ext uri="{BB962C8B-B14F-4D97-AF65-F5344CB8AC3E}">
        <p14:creationId xmlns:p14="http://schemas.microsoft.com/office/powerpoint/2010/main" val="340762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Container</a:t>
            </a:r>
            <a:endParaRPr lang="sv-SE" dirty="0"/>
          </a:p>
        </p:txBody>
      </p:sp>
      <p:sp>
        <p:nvSpPr>
          <p:cNvPr id="3" name="Content Placeholder 2"/>
          <p:cNvSpPr>
            <a:spLocks noGrp="1"/>
          </p:cNvSpPr>
          <p:nvPr>
            <p:ph idx="1"/>
          </p:nvPr>
        </p:nvSpPr>
        <p:spPr/>
        <p:txBody>
          <a:bodyPr/>
          <a:lstStyle/>
          <a:p>
            <a:r>
              <a:rPr lang="sv-SE" dirty="0" smtClean="0">
                <a:hlinkClick r:id="rId2"/>
              </a:rPr>
              <a:t>https://www.docker.com/resources/what-container</a:t>
            </a:r>
            <a:endParaRPr lang="sv-SE" dirty="0" smtClean="0"/>
          </a:p>
          <a:p>
            <a:pPr marL="0" indent="0">
              <a:buNone/>
            </a:pPr>
            <a:r>
              <a:rPr lang="en-US" dirty="0"/>
              <a:t>A container is a standard unit of software that packages up code and all its dependencies so the application runs quickly and reliably from one computing </a:t>
            </a:r>
            <a:r>
              <a:rPr lang="en-US" dirty="0" smtClean="0"/>
              <a:t>environment </a:t>
            </a:r>
            <a:r>
              <a:rPr lang="en-US" dirty="0"/>
              <a:t>to another. </a:t>
            </a:r>
            <a:endParaRPr lang="en-US" dirty="0" smtClean="0"/>
          </a:p>
          <a:p>
            <a:pPr marL="0" indent="0">
              <a:buNone/>
            </a:pPr>
            <a:endParaRPr lang="en-US" dirty="0"/>
          </a:p>
        </p:txBody>
      </p:sp>
    </p:spTree>
    <p:extLst>
      <p:ext uri="{BB962C8B-B14F-4D97-AF65-F5344CB8AC3E}">
        <p14:creationId xmlns:p14="http://schemas.microsoft.com/office/powerpoint/2010/main" val="215139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2305</TotalTime>
  <Words>1446</Words>
  <Application>Microsoft Office PowerPoint</Application>
  <PresentationFormat>Widescreen</PresentationFormat>
  <Paragraphs>164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Open Sans</vt:lpstr>
      <vt:lpstr>Office Theme</vt:lpstr>
      <vt:lpstr>Programm Overview</vt:lpstr>
      <vt:lpstr>PowerPoint Presentation</vt:lpstr>
      <vt:lpstr>Understanding Docker</vt:lpstr>
      <vt:lpstr>Containers and virtual machines </vt:lpstr>
      <vt:lpstr>Container And VM</vt:lpstr>
      <vt:lpstr>Installing Docker</vt:lpstr>
      <vt:lpstr>Installing docker on ubuntu</vt:lpstr>
      <vt:lpstr>Installing docker on mac</vt:lpstr>
      <vt:lpstr>Container</vt:lpstr>
      <vt:lpstr>PowerPoint Presentation</vt:lpstr>
      <vt:lpstr>PowerPoint Presentation</vt:lpstr>
      <vt:lpstr>Docker Image</vt:lpstr>
      <vt:lpstr>Image</vt:lpstr>
      <vt:lpstr>Docker images</vt:lpstr>
      <vt:lpstr>Lab</vt:lpstr>
      <vt:lpstr>Docker Hub Signup</vt:lpstr>
      <vt:lpstr>Docker Hub Sign In</vt:lpstr>
      <vt:lpstr>Login Screen</vt:lpstr>
      <vt:lpstr>Application:</vt:lpstr>
      <vt:lpstr>Tools Need to install</vt:lpstr>
      <vt:lpstr>PowerPoint Presentation</vt:lpstr>
      <vt:lpstr>Creating Docker Image</vt:lpstr>
      <vt:lpstr>PowerPoint Presentation</vt:lpstr>
      <vt:lpstr>PowerPoint Presentation</vt:lpstr>
      <vt:lpstr>Creating Docker Image</vt:lpstr>
      <vt:lpstr>Creating With gradle</vt:lpstr>
      <vt:lpstr>Docker image</vt:lpstr>
      <vt:lpstr>Simple Flow:</vt:lpstr>
      <vt:lpstr>Understand More Detail:</vt:lpstr>
      <vt:lpstr>Push docker image</vt:lpstr>
      <vt:lpstr>Push Docker image</vt:lpstr>
      <vt:lpstr>Docker Run:failed</vt:lpstr>
      <vt:lpstr>Docker Run With Port</vt:lpstr>
      <vt:lpstr>PowerPoint Presentation</vt:lpstr>
      <vt:lpstr>Docker pull</vt:lpstr>
      <vt:lpstr>Docker Network</vt:lpstr>
      <vt:lpstr>Network drivers:</vt:lpstr>
      <vt:lpstr>Commands</vt:lpstr>
      <vt:lpstr>Docker network List</vt:lpstr>
      <vt:lpstr>Network Inspect:bridge</vt:lpstr>
      <vt:lpstr>PowerPoint Presentation</vt:lpstr>
      <vt:lpstr>Port Mapping</vt:lpstr>
      <vt:lpstr>Container Inspection:</vt:lpstr>
      <vt:lpstr>Docker Volume:</vt:lpstr>
      <vt:lpstr>Bind mounts</vt:lpstr>
      <vt:lpstr>Docker Volume:</vt:lpstr>
      <vt:lpstr>Attaching Volume:</vt:lpstr>
      <vt:lpstr>Docker cheet sheet</vt:lpstr>
      <vt:lpstr>Docker composer</vt:lpstr>
      <vt:lpstr>Composer</vt:lpstr>
    </vt:vector>
  </TitlesOfParts>
  <Company>VolvoIT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Shanker Rama (Consultant)</dc:creator>
  <cp:lastModifiedBy>Shanker Rama (Consultant)</cp:lastModifiedBy>
  <cp:revision>37</cp:revision>
  <dcterms:created xsi:type="dcterms:W3CDTF">2019-06-29T12:54:43Z</dcterms:created>
  <dcterms:modified xsi:type="dcterms:W3CDTF">2019-07-03T09:35:05Z</dcterms:modified>
</cp:coreProperties>
</file>