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263" r:id="rId10"/>
    <p:sldId id="310" r:id="rId11"/>
    <p:sldId id="311" r:id="rId12"/>
    <p:sldId id="312"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6" d="100"/>
          <a:sy n="76" d="100"/>
        </p:scale>
        <p:origin x="168" y="13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7/10/2025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dirty="0"/>
              <a:t>Retail Sales &amp; Profit Analysis Project</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399" y="914400"/>
            <a:ext cx="5840361" cy="5029200"/>
          </a:xfrm>
        </p:spPr>
        <p:txBody>
          <a:bodyPr/>
          <a:lstStyle/>
          <a:p>
            <a:pPr algn="ctr"/>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flipH="1" flipV="1">
            <a:off x="12746047" y="603209"/>
            <a:ext cx="45719" cy="45719"/>
          </a:xfrm>
        </p:spPr>
        <p:txBody>
          <a:bodyPr anchor="ctr">
            <a:normAutofit fontScale="25000" lnSpcReduction="20000"/>
          </a:bodyPr>
          <a:lstStyle/>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sp>
        <p:nvSpPr>
          <p:cNvPr id="4" name="Content Placeholder 3">
            <a:extLst>
              <a:ext uri="{FF2B5EF4-FFF2-40B4-BE49-F238E27FC236}">
                <a16:creationId xmlns:a16="http://schemas.microsoft.com/office/drawing/2014/main" id="{F512343E-4EDE-4BE9-3486-872AEFDA3298}"/>
              </a:ext>
            </a:extLst>
          </p:cNvPr>
          <p:cNvSpPr>
            <a:spLocks noGrp="1"/>
          </p:cNvSpPr>
          <p:nvPr>
            <p:ph idx="1"/>
          </p:nvPr>
        </p:nvSpPr>
        <p:spPr>
          <a:xfrm>
            <a:off x="6889120" y="1089085"/>
            <a:ext cx="4416641" cy="4679830"/>
          </a:xfrm>
        </p:spPr>
        <p:txBody>
          <a:bodyPr/>
          <a:lstStyle/>
          <a:p>
            <a:pPr marL="457200" indent="-457200" algn="l">
              <a:buFont typeface="+mj-lt"/>
              <a:buAutoNum type="arabicPeriod"/>
            </a:pPr>
            <a:r>
              <a:rPr lang="en-IN" dirty="0"/>
              <a:t>Project Objective</a:t>
            </a:r>
          </a:p>
          <a:p>
            <a:pPr marL="457200" indent="-457200" algn="l">
              <a:buFont typeface="+mj-lt"/>
              <a:buAutoNum type="arabicPeriod"/>
            </a:pPr>
            <a:r>
              <a:rPr lang="en-IN" dirty="0"/>
              <a:t>Dataset Overview</a:t>
            </a:r>
          </a:p>
          <a:p>
            <a:pPr marL="457200" indent="-457200" algn="l">
              <a:buFont typeface="+mj-lt"/>
              <a:buAutoNum type="arabicPeriod"/>
            </a:pPr>
            <a:r>
              <a:rPr lang="en-IN" dirty="0"/>
              <a:t>Data Cleaning (Python)</a:t>
            </a:r>
          </a:p>
          <a:p>
            <a:pPr marL="457200" indent="-457200" algn="l">
              <a:buFont typeface="+mj-lt"/>
              <a:buAutoNum type="arabicPeriod"/>
            </a:pPr>
            <a:r>
              <a:rPr lang="en-IN" dirty="0"/>
              <a:t>Exploratory Data Analysis</a:t>
            </a:r>
          </a:p>
          <a:p>
            <a:pPr marL="457200" indent="-457200" algn="l">
              <a:buFont typeface="+mj-lt"/>
              <a:buAutoNum type="arabicPeriod"/>
            </a:pPr>
            <a:r>
              <a:rPr lang="en-IN" dirty="0"/>
              <a:t>SQL Analysis</a:t>
            </a:r>
          </a:p>
          <a:p>
            <a:pPr marL="457200" indent="-457200" algn="l">
              <a:buFont typeface="+mj-lt"/>
              <a:buAutoNum type="arabicPeriod"/>
            </a:pPr>
            <a:r>
              <a:rPr lang="en-IN" dirty="0"/>
              <a:t>Power BI Dashboard</a:t>
            </a:r>
          </a:p>
          <a:p>
            <a:pPr marL="457200" indent="-457200" algn="l">
              <a:buFont typeface="+mj-lt"/>
              <a:buAutoNum type="arabicPeriod"/>
            </a:pPr>
            <a:r>
              <a:rPr lang="en-IN" dirty="0"/>
              <a:t>Conclusion &amp; Future Scope</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393291"/>
            <a:ext cx="5641848" cy="5830528"/>
          </a:xfrm>
        </p:spPr>
        <p:txBody>
          <a:bodyPr/>
          <a:lstStyle/>
          <a:p>
            <a:pPr marL="742950" indent="-742950">
              <a:buFont typeface="+mj-lt"/>
              <a:buAutoNum type="arabicPeriod"/>
            </a:pPr>
            <a:r>
              <a:rPr lang="en-IN" sz="3600" dirty="0"/>
              <a:t>Project Objective</a:t>
            </a:r>
            <a:br>
              <a:rPr lang="en-IN" sz="3600" dirty="0"/>
            </a:br>
            <a:br>
              <a:rPr lang="en-IN" sz="3600" dirty="0"/>
            </a:br>
            <a:r>
              <a:rPr lang="en-US" sz="2000" dirty="0"/>
              <a:t>The objective of this project is to analyze historical retail sales data using </a:t>
            </a:r>
            <a:r>
              <a:rPr lang="en-US" sz="2000" b="1" dirty="0"/>
              <a:t>SQL</a:t>
            </a:r>
            <a:r>
              <a:rPr lang="en-US" sz="2000" dirty="0"/>
              <a:t>, </a:t>
            </a:r>
            <a:r>
              <a:rPr lang="en-US" sz="2000" b="1" dirty="0"/>
              <a:t>Python</a:t>
            </a:r>
            <a:r>
              <a:rPr lang="en-US" sz="2000" dirty="0"/>
              <a:t>, and </a:t>
            </a:r>
            <a:r>
              <a:rPr lang="en-US" sz="2000" b="1" dirty="0"/>
              <a:t>Power bi </a:t>
            </a:r>
            <a:r>
              <a:rPr lang="en-US" sz="2000" dirty="0"/>
              <a:t>to uncover actionable business insights</a:t>
            </a:r>
            <a:r>
              <a:rPr lang="en-US" sz="3600" dirty="0"/>
              <a:t>.</a:t>
            </a:r>
            <a:br>
              <a:rPr lang="en-US" sz="3600" dirty="0"/>
            </a:br>
            <a:r>
              <a:rPr lang="en-US" sz="2000" dirty="0"/>
              <a:t>The analysis focuses on understanding </a:t>
            </a:r>
            <a:r>
              <a:rPr lang="en-US" sz="2000" b="1" dirty="0"/>
              <a:t>sales performance</a:t>
            </a:r>
            <a:r>
              <a:rPr lang="en-US" sz="2000" dirty="0"/>
              <a:t>, </a:t>
            </a:r>
            <a:r>
              <a:rPr lang="en-US" sz="2000" b="1" dirty="0"/>
              <a:t>profitability trends</a:t>
            </a:r>
            <a:r>
              <a:rPr lang="en-US" sz="2000" dirty="0"/>
              <a:t>, </a:t>
            </a:r>
            <a:r>
              <a:rPr lang="en-US" sz="2000" b="1" dirty="0"/>
              <a:t>customer segments</a:t>
            </a:r>
            <a:r>
              <a:rPr lang="en-US" sz="2000" dirty="0"/>
              <a:t>, </a:t>
            </a:r>
            <a:r>
              <a:rPr lang="en-US" sz="2000" b="1" dirty="0"/>
              <a:t>regional demand</a:t>
            </a:r>
            <a:r>
              <a:rPr lang="en-US" sz="2000" dirty="0"/>
              <a:t>, and the impact of </a:t>
            </a:r>
            <a:r>
              <a:rPr lang="en-US" sz="2000" b="1" dirty="0"/>
              <a:t>discounts and shipping delays</a:t>
            </a:r>
            <a:r>
              <a:rPr lang="en-US" sz="2000" dirty="0"/>
              <a:t>.</a:t>
            </a:r>
            <a:br>
              <a:rPr lang="en-US" sz="2000" dirty="0"/>
            </a:br>
            <a:br>
              <a:rPr lang="en-IN" sz="3600" dirty="0"/>
            </a:br>
            <a:r>
              <a:rPr lang="en-US" sz="2000" dirty="0"/>
              <a:t>By combining data cleaning, exploratory analysis, and interactive dashboarding, the project aims to help stakeholders make informed decisions to improve marketing, operations, and inventory planning.</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630995" y="896112"/>
            <a:ext cx="6646034" cy="1050675"/>
          </a:xfrm>
        </p:spPr>
        <p:txBody>
          <a:bodyPr anchor="b"/>
          <a:lstStyle/>
          <a:p>
            <a:r>
              <a:rPr lang="en-IN" sz="3600" dirty="0"/>
              <a:t>         2 .Dataset Overview</a:t>
            </a:r>
            <a:br>
              <a:rPr lang="en-IN" sz="3600" dirty="0"/>
            </a:br>
            <a:endParaRPr lang="en-US" sz="3600" dirty="0"/>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181599" y="2113935"/>
            <a:ext cx="6095429" cy="3962400"/>
          </a:xfrm>
        </p:spPr>
        <p:txBody>
          <a:bodyPr/>
          <a:lstStyle/>
          <a:p>
            <a:pPr marL="457200" indent="-457200">
              <a:buFont typeface="+mj-lt"/>
              <a:buAutoNum type="arabicPeriod"/>
            </a:pPr>
            <a:r>
              <a:rPr lang="en-US" cap="none" dirty="0"/>
              <a:t>This dataset provides a complete view of retail operations  from sales and shipping to customer segments and product performance.</a:t>
            </a:r>
          </a:p>
          <a:p>
            <a:pPr marL="457200" indent="-457200">
              <a:buFont typeface="+mj-lt"/>
              <a:buAutoNum type="arabicPeriod"/>
            </a:pPr>
            <a:r>
              <a:rPr lang="en-US" cap="none" dirty="0"/>
              <a:t>By analyzing it, we can uncover which areas are profitable, which products underperform, and how shipping delays or discounts affect business outcomes.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16078" y="294967"/>
            <a:ext cx="7534656" cy="983227"/>
          </a:xfrm>
        </p:spPr>
        <p:txBody>
          <a:bodyPr/>
          <a:lstStyle/>
          <a:p>
            <a:r>
              <a:rPr lang="en-IN" dirty="0"/>
              <a:t>Data Cleaning (Python)</a:t>
            </a:r>
            <a:br>
              <a:rPr lang="en-IN" dirty="0"/>
            </a:b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491613" y="1179871"/>
            <a:ext cx="8986683" cy="5466735"/>
          </a:xfrm>
        </p:spPr>
        <p:txBody>
          <a:bodyPr>
            <a:normAutofit/>
          </a:bodyPr>
          <a:lstStyle/>
          <a:p>
            <a:r>
              <a:rPr lang="en-US" sz="2800" dirty="0"/>
              <a:t>I removed duplicate records, verified there were no missing values , converted date columns to proper datetime format, and created a new column called </a:t>
            </a:r>
            <a:r>
              <a:rPr lang="en-US" sz="2800" dirty="0" err="1"/>
              <a:t>date_diff</a:t>
            </a:r>
            <a:r>
              <a:rPr lang="en-US" sz="2800" dirty="0"/>
              <a:t> to measure  shipping delay.</a:t>
            </a:r>
          </a:p>
          <a:p>
            <a:r>
              <a:rPr lang="en-US" sz="2800" dirty="0"/>
              <a:t>I use the mean , median ,  </a:t>
            </a:r>
            <a:r>
              <a:rPr lang="en-US" sz="2800" dirty="0" err="1"/>
              <a:t>varience</a:t>
            </a:r>
            <a:r>
              <a:rPr lang="en-US" sz="2800" dirty="0"/>
              <a:t> </a:t>
            </a:r>
            <a:r>
              <a:rPr lang="en-US" sz="2800" dirty="0" err="1"/>
              <a:t>etc</a:t>
            </a:r>
            <a:r>
              <a:rPr lang="en-US" sz="2800" dirty="0"/>
              <a:t> to understand the distribution and spread of data .</a:t>
            </a:r>
          </a:p>
          <a:p>
            <a:r>
              <a:rPr lang="en-US" sz="2800" dirty="0"/>
              <a:t>Use of the pandas seaborn </a:t>
            </a:r>
            <a:r>
              <a:rPr lang="en-US" sz="2800" dirty="0" err="1"/>
              <a:t>numpy</a:t>
            </a:r>
            <a:r>
              <a:rPr lang="en-US" sz="2800" dirty="0"/>
              <a:t> and matplotlib I draw the graph for better understanding histogram , </a:t>
            </a:r>
            <a:r>
              <a:rPr lang="en-US" sz="2800" dirty="0" err="1"/>
              <a:t>barchart</a:t>
            </a:r>
            <a:r>
              <a:rPr lang="en-US" sz="2800" dirty="0"/>
              <a:t> and also use of group by to understand data in deep by  applying grouping of data .</a:t>
            </a:r>
          </a:p>
          <a:p>
            <a:r>
              <a:rPr lang="en-US" sz="2800" dirty="0"/>
              <a:t>There was  some duplicated values  and null values also I fixed it using  </a:t>
            </a:r>
            <a:r>
              <a:rPr lang="en-US" sz="2800" dirty="0" err="1"/>
              <a:t>fillna</a:t>
            </a:r>
            <a:r>
              <a:rPr lang="en-US" sz="2800" dirty="0"/>
              <a:t> and drop duplicated .</a:t>
            </a:r>
          </a:p>
          <a:p>
            <a:pPr marL="0" indent="0">
              <a:buNone/>
            </a:pPr>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2753032" y="285136"/>
            <a:ext cx="8521520" cy="1415846"/>
          </a:xfrm>
        </p:spPr>
        <p:txBody>
          <a:bodyPr anchor="b"/>
          <a:lstStyle/>
          <a:p>
            <a:r>
              <a:rPr lang="en-IN" sz="3600" dirty="0"/>
              <a:t>Exploratory Data Analysis</a:t>
            </a:r>
            <a:br>
              <a:rPr lang="en-IN" dirty="0"/>
            </a:br>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3087328" y="1337187"/>
            <a:ext cx="8858865" cy="5133464"/>
          </a:xfrm>
        </p:spPr>
        <p:txBody>
          <a:bodyPr/>
          <a:lstStyle/>
          <a:p>
            <a:pPr marL="457200" indent="-457200" algn="l">
              <a:buFont typeface="+mj-lt"/>
              <a:buAutoNum type="arabicPeriod"/>
            </a:pPr>
            <a:r>
              <a:rPr lang="en-US" cap="none" dirty="0"/>
              <a:t>Once the data was cleaned, I performed exploratory data analysis to uncover Patterns and trends within the dataset</a:t>
            </a:r>
            <a:r>
              <a:rPr lang="en-US" dirty="0"/>
              <a:t>.</a:t>
            </a:r>
          </a:p>
          <a:p>
            <a:pPr marL="457200" indent="-457200" algn="l">
              <a:buFont typeface="+mj-lt"/>
              <a:buAutoNum type="arabicPeriod"/>
            </a:pPr>
            <a:r>
              <a:rPr lang="en-US" cap="none" dirty="0"/>
              <a:t>I started by analyzing the distribution of key variables such as </a:t>
            </a:r>
            <a:r>
              <a:rPr lang="en-US" b="1" cap="none" dirty="0"/>
              <a:t>sales</a:t>
            </a:r>
            <a:r>
              <a:rPr lang="en-US" cap="none" dirty="0"/>
              <a:t>, </a:t>
            </a:r>
            <a:r>
              <a:rPr lang="en-US" b="1" cap="none" dirty="0"/>
              <a:t>profit</a:t>
            </a:r>
            <a:r>
              <a:rPr lang="en-US" cap="none" dirty="0"/>
              <a:t>, </a:t>
            </a:r>
            <a:r>
              <a:rPr lang="en-US" b="1" cap="none" dirty="0"/>
              <a:t>discount</a:t>
            </a:r>
            <a:r>
              <a:rPr lang="en-US" cap="none" dirty="0"/>
              <a:t>, and </a:t>
            </a:r>
            <a:r>
              <a:rPr lang="en-US" b="1" cap="none" dirty="0"/>
              <a:t>quantity</a:t>
            </a:r>
            <a:r>
              <a:rPr lang="en-US" cap="none" dirty="0"/>
              <a:t> using histograms and boxplots.</a:t>
            </a:r>
          </a:p>
          <a:p>
            <a:pPr marL="457200" indent="-457200" algn="l">
              <a:buFont typeface="+mj-lt"/>
              <a:buAutoNum type="arabicPeriod"/>
            </a:pPr>
            <a:r>
              <a:rPr lang="en-US" cap="none" dirty="0"/>
              <a:t>Using </a:t>
            </a:r>
            <a:r>
              <a:rPr lang="en-US" cap="none" dirty="0" err="1"/>
              <a:t>groupby</a:t>
            </a:r>
            <a:r>
              <a:rPr lang="en-US" cap="none" dirty="0"/>
              <a:t>() operations , I compare performance across different regions segment and categories.</a:t>
            </a:r>
          </a:p>
          <a:p>
            <a:pPr marL="457200" indent="-457200" algn="l">
              <a:buFont typeface="+mj-lt"/>
              <a:buAutoNum type="arabicPeriod"/>
            </a:pPr>
            <a:r>
              <a:rPr lang="en-US" cap="none" dirty="0"/>
              <a:t>I visualized relationships using scatter plots for example , how higher discounts often led to lower profits.</a:t>
            </a:r>
          </a:p>
          <a:p>
            <a:pPr marL="457200" indent="-457200" algn="l">
              <a:buFont typeface="+mj-lt"/>
              <a:buAutoNum type="arabicPeriod"/>
            </a:pPr>
            <a:r>
              <a:rPr lang="en-US" cap="none" dirty="0"/>
              <a:t>Line charts were used to track trends over time , while bar charts helped compare categorical features like sub-categories or states.</a:t>
            </a:r>
          </a:p>
          <a:p>
            <a:pPr marL="457200" indent="-457200" algn="l">
              <a:buFont typeface="+mj-lt"/>
              <a:buAutoNum type="arabicPeriod"/>
            </a:pPr>
            <a:r>
              <a:rPr lang="en-US" cap="none" dirty="0"/>
              <a:t>These insights laid the foundation for deeper SQL queries and interactive dashboarding in power BI.</a:t>
            </a:r>
          </a:p>
          <a:p>
            <a:pPr marL="457200" indent="-457200" algn="l">
              <a:buFont typeface="+mj-lt"/>
              <a:buAutoNum type="arabicPeriod"/>
            </a:pPr>
            <a:endParaRPr lang="en-US" cap="none"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481781" y="321909"/>
            <a:ext cx="10792771" cy="1054607"/>
          </a:xfrm>
        </p:spPr>
        <p:txBody>
          <a:bodyPr/>
          <a:lstStyle/>
          <a:p>
            <a:r>
              <a:rPr lang="en-IN" dirty="0"/>
              <a:t>SQL Analysis</a:t>
            </a:r>
            <a:br>
              <a:rPr lang="en-IN" dirty="0"/>
            </a:b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73627" y="1071716"/>
            <a:ext cx="10382864" cy="5464375"/>
          </a:xfrm>
        </p:spPr>
        <p:txBody>
          <a:bodyPr>
            <a:noAutofit/>
          </a:bodyPr>
          <a:lstStyle/>
          <a:p>
            <a:pPr marL="457200" indent="-457200">
              <a:buFont typeface="+mj-lt"/>
              <a:buAutoNum type="arabicPeriod"/>
            </a:pPr>
            <a:r>
              <a:rPr lang="en-US" sz="2400" dirty="0"/>
              <a:t>Queried </a:t>
            </a:r>
            <a:r>
              <a:rPr lang="en-US" sz="2400" b="1" dirty="0"/>
              <a:t>total sales and profit by Region and State</a:t>
            </a:r>
            <a:r>
              <a:rPr lang="en-US" sz="2400" dirty="0"/>
              <a:t> to identify high-performing areas.</a:t>
            </a:r>
          </a:p>
          <a:p>
            <a:pPr marL="457200" indent="-457200">
              <a:buFont typeface="+mj-lt"/>
              <a:buAutoNum type="arabicPeriod"/>
            </a:pPr>
            <a:r>
              <a:rPr lang="en-US" sz="2400" dirty="0"/>
              <a:t>Found top 10 profitable products  and least profitable sub – categories  .</a:t>
            </a:r>
          </a:p>
          <a:p>
            <a:pPr marL="457200" indent="-457200">
              <a:buFont typeface="+mj-lt"/>
              <a:buAutoNum type="arabicPeriod"/>
            </a:pPr>
            <a:r>
              <a:rPr lang="en-US" sz="2400" dirty="0"/>
              <a:t>Identified top 5 customers by total revenue .</a:t>
            </a:r>
          </a:p>
          <a:p>
            <a:pPr marL="457200" indent="-457200">
              <a:buFont typeface="+mj-lt"/>
              <a:buAutoNum type="arabicPeriod"/>
            </a:pPr>
            <a:r>
              <a:rPr lang="en-US" sz="2400" dirty="0"/>
              <a:t>Used the joins and group by to combine and aggregate and product and sales data . </a:t>
            </a:r>
          </a:p>
          <a:p>
            <a:pPr marL="457200" indent="-457200">
              <a:buFont typeface="+mj-lt"/>
              <a:buAutoNum type="arabicPeriod"/>
            </a:pPr>
            <a:r>
              <a:rPr lang="en-US" sz="2400" dirty="0"/>
              <a:t>Detected the shipping delay using the </a:t>
            </a:r>
            <a:r>
              <a:rPr lang="en-US" sz="2400" dirty="0" err="1"/>
              <a:t>date_diff</a:t>
            </a:r>
            <a:r>
              <a:rPr lang="en-US" sz="2400" dirty="0"/>
              <a:t> column to flag slow deliveries .</a:t>
            </a:r>
          </a:p>
          <a:p>
            <a:pPr marL="457200" indent="-457200">
              <a:buFont typeface="+mj-lt"/>
              <a:buAutoNum type="arabicPeriod"/>
            </a:pPr>
            <a:r>
              <a:rPr lang="en-US" sz="2400" dirty="0"/>
              <a:t>Created </a:t>
            </a:r>
            <a:r>
              <a:rPr lang="en-US" sz="2400" b="1" dirty="0"/>
              <a:t>custom views</a:t>
            </a:r>
            <a:r>
              <a:rPr lang="en-US" sz="2400" dirty="0"/>
              <a:t> or </a:t>
            </a:r>
            <a:r>
              <a:rPr lang="en-US" sz="2400" b="1" dirty="0"/>
              <a:t>CTEs (Common Table Expressions ) </a:t>
            </a:r>
            <a:r>
              <a:rPr lang="en-IN" sz="2400" dirty="0"/>
              <a:t>for reuse in complex queries .</a:t>
            </a:r>
          </a:p>
          <a:p>
            <a:pPr marL="457200" indent="-457200">
              <a:buFont typeface="+mj-lt"/>
              <a:buAutoNum type="arabicPeriod"/>
            </a:pPr>
            <a:r>
              <a:rPr lang="en-US" sz="2400" dirty="0"/>
              <a:t>Using aggregation, filtering, and time functions, I created powerful summaries that directly feed into Power BI for dashboarding."</a:t>
            </a:r>
            <a:endParaRPr lang="en-IN" sz="24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4" name="Content Placeholder 3">
            <a:extLst>
              <a:ext uri="{FF2B5EF4-FFF2-40B4-BE49-F238E27FC236}">
                <a16:creationId xmlns:a16="http://schemas.microsoft.com/office/drawing/2014/main" id="{0C2F54B0-FD33-AE4C-D4AC-FA11BB00C005}"/>
              </a:ext>
            </a:extLst>
          </p:cNvPr>
          <p:cNvSpPr>
            <a:spLocks noGrp="1"/>
          </p:cNvSpPr>
          <p:nvPr>
            <p:ph sz="quarter" idx="12"/>
          </p:nvPr>
        </p:nvSpPr>
        <p:spPr>
          <a:xfrm flipH="1" flipV="1">
            <a:off x="12291552" y="32190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78658" y="0"/>
            <a:ext cx="11195894" cy="914400"/>
          </a:xfrm>
        </p:spPr>
        <p:txBody>
          <a:bodyPr/>
          <a:lstStyle/>
          <a:p>
            <a:r>
              <a:rPr lang="en-IN" dirty="0"/>
              <a:t>Power BI Dashboard</a:t>
            </a:r>
            <a:br>
              <a:rPr lang="en-IN" dirty="0"/>
            </a:br>
            <a:endParaRPr lang="en-US" b="1" dirty="0"/>
          </a:p>
        </p:txBody>
      </p:sp>
      <p:pic>
        <p:nvPicPr>
          <p:cNvPr id="3" name="Content Placeholder 2">
            <a:extLst>
              <a:ext uri="{FF2B5EF4-FFF2-40B4-BE49-F238E27FC236}">
                <a16:creationId xmlns:a16="http://schemas.microsoft.com/office/drawing/2014/main" id="{AA7DF52E-1C9A-25CD-26CD-F047258C66CF}"/>
              </a:ext>
            </a:extLst>
          </p:cNvPr>
          <p:cNvPicPr>
            <a:picLocks noGrp="1" noChangeAspect="1"/>
          </p:cNvPicPr>
          <p:nvPr>
            <p:ph sz="quarter" idx="13"/>
          </p:nvPr>
        </p:nvPicPr>
        <p:blipFill>
          <a:blip r:embed="rId3"/>
          <a:stretch>
            <a:fillRect/>
          </a:stretch>
        </p:blipFill>
        <p:spPr>
          <a:xfrm>
            <a:off x="247143" y="397411"/>
            <a:ext cx="10866334" cy="6264645"/>
          </a:xfrm>
        </p:spPr>
      </p:pic>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flipH="1" flipV="1">
            <a:off x="15623459" y="1124712"/>
            <a:ext cx="45719" cy="45719"/>
          </a:xfrm>
        </p:spPr>
        <p:txBody>
          <a:bodyPr>
            <a:normAutofit fontScale="25000" lnSpcReduction="20000"/>
          </a:bodyPr>
          <a:lstStyle/>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127819" y="68826"/>
            <a:ext cx="8321238" cy="953730"/>
          </a:xfrm>
        </p:spPr>
        <p:txBody>
          <a:bodyPr/>
          <a:lstStyle/>
          <a:p>
            <a:r>
              <a:rPr lang="en-IN" dirty="0"/>
              <a:t>Conclusion &amp; Future Scope</a:t>
            </a:r>
            <a:br>
              <a:rPr lang="en-IN" dirty="0"/>
            </a:b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127820" y="866274"/>
            <a:ext cx="7846141" cy="5077325"/>
          </a:xfrm>
        </p:spPr>
        <p:txBody>
          <a:bodyPr>
            <a:normAutofit/>
          </a:bodyPr>
          <a:lstStyle/>
          <a:p>
            <a:pPr marL="457200" indent="-457200">
              <a:buFont typeface="+mj-lt"/>
              <a:buAutoNum type="arabicPeriod"/>
            </a:pPr>
            <a:r>
              <a:rPr lang="en-US" dirty="0"/>
              <a:t>Performed complete </a:t>
            </a:r>
            <a:r>
              <a:rPr lang="en-US" b="1" dirty="0"/>
              <a:t>data analysis workflow</a:t>
            </a:r>
            <a:r>
              <a:rPr lang="en-US" dirty="0"/>
              <a:t> using Python, SQL, and Power BI.</a:t>
            </a:r>
          </a:p>
          <a:p>
            <a:pPr marL="457200" indent="-457200">
              <a:buFont typeface="+mj-lt"/>
              <a:buAutoNum type="arabicPeriod"/>
            </a:pPr>
            <a:r>
              <a:rPr lang="en-US" dirty="0"/>
              <a:t>Cleaned and prepared the dataset (duplicates, dates, missing values).</a:t>
            </a:r>
          </a:p>
          <a:p>
            <a:pPr marL="457200" indent="-457200">
              <a:buFont typeface="+mj-lt"/>
              <a:buAutoNum type="arabicPeriod"/>
            </a:pPr>
            <a:r>
              <a:rPr lang="en-US" dirty="0"/>
              <a:t>Conducted </a:t>
            </a:r>
            <a:r>
              <a:rPr lang="en-US" b="1" dirty="0"/>
              <a:t>exploratory data analysis</a:t>
            </a:r>
            <a:r>
              <a:rPr lang="en-US" dirty="0"/>
              <a:t> to understand trends in sales, profit, and shipping .</a:t>
            </a:r>
          </a:p>
          <a:p>
            <a:pPr marL="457200" indent="-457200">
              <a:buFont typeface="+mj-lt"/>
              <a:buAutoNum type="arabicPeriod"/>
            </a:pPr>
            <a:r>
              <a:rPr lang="en-US" dirty="0"/>
              <a:t>Used SQL to extract deeper insights and validated Python results .</a:t>
            </a:r>
          </a:p>
          <a:p>
            <a:pPr marL="457200" indent="-457200">
              <a:buFont typeface="+mj-lt"/>
              <a:buAutoNum type="arabicPeriod"/>
            </a:pPr>
            <a:r>
              <a:rPr lang="en-US" dirty="0"/>
              <a:t>Created an interactive </a:t>
            </a:r>
            <a:r>
              <a:rPr lang="en-US" b="1" dirty="0"/>
              <a:t>dashboard</a:t>
            </a:r>
            <a:r>
              <a:rPr lang="en-US" dirty="0"/>
              <a:t> using Power BI </a:t>
            </a:r>
            <a:r>
              <a:rPr lang="en-IN" dirty="0"/>
              <a:t>for real-time decision-making .</a:t>
            </a:r>
          </a:p>
          <a:p>
            <a:pPr marL="457200" indent="-457200">
              <a:buFont typeface="+mj-lt"/>
              <a:buAutoNum type="arabicPeriod"/>
            </a:pPr>
            <a:r>
              <a:rPr lang="en-US" dirty="0"/>
              <a:t>Add </a:t>
            </a:r>
            <a:r>
              <a:rPr lang="en-US" b="1" dirty="0"/>
              <a:t>machine learning models</a:t>
            </a:r>
            <a:r>
              <a:rPr lang="en-US" dirty="0"/>
              <a:t> for predicting sales, profit, or customer churn .</a:t>
            </a:r>
          </a:p>
          <a:p>
            <a:pPr marL="457200" indent="-457200">
              <a:buFont typeface="+mj-lt"/>
              <a:buAutoNum type="arabicPeriod"/>
            </a:pPr>
            <a:r>
              <a:rPr lang="en-US" dirty="0"/>
              <a:t>Integrate </a:t>
            </a:r>
            <a:r>
              <a:rPr lang="en-US" b="1" dirty="0"/>
              <a:t>real-time data pipelines</a:t>
            </a:r>
            <a:r>
              <a:rPr lang="en-US" dirty="0"/>
              <a:t> for live analytics dashboards .</a:t>
            </a:r>
          </a:p>
          <a:p>
            <a:pPr marL="457200" indent="-457200">
              <a:buFont typeface="+mj-lt"/>
              <a:buAutoNum type="arabicPeriod"/>
            </a:pPr>
            <a:r>
              <a:rPr lang="en-US" dirty="0"/>
              <a:t>Deploy analysis on </a:t>
            </a:r>
            <a:r>
              <a:rPr lang="en-US" b="1" dirty="0"/>
              <a:t>cloud platforms</a:t>
            </a:r>
            <a:r>
              <a:rPr lang="en-US" dirty="0"/>
              <a:t> like AWS or Azure for scalability .</a:t>
            </a:r>
          </a:p>
          <a:p>
            <a:pPr marL="457200" indent="-457200">
              <a:buFont typeface="+mj-lt"/>
              <a:buAutoNum type="arabicPeriod"/>
            </a:pPr>
            <a:r>
              <a:rPr lang="en-US" dirty="0"/>
              <a:t>Automate report generation and alerts using Python scripts or Power BI subscriptions . </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{043FF0A6-9F4C-4627-8A0F-434A14B83492}tf11964407_win32</Template>
  <TotalTime>69</TotalTime>
  <Words>642</Words>
  <Application>Microsoft Office PowerPoint</Application>
  <PresentationFormat>Widescreen</PresentationFormat>
  <Paragraphs>63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Nova Light</vt:lpstr>
      <vt:lpstr>Sagona Book</vt:lpstr>
      <vt:lpstr>Custom</vt:lpstr>
      <vt:lpstr>Retail Sales &amp; Profit Analysis Project</vt:lpstr>
      <vt:lpstr>agenda</vt:lpstr>
      <vt:lpstr>Project Objective  The objective of this project is to analyze historical retail sales data using SQL, Python, and Power bi to uncover actionable business insights. The analysis focuses on understanding sales performance, profitability trends, customer segments, regional demand, and the impact of discounts and shipping delays.  By combining data cleaning, exploratory analysis, and interactive dashboarding, the project aims to help stakeholders make informed decisions to improve marketing, operations, and inventory planning.</vt:lpstr>
      <vt:lpstr>         2 .Dataset Overview </vt:lpstr>
      <vt:lpstr>Data Cleaning (Python) </vt:lpstr>
      <vt:lpstr>Exploratory Data Analysis </vt:lpstr>
      <vt:lpstr>SQL Analysis </vt:lpstr>
      <vt:lpstr>Power BI Dashboard </vt:lpstr>
      <vt:lpstr>Conclusion &amp; 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MAURYA ASHISH</dc:creator>
  <cp:lastModifiedBy>MAURYA ASHISH</cp:lastModifiedBy>
  <cp:revision>2</cp:revision>
  <dcterms:created xsi:type="dcterms:W3CDTF">2025-07-09T03:05:55Z</dcterms:created>
  <dcterms:modified xsi:type="dcterms:W3CDTF">2025-07-10T09:49:41Z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