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1"/>
  </p:notesMasterIdLst>
  <p:sldIdLst>
    <p:sldId id="256" r:id="rId2"/>
    <p:sldId id="259" r:id="rId3"/>
    <p:sldId id="257" r:id="rId4"/>
    <p:sldId id="258" r:id="rId5"/>
    <p:sldId id="266" r:id="rId6"/>
    <p:sldId id="265" r:id="rId7"/>
    <p:sldId id="260" r:id="rId8"/>
    <p:sldId id="273" r:id="rId9"/>
    <p:sldId id="261" r:id="rId10"/>
    <p:sldId id="274" r:id="rId11"/>
    <p:sldId id="262" r:id="rId12"/>
    <p:sldId id="263" r:id="rId13"/>
    <p:sldId id="264" r:id="rId14"/>
    <p:sldId id="267" r:id="rId15"/>
    <p:sldId id="268" r:id="rId16"/>
    <p:sldId id="269" r:id="rId17"/>
    <p:sldId id="270" r:id="rId18"/>
    <p:sldId id="272"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60" autoAdjust="0"/>
  </p:normalViewPr>
  <p:slideViewPr>
    <p:cSldViewPr snapToGrid="0">
      <p:cViewPr>
        <p:scale>
          <a:sx n="66" d="100"/>
          <a:sy n="66" d="100"/>
        </p:scale>
        <p:origin x="-64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5449B-7794-4956-901D-DDC02E5E8ADC}" type="datetimeFigureOut">
              <a:rPr lang="en-IN" smtClean="0"/>
              <a:t>01-05-2016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7C7C7-B4A7-4614-8E9C-5374F5DED128}" type="slidenum">
              <a:rPr lang="en-IN" smtClean="0"/>
              <a:t>‹#›</a:t>
            </a:fld>
            <a:endParaRPr lang="en-IN"/>
          </a:p>
        </p:txBody>
      </p:sp>
    </p:spTree>
    <p:extLst>
      <p:ext uri="{BB962C8B-B14F-4D97-AF65-F5344CB8AC3E}">
        <p14:creationId xmlns:p14="http://schemas.microsoft.com/office/powerpoint/2010/main" val="207080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a:t>
            </a:r>
            <a:r>
              <a:rPr lang="en-IN" sz="1200" b="1" i="0" kern="1200" dirty="0" smtClean="0">
                <a:solidFill>
                  <a:schemeClr val="tx1"/>
                </a:solidFill>
                <a:effectLst/>
                <a:latin typeface="+mn-lt"/>
                <a:ea typeface="+mn-ea"/>
                <a:cs typeface="+mn-cs"/>
              </a:rPr>
              <a:t>conv layers</a:t>
            </a:r>
            <a:r>
              <a:rPr lang="en-IN" sz="1200" b="0" i="0" kern="1200" dirty="0" smtClean="0">
                <a:solidFill>
                  <a:schemeClr val="tx1"/>
                </a:solidFill>
                <a:effectLst/>
                <a:latin typeface="+mn-lt"/>
                <a:ea typeface="+mn-ea"/>
                <a:cs typeface="+mn-cs"/>
              </a:rPr>
              <a:t> should be using small filters (e.g. 3x3 or at most 5x5), using a stride of </a:t>
            </a:r>
            <a:r>
              <a:rPr lang="en-IN" sz="1200" b="0" i="0" u="none" strike="noStrike" kern="1200" dirty="0" smtClean="0">
                <a:solidFill>
                  <a:schemeClr val="tx1"/>
                </a:solidFill>
                <a:effectLst/>
                <a:latin typeface="+mn-lt"/>
                <a:ea typeface="+mn-ea"/>
                <a:cs typeface="+mn-cs"/>
              </a:rPr>
              <a:t>S=1S=1</a:t>
            </a:r>
            <a:r>
              <a:rPr lang="en-IN" sz="1200" b="0" i="0" kern="1200" dirty="0" smtClean="0">
                <a:solidFill>
                  <a:schemeClr val="tx1"/>
                </a:solidFill>
                <a:effectLst/>
                <a:latin typeface="+mn-lt"/>
                <a:ea typeface="+mn-ea"/>
                <a:cs typeface="+mn-cs"/>
              </a:rPr>
              <a:t>, and crucially, padding the input volume with zeros in such way that the conv layer does not alter the spatial dimensions of the input. That is, when </a:t>
            </a:r>
            <a:r>
              <a:rPr lang="en-IN" sz="1200" b="0" i="0" u="none" strike="noStrike" kern="1200" dirty="0" smtClean="0">
                <a:solidFill>
                  <a:schemeClr val="tx1"/>
                </a:solidFill>
                <a:effectLst/>
                <a:latin typeface="+mn-lt"/>
                <a:ea typeface="+mn-ea"/>
                <a:cs typeface="+mn-cs"/>
              </a:rPr>
              <a:t>F=3F=3</a:t>
            </a:r>
            <a:r>
              <a:rPr lang="en-IN" sz="1200" b="0" i="0" kern="1200" dirty="0" smtClean="0">
                <a:solidFill>
                  <a:schemeClr val="tx1"/>
                </a:solidFill>
                <a:effectLst/>
                <a:latin typeface="+mn-lt"/>
                <a:ea typeface="+mn-ea"/>
                <a:cs typeface="+mn-cs"/>
              </a:rPr>
              <a:t>, then using </a:t>
            </a:r>
            <a:r>
              <a:rPr lang="en-IN" sz="1200" b="0" i="0" u="none" strike="noStrike" kern="1200" dirty="0" smtClean="0">
                <a:solidFill>
                  <a:schemeClr val="tx1"/>
                </a:solidFill>
                <a:effectLst/>
                <a:latin typeface="+mn-lt"/>
                <a:ea typeface="+mn-ea"/>
                <a:cs typeface="+mn-cs"/>
              </a:rPr>
              <a:t>P=1P=1</a:t>
            </a:r>
            <a:r>
              <a:rPr lang="en-IN" sz="1200" b="0" i="0" kern="1200" dirty="0" smtClean="0">
                <a:solidFill>
                  <a:schemeClr val="tx1"/>
                </a:solidFill>
                <a:effectLst/>
                <a:latin typeface="+mn-lt"/>
                <a:ea typeface="+mn-ea"/>
                <a:cs typeface="+mn-cs"/>
              </a:rPr>
              <a:t> will retain the original size of the input</a:t>
            </a:r>
            <a:endParaRPr lang="en-IN" dirty="0"/>
          </a:p>
        </p:txBody>
      </p:sp>
      <p:sp>
        <p:nvSpPr>
          <p:cNvPr id="4" name="Slide Number Placeholder 3"/>
          <p:cNvSpPr>
            <a:spLocks noGrp="1"/>
          </p:cNvSpPr>
          <p:nvPr>
            <p:ph type="sldNum" sz="quarter" idx="10"/>
          </p:nvPr>
        </p:nvSpPr>
        <p:spPr/>
        <p:txBody>
          <a:bodyPr/>
          <a:lstStyle/>
          <a:p>
            <a:fld id="{C7A7C7C7-B4A7-4614-8E9C-5374F5DED128}" type="slidenum">
              <a:rPr lang="en-IN" smtClean="0"/>
              <a:t>16</a:t>
            </a:fld>
            <a:endParaRPr lang="en-IN"/>
          </a:p>
        </p:txBody>
      </p:sp>
    </p:spTree>
    <p:extLst>
      <p:ext uri="{BB962C8B-B14F-4D97-AF65-F5344CB8AC3E}">
        <p14:creationId xmlns:p14="http://schemas.microsoft.com/office/powerpoint/2010/main" val="3814421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19FB2-3AAB-4D03-B13A-2960828C78E3}" type="datetimeFigureOut">
              <a:rPr lang="en-US" smtClean="0"/>
              <a:t>5/1/2016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669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ED02AE-B9A4-47BD-AF8E-97E16144138B}" type="datetimeFigureOut">
              <a:rPr lang="en-US" smtClean="0"/>
              <a:t>5/1/2016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82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FD78B-DB02-4362-BCDC-98A55456977C}" type="datetimeFigureOut">
              <a:rPr lang="en-US" smtClean="0"/>
              <a:t>5/1/2016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78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16976-5D93-46E4-A98A-FAD63E4D0EA8}" type="datetimeFigureOut">
              <a:rPr lang="en-US" smtClean="0"/>
              <a:t>5/1/2016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726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9F4F5-F4D2-4D2A-AB60-88D37ADCB869}" type="datetimeFigureOut">
              <a:rPr lang="en-US" smtClean="0"/>
              <a:t>5/1/2016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144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3BC6CE-6D1E-47E5-8859-F31AC5380EB2}" type="datetimeFigureOut">
              <a:rPr lang="en-US" smtClean="0"/>
              <a:t>5/1/2016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24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B4E7C4-4DA4-404D-9965-B13F2DD7D8BF}" type="datetimeFigureOut">
              <a:rPr lang="en-US" smtClean="0"/>
              <a:t>5/1/2016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701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6FB7AA-4A53-424F-AD41-70827B6504BA}" type="datetimeFigureOut">
              <a:rPr lang="en-US" smtClean="0"/>
              <a:t>5/1/2016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911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5/1/2016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8456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5/1/2016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541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5/1/2016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66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F1133-3259-4C45-BABA-5B62D9C6F78D}" type="datetimeFigureOut">
              <a:rPr lang="en-US" smtClean="0"/>
              <a:t>5/1/2016</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295221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hyperlink" Target="http://arxiv.org/abs/1412.6806" TargetMode="External"/><Relationship Id="rId2" Type="http://schemas.openxmlformats.org/officeDocument/2006/relationships/hyperlink" Target="http://arxiv.org/abs/1412.607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arxiv.org/abs/1512.03385" TargetMode="External"/><Relationship Id="rId3" Type="http://schemas.openxmlformats.org/officeDocument/2006/relationships/hyperlink" Target="http://papers.nips.cc/paper/4824-imagenet-classification-with-deep-convolutional-neural-networks" TargetMode="External"/><Relationship Id="rId7" Type="http://schemas.openxmlformats.org/officeDocument/2006/relationships/hyperlink" Target="http://www.robots.ox.ac.uk/~vgg/research/very_deep/" TargetMode="External"/><Relationship Id="rId2" Type="http://schemas.openxmlformats.org/officeDocument/2006/relationships/hyperlink" Target="http://yann.lecun.com/exdb/publis/pdf/lecun-98.pdf" TargetMode="External"/><Relationship Id="rId1" Type="http://schemas.openxmlformats.org/officeDocument/2006/relationships/slideLayout" Target="../slideLayouts/slideLayout2.xml"/><Relationship Id="rId6" Type="http://schemas.openxmlformats.org/officeDocument/2006/relationships/hyperlink" Target="http://arxiv.org/abs/1409.4842" TargetMode="External"/><Relationship Id="rId11" Type="http://schemas.openxmlformats.org/officeDocument/2006/relationships/hyperlink" Target="https://github.com/gcr/torch-residual-networks" TargetMode="External"/><Relationship Id="rId5" Type="http://schemas.openxmlformats.org/officeDocument/2006/relationships/hyperlink" Target="http://arxiv.org/abs/1311.2901" TargetMode="External"/><Relationship Id="rId10" Type="http://schemas.openxmlformats.org/officeDocument/2006/relationships/hyperlink" Target="http://research.microsoft.com/en-us/um/people/kahe/ilsvrc15/ilsvrc2015_deep_residual_learning_kaiminghe.pdf" TargetMode="External"/><Relationship Id="rId4" Type="http://schemas.openxmlformats.org/officeDocument/2006/relationships/hyperlink" Target="http://www.image-net.org/challenges/LSVRC/2014/" TargetMode="External"/><Relationship Id="rId9" Type="http://schemas.openxmlformats.org/officeDocument/2006/relationships/hyperlink" Target="https://www.youtube.com/watch?v=1PGLj-uKT1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4647" y="2290983"/>
            <a:ext cx="9144000" cy="1641490"/>
          </a:xfrm>
        </p:spPr>
        <p:txBody>
          <a:bodyPr>
            <a:normAutofit fontScale="90000"/>
          </a:bodyPr>
          <a:lstStyle/>
          <a:p>
            <a:r>
              <a:rPr lang="en-IN" sz="6000" dirty="0" smtClean="0"/>
              <a:t>Traffic Sign Classification </a:t>
            </a:r>
            <a:br>
              <a:rPr lang="en-IN" sz="6000" dirty="0" smtClean="0"/>
            </a:br>
            <a:r>
              <a:rPr lang="en-IN" sz="6000" dirty="0"/>
              <a:t/>
            </a:r>
            <a:br>
              <a:rPr lang="en-IN" sz="6000" dirty="0"/>
            </a:br>
            <a:r>
              <a:rPr lang="en-IN" sz="6000" dirty="0" smtClean="0"/>
              <a:t/>
            </a:r>
            <a:br>
              <a:rPr lang="en-IN" sz="6000" dirty="0" smtClean="0"/>
            </a:br>
            <a:r>
              <a:rPr lang="en-IN" sz="3600" dirty="0" err="1" smtClean="0"/>
              <a:t>Chandan</a:t>
            </a:r>
            <a:r>
              <a:rPr lang="en-IN" sz="3600" dirty="0" smtClean="0"/>
              <a:t> </a:t>
            </a:r>
            <a:r>
              <a:rPr lang="en-IN" sz="3600" dirty="0" err="1" smtClean="0"/>
              <a:t>Saha</a:t>
            </a:r>
            <a:r>
              <a:rPr lang="en-IN" sz="3600" dirty="0" smtClean="0"/>
              <a:t/>
            </a:r>
            <a:br>
              <a:rPr lang="en-IN" sz="3600" dirty="0" smtClean="0"/>
            </a:br>
            <a:r>
              <a:rPr lang="en-IN" sz="3600" dirty="0" err="1" smtClean="0"/>
              <a:t>Mayank</a:t>
            </a:r>
            <a:r>
              <a:rPr lang="en-IN" sz="3600" dirty="0"/>
              <a:t/>
            </a:r>
            <a:br>
              <a:rPr lang="en-IN" sz="3600" dirty="0"/>
            </a:br>
            <a:r>
              <a:rPr lang="en-IN" sz="3600" dirty="0" smtClean="0"/>
              <a:t> </a:t>
            </a:r>
            <a:r>
              <a:rPr lang="en-IN" sz="3600" dirty="0" err="1" smtClean="0"/>
              <a:t>Ramakanth</a:t>
            </a:r>
            <a:r>
              <a:rPr lang="en-IN" sz="3600" dirty="0" smtClean="0"/>
              <a:t> </a:t>
            </a:r>
            <a:r>
              <a:rPr lang="en-IN" sz="3600" dirty="0" err="1" smtClean="0"/>
              <a:t>Vemula</a:t>
            </a:r>
            <a:endParaRPr lang="en-IN" sz="3600" dirty="0"/>
          </a:p>
        </p:txBody>
      </p:sp>
      <p:sp>
        <p:nvSpPr>
          <p:cNvPr id="3" name="Subtitle 2"/>
          <p:cNvSpPr>
            <a:spLocks noGrp="1"/>
          </p:cNvSpPr>
          <p:nvPr>
            <p:ph type="subTitle" idx="1"/>
          </p:nvPr>
        </p:nvSpPr>
        <p:spPr>
          <a:xfrm>
            <a:off x="1946519" y="2262476"/>
            <a:ext cx="9144000" cy="754025"/>
          </a:xfrm>
        </p:spPr>
        <p:txBody>
          <a:bodyPr/>
          <a:lstStyle/>
          <a:p>
            <a:r>
              <a:rPr lang="en-IN" dirty="0" smtClean="0"/>
              <a:t>ML Final Project</a:t>
            </a:r>
            <a:endParaRPr lang="en-IN" dirty="0"/>
          </a:p>
        </p:txBody>
      </p:sp>
    </p:spTree>
    <p:extLst>
      <p:ext uri="{BB962C8B-B14F-4D97-AF65-F5344CB8AC3E}">
        <p14:creationId xmlns:p14="http://schemas.microsoft.com/office/powerpoint/2010/main" val="48364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000" dirty="0" err="1" smtClean="0"/>
              <a:t>Bodington</a:t>
            </a:r>
            <a:r>
              <a:rPr lang="en-US" sz="2000" dirty="0"/>
              <a:t>, Dashiell, Eric Greenstein, and Matthew Hu. "Implementing Machine Learning Algorithms on GPUs for Real-Time Traffic Sign Classification."</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83411383"/>
              </p:ext>
            </p:extLst>
          </p:nvPr>
        </p:nvGraphicFramePr>
        <p:xfrm>
          <a:off x="1993499" y="2196075"/>
          <a:ext cx="8127999" cy="1107440"/>
        </p:xfrm>
        <a:graphic>
          <a:graphicData uri="http://schemas.openxmlformats.org/drawingml/2006/table">
            <a:tbl>
              <a:tblPr firstRow="1" bandRow="1">
                <a:tableStyleId>{073A0DAA-6AF3-43AB-8588-CEC1D06C72B9}</a:tableStyleId>
              </a:tblPr>
              <a:tblGrid>
                <a:gridCol w="3040514"/>
                <a:gridCol w="2531444"/>
                <a:gridCol w="2556041"/>
              </a:tblGrid>
              <a:tr h="0">
                <a:tc>
                  <a:txBody>
                    <a:bodyPr/>
                    <a:lstStyle/>
                    <a:p>
                      <a:endParaRPr lang="en-US" dirty="0"/>
                    </a:p>
                  </a:txBody>
                  <a:tcPr/>
                </a:tc>
                <a:tc>
                  <a:txBody>
                    <a:bodyPr/>
                    <a:lstStyle/>
                    <a:p>
                      <a:r>
                        <a:rPr lang="en-US" dirty="0" smtClean="0"/>
                        <a:t>Previous Results</a:t>
                      </a:r>
                      <a:endParaRPr lang="en-US" dirty="0"/>
                    </a:p>
                  </a:txBody>
                  <a:tcPr/>
                </a:tc>
                <a:tc>
                  <a:txBody>
                    <a:bodyPr/>
                    <a:lstStyle/>
                    <a:p>
                      <a:r>
                        <a:rPr lang="en-US" dirty="0" smtClean="0"/>
                        <a:t>Our Results</a:t>
                      </a:r>
                      <a:endParaRPr lang="en-US" dirty="0"/>
                    </a:p>
                  </a:txBody>
                  <a:tcPr/>
                </a:tc>
              </a:tr>
              <a:tr h="370840">
                <a:tc>
                  <a:txBody>
                    <a:bodyPr/>
                    <a:lstStyle/>
                    <a:p>
                      <a:r>
                        <a:rPr lang="en-US" dirty="0" smtClean="0"/>
                        <a:t>Time Taken</a:t>
                      </a:r>
                      <a:endParaRPr lang="en-US" dirty="0"/>
                    </a:p>
                  </a:txBody>
                  <a:tcPr/>
                </a:tc>
                <a:tc>
                  <a:txBody>
                    <a:bodyPr/>
                    <a:lstStyle/>
                    <a:p>
                      <a:r>
                        <a:rPr lang="en-US" dirty="0" smtClean="0"/>
                        <a:t>4 </a:t>
                      </a:r>
                      <a:r>
                        <a:rPr lang="en-US" dirty="0" err="1" smtClean="0"/>
                        <a:t>m.s</a:t>
                      </a:r>
                      <a:endParaRPr lang="en-US" dirty="0"/>
                    </a:p>
                  </a:txBody>
                  <a:tcPr/>
                </a:tc>
                <a:tc>
                  <a:txBody>
                    <a:bodyPr/>
                    <a:lstStyle/>
                    <a:p>
                      <a:r>
                        <a:rPr lang="en-US" dirty="0" smtClean="0"/>
                        <a:t>3.5 </a:t>
                      </a:r>
                      <a:r>
                        <a:rPr lang="en-US" dirty="0" err="1" smtClean="0"/>
                        <a:t>m.s</a:t>
                      </a:r>
                      <a:endParaRPr lang="en-US" dirty="0"/>
                    </a:p>
                  </a:txBody>
                  <a:tcPr/>
                </a:tc>
              </a:tr>
              <a:tr h="370840">
                <a:tc>
                  <a:txBody>
                    <a:bodyPr/>
                    <a:lstStyle/>
                    <a:p>
                      <a:r>
                        <a:rPr lang="en-US" dirty="0" smtClean="0"/>
                        <a:t>Accuracy (number</a:t>
                      </a:r>
                      <a:r>
                        <a:rPr lang="en-US" baseline="0" dirty="0" smtClean="0"/>
                        <a:t> of classes)</a:t>
                      </a:r>
                      <a:endParaRPr lang="en-US" dirty="0"/>
                    </a:p>
                  </a:txBody>
                  <a:tcPr/>
                </a:tc>
                <a:tc>
                  <a:txBody>
                    <a:bodyPr/>
                    <a:lstStyle/>
                    <a:p>
                      <a:r>
                        <a:rPr lang="en-US" dirty="0" smtClean="0"/>
                        <a:t>98.75 (6)</a:t>
                      </a:r>
                      <a:endParaRPr lang="en-US" dirty="0"/>
                    </a:p>
                  </a:txBody>
                  <a:tcPr/>
                </a:tc>
                <a:tc>
                  <a:txBody>
                    <a:bodyPr/>
                    <a:lstStyle/>
                    <a:p>
                      <a:r>
                        <a:rPr lang="en-US" dirty="0" smtClean="0"/>
                        <a:t>98.7 (16)</a:t>
                      </a:r>
                      <a:endParaRPr lang="en-US" dirty="0"/>
                    </a:p>
                  </a:txBody>
                  <a:tcPr/>
                </a:tc>
              </a:tr>
            </a:tbl>
          </a:graphicData>
        </a:graphic>
      </p:graphicFrame>
    </p:spTree>
    <p:extLst>
      <p:ext uri="{BB962C8B-B14F-4D97-AF65-F5344CB8AC3E}">
        <p14:creationId xmlns:p14="http://schemas.microsoft.com/office/powerpoint/2010/main" val="385977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Improvements  </a:t>
            </a:r>
            <a:endParaRPr lang="en-IN" dirty="0"/>
          </a:p>
        </p:txBody>
      </p:sp>
      <p:sp>
        <p:nvSpPr>
          <p:cNvPr id="3" name="Content Placeholder 2"/>
          <p:cNvSpPr>
            <a:spLocks noGrp="1"/>
          </p:cNvSpPr>
          <p:nvPr>
            <p:ph idx="1"/>
          </p:nvPr>
        </p:nvSpPr>
        <p:spPr/>
        <p:txBody>
          <a:bodyPr/>
          <a:lstStyle/>
          <a:p>
            <a:r>
              <a:rPr lang="en-IN" dirty="0" smtClean="0"/>
              <a:t>Autonomous vehicles would mainly rely on detection</a:t>
            </a:r>
            <a:r>
              <a:rPr lang="en-IN" dirty="0" smtClean="0"/>
              <a:t>. Can </a:t>
            </a:r>
            <a:r>
              <a:rPr lang="en-IN" smtClean="0"/>
              <a:t>use </a:t>
            </a:r>
            <a:r>
              <a:rPr lang="en-IN" smtClean="0"/>
              <a:t>segmentation </a:t>
            </a:r>
            <a:r>
              <a:rPr lang="en-IN" smtClean="0"/>
              <a:t>to </a:t>
            </a:r>
            <a:r>
              <a:rPr lang="en-IN" dirty="0" smtClean="0"/>
              <a:t>extract portions of images which may contain traffic signs and then use classification .</a:t>
            </a:r>
            <a:endParaRPr lang="en-IN" dirty="0"/>
          </a:p>
        </p:txBody>
      </p:sp>
    </p:spTree>
    <p:extLst>
      <p:ext uri="{BB962C8B-B14F-4D97-AF65-F5344CB8AC3E}">
        <p14:creationId xmlns:p14="http://schemas.microsoft.com/office/powerpoint/2010/main" val="37141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Content Placeholder 2"/>
          <p:cNvSpPr>
            <a:spLocks noGrp="1"/>
          </p:cNvSpPr>
          <p:nvPr>
            <p:ph idx="1"/>
          </p:nvPr>
        </p:nvSpPr>
        <p:spPr>
          <a:xfrm>
            <a:off x="1120000" y="1690688"/>
            <a:ext cx="10233800" cy="4351338"/>
          </a:xfrm>
        </p:spPr>
        <p:txBody>
          <a:bodyPr/>
          <a:lstStyle/>
          <a:p>
            <a:r>
              <a:rPr lang="en-IN" dirty="0" smtClean="0"/>
              <a:t>P </a:t>
            </a:r>
            <a:r>
              <a:rPr lang="en-IN" dirty="0" err="1" smtClean="0"/>
              <a:t>Sermanet</a:t>
            </a:r>
            <a:r>
              <a:rPr lang="en-IN" dirty="0" smtClean="0"/>
              <a:t> , Y </a:t>
            </a:r>
            <a:r>
              <a:rPr lang="en-IN" dirty="0" err="1" smtClean="0"/>
              <a:t>LeCun</a:t>
            </a:r>
            <a:r>
              <a:rPr lang="en-IN" dirty="0" smtClean="0"/>
              <a:t> . Traffic </a:t>
            </a:r>
            <a:r>
              <a:rPr lang="en-IN" dirty="0"/>
              <a:t>Sign Recognition with Multi-Scale Convolutional </a:t>
            </a:r>
            <a:r>
              <a:rPr lang="en-IN" dirty="0" smtClean="0"/>
              <a:t>Networks . </a:t>
            </a:r>
          </a:p>
          <a:p>
            <a:r>
              <a:rPr lang="en-IN" dirty="0"/>
              <a:t>J. </a:t>
            </a:r>
            <a:r>
              <a:rPr lang="en-IN" dirty="0" err="1" smtClean="0"/>
              <a:t>Stallkamp</a:t>
            </a:r>
            <a:r>
              <a:rPr lang="en-IN" dirty="0" smtClean="0"/>
              <a:t> , </a:t>
            </a:r>
            <a:r>
              <a:rPr lang="en-IN" dirty="0"/>
              <a:t>M. </a:t>
            </a:r>
            <a:r>
              <a:rPr lang="en-IN" dirty="0" err="1" smtClean="0"/>
              <a:t>Schlipsing</a:t>
            </a:r>
            <a:r>
              <a:rPr lang="en-IN" dirty="0" smtClean="0"/>
              <a:t> , </a:t>
            </a:r>
            <a:r>
              <a:rPr lang="en-IN" dirty="0"/>
              <a:t>J. </a:t>
            </a:r>
            <a:r>
              <a:rPr lang="en-IN" dirty="0" err="1" smtClean="0"/>
              <a:t>Salmen</a:t>
            </a:r>
            <a:r>
              <a:rPr lang="en-IN" dirty="0" smtClean="0"/>
              <a:t> , </a:t>
            </a:r>
            <a:r>
              <a:rPr lang="en-IN" dirty="0"/>
              <a:t>C. </a:t>
            </a:r>
            <a:r>
              <a:rPr lang="en-IN" dirty="0" err="1" smtClean="0"/>
              <a:t>Igel</a:t>
            </a:r>
            <a:r>
              <a:rPr lang="en-IN" dirty="0" smtClean="0"/>
              <a:t> . Man </a:t>
            </a:r>
            <a:r>
              <a:rPr lang="en-IN" dirty="0"/>
              <a:t>vs. Computer</a:t>
            </a:r>
            <a:r>
              <a:rPr lang="en-IN" dirty="0" smtClean="0"/>
              <a:t>: Benchmarking </a:t>
            </a:r>
            <a:r>
              <a:rPr lang="en-IN" dirty="0"/>
              <a:t>Machine Learning Algorithms for Traffic Sign </a:t>
            </a:r>
            <a:r>
              <a:rPr lang="en-IN" dirty="0" smtClean="0"/>
              <a:t>Recognition . </a:t>
            </a:r>
          </a:p>
          <a:p>
            <a:r>
              <a:rPr lang="en-US" dirty="0"/>
              <a:t>Traffic Sign </a:t>
            </a:r>
            <a:r>
              <a:rPr lang="en-US" dirty="0" smtClean="0"/>
              <a:t>Localization and </a:t>
            </a:r>
            <a:r>
              <a:rPr lang="en-US" dirty="0"/>
              <a:t>Classification Methods: An </a:t>
            </a:r>
            <a:r>
              <a:rPr lang="en-US" dirty="0" smtClean="0"/>
              <a:t>Overview. </a:t>
            </a:r>
            <a:r>
              <a:rPr lang="vi-VN" dirty="0"/>
              <a:t>Ivan Filkovic ́</a:t>
            </a:r>
            <a:endParaRPr lang="en-IN" dirty="0"/>
          </a:p>
        </p:txBody>
      </p:sp>
    </p:spTree>
    <p:extLst>
      <p:ext uri="{BB962C8B-B14F-4D97-AF65-F5344CB8AC3E}">
        <p14:creationId xmlns:p14="http://schemas.microsoft.com/office/powerpoint/2010/main" val="283988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005"/>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111083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584" y="2413381"/>
            <a:ext cx="2517648" cy="1325563"/>
          </a:xfrm>
        </p:spPr>
        <p:txBody>
          <a:bodyPr/>
          <a:lstStyle/>
          <a:p>
            <a:r>
              <a:rPr lang="en-IN" dirty="0" smtClean="0"/>
              <a:t>Back Up </a:t>
            </a:r>
            <a:endParaRPr lang="en-IN" dirty="0"/>
          </a:p>
        </p:txBody>
      </p:sp>
    </p:spTree>
    <p:extLst>
      <p:ext uri="{BB962C8B-B14F-4D97-AF65-F5344CB8AC3E}">
        <p14:creationId xmlns:p14="http://schemas.microsoft.com/office/powerpoint/2010/main" val="2774292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Convolutional Layer</a:t>
            </a:r>
          </a:p>
        </p:txBody>
      </p:sp>
      <p:sp>
        <p:nvSpPr>
          <p:cNvPr id="3" name="Content Placeholder 2"/>
          <p:cNvSpPr>
            <a:spLocks noGrp="1"/>
          </p:cNvSpPr>
          <p:nvPr>
            <p:ph idx="1"/>
          </p:nvPr>
        </p:nvSpPr>
        <p:spPr/>
        <p:txBody>
          <a:bodyPr>
            <a:normAutofit/>
          </a:bodyPr>
          <a:lstStyle/>
          <a:p>
            <a:r>
              <a:rPr lang="en-IN" sz="2000" b="1" dirty="0">
                <a:solidFill>
                  <a:schemeClr val="accent4">
                    <a:lumMod val="60000"/>
                    <a:lumOff val="40000"/>
                  </a:schemeClr>
                </a:solidFill>
              </a:rPr>
              <a:t>Local Connectivity</a:t>
            </a:r>
            <a:r>
              <a:rPr lang="en-IN" sz="1800" b="1" dirty="0"/>
              <a:t>.</a:t>
            </a:r>
            <a:r>
              <a:rPr lang="en-IN" sz="1800" dirty="0"/>
              <a:t> When dealing with high-dimensional inputs such as images, as we saw above it is impractical to connect neurons to all neurons in the previous volume. Instead, we will connect each neuron to only a local region of the input volume. </a:t>
            </a:r>
            <a:endParaRPr lang="en-IN" sz="1800" dirty="0" smtClean="0"/>
          </a:p>
          <a:p>
            <a:r>
              <a:rPr lang="en-IN" sz="1800" dirty="0" smtClean="0"/>
              <a:t>The </a:t>
            </a:r>
            <a:r>
              <a:rPr lang="en-IN" sz="1800" dirty="0"/>
              <a:t>spatial extent of this connectivity is a </a:t>
            </a:r>
            <a:r>
              <a:rPr lang="en-IN" sz="1800" dirty="0" err="1"/>
              <a:t>hyperparameter</a:t>
            </a:r>
            <a:r>
              <a:rPr lang="en-IN" sz="1800" dirty="0"/>
              <a:t> called the </a:t>
            </a:r>
            <a:r>
              <a:rPr lang="en-IN" sz="2000" b="1" dirty="0">
                <a:solidFill>
                  <a:schemeClr val="accent4">
                    <a:lumMod val="60000"/>
                    <a:lumOff val="40000"/>
                  </a:schemeClr>
                </a:solidFill>
              </a:rPr>
              <a:t>receptive field</a:t>
            </a:r>
            <a:r>
              <a:rPr lang="en-IN" sz="1800" dirty="0"/>
              <a:t> of the neuron</a:t>
            </a:r>
            <a:r>
              <a:rPr lang="en-IN" sz="1800" dirty="0" smtClean="0"/>
              <a:t>.</a:t>
            </a:r>
          </a:p>
          <a:p>
            <a:r>
              <a:rPr lang="en-IN" sz="2000" b="1" dirty="0">
                <a:solidFill>
                  <a:schemeClr val="accent4">
                    <a:lumMod val="60000"/>
                    <a:lumOff val="40000"/>
                  </a:schemeClr>
                </a:solidFill>
              </a:rPr>
              <a:t>Parameter Sharing</a:t>
            </a:r>
            <a:r>
              <a:rPr lang="en-IN" sz="1800" b="1" dirty="0"/>
              <a:t>.</a:t>
            </a:r>
            <a:r>
              <a:rPr lang="en-IN" sz="1800" dirty="0"/>
              <a:t> Parameter sharing scheme is used in Convolutional Layers to control the number of parameters. </a:t>
            </a:r>
            <a:endParaRPr lang="en-IN" sz="1800" dirty="0" smtClean="0"/>
          </a:p>
          <a:p>
            <a:r>
              <a:rPr lang="en-IN" sz="2000" b="1" dirty="0">
                <a:solidFill>
                  <a:schemeClr val="accent4">
                    <a:lumMod val="60000"/>
                    <a:lumOff val="40000"/>
                  </a:schemeClr>
                </a:solidFill>
              </a:rPr>
              <a:t>Backpropagation</a:t>
            </a:r>
            <a:r>
              <a:rPr lang="en-IN" sz="1800" b="1" dirty="0">
                <a:solidFill>
                  <a:schemeClr val="accent4">
                    <a:lumMod val="60000"/>
                    <a:lumOff val="40000"/>
                  </a:schemeClr>
                </a:solidFill>
              </a:rPr>
              <a:t>.</a:t>
            </a:r>
            <a:r>
              <a:rPr lang="en-IN" sz="1800" dirty="0"/>
              <a:t> The backward pass for a convolution operation (for both the data and the weights) is also a convolution (but with spatially-flipped filters</a:t>
            </a:r>
            <a:r>
              <a:rPr lang="en-IN" sz="1800" dirty="0" smtClean="0"/>
              <a:t>).</a:t>
            </a:r>
          </a:p>
          <a:p>
            <a:r>
              <a:rPr lang="en-IN" sz="2000" b="1" dirty="0">
                <a:solidFill>
                  <a:schemeClr val="accent4">
                    <a:lumMod val="60000"/>
                    <a:lumOff val="40000"/>
                  </a:schemeClr>
                </a:solidFill>
              </a:rPr>
              <a:t>Spatial arrangement</a:t>
            </a:r>
            <a:r>
              <a:rPr lang="en-IN" sz="1800" dirty="0"/>
              <a:t>. We have explained the connectivity of each neuron in the Conv Layer to the input volume, but we haven't yet discussed how many neurons there are in the output volume or how they are arranged. Three </a:t>
            </a:r>
            <a:r>
              <a:rPr lang="en-IN" sz="1800" dirty="0" err="1"/>
              <a:t>hyperparameters</a:t>
            </a:r>
            <a:r>
              <a:rPr lang="en-IN" sz="1800" dirty="0"/>
              <a:t> control the size of the output volume: </a:t>
            </a:r>
            <a:r>
              <a:rPr lang="en-IN" sz="2000" b="1" dirty="0">
                <a:solidFill>
                  <a:schemeClr val="accent4">
                    <a:lumMod val="60000"/>
                    <a:lumOff val="40000"/>
                  </a:schemeClr>
                </a:solidFill>
              </a:rPr>
              <a:t>the depth, stride and zero-padding.</a:t>
            </a:r>
          </a:p>
        </p:txBody>
      </p:sp>
      <p:pic>
        <p:nvPicPr>
          <p:cNvPr id="1026" name="Picture 2" descr="http://cs231n.github.io/assets/cnn/depthco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181" y="5358384"/>
            <a:ext cx="1846076" cy="1301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s231n.github.io/assets/nn1/neuron_mode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376" y="5358384"/>
            <a:ext cx="2281797" cy="130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97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a:t>
            </a:r>
            <a:endParaRPr lang="en-IN" dirty="0"/>
          </a:p>
        </p:txBody>
      </p:sp>
      <p:sp>
        <p:nvSpPr>
          <p:cNvPr id="3" name="Content Placeholder 2"/>
          <p:cNvSpPr>
            <a:spLocks noGrp="1"/>
          </p:cNvSpPr>
          <p:nvPr>
            <p:ph idx="1"/>
          </p:nvPr>
        </p:nvSpPr>
        <p:spPr/>
        <p:txBody>
          <a:bodyPr>
            <a:normAutofit fontScale="92500" lnSpcReduction="10000"/>
          </a:bodyPr>
          <a:lstStyle/>
          <a:p>
            <a:r>
              <a:rPr lang="en-IN" sz="1800" dirty="0" smtClean="0"/>
              <a:t>It </a:t>
            </a:r>
            <a:r>
              <a:rPr lang="en-IN" sz="1800" dirty="0"/>
              <a:t>is common to periodically insert a Pooling layer in-between successive Conv layers in a </a:t>
            </a:r>
            <a:r>
              <a:rPr lang="en-IN" sz="1800" dirty="0" err="1"/>
              <a:t>ConvNet</a:t>
            </a:r>
            <a:r>
              <a:rPr lang="en-IN" sz="1800" dirty="0"/>
              <a:t> architecture. Its function is to progressively reduce the spatial size of the representation to reduce the amount of parameters and computation in the network, and hence to also control overfitting</a:t>
            </a:r>
            <a:r>
              <a:rPr lang="en-IN" sz="1800" dirty="0" smtClean="0"/>
              <a:t>.</a:t>
            </a:r>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smtClean="0"/>
          </a:p>
          <a:p>
            <a:r>
              <a:rPr lang="en-IN" sz="1800" i="1" dirty="0"/>
              <a:t>Why use stride of 1 in CONV?</a:t>
            </a:r>
            <a:r>
              <a:rPr lang="en-IN" sz="1800" dirty="0"/>
              <a:t> Smaller strides work better in practice. Additionally, as already mentioned stride 1 allows us to leave all spatial down-sampling to the POOL layers, with the CONV layers only transforming the input volume depth-wise.</a:t>
            </a:r>
          </a:p>
          <a:p>
            <a:r>
              <a:rPr lang="en-IN" sz="1800" i="1" dirty="0"/>
              <a:t>Why use padding?</a:t>
            </a:r>
            <a:r>
              <a:rPr lang="en-IN" sz="1800" dirty="0"/>
              <a:t> In addition to the aforementioned benefit of keeping the spatial sizes constant after CONV, doing this actually improves performance. If the CONV layers were to not zero-pad the inputs and only perform valid convolutions, then the size of the volumes would reduce by a small amount after each CONV, and the information at the borders would be "washed away" too quickly.</a:t>
            </a:r>
          </a:p>
          <a:p>
            <a:endParaRPr lang="en-IN" sz="1800" dirty="0"/>
          </a:p>
        </p:txBody>
      </p:sp>
      <p:pic>
        <p:nvPicPr>
          <p:cNvPr id="2050" name="Picture 2" descr="http://cs231n.github.io/assets/cnn/poo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0719" y="2720975"/>
            <a:ext cx="2203577" cy="17405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s231n.github.io/assets/cnn/maxpool.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408" y="2851330"/>
            <a:ext cx="2604262" cy="121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82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 Propagation	</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Backpropagation</a:t>
            </a:r>
            <a:r>
              <a:rPr lang="en-IN" dirty="0"/>
              <a:t>. Recall from the backpropagation chapter that the backward pass for a max(x, y) operation has a simple interpretation as only routing the gradient to the input that had the highest value in the forward pass. Hence, during the forward pass of a pooling layer it is common to keep track of the index of the max activation (sometimes also called </a:t>
            </a:r>
            <a:r>
              <a:rPr lang="en-IN" i="1" dirty="0"/>
              <a:t>the switches</a:t>
            </a:r>
            <a:r>
              <a:rPr lang="en-IN" dirty="0"/>
              <a:t>) so that gradient routing is efficient during backpropagation.</a:t>
            </a:r>
          </a:p>
          <a:p>
            <a:r>
              <a:rPr lang="en-IN" b="1" dirty="0"/>
              <a:t>Recent developments</a:t>
            </a:r>
            <a:r>
              <a:rPr lang="en-IN" dirty="0"/>
              <a:t>.</a:t>
            </a:r>
          </a:p>
          <a:p>
            <a:r>
              <a:rPr lang="en-IN" dirty="0">
                <a:hlinkClick r:id="rId2"/>
              </a:rPr>
              <a:t>Fractional Max-Pooling</a:t>
            </a:r>
            <a:r>
              <a:rPr lang="en-IN" dirty="0"/>
              <a:t> suggests a method for performing the pooling operation with filters smaller than 2x2. This is done by randomly generating pooling regions with a combination of 1x1, 1x2, 2x1 or 2x2 filters to tile the input activation map. The grids are generated randomly on each forward pass, and at test time the predictions can be averaged across several grids.</a:t>
            </a:r>
          </a:p>
          <a:p>
            <a:r>
              <a:rPr lang="en-IN" dirty="0">
                <a:hlinkClick r:id="rId3"/>
              </a:rPr>
              <a:t>Striving for Simplicity: The All Convolutional Net</a:t>
            </a:r>
            <a:r>
              <a:rPr lang="en-IN" dirty="0"/>
              <a:t> proposes to discard the pooling layer in </a:t>
            </a:r>
            <a:r>
              <a:rPr lang="en-IN" dirty="0" err="1"/>
              <a:t>favor</a:t>
            </a:r>
            <a:r>
              <a:rPr lang="en-IN" dirty="0"/>
              <a:t> of architecture that only consists of repeated CONV layers. To reduce the size of the representation they suggest using larger stride in CONV layer once in a while.</a:t>
            </a:r>
          </a:p>
          <a:p>
            <a:endParaRPr lang="en-IN" dirty="0"/>
          </a:p>
        </p:txBody>
      </p:sp>
    </p:spTree>
    <p:extLst>
      <p:ext uri="{BB962C8B-B14F-4D97-AF65-F5344CB8AC3E}">
        <p14:creationId xmlns:p14="http://schemas.microsoft.com/office/powerpoint/2010/main" val="314579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Studies </a:t>
            </a:r>
            <a:endParaRPr lang="en-IN" dirty="0"/>
          </a:p>
        </p:txBody>
      </p:sp>
      <p:sp>
        <p:nvSpPr>
          <p:cNvPr id="3" name="Content Placeholder 2"/>
          <p:cNvSpPr>
            <a:spLocks noGrp="1"/>
          </p:cNvSpPr>
          <p:nvPr>
            <p:ph idx="1"/>
          </p:nvPr>
        </p:nvSpPr>
        <p:spPr>
          <a:xfrm>
            <a:off x="324091" y="1400537"/>
            <a:ext cx="11867909" cy="5254906"/>
          </a:xfrm>
        </p:spPr>
        <p:txBody>
          <a:bodyPr>
            <a:noAutofit/>
          </a:bodyPr>
          <a:lstStyle/>
          <a:p>
            <a:r>
              <a:rPr lang="en-IN" sz="1600" b="1" dirty="0" err="1"/>
              <a:t>LeNet</a:t>
            </a:r>
            <a:r>
              <a:rPr lang="en-IN" sz="1600" dirty="0"/>
              <a:t>. The first successful applications of Convolutional Networks were developed by Yann </a:t>
            </a:r>
            <a:r>
              <a:rPr lang="en-IN" sz="1600" dirty="0" err="1"/>
              <a:t>LeCun</a:t>
            </a:r>
            <a:r>
              <a:rPr lang="en-IN" sz="1600" dirty="0"/>
              <a:t> in 1990's. Of these, the best known is the </a:t>
            </a:r>
            <a:r>
              <a:rPr lang="en-IN" sz="1600" dirty="0" err="1">
                <a:hlinkClick r:id="rId2"/>
              </a:rPr>
              <a:t>LeNet</a:t>
            </a:r>
            <a:r>
              <a:rPr lang="en-IN" sz="1600" dirty="0"/>
              <a:t> architecture that was used to read zip codes, digits, etc.</a:t>
            </a:r>
          </a:p>
          <a:p>
            <a:r>
              <a:rPr lang="en-IN" sz="1600" b="1" dirty="0" err="1"/>
              <a:t>AlexNet</a:t>
            </a:r>
            <a:r>
              <a:rPr lang="en-IN" sz="1600" dirty="0"/>
              <a:t>. The first work that popularized Convolutional Networks in Computer Vision was the </a:t>
            </a:r>
            <a:r>
              <a:rPr lang="en-IN" sz="1600" dirty="0" err="1">
                <a:hlinkClick r:id="rId3"/>
              </a:rPr>
              <a:t>AlexNet</a:t>
            </a:r>
            <a:r>
              <a:rPr lang="en-IN" sz="1600" dirty="0"/>
              <a:t>, developed by Alex </a:t>
            </a:r>
            <a:r>
              <a:rPr lang="en-IN" sz="1600" dirty="0" err="1"/>
              <a:t>Krizhevsky</a:t>
            </a:r>
            <a:r>
              <a:rPr lang="en-IN" sz="1600" dirty="0"/>
              <a:t>, Ilya </a:t>
            </a:r>
            <a:r>
              <a:rPr lang="en-IN" sz="1600" dirty="0" err="1"/>
              <a:t>Sutskever</a:t>
            </a:r>
            <a:r>
              <a:rPr lang="en-IN" sz="1600" dirty="0"/>
              <a:t> and Geoff Hinton. The </a:t>
            </a:r>
            <a:r>
              <a:rPr lang="en-IN" sz="1600" dirty="0" err="1"/>
              <a:t>AlexNet</a:t>
            </a:r>
            <a:r>
              <a:rPr lang="en-IN" sz="1600" dirty="0"/>
              <a:t> was submitted to the </a:t>
            </a:r>
            <a:r>
              <a:rPr lang="en-IN" sz="1600" dirty="0">
                <a:hlinkClick r:id="rId4"/>
              </a:rPr>
              <a:t>ImageNet ILSVRC challenge</a:t>
            </a:r>
            <a:r>
              <a:rPr lang="en-IN" sz="1600" dirty="0"/>
              <a:t> in 2012 and significantly outperformed the second runner-up (top 5 error of 16% compared to runner-up with 26% error). The Network had a similar architecture basic as </a:t>
            </a:r>
            <a:r>
              <a:rPr lang="en-IN" sz="1600" dirty="0" err="1"/>
              <a:t>LeNet</a:t>
            </a:r>
            <a:r>
              <a:rPr lang="en-IN" sz="1600" dirty="0"/>
              <a:t>, but was deeper, bigger, and featured Convolutional Layers stacked on top of each other (previously it was common to only have a single CONV layer immediately followed by a POOL layer).</a:t>
            </a:r>
          </a:p>
          <a:p>
            <a:r>
              <a:rPr lang="en-IN" sz="1600" b="1" dirty="0"/>
              <a:t>ZF Net</a:t>
            </a:r>
            <a:r>
              <a:rPr lang="en-IN" sz="1600" dirty="0"/>
              <a:t>. The ILSVRC 2013 winner was a Convolutional Network from Matthew </a:t>
            </a:r>
            <a:r>
              <a:rPr lang="en-IN" sz="1600" dirty="0" err="1"/>
              <a:t>Zeiler</a:t>
            </a:r>
            <a:r>
              <a:rPr lang="en-IN" sz="1600" dirty="0"/>
              <a:t> and Rob Fergus. It became known as the </a:t>
            </a:r>
            <a:r>
              <a:rPr lang="en-IN" sz="1600" dirty="0" err="1">
                <a:hlinkClick r:id="rId5"/>
              </a:rPr>
              <a:t>ZFNet</a:t>
            </a:r>
            <a:r>
              <a:rPr lang="en-IN" sz="1600" dirty="0"/>
              <a:t> (short for </a:t>
            </a:r>
            <a:r>
              <a:rPr lang="en-IN" sz="1600" dirty="0" err="1"/>
              <a:t>Zeiler</a:t>
            </a:r>
            <a:r>
              <a:rPr lang="en-IN" sz="1600" dirty="0"/>
              <a:t> &amp; Fergus Net). It was an improvement on </a:t>
            </a:r>
            <a:r>
              <a:rPr lang="en-IN" sz="1600" dirty="0" err="1"/>
              <a:t>AlexNet</a:t>
            </a:r>
            <a:r>
              <a:rPr lang="en-IN" sz="1600" dirty="0"/>
              <a:t> by tweaking the architecture </a:t>
            </a:r>
            <a:r>
              <a:rPr lang="en-IN" sz="1600" dirty="0" err="1"/>
              <a:t>hyperparameters</a:t>
            </a:r>
            <a:r>
              <a:rPr lang="en-IN" sz="1600" dirty="0"/>
              <a:t>, in particular by expanding the size of the middle convolutional layers.</a:t>
            </a:r>
          </a:p>
          <a:p>
            <a:r>
              <a:rPr lang="en-IN" sz="1600" b="1" dirty="0" err="1"/>
              <a:t>GoogLeNet</a:t>
            </a:r>
            <a:r>
              <a:rPr lang="en-IN" sz="1600" dirty="0"/>
              <a:t>. The ILSVRC 2014 winner was a Convolutional Network from </a:t>
            </a:r>
            <a:r>
              <a:rPr lang="en-IN" sz="1600" dirty="0" err="1">
                <a:hlinkClick r:id="rId6"/>
              </a:rPr>
              <a:t>Szegedy</a:t>
            </a:r>
            <a:r>
              <a:rPr lang="en-IN" sz="1600" dirty="0">
                <a:hlinkClick r:id="rId6"/>
              </a:rPr>
              <a:t> et al.</a:t>
            </a:r>
            <a:r>
              <a:rPr lang="en-IN" sz="1600" dirty="0"/>
              <a:t> from Google. Its main contribution was the development of an </a:t>
            </a:r>
            <a:r>
              <a:rPr lang="en-IN" sz="1600" i="1" dirty="0"/>
              <a:t>Inception Module</a:t>
            </a:r>
            <a:r>
              <a:rPr lang="en-IN" sz="1600" dirty="0"/>
              <a:t> that dramatically reduced the number of parameters in the network (4M, compared to </a:t>
            </a:r>
            <a:r>
              <a:rPr lang="en-IN" sz="1600" dirty="0" err="1"/>
              <a:t>AlexNet</a:t>
            </a:r>
            <a:r>
              <a:rPr lang="en-IN" sz="1600" dirty="0"/>
              <a:t> with 60M). Additionally, this paper uses Average Pooling instead of Fully Connected layers at the top of the </a:t>
            </a:r>
            <a:r>
              <a:rPr lang="en-IN" sz="1600" dirty="0" err="1"/>
              <a:t>ConvNet</a:t>
            </a:r>
            <a:r>
              <a:rPr lang="en-IN" sz="1600" dirty="0"/>
              <a:t>, eliminating a large amount of parameters that do not seem to matter much.</a:t>
            </a:r>
          </a:p>
          <a:p>
            <a:r>
              <a:rPr lang="en-IN" sz="1600" b="1" dirty="0" err="1"/>
              <a:t>VGGNet</a:t>
            </a:r>
            <a:r>
              <a:rPr lang="en-IN" sz="1600" dirty="0"/>
              <a:t>. The runner-up in ILSVRC 2014 was the network from Karen </a:t>
            </a:r>
            <a:r>
              <a:rPr lang="en-IN" sz="1600" dirty="0" err="1"/>
              <a:t>Simonyan</a:t>
            </a:r>
            <a:r>
              <a:rPr lang="en-IN" sz="1600" dirty="0"/>
              <a:t> and Andrew Zisserman that became known as the </a:t>
            </a:r>
            <a:r>
              <a:rPr lang="en-IN" sz="1600" dirty="0" err="1">
                <a:hlinkClick r:id="rId7"/>
              </a:rPr>
              <a:t>VGGNet</a:t>
            </a:r>
            <a:r>
              <a:rPr lang="en-IN" sz="1600" dirty="0"/>
              <a:t>. Its main contribution was in showing that the depth of the network is a critical component for good performance. Their final best network contains 16 CONV/FC layers and, appealingly, features an extremely homogeneous architecture that only performs 3x3 convolutions and 2x2 pooling from the beginning to the end. It was later found that despite its slightly weaker classification performance, the VGG </a:t>
            </a:r>
            <a:r>
              <a:rPr lang="en-IN" sz="1600" dirty="0" err="1"/>
              <a:t>ConvNet</a:t>
            </a:r>
            <a:r>
              <a:rPr lang="en-IN" sz="1600" dirty="0"/>
              <a:t> features outperform those of </a:t>
            </a:r>
            <a:r>
              <a:rPr lang="en-IN" sz="1600" dirty="0" err="1"/>
              <a:t>GoogLeNet</a:t>
            </a:r>
            <a:r>
              <a:rPr lang="en-IN" sz="1600" dirty="0"/>
              <a:t> in multiple transfer learning tasks. Hence, the VGG network is currently the most preferred choice in the community when extracting CNN features from images. In particular, their </a:t>
            </a:r>
            <a:r>
              <a:rPr lang="en-IN" sz="1600" dirty="0" err="1">
                <a:hlinkClick r:id="rId7"/>
              </a:rPr>
              <a:t>pretrained</a:t>
            </a:r>
            <a:r>
              <a:rPr lang="en-IN" sz="1600" dirty="0">
                <a:hlinkClick r:id="rId7"/>
              </a:rPr>
              <a:t> model</a:t>
            </a:r>
            <a:r>
              <a:rPr lang="en-IN" sz="1600" dirty="0"/>
              <a:t> is available for plug and play use in </a:t>
            </a:r>
            <a:r>
              <a:rPr lang="en-IN" sz="1600" dirty="0" err="1"/>
              <a:t>Caffe</a:t>
            </a:r>
            <a:r>
              <a:rPr lang="en-IN" sz="1600" dirty="0"/>
              <a:t>. A downside of the </a:t>
            </a:r>
            <a:r>
              <a:rPr lang="en-IN" sz="1600" dirty="0" err="1"/>
              <a:t>VGGNet</a:t>
            </a:r>
            <a:r>
              <a:rPr lang="en-IN" sz="1600" dirty="0"/>
              <a:t> is that it is more expensive to evaluate and uses a lot more memory and parameters (140M).</a:t>
            </a:r>
          </a:p>
          <a:p>
            <a:r>
              <a:rPr lang="en-IN" sz="1600" b="1" dirty="0" err="1"/>
              <a:t>ResNet</a:t>
            </a:r>
            <a:r>
              <a:rPr lang="en-IN" sz="1600" dirty="0"/>
              <a:t>. </a:t>
            </a:r>
            <a:r>
              <a:rPr lang="en-IN" sz="1600" dirty="0">
                <a:hlinkClick r:id="rId8"/>
              </a:rPr>
              <a:t>Residual Network</a:t>
            </a:r>
            <a:r>
              <a:rPr lang="en-IN" sz="1600" dirty="0"/>
              <a:t> developed by </a:t>
            </a:r>
            <a:r>
              <a:rPr lang="en-IN" sz="1600" dirty="0" err="1"/>
              <a:t>Kaiming</a:t>
            </a:r>
            <a:r>
              <a:rPr lang="en-IN" sz="1600" dirty="0"/>
              <a:t> He et al. was the winner of ILSVRC 2015. It features an interesting architecture with special </a:t>
            </a:r>
            <a:r>
              <a:rPr lang="en-IN" sz="1600" i="1" dirty="0"/>
              <a:t>skip connections</a:t>
            </a:r>
            <a:r>
              <a:rPr lang="en-IN" sz="1600" dirty="0"/>
              <a:t> and features heavy use of batch normalization. The architecture is also missing fully connected layers at the end of the network. The reader is also referred to </a:t>
            </a:r>
            <a:r>
              <a:rPr lang="en-IN" sz="1600" dirty="0" err="1"/>
              <a:t>Kaiming's</a:t>
            </a:r>
            <a:r>
              <a:rPr lang="en-IN" sz="1600" dirty="0"/>
              <a:t> presentation (</a:t>
            </a:r>
            <a:r>
              <a:rPr lang="en-IN" sz="1600" dirty="0">
                <a:hlinkClick r:id="rId9"/>
              </a:rPr>
              <a:t>video</a:t>
            </a:r>
            <a:r>
              <a:rPr lang="en-IN" sz="1600" dirty="0"/>
              <a:t>, </a:t>
            </a:r>
            <a:r>
              <a:rPr lang="en-IN" sz="1600" dirty="0">
                <a:hlinkClick r:id="rId10"/>
              </a:rPr>
              <a:t>slides</a:t>
            </a:r>
            <a:r>
              <a:rPr lang="en-IN" sz="1600" dirty="0"/>
              <a:t>), and some </a:t>
            </a:r>
            <a:r>
              <a:rPr lang="en-IN" sz="1600" dirty="0">
                <a:hlinkClick r:id="rId11"/>
              </a:rPr>
              <a:t>recent experiments</a:t>
            </a:r>
            <a:r>
              <a:rPr lang="en-IN" sz="1600" dirty="0"/>
              <a:t> that reproduce these networks in Torch.</a:t>
            </a:r>
          </a:p>
          <a:p>
            <a:endParaRPr lang="en-IN" sz="1600" dirty="0"/>
          </a:p>
        </p:txBody>
      </p:sp>
    </p:spTree>
    <p:extLst>
      <p:ext uri="{BB962C8B-B14F-4D97-AF65-F5344CB8AC3E}">
        <p14:creationId xmlns:p14="http://schemas.microsoft.com/office/powerpoint/2010/main" val="373150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384" y="603504"/>
            <a:ext cx="10567416" cy="5573459"/>
          </a:xfrm>
        </p:spPr>
        <p:txBody>
          <a:bodyPr>
            <a:normAutofit fontScale="70000" lnSpcReduction="20000"/>
          </a:bodyPr>
          <a:lstStyle/>
          <a:p>
            <a:r>
              <a:rPr lang="en-IN" dirty="0"/>
              <a:t>Normalization Layer</a:t>
            </a:r>
          </a:p>
          <a:p>
            <a:pPr marL="0" indent="0">
              <a:buNone/>
            </a:pPr>
            <a:r>
              <a:rPr lang="en-IN" dirty="0" smtClean="0"/>
              <a:t>	Many </a:t>
            </a:r>
            <a:r>
              <a:rPr lang="en-IN" dirty="0"/>
              <a:t>types of normalization layers have been proposed for use in </a:t>
            </a:r>
            <a:r>
              <a:rPr lang="en-IN" dirty="0" err="1"/>
              <a:t>ConvNet</a:t>
            </a:r>
            <a:r>
              <a:rPr lang="en-IN" dirty="0"/>
              <a:t> architectures, sometimes with the intentions of implementing inhibition schemes observed in the biological brain. However, these layers have recently fallen out of </a:t>
            </a:r>
            <a:r>
              <a:rPr lang="en-IN" dirty="0" err="1"/>
              <a:t>favor</a:t>
            </a:r>
            <a:r>
              <a:rPr lang="en-IN" dirty="0"/>
              <a:t> because in practice their contribution has been shown to be minimal, if </a:t>
            </a:r>
            <a:r>
              <a:rPr lang="en-IN" dirty="0" smtClean="0"/>
              <a:t>any</a:t>
            </a:r>
          </a:p>
          <a:p>
            <a:pPr marL="0" indent="0">
              <a:buNone/>
            </a:pPr>
            <a:endParaRPr lang="en-IN" dirty="0"/>
          </a:p>
          <a:p>
            <a:pPr marL="0" indent="0">
              <a:buNone/>
            </a:pPr>
            <a:r>
              <a:rPr lang="en-IN" dirty="0" smtClean="0"/>
              <a:t>Fully-connected </a:t>
            </a:r>
            <a:r>
              <a:rPr lang="en-IN" dirty="0"/>
              <a:t>layer</a:t>
            </a:r>
          </a:p>
          <a:p>
            <a:pPr marL="0" indent="0">
              <a:buNone/>
            </a:pPr>
            <a:r>
              <a:rPr lang="en-IN" dirty="0" smtClean="0"/>
              <a:t>	Neurons </a:t>
            </a:r>
            <a:r>
              <a:rPr lang="en-IN" dirty="0"/>
              <a:t>in a fully connected layer have full connections to all activations in the previous layer, as seen in regular Neural Networks. Their activations can hence be computed with a matrix multiplication followed by a bias offset. See the </a:t>
            </a:r>
            <a:r>
              <a:rPr lang="en-IN" i="1" dirty="0"/>
              <a:t>Neural Network</a:t>
            </a:r>
            <a:r>
              <a:rPr lang="en-IN" dirty="0"/>
              <a:t> section of the notes for more information.</a:t>
            </a:r>
          </a:p>
          <a:p>
            <a:r>
              <a:rPr lang="en-IN" dirty="0"/>
              <a:t>Converting FC layers to CONV layers</a:t>
            </a:r>
          </a:p>
          <a:p>
            <a:pPr marL="0" indent="0">
              <a:buNone/>
            </a:pPr>
            <a:r>
              <a:rPr lang="en-IN" dirty="0" smtClean="0"/>
              <a:t>	It </a:t>
            </a:r>
            <a:r>
              <a:rPr lang="en-IN" dirty="0"/>
              <a:t>is worth noting that the only difference between FC and CONV layers is that the neurons in the CONV layer are connected only to a local region in the input, and that many of the neurons in a CONV volume share parameters. However, the neurons in both layers still compute dot products, so their functional form is identical. Therefore, it turns out that it's possible to convert between FC and CONV layers:</a:t>
            </a:r>
          </a:p>
          <a:p>
            <a:endParaRPr lang="en-IN" dirty="0"/>
          </a:p>
        </p:txBody>
      </p:sp>
    </p:spTree>
    <p:extLst>
      <p:ext uri="{BB962C8B-B14F-4D97-AF65-F5344CB8AC3E}">
        <p14:creationId xmlns:p14="http://schemas.microsoft.com/office/powerpoint/2010/main" val="78217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8938"/>
            <a:ext cx="10515600" cy="1325563"/>
          </a:xfrm>
        </p:spPr>
        <p:txBody>
          <a:bodyPr/>
          <a:lstStyle/>
          <a:p>
            <a:r>
              <a:rPr lang="en-IN" dirty="0" smtClean="0"/>
              <a:t>Introduction </a:t>
            </a:r>
            <a:endParaRPr lang="en-IN" dirty="0"/>
          </a:p>
        </p:txBody>
      </p:sp>
      <p:sp>
        <p:nvSpPr>
          <p:cNvPr id="3" name="Content Placeholder 2"/>
          <p:cNvSpPr>
            <a:spLocks noGrp="1"/>
          </p:cNvSpPr>
          <p:nvPr>
            <p:ph idx="1"/>
          </p:nvPr>
        </p:nvSpPr>
        <p:spPr>
          <a:xfrm>
            <a:off x="1120000" y="2028825"/>
            <a:ext cx="10233800" cy="4351338"/>
          </a:xfrm>
        </p:spPr>
        <p:txBody>
          <a:bodyPr>
            <a:normAutofit fontScale="92500" lnSpcReduction="10000"/>
          </a:bodyPr>
          <a:lstStyle/>
          <a:p>
            <a:r>
              <a:rPr lang="en-IN" dirty="0" smtClean="0"/>
              <a:t>We may soon see Autonomous vehicles in the not so distant future.</a:t>
            </a:r>
          </a:p>
          <a:p>
            <a:r>
              <a:rPr lang="en-IN" dirty="0" smtClean="0"/>
              <a:t>Traffic sign detection and classification is a very important aspect for such vehicles.</a:t>
            </a:r>
          </a:p>
          <a:p>
            <a:r>
              <a:rPr lang="en-IN" dirty="0" smtClean="0"/>
              <a:t>We mainly deal with the problem of classification</a:t>
            </a:r>
          </a:p>
          <a:p>
            <a:r>
              <a:rPr lang="en-IN" dirty="0" smtClean="0"/>
              <a:t>Several algorithms are available which provide a high degree of accuracy (LDA, SVM). But these take a long time to train and test.</a:t>
            </a:r>
          </a:p>
          <a:p>
            <a:r>
              <a:rPr lang="en-IN" dirty="0" smtClean="0"/>
              <a:t>Solution – Convolutional Neural Network (with GPU)</a:t>
            </a:r>
          </a:p>
        </p:txBody>
      </p:sp>
      <p:pic>
        <p:nvPicPr>
          <p:cNvPr id="4" name="Picture 2" descr="C:\Users\ramu1\Pictures\Google-Lexus-FX450h-autonomous-vehic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799" y="177801"/>
            <a:ext cx="2451101"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958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Sets  	</a:t>
            </a:r>
            <a:endParaRPr lang="en-IN" dirty="0"/>
          </a:p>
        </p:txBody>
      </p:sp>
      <p:sp>
        <p:nvSpPr>
          <p:cNvPr id="3" name="Content Placeholder 2"/>
          <p:cNvSpPr>
            <a:spLocks noGrp="1"/>
          </p:cNvSpPr>
          <p:nvPr>
            <p:ph idx="1"/>
          </p:nvPr>
        </p:nvSpPr>
        <p:spPr>
          <a:xfrm>
            <a:off x="612648" y="1825625"/>
            <a:ext cx="11265408" cy="4351338"/>
          </a:xfrm>
        </p:spPr>
        <p:txBody>
          <a:bodyPr>
            <a:normAutofit lnSpcReduction="10000"/>
          </a:bodyPr>
          <a:lstStyle/>
          <a:p>
            <a:r>
              <a:rPr lang="en-IN" dirty="0" smtClean="0"/>
              <a:t>LISA </a:t>
            </a:r>
            <a:r>
              <a:rPr lang="en-IN" dirty="0"/>
              <a:t>(Laboratory for Intelligent &amp; Safe Automobiles</a:t>
            </a:r>
            <a:r>
              <a:rPr lang="en-IN" dirty="0" smtClean="0"/>
              <a:t>) Traffic Sign Dataset </a:t>
            </a:r>
            <a:r>
              <a:rPr lang="en-IN" dirty="0"/>
              <a:t>is a set of annotated </a:t>
            </a:r>
            <a:r>
              <a:rPr lang="en-IN" dirty="0" smtClean="0"/>
              <a:t>images </a:t>
            </a:r>
            <a:r>
              <a:rPr lang="en-IN" dirty="0"/>
              <a:t>and videos containing traffic </a:t>
            </a:r>
            <a:r>
              <a:rPr lang="en-IN" dirty="0" smtClean="0"/>
              <a:t>signs .</a:t>
            </a:r>
          </a:p>
          <a:p>
            <a:pPr lvl="1"/>
            <a:r>
              <a:rPr lang="en-IN" dirty="0" smtClean="0"/>
              <a:t>Dataset comprises of 6000 frames contain over 7000 signs </a:t>
            </a:r>
          </a:p>
          <a:p>
            <a:pPr lvl="1"/>
            <a:r>
              <a:rPr lang="en-IN" dirty="0" smtClean="0"/>
              <a:t>47 types of signals .</a:t>
            </a:r>
          </a:p>
          <a:p>
            <a:pPr lvl="1"/>
            <a:endParaRPr lang="en-IN" dirty="0" smtClean="0"/>
          </a:p>
          <a:p>
            <a:r>
              <a:rPr lang="en-IN" dirty="0" smtClean="0"/>
              <a:t>GTSRB – German Traffic Sign Dataset </a:t>
            </a:r>
          </a:p>
          <a:p>
            <a:pPr lvl="1"/>
            <a:r>
              <a:rPr lang="en-IN" dirty="0" smtClean="0"/>
              <a:t> Dataset comprised of 43 types of signals.</a:t>
            </a:r>
          </a:p>
          <a:p>
            <a:pPr lvl="1"/>
            <a:r>
              <a:rPr lang="en-IN" dirty="0" smtClean="0"/>
              <a:t>39,000 images in total.</a:t>
            </a:r>
            <a:endParaRPr lang="en-IN" dirty="0"/>
          </a:p>
        </p:txBody>
      </p:sp>
      <p:pic>
        <p:nvPicPr>
          <p:cNvPr id="4" name="Picture 3"/>
          <p:cNvPicPr>
            <a:picLocks noChangeAspect="1"/>
          </p:cNvPicPr>
          <p:nvPr/>
        </p:nvPicPr>
        <p:blipFill>
          <a:blip r:embed="rId2"/>
          <a:stretch>
            <a:fillRect/>
          </a:stretch>
        </p:blipFill>
        <p:spPr>
          <a:xfrm>
            <a:off x="7605104" y="3849733"/>
            <a:ext cx="4378830" cy="1631410"/>
          </a:xfrm>
          <a:prstGeom prst="rect">
            <a:avLst/>
          </a:prstGeom>
        </p:spPr>
      </p:pic>
    </p:spTree>
    <p:extLst>
      <p:ext uri="{BB962C8B-B14F-4D97-AF65-F5344CB8AC3E}">
        <p14:creationId xmlns:p14="http://schemas.microsoft.com/office/powerpoint/2010/main" val="217174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a:t>
            </a:r>
            <a:endParaRPr lang="en-IN" dirty="0"/>
          </a:p>
        </p:txBody>
      </p:sp>
      <p:sp>
        <p:nvSpPr>
          <p:cNvPr id="5" name="Rectangle 4"/>
          <p:cNvSpPr/>
          <p:nvPr/>
        </p:nvSpPr>
        <p:spPr>
          <a:xfrm>
            <a:off x="125413" y="2748482"/>
            <a:ext cx="2441448" cy="2139695"/>
          </a:xfrm>
          <a:prstGeom prst="rect">
            <a:avLst/>
          </a:prstGeom>
          <a:solidFill>
            <a:schemeClr val="tx1">
              <a:lumMod val="75000"/>
            </a:schemeClr>
          </a:solidFill>
          <a:ln>
            <a:solidFill>
              <a:schemeClr val="bg2">
                <a:lumMod val="40000"/>
                <a:lumOff val="60000"/>
              </a:schemeClr>
            </a:solidFill>
          </a:ln>
          <a:effectLst/>
          <a:scene3d>
            <a:camera prst="isometricRightUp"/>
            <a:lightRig rig="threePt" dir="t"/>
          </a:scene3d>
          <a:sp3d extrusionH="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512141" y="3380765"/>
            <a:ext cx="2441448" cy="1625956"/>
          </a:xfrm>
          <a:prstGeom prst="rect">
            <a:avLst/>
          </a:prstGeom>
          <a:solidFill>
            <a:schemeClr val="accent6">
              <a:lumMod val="20000"/>
              <a:lumOff val="80000"/>
            </a:schemeClr>
          </a:solidFill>
          <a:ln>
            <a:solidFill>
              <a:schemeClr val="bg2">
                <a:lumMod val="40000"/>
                <a:lumOff val="60000"/>
              </a:schemeClr>
            </a:solidFill>
          </a:ln>
          <a:effectLst/>
          <a:scene3d>
            <a:camera prst="isometricRightUp"/>
            <a:lightRig rig="threePt" dir="t"/>
          </a:scene3d>
          <a:sp3d extrusionH="762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904108" y="4053840"/>
            <a:ext cx="2441448" cy="1136852"/>
          </a:xfrm>
          <a:prstGeom prst="rect">
            <a:avLst/>
          </a:prstGeom>
          <a:solidFill>
            <a:schemeClr val="accent3">
              <a:lumMod val="60000"/>
              <a:lumOff val="40000"/>
            </a:schemeClr>
          </a:solidFill>
          <a:ln>
            <a:solidFill>
              <a:schemeClr val="bg2">
                <a:lumMod val="40000"/>
                <a:lumOff val="60000"/>
              </a:schemeClr>
            </a:solidFill>
          </a:ln>
          <a:effectLst/>
          <a:scene3d>
            <a:camera prst="isometricRightUp"/>
            <a:lightRig rig="threePt" dir="t"/>
          </a:scene3d>
          <a:sp3d extrusionH="88900">
            <a:extrusionClr>
              <a:schemeClr val="accent3">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4442258" y="4648523"/>
            <a:ext cx="445262" cy="503661"/>
          </a:xfrm>
          <a:prstGeom prst="ellipse">
            <a:avLst/>
          </a:prstGeom>
          <a:solidFill>
            <a:schemeClr val="accent3">
              <a:lumMod val="60000"/>
              <a:lumOff val="40000"/>
            </a:schemeClr>
          </a:solidFill>
          <a:scene3d>
            <a:camera prst="orthographicFront"/>
            <a:lightRig rig="threePt" dir="t"/>
          </a:scene3d>
          <a:sp3d extrusionH="76200">
            <a:extrusionClr>
              <a:schemeClr val="accent3">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4958791" y="4333959"/>
            <a:ext cx="445262" cy="503661"/>
          </a:xfrm>
          <a:prstGeom prst="ellipse">
            <a:avLst/>
          </a:prstGeom>
          <a:solidFill>
            <a:schemeClr val="accent3">
              <a:lumMod val="60000"/>
              <a:lumOff val="40000"/>
            </a:schemeClr>
          </a:solidFill>
          <a:scene3d>
            <a:camera prst="orthographicFront"/>
            <a:lightRig rig="threePt" dir="t"/>
          </a:scene3d>
          <a:sp3d extrusionH="76200">
            <a:extrusionClr>
              <a:schemeClr val="accent3">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5446437" y="4079084"/>
            <a:ext cx="445262" cy="503661"/>
          </a:xfrm>
          <a:prstGeom prst="ellipse">
            <a:avLst/>
          </a:prstGeom>
          <a:solidFill>
            <a:schemeClr val="accent3">
              <a:lumMod val="60000"/>
              <a:lumOff val="40000"/>
            </a:schemeClr>
          </a:solidFill>
          <a:scene3d>
            <a:camera prst="orthographicFront"/>
            <a:lightRig rig="threePt" dir="t"/>
          </a:scene3d>
          <a:sp3d extrusionH="76200">
            <a:extrusionClr>
              <a:schemeClr val="accent3">
                <a:lumMod val="60000"/>
                <a:lumOff val="4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1025959" y="3470517"/>
            <a:ext cx="820928" cy="936619"/>
          </a:xfrm>
          <a:prstGeom prst="rect">
            <a:avLst/>
          </a:prstGeom>
          <a:solidFill>
            <a:schemeClr val="accent6">
              <a:lumMod val="20000"/>
              <a:lumOff val="80000"/>
            </a:schemeClr>
          </a:solidFill>
          <a:ln>
            <a:solidFill>
              <a:schemeClr val="bg2">
                <a:lumMod val="40000"/>
                <a:lumOff val="60000"/>
              </a:schemeClr>
            </a:solidFill>
          </a:ln>
          <a:effectLst/>
          <a:scene3d>
            <a:camera prst="isometricRightUp"/>
            <a:lightRig rig="threePt" dir="t"/>
          </a:scene3d>
          <a:sp3d extrusionH="889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1221482" y="2076900"/>
            <a:ext cx="684803" cy="369332"/>
          </a:xfrm>
          <a:prstGeom prst="rect">
            <a:avLst/>
          </a:prstGeom>
          <a:noFill/>
        </p:spPr>
        <p:txBody>
          <a:bodyPr wrap="none" rtlCol="0">
            <a:spAutoFit/>
          </a:bodyPr>
          <a:lstStyle/>
          <a:p>
            <a:r>
              <a:rPr lang="en-IN" dirty="0" smtClean="0"/>
              <a:t>Input</a:t>
            </a:r>
            <a:endParaRPr lang="en-IN" dirty="0"/>
          </a:p>
        </p:txBody>
      </p:sp>
      <p:sp>
        <p:nvSpPr>
          <p:cNvPr id="21" name="TextBox 20"/>
          <p:cNvSpPr txBox="1"/>
          <p:nvPr/>
        </p:nvSpPr>
        <p:spPr>
          <a:xfrm>
            <a:off x="4259800" y="2953573"/>
            <a:ext cx="723275" cy="369332"/>
          </a:xfrm>
          <a:prstGeom prst="rect">
            <a:avLst/>
          </a:prstGeom>
          <a:noFill/>
        </p:spPr>
        <p:txBody>
          <a:bodyPr wrap="none" rtlCol="0">
            <a:spAutoFit/>
          </a:bodyPr>
          <a:lstStyle/>
          <a:p>
            <a:r>
              <a:rPr lang="en-IN" dirty="0" smtClean="0"/>
              <a:t>RELU</a:t>
            </a:r>
            <a:endParaRPr lang="en-IN" dirty="0"/>
          </a:p>
        </p:txBody>
      </p:sp>
      <p:sp>
        <p:nvSpPr>
          <p:cNvPr id="22" name="TextBox 21"/>
          <p:cNvSpPr txBox="1"/>
          <p:nvPr/>
        </p:nvSpPr>
        <p:spPr>
          <a:xfrm>
            <a:off x="5457758" y="2962132"/>
            <a:ext cx="1404039" cy="369332"/>
          </a:xfrm>
          <a:prstGeom prst="rect">
            <a:avLst/>
          </a:prstGeom>
          <a:noFill/>
        </p:spPr>
        <p:txBody>
          <a:bodyPr wrap="none" rtlCol="0">
            <a:spAutoFit/>
          </a:bodyPr>
          <a:lstStyle/>
          <a:p>
            <a:r>
              <a:rPr lang="en-IN" dirty="0" smtClean="0"/>
              <a:t>Max Pooling </a:t>
            </a:r>
            <a:endParaRPr lang="en-IN" dirty="0"/>
          </a:p>
        </p:txBody>
      </p:sp>
      <p:sp>
        <p:nvSpPr>
          <p:cNvPr id="23" name="TextBox 22"/>
          <p:cNvSpPr txBox="1"/>
          <p:nvPr/>
        </p:nvSpPr>
        <p:spPr>
          <a:xfrm>
            <a:off x="2461542" y="2644380"/>
            <a:ext cx="1561646" cy="369332"/>
          </a:xfrm>
          <a:prstGeom prst="rect">
            <a:avLst/>
          </a:prstGeom>
          <a:noFill/>
        </p:spPr>
        <p:txBody>
          <a:bodyPr wrap="none" rtlCol="0">
            <a:spAutoFit/>
          </a:bodyPr>
          <a:lstStyle/>
          <a:p>
            <a:r>
              <a:rPr lang="en-IN" dirty="0" smtClean="0"/>
              <a:t>Convolutional </a:t>
            </a:r>
            <a:endParaRPr lang="en-IN" dirty="0"/>
          </a:p>
        </p:txBody>
      </p:sp>
      <p:sp>
        <p:nvSpPr>
          <p:cNvPr id="24" name="TextBox 23"/>
          <p:cNvSpPr txBox="1"/>
          <p:nvPr/>
        </p:nvSpPr>
        <p:spPr>
          <a:xfrm>
            <a:off x="11018954" y="2659580"/>
            <a:ext cx="875561" cy="369332"/>
          </a:xfrm>
          <a:prstGeom prst="rect">
            <a:avLst/>
          </a:prstGeom>
          <a:noFill/>
        </p:spPr>
        <p:txBody>
          <a:bodyPr wrap="none" rtlCol="0">
            <a:spAutoFit/>
          </a:bodyPr>
          <a:lstStyle/>
          <a:p>
            <a:r>
              <a:rPr lang="en-IN" dirty="0" smtClean="0"/>
              <a:t>Output</a:t>
            </a:r>
            <a:endParaRPr lang="en-IN" dirty="0"/>
          </a:p>
        </p:txBody>
      </p:sp>
      <p:sp>
        <p:nvSpPr>
          <p:cNvPr id="34" name="Rectangle 33"/>
          <p:cNvSpPr/>
          <p:nvPr/>
        </p:nvSpPr>
        <p:spPr>
          <a:xfrm>
            <a:off x="1721251" y="3428400"/>
            <a:ext cx="2441448" cy="1625956"/>
          </a:xfrm>
          <a:prstGeom prst="rect">
            <a:avLst/>
          </a:prstGeom>
          <a:solidFill>
            <a:schemeClr val="tx2">
              <a:lumMod val="40000"/>
              <a:lumOff val="60000"/>
            </a:schemeClr>
          </a:solidFill>
          <a:ln>
            <a:solidFill>
              <a:schemeClr val="bg2">
                <a:lumMod val="40000"/>
                <a:lumOff val="60000"/>
              </a:schemeClr>
            </a:solidFill>
          </a:ln>
          <a:effectLst/>
          <a:scene3d>
            <a:camera prst="isometricRightUp"/>
            <a:lightRig rig="threePt" dir="t"/>
          </a:scene3d>
          <a:sp3d extrusionH="76200">
            <a:extrusionClr>
              <a:schemeClr val="tx2">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1926054" y="3526228"/>
            <a:ext cx="2441448" cy="1625956"/>
          </a:xfrm>
          <a:prstGeom prst="rect">
            <a:avLst/>
          </a:prstGeom>
          <a:solidFill>
            <a:schemeClr val="accent6">
              <a:lumMod val="20000"/>
              <a:lumOff val="80000"/>
            </a:schemeClr>
          </a:solidFill>
          <a:ln>
            <a:solidFill>
              <a:schemeClr val="bg2">
                <a:lumMod val="40000"/>
                <a:lumOff val="60000"/>
              </a:schemeClr>
            </a:solidFill>
          </a:ln>
          <a:effectLst/>
          <a:scene3d>
            <a:camera prst="isometricRightUp"/>
            <a:lightRig rig="threePt" dir="t"/>
          </a:scene3d>
          <a:sp3d extrusionH="762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6636723" y="3327427"/>
            <a:ext cx="1032655" cy="369332"/>
          </a:xfrm>
          <a:prstGeom prst="rect">
            <a:avLst/>
          </a:prstGeom>
          <a:noFill/>
        </p:spPr>
        <p:txBody>
          <a:bodyPr wrap="none" rtlCol="0">
            <a:spAutoFit/>
          </a:bodyPr>
          <a:lstStyle/>
          <a:p>
            <a:r>
              <a:rPr lang="en-IN" dirty="0" smtClean="0"/>
              <a:t>Dropout </a:t>
            </a:r>
            <a:endParaRPr lang="en-IN" dirty="0"/>
          </a:p>
        </p:txBody>
      </p:sp>
      <p:sp>
        <p:nvSpPr>
          <p:cNvPr id="40" name="Rectangle 39"/>
          <p:cNvSpPr/>
          <p:nvPr/>
        </p:nvSpPr>
        <p:spPr>
          <a:xfrm>
            <a:off x="2155629" y="3618435"/>
            <a:ext cx="2441448" cy="1625956"/>
          </a:xfrm>
          <a:prstGeom prst="rect">
            <a:avLst/>
          </a:prstGeom>
          <a:solidFill>
            <a:schemeClr val="tx2">
              <a:lumMod val="40000"/>
              <a:lumOff val="60000"/>
            </a:schemeClr>
          </a:solidFill>
          <a:ln>
            <a:solidFill>
              <a:schemeClr val="bg2">
                <a:lumMod val="40000"/>
                <a:lumOff val="60000"/>
              </a:schemeClr>
            </a:solidFill>
          </a:ln>
          <a:effectLst/>
          <a:scene3d>
            <a:camera prst="isometricRightUp"/>
            <a:lightRig rig="threePt" dir="t"/>
          </a:scene3d>
          <a:sp3d extrusionH="76200">
            <a:extrusionClr>
              <a:schemeClr val="tx2">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6652687" y="3787910"/>
            <a:ext cx="2441448" cy="1625956"/>
          </a:xfrm>
          <a:prstGeom prst="rect">
            <a:avLst/>
          </a:prstGeom>
          <a:solidFill>
            <a:schemeClr val="accent6">
              <a:lumMod val="20000"/>
              <a:lumOff val="80000"/>
            </a:schemeClr>
          </a:solidFill>
          <a:ln>
            <a:solidFill>
              <a:schemeClr val="bg2">
                <a:lumMod val="40000"/>
                <a:lumOff val="60000"/>
              </a:schemeClr>
            </a:solidFill>
          </a:ln>
          <a:effectLst/>
          <a:scene3d>
            <a:camera prst="isometricRightUp"/>
            <a:lightRig rig="threePt" dir="t"/>
          </a:scene3d>
          <a:sp3d extrusionH="762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6861797" y="3835545"/>
            <a:ext cx="2441448" cy="1625956"/>
          </a:xfrm>
          <a:prstGeom prst="rect">
            <a:avLst/>
          </a:prstGeom>
          <a:solidFill>
            <a:schemeClr val="tx2">
              <a:lumMod val="40000"/>
              <a:lumOff val="60000"/>
            </a:schemeClr>
          </a:solidFill>
          <a:ln>
            <a:solidFill>
              <a:schemeClr val="bg2">
                <a:lumMod val="40000"/>
                <a:lumOff val="60000"/>
              </a:schemeClr>
            </a:solidFill>
          </a:ln>
          <a:effectLst/>
          <a:scene3d>
            <a:camera prst="isometricRightUp"/>
            <a:lightRig rig="threePt" dir="t"/>
          </a:scene3d>
          <a:sp3d extrusionH="76200">
            <a:extrusionClr>
              <a:schemeClr val="tx2">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p:cNvSpPr/>
          <p:nvPr/>
        </p:nvSpPr>
        <p:spPr>
          <a:xfrm>
            <a:off x="7066600" y="3933373"/>
            <a:ext cx="2441448" cy="1625956"/>
          </a:xfrm>
          <a:prstGeom prst="rect">
            <a:avLst/>
          </a:prstGeom>
          <a:solidFill>
            <a:schemeClr val="accent6">
              <a:lumMod val="20000"/>
              <a:lumOff val="80000"/>
            </a:schemeClr>
          </a:solidFill>
          <a:ln>
            <a:solidFill>
              <a:schemeClr val="bg2">
                <a:lumMod val="40000"/>
                <a:lumOff val="60000"/>
              </a:schemeClr>
            </a:solidFill>
          </a:ln>
          <a:effectLst/>
          <a:scene3d>
            <a:camera prst="isometricRightUp"/>
            <a:lightRig rig="threePt" dir="t"/>
          </a:scene3d>
          <a:sp3d extrusionH="762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296175" y="4025580"/>
            <a:ext cx="2441448" cy="1625956"/>
          </a:xfrm>
          <a:prstGeom prst="rect">
            <a:avLst/>
          </a:prstGeom>
          <a:solidFill>
            <a:schemeClr val="tx2">
              <a:lumMod val="40000"/>
              <a:lumOff val="60000"/>
            </a:schemeClr>
          </a:solidFill>
          <a:ln>
            <a:solidFill>
              <a:schemeClr val="bg2">
                <a:lumMod val="40000"/>
                <a:lumOff val="60000"/>
              </a:schemeClr>
            </a:solidFill>
          </a:ln>
          <a:effectLst/>
          <a:scene3d>
            <a:camera prst="isometricRightUp"/>
            <a:lightRig rig="threePt" dir="t"/>
          </a:scene3d>
          <a:sp3d extrusionH="76200">
            <a:extrusionClr>
              <a:schemeClr val="tx2">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4808022" y="4177925"/>
            <a:ext cx="2441448" cy="1136852"/>
          </a:xfrm>
          <a:prstGeom prst="rect">
            <a:avLst/>
          </a:prstGeom>
          <a:solidFill>
            <a:schemeClr val="accent2"/>
          </a:solidFill>
          <a:ln>
            <a:solidFill>
              <a:schemeClr val="bg2">
                <a:lumMod val="40000"/>
                <a:lumOff val="60000"/>
              </a:schemeClr>
            </a:solidFill>
          </a:ln>
          <a:effectLst/>
          <a:scene3d>
            <a:camera prst="isometricRightUp"/>
            <a:lightRig rig="threePt" dir="t"/>
          </a:scene3d>
          <a:sp3d extrusionH="889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10044811" y="3121320"/>
            <a:ext cx="437940" cy="369332"/>
          </a:xfrm>
          <a:prstGeom prst="rect">
            <a:avLst/>
          </a:prstGeom>
          <a:noFill/>
        </p:spPr>
        <p:txBody>
          <a:bodyPr wrap="none" rtlCol="0">
            <a:spAutoFit/>
          </a:bodyPr>
          <a:lstStyle/>
          <a:p>
            <a:r>
              <a:rPr lang="en-IN" dirty="0" smtClean="0"/>
              <a:t>FC</a:t>
            </a:r>
            <a:endParaRPr lang="en-IN" dirty="0"/>
          </a:p>
        </p:txBody>
      </p:sp>
      <p:pic>
        <p:nvPicPr>
          <p:cNvPr id="49" name="Picture 48"/>
          <p:cNvPicPr>
            <a:picLocks noChangeAspect="1"/>
          </p:cNvPicPr>
          <p:nvPr/>
        </p:nvPicPr>
        <p:blipFill>
          <a:blip r:embed="rId2"/>
          <a:stretch>
            <a:fillRect/>
          </a:stretch>
        </p:blipFill>
        <p:spPr>
          <a:xfrm>
            <a:off x="7353744" y="131723"/>
            <a:ext cx="4663010" cy="1112514"/>
          </a:xfrm>
          <a:prstGeom prst="rect">
            <a:avLst/>
          </a:prstGeom>
        </p:spPr>
      </p:pic>
      <p:sp>
        <p:nvSpPr>
          <p:cNvPr id="51" name="Rectangle 50"/>
          <p:cNvSpPr/>
          <p:nvPr/>
        </p:nvSpPr>
        <p:spPr>
          <a:xfrm>
            <a:off x="8334029" y="4046834"/>
            <a:ext cx="2441448" cy="1625956"/>
          </a:xfrm>
          <a:prstGeom prst="rect">
            <a:avLst/>
          </a:prstGeom>
          <a:solidFill>
            <a:schemeClr val="bg2">
              <a:lumMod val="60000"/>
              <a:lumOff val="40000"/>
            </a:schemeClr>
          </a:solidFill>
          <a:ln>
            <a:solidFill>
              <a:schemeClr val="bg2">
                <a:lumMod val="40000"/>
                <a:lumOff val="60000"/>
              </a:schemeClr>
            </a:solidFill>
          </a:ln>
          <a:effectLst/>
          <a:scene3d>
            <a:camera prst="isometricRightUp"/>
            <a:lightRig rig="threePt" dir="t"/>
          </a:scene3d>
          <a:sp3d extrusionH="76200">
            <a:extrusionClr>
              <a:schemeClr val="accent6">
                <a:lumMod val="20000"/>
                <a:lumOff val="8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439776" y="3789965"/>
            <a:ext cx="2441448" cy="2139695"/>
          </a:xfrm>
          <a:prstGeom prst="rect">
            <a:avLst/>
          </a:prstGeom>
          <a:solidFill>
            <a:schemeClr val="tx1">
              <a:lumMod val="75000"/>
            </a:schemeClr>
          </a:solidFill>
          <a:ln>
            <a:solidFill>
              <a:schemeClr val="bg2">
                <a:lumMod val="40000"/>
                <a:lumOff val="60000"/>
              </a:schemeClr>
            </a:solidFill>
          </a:ln>
          <a:effectLst/>
          <a:scene3d>
            <a:camera prst="isometricRightUp"/>
            <a:lightRig rig="threePt" dir="t"/>
          </a:scene3d>
          <a:sp3d extrusionH="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3" name="Straight Connector 52"/>
          <p:cNvCxnSpPr/>
          <p:nvPr/>
        </p:nvCxnSpPr>
        <p:spPr>
          <a:xfrm>
            <a:off x="1174865" y="3733734"/>
            <a:ext cx="672022" cy="29184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715063" y="3372689"/>
            <a:ext cx="131824" cy="706395"/>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flipV="1">
            <a:off x="1136412" y="4077756"/>
            <a:ext cx="673576" cy="433482"/>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1721251" y="3818329"/>
            <a:ext cx="68272" cy="1812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585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p:txBody>
          <a:bodyPr/>
          <a:lstStyle/>
          <a:p>
            <a:r>
              <a:rPr lang="en-IN" dirty="0" smtClean="0"/>
              <a:t>Filter</a:t>
            </a:r>
          </a:p>
          <a:p>
            <a:pPr lvl="1"/>
            <a:r>
              <a:rPr lang="en-IN" dirty="0" smtClean="0"/>
              <a:t>Number of Filters – 32</a:t>
            </a:r>
          </a:p>
          <a:p>
            <a:pPr lvl="1"/>
            <a:r>
              <a:rPr lang="en-IN" dirty="0" smtClean="0"/>
              <a:t>Size of Filter – 3 x 3</a:t>
            </a:r>
          </a:p>
          <a:p>
            <a:pPr lvl="1"/>
            <a:r>
              <a:rPr lang="en-IN" dirty="0" smtClean="0"/>
              <a:t>Slide – 1</a:t>
            </a:r>
            <a:endParaRPr lang="en-IN" dirty="0"/>
          </a:p>
          <a:p>
            <a:r>
              <a:rPr lang="en-IN" dirty="0" smtClean="0"/>
              <a:t>Max Pooling </a:t>
            </a:r>
          </a:p>
          <a:p>
            <a:pPr lvl="1"/>
            <a:r>
              <a:rPr lang="en-IN" dirty="0" smtClean="0"/>
              <a:t>Size of Filter – </a:t>
            </a:r>
            <a:r>
              <a:rPr lang="en-IN" dirty="0"/>
              <a:t>2</a:t>
            </a:r>
            <a:r>
              <a:rPr lang="en-IN" dirty="0" smtClean="0"/>
              <a:t>x 2</a:t>
            </a:r>
          </a:p>
          <a:p>
            <a:pPr lvl="1"/>
            <a:r>
              <a:rPr lang="en-IN" dirty="0" smtClean="0"/>
              <a:t>Stride – 2</a:t>
            </a:r>
            <a:endParaRPr lang="en-IN" dirty="0"/>
          </a:p>
          <a:p>
            <a:r>
              <a:rPr lang="en-IN" dirty="0" smtClean="0"/>
              <a:t>Activation Function - </a:t>
            </a:r>
            <a:r>
              <a:rPr lang="en-IN" dirty="0" err="1" smtClean="0"/>
              <a:t>ReLU</a:t>
            </a:r>
            <a:endParaRPr lang="en-IN" dirty="0" smtClean="0"/>
          </a:p>
        </p:txBody>
      </p:sp>
    </p:spTree>
    <p:extLst>
      <p:ext uri="{BB962C8B-B14F-4D97-AF65-F5344CB8AC3E}">
        <p14:creationId xmlns:p14="http://schemas.microsoft.com/office/powerpoint/2010/main" val="304337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4" name="Rounded Rectangle 3"/>
          <p:cNvSpPr/>
          <p:nvPr/>
        </p:nvSpPr>
        <p:spPr>
          <a:xfrm>
            <a:off x="1402080" y="1947545"/>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Input</a:t>
            </a:r>
          </a:p>
        </p:txBody>
      </p:sp>
      <p:sp>
        <p:nvSpPr>
          <p:cNvPr id="7" name="Rounded Rectangle 6"/>
          <p:cNvSpPr/>
          <p:nvPr/>
        </p:nvSpPr>
        <p:spPr>
          <a:xfrm>
            <a:off x="3332480" y="1947544"/>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Convolution</a:t>
            </a:r>
          </a:p>
        </p:txBody>
      </p:sp>
      <p:sp>
        <p:nvSpPr>
          <p:cNvPr id="8" name="Rounded Rectangle 7"/>
          <p:cNvSpPr/>
          <p:nvPr/>
        </p:nvSpPr>
        <p:spPr>
          <a:xfrm>
            <a:off x="1402080" y="3307239"/>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smtClean="0"/>
              <a:t>MaxPooling</a:t>
            </a:r>
            <a:endParaRPr lang="en-IN" dirty="0"/>
          </a:p>
        </p:txBody>
      </p:sp>
      <p:sp>
        <p:nvSpPr>
          <p:cNvPr id="9" name="Rounded Rectangle 8"/>
          <p:cNvSpPr/>
          <p:nvPr/>
        </p:nvSpPr>
        <p:spPr>
          <a:xfrm>
            <a:off x="9052560" y="1947544"/>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Activation (</a:t>
            </a:r>
            <a:r>
              <a:rPr lang="en-IN" dirty="0" err="1"/>
              <a:t>ReLU</a:t>
            </a:r>
            <a:r>
              <a:rPr lang="en-IN" dirty="0"/>
              <a:t>)</a:t>
            </a:r>
          </a:p>
        </p:txBody>
      </p:sp>
      <p:sp>
        <p:nvSpPr>
          <p:cNvPr id="10" name="Rounded Rectangle 9"/>
          <p:cNvSpPr/>
          <p:nvPr/>
        </p:nvSpPr>
        <p:spPr>
          <a:xfrm>
            <a:off x="5227320" y="1958022"/>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Activation (</a:t>
            </a:r>
            <a:r>
              <a:rPr lang="en-IN" dirty="0" err="1"/>
              <a:t>ReLU</a:t>
            </a:r>
            <a:r>
              <a:rPr lang="en-IN" dirty="0"/>
              <a:t>)</a:t>
            </a:r>
          </a:p>
        </p:txBody>
      </p:sp>
      <p:sp>
        <p:nvSpPr>
          <p:cNvPr id="11" name="Rounded Rectangle 10"/>
          <p:cNvSpPr/>
          <p:nvPr/>
        </p:nvSpPr>
        <p:spPr>
          <a:xfrm>
            <a:off x="1402080" y="4801036"/>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smtClean="0"/>
              <a:t>MaxPooling</a:t>
            </a:r>
            <a:endParaRPr lang="en-IN" dirty="0"/>
          </a:p>
        </p:txBody>
      </p:sp>
      <p:sp>
        <p:nvSpPr>
          <p:cNvPr id="12" name="Rounded Rectangle 11"/>
          <p:cNvSpPr/>
          <p:nvPr/>
        </p:nvSpPr>
        <p:spPr>
          <a:xfrm>
            <a:off x="5227320" y="3341488"/>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Activation (</a:t>
            </a:r>
            <a:r>
              <a:rPr lang="en-IN" dirty="0" err="1"/>
              <a:t>ReLU</a:t>
            </a:r>
            <a:r>
              <a:rPr lang="en-IN" dirty="0"/>
              <a:t>)</a:t>
            </a:r>
          </a:p>
        </p:txBody>
      </p:sp>
      <p:sp>
        <p:nvSpPr>
          <p:cNvPr id="13" name="Rounded Rectangle 12"/>
          <p:cNvSpPr/>
          <p:nvPr/>
        </p:nvSpPr>
        <p:spPr>
          <a:xfrm>
            <a:off x="7157720" y="1958022"/>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Convolution</a:t>
            </a:r>
            <a:endParaRPr lang="en-IN" dirty="0"/>
          </a:p>
        </p:txBody>
      </p:sp>
      <p:sp>
        <p:nvSpPr>
          <p:cNvPr id="14" name="Rounded Rectangle 13"/>
          <p:cNvSpPr/>
          <p:nvPr/>
        </p:nvSpPr>
        <p:spPr>
          <a:xfrm>
            <a:off x="3332480" y="3343513"/>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Convolution</a:t>
            </a:r>
            <a:endParaRPr lang="en-IN" dirty="0"/>
          </a:p>
        </p:txBody>
      </p:sp>
      <p:cxnSp>
        <p:nvCxnSpPr>
          <p:cNvPr id="16" name="Straight Arrow Connector 15"/>
          <p:cNvCxnSpPr>
            <a:stCxn id="4" idx="3"/>
            <a:endCxn id="7" idx="1"/>
          </p:cNvCxnSpPr>
          <p:nvPr/>
        </p:nvCxnSpPr>
        <p:spPr>
          <a:xfrm flipV="1">
            <a:off x="2814320" y="2309812"/>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744720" y="2320288"/>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639560" y="2320288"/>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8552180" y="2309810"/>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9" idx="3"/>
          </p:cNvCxnSpPr>
          <p:nvPr/>
        </p:nvCxnSpPr>
        <p:spPr>
          <a:xfrm flipH="1">
            <a:off x="680720" y="2309812"/>
            <a:ext cx="9784080" cy="707708"/>
          </a:xfrm>
          <a:prstGeom prst="bentConnector3">
            <a:avLst>
              <a:gd name="adj1" fmla="val -2336"/>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80720" y="3017520"/>
            <a:ext cx="0" cy="647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0720" y="3665456"/>
            <a:ext cx="721360" cy="1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814320" y="3665456"/>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709160" y="3692203"/>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9052560" y="3341488"/>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Activation (</a:t>
            </a:r>
            <a:r>
              <a:rPr lang="en-IN" dirty="0" err="1"/>
              <a:t>ReLU</a:t>
            </a:r>
            <a:r>
              <a:rPr lang="en-IN" dirty="0"/>
              <a:t>)</a:t>
            </a:r>
          </a:p>
        </p:txBody>
      </p:sp>
      <p:sp>
        <p:nvSpPr>
          <p:cNvPr id="50" name="Rounded Rectangle 49"/>
          <p:cNvSpPr/>
          <p:nvPr/>
        </p:nvSpPr>
        <p:spPr>
          <a:xfrm>
            <a:off x="7157720" y="3351966"/>
            <a:ext cx="1412240"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Convolution</a:t>
            </a:r>
            <a:endParaRPr lang="en-IN" dirty="0"/>
          </a:p>
        </p:txBody>
      </p:sp>
      <p:cxnSp>
        <p:nvCxnSpPr>
          <p:cNvPr id="51" name="Straight Arrow Connector 50"/>
          <p:cNvCxnSpPr/>
          <p:nvPr/>
        </p:nvCxnSpPr>
        <p:spPr>
          <a:xfrm flipV="1">
            <a:off x="8552180" y="3703754"/>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604000" y="3675855"/>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H="1">
            <a:off x="680720" y="3722647"/>
            <a:ext cx="9784080" cy="707708"/>
          </a:xfrm>
          <a:prstGeom prst="bentConnector3">
            <a:avLst>
              <a:gd name="adj1" fmla="val -2336"/>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80720" y="4430355"/>
            <a:ext cx="0" cy="647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680720" y="5078291"/>
            <a:ext cx="721360" cy="1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3332479" y="4845763"/>
            <a:ext cx="2209801"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Fully Connected Network</a:t>
            </a:r>
            <a:endParaRPr lang="en-IN" dirty="0"/>
          </a:p>
        </p:txBody>
      </p:sp>
      <p:cxnSp>
        <p:nvCxnSpPr>
          <p:cNvPr id="57" name="Straight Arrow Connector 56"/>
          <p:cNvCxnSpPr/>
          <p:nvPr/>
        </p:nvCxnSpPr>
        <p:spPr>
          <a:xfrm flipV="1">
            <a:off x="2814320" y="5135482"/>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6060438" y="4863460"/>
            <a:ext cx="1651001" cy="7245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Classification</a:t>
            </a:r>
            <a:endParaRPr lang="en-IN" dirty="0"/>
          </a:p>
        </p:txBody>
      </p:sp>
      <p:cxnSp>
        <p:nvCxnSpPr>
          <p:cNvPr id="59" name="Straight Arrow Connector 58"/>
          <p:cNvCxnSpPr/>
          <p:nvPr/>
        </p:nvCxnSpPr>
        <p:spPr>
          <a:xfrm flipV="1">
            <a:off x="5542279" y="5214175"/>
            <a:ext cx="5181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0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 	</a:t>
            </a:r>
            <a:endParaRPr lang="en-IN" dirty="0"/>
          </a:p>
        </p:txBody>
      </p:sp>
      <p:sp>
        <p:nvSpPr>
          <p:cNvPr id="3" name="Content Placeholder 2"/>
          <p:cNvSpPr>
            <a:spLocks noGrp="1"/>
          </p:cNvSpPr>
          <p:nvPr>
            <p:ph idx="1"/>
          </p:nvPr>
        </p:nvSpPr>
        <p:spPr/>
        <p:txBody>
          <a:bodyPr>
            <a:normAutofit lnSpcReduction="10000"/>
          </a:bodyPr>
          <a:lstStyle/>
          <a:p>
            <a:r>
              <a:rPr lang="en-IN" dirty="0" smtClean="0"/>
              <a:t>Divide data into 80% for training and 20% for testing</a:t>
            </a:r>
          </a:p>
          <a:p>
            <a:r>
              <a:rPr lang="en-IN" dirty="0" smtClean="0"/>
              <a:t>Image Pre-processing</a:t>
            </a:r>
          </a:p>
          <a:p>
            <a:pPr lvl="1"/>
            <a:r>
              <a:rPr lang="en-IN" dirty="0" smtClean="0"/>
              <a:t>All images converted into grey scale . </a:t>
            </a:r>
          </a:p>
          <a:p>
            <a:pPr lvl="1"/>
            <a:r>
              <a:rPr lang="en-IN" dirty="0" smtClean="0"/>
              <a:t>Images resized to 32 * 32 pixels .  </a:t>
            </a:r>
          </a:p>
          <a:p>
            <a:pPr lvl="1"/>
            <a:r>
              <a:rPr lang="en-IN" dirty="0" smtClean="0"/>
              <a:t>Convert images to pickle file.</a:t>
            </a:r>
          </a:p>
          <a:p>
            <a:r>
              <a:rPr lang="en-IN" dirty="0" smtClean="0"/>
              <a:t>Train the model for the Convolutional Neural Network using the pickle file.</a:t>
            </a:r>
          </a:p>
          <a:p>
            <a:r>
              <a:rPr lang="en-IN" dirty="0" smtClean="0"/>
              <a:t>Calculate accuracy of testing set.</a:t>
            </a:r>
          </a:p>
          <a:p>
            <a:r>
              <a:rPr lang="en-IN" dirty="0" smtClean="0"/>
              <a:t>We have used GPU to  run all classification . </a:t>
            </a:r>
            <a:endParaRPr lang="en-IN" dirty="0"/>
          </a:p>
        </p:txBody>
      </p:sp>
    </p:spTree>
    <p:extLst>
      <p:ext uri="{BB962C8B-B14F-4D97-AF65-F5344CB8AC3E}">
        <p14:creationId xmlns:p14="http://schemas.microsoft.com/office/powerpoint/2010/main" val="181646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1026" name="Picture 2" descr="C:\Users\ramu1\Downloads\cha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442" y="1494022"/>
            <a:ext cx="7148563" cy="47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38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endParaRPr lang="en-IN" dirty="0"/>
          </a:p>
        </p:txBody>
      </p:sp>
      <p:sp>
        <p:nvSpPr>
          <p:cNvPr id="3" name="Content Placeholder 2"/>
          <p:cNvSpPr>
            <a:spLocks noGrp="1"/>
          </p:cNvSpPr>
          <p:nvPr>
            <p:ph idx="1"/>
          </p:nvPr>
        </p:nvSpPr>
        <p:spPr/>
        <p:txBody>
          <a:bodyPr>
            <a:normAutofit fontScale="92500"/>
          </a:bodyPr>
          <a:lstStyle/>
          <a:p>
            <a:r>
              <a:rPr lang="en-IN" dirty="0" smtClean="0"/>
              <a:t>Benchmarking on GTSRB and LISA Data Set </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Running on GPU(</a:t>
            </a:r>
            <a:r>
              <a:rPr lang="en-IN" dirty="0" err="1" smtClean="0"/>
              <a:t>Nvidia</a:t>
            </a:r>
            <a:r>
              <a:rPr lang="en-IN" dirty="0" smtClean="0"/>
              <a:t> GeForce 940) is </a:t>
            </a:r>
            <a:r>
              <a:rPr lang="en-IN" dirty="0"/>
              <a:t>5</a:t>
            </a:r>
            <a:r>
              <a:rPr lang="en-IN" dirty="0" smtClean="0"/>
              <a:t>x </a:t>
            </a:r>
            <a:r>
              <a:rPr lang="en-IN" dirty="0" smtClean="0"/>
              <a:t>times faster than CPU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56746883"/>
              </p:ext>
            </p:extLst>
          </p:nvPr>
        </p:nvGraphicFramePr>
        <p:xfrm>
          <a:off x="1420006" y="2795062"/>
          <a:ext cx="9754924" cy="1854200"/>
        </p:xfrm>
        <a:graphic>
          <a:graphicData uri="http://schemas.openxmlformats.org/drawingml/2006/table">
            <a:tbl>
              <a:tblPr firstRow="1" bandRow="1">
                <a:tableStyleId>{073A0DAA-6AF3-43AB-8588-CEC1D06C72B9}</a:tableStyleId>
              </a:tblPr>
              <a:tblGrid>
                <a:gridCol w="2661106"/>
                <a:gridCol w="1588168"/>
                <a:gridCol w="1511166"/>
                <a:gridCol w="1549668"/>
                <a:gridCol w="2444816"/>
              </a:tblGrid>
              <a:tr h="370840">
                <a:tc>
                  <a:txBody>
                    <a:bodyPr/>
                    <a:lstStyle/>
                    <a:p>
                      <a:r>
                        <a:rPr lang="en-IN" dirty="0" err="1" smtClean="0"/>
                        <a:t>DataSet</a:t>
                      </a:r>
                      <a:endParaRPr lang="en-IN" dirty="0"/>
                    </a:p>
                  </a:txBody>
                  <a:tcPr/>
                </a:tc>
                <a:tc>
                  <a:txBody>
                    <a:bodyPr/>
                    <a:lstStyle/>
                    <a:p>
                      <a:r>
                        <a:rPr lang="en-IN" baseline="0" dirty="0" smtClean="0"/>
                        <a:t>No. of Classes</a:t>
                      </a:r>
                      <a:endParaRPr lang="en-IN" dirty="0"/>
                    </a:p>
                  </a:txBody>
                  <a:tcPr/>
                </a:tc>
                <a:tc>
                  <a:txBody>
                    <a:bodyPr/>
                    <a:lstStyle/>
                    <a:p>
                      <a:r>
                        <a:rPr lang="en-IN" dirty="0" smtClean="0"/>
                        <a:t>Accuracy</a:t>
                      </a:r>
                      <a:endParaRPr lang="en-IN" dirty="0"/>
                    </a:p>
                  </a:txBody>
                  <a:tcPr/>
                </a:tc>
                <a:tc>
                  <a:txBody>
                    <a:bodyPr/>
                    <a:lstStyle/>
                    <a:p>
                      <a:r>
                        <a:rPr lang="en-IN" dirty="0" smtClean="0"/>
                        <a:t>Test</a:t>
                      </a:r>
                      <a:r>
                        <a:rPr lang="en-IN" baseline="0" dirty="0" smtClean="0"/>
                        <a:t> T</a:t>
                      </a:r>
                      <a:r>
                        <a:rPr lang="en-IN" dirty="0" smtClean="0"/>
                        <a:t>ime</a:t>
                      </a:r>
                      <a:r>
                        <a:rPr lang="en-IN" baseline="0" dirty="0" smtClean="0"/>
                        <a:t> </a:t>
                      </a:r>
                      <a:endParaRPr lang="en-IN" dirty="0"/>
                    </a:p>
                  </a:txBody>
                  <a:tcPr/>
                </a:tc>
                <a:tc>
                  <a:txBody>
                    <a:bodyPr/>
                    <a:lstStyle/>
                    <a:p>
                      <a:r>
                        <a:rPr lang="en-IN" dirty="0" smtClean="0"/>
                        <a:t>Train Time (per epoch)</a:t>
                      </a:r>
                      <a:endParaRPr lang="en-IN" dirty="0"/>
                    </a:p>
                  </a:txBody>
                  <a:tcPr/>
                </a:tc>
              </a:tr>
              <a:tr h="370840">
                <a:tc>
                  <a:txBody>
                    <a:bodyPr/>
                    <a:lstStyle/>
                    <a:p>
                      <a:r>
                        <a:rPr lang="en-IN" dirty="0" smtClean="0"/>
                        <a:t>GTSRB </a:t>
                      </a:r>
                      <a:endParaRPr lang="en-IN" dirty="0"/>
                    </a:p>
                  </a:txBody>
                  <a:tcPr/>
                </a:tc>
                <a:tc>
                  <a:txBody>
                    <a:bodyPr/>
                    <a:lstStyle/>
                    <a:p>
                      <a:r>
                        <a:rPr lang="en-IN" dirty="0" smtClean="0"/>
                        <a:t>43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99.31 %</a:t>
                      </a:r>
                    </a:p>
                  </a:txBody>
                  <a:tcPr/>
                </a:tc>
                <a:tc>
                  <a:txBody>
                    <a:bodyPr/>
                    <a:lstStyle/>
                    <a:p>
                      <a:r>
                        <a:rPr lang="en-IN" dirty="0" smtClean="0"/>
                        <a:t>15.3 </a:t>
                      </a:r>
                      <a:r>
                        <a:rPr lang="en-IN" dirty="0" err="1" smtClean="0"/>
                        <a:t>m.s</a:t>
                      </a:r>
                      <a:endParaRPr lang="en-IN" dirty="0"/>
                    </a:p>
                  </a:txBody>
                  <a:tcPr/>
                </a:tc>
                <a:tc>
                  <a:txBody>
                    <a:bodyPr/>
                    <a:lstStyle/>
                    <a:p>
                      <a:r>
                        <a:rPr lang="en-IN" dirty="0" smtClean="0"/>
                        <a:t>210 s</a:t>
                      </a:r>
                      <a:endParaRPr lang="en-IN" dirty="0"/>
                    </a:p>
                  </a:txBody>
                  <a:tcPr/>
                </a:tc>
              </a:tr>
              <a:tr h="370840">
                <a:tc>
                  <a:txBody>
                    <a:bodyPr/>
                    <a:lstStyle/>
                    <a:p>
                      <a:r>
                        <a:rPr lang="en-IN" dirty="0" smtClean="0"/>
                        <a:t>GTSRB </a:t>
                      </a:r>
                      <a:r>
                        <a:rPr lang="en-IN" baseline="0" dirty="0" smtClean="0"/>
                        <a:t>(GPU</a:t>
                      </a:r>
                      <a:r>
                        <a:rPr lang="en-IN" baseline="0" dirty="0" smtClean="0"/>
                        <a:t>)</a:t>
                      </a:r>
                      <a:endParaRPr lang="en-IN" dirty="0"/>
                    </a:p>
                  </a:txBody>
                  <a:tcPr/>
                </a:tc>
                <a:tc>
                  <a:txBody>
                    <a:bodyPr/>
                    <a:lstStyle/>
                    <a:p>
                      <a:r>
                        <a:rPr lang="en-IN" dirty="0" smtClean="0"/>
                        <a:t>43</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99.31 %</a:t>
                      </a:r>
                    </a:p>
                  </a:txBody>
                  <a:tcPr/>
                </a:tc>
                <a:tc>
                  <a:txBody>
                    <a:bodyPr/>
                    <a:lstStyle/>
                    <a:p>
                      <a:r>
                        <a:rPr lang="en-IN" dirty="0" smtClean="0"/>
                        <a:t>3.5  </a:t>
                      </a:r>
                      <a:r>
                        <a:rPr lang="en-IN" dirty="0" err="1" smtClean="0"/>
                        <a:t>m.s</a:t>
                      </a:r>
                      <a:endParaRPr lang="en-IN" dirty="0"/>
                    </a:p>
                  </a:txBody>
                  <a:tcPr/>
                </a:tc>
                <a:tc>
                  <a:txBody>
                    <a:bodyPr/>
                    <a:lstStyle/>
                    <a:p>
                      <a:r>
                        <a:rPr lang="en-IN" dirty="0" smtClean="0"/>
                        <a:t>45 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LISA</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98.7%</a:t>
                      </a:r>
                    </a:p>
                  </a:txBody>
                  <a:tcPr/>
                </a:tc>
                <a:tc>
                  <a:txBody>
                    <a:bodyPr/>
                    <a:lstStyle/>
                    <a:p>
                      <a:r>
                        <a:rPr lang="en-IN" dirty="0" smtClean="0"/>
                        <a:t>14.6 </a:t>
                      </a:r>
                      <a:r>
                        <a:rPr lang="en-IN" dirty="0" err="1" smtClean="0"/>
                        <a:t>m.s</a:t>
                      </a:r>
                      <a:endParaRPr lang="en-IN" dirty="0"/>
                    </a:p>
                  </a:txBody>
                  <a:tcPr/>
                </a:tc>
                <a:tc>
                  <a:txBody>
                    <a:bodyPr/>
                    <a:lstStyle/>
                    <a:p>
                      <a:r>
                        <a:rPr lang="en-IN" dirty="0" smtClean="0"/>
                        <a:t>33 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LISA </a:t>
                      </a:r>
                      <a:r>
                        <a:rPr lang="en-IN" baseline="0" dirty="0" smtClean="0"/>
                        <a:t>(</a:t>
                      </a:r>
                      <a:r>
                        <a:rPr lang="en-IN" baseline="0" dirty="0" smtClean="0"/>
                        <a:t>GPU)</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98.7%</a:t>
                      </a:r>
                    </a:p>
                  </a:txBody>
                  <a:tcPr/>
                </a:tc>
                <a:tc>
                  <a:txBody>
                    <a:bodyPr/>
                    <a:lstStyle/>
                    <a:p>
                      <a:r>
                        <a:rPr lang="en-IN" dirty="0" smtClean="0"/>
                        <a:t>3.5  </a:t>
                      </a:r>
                      <a:r>
                        <a:rPr lang="en-IN" dirty="0" err="1" smtClean="0"/>
                        <a:t>m.s</a:t>
                      </a:r>
                      <a:endParaRPr lang="en-IN" dirty="0"/>
                    </a:p>
                  </a:txBody>
                  <a:tcPr/>
                </a:tc>
                <a:tc>
                  <a:txBody>
                    <a:bodyPr/>
                    <a:lstStyle/>
                    <a:p>
                      <a:r>
                        <a:rPr lang="en-IN" dirty="0" smtClean="0"/>
                        <a:t>3 s</a:t>
                      </a:r>
                      <a:endParaRPr lang="en-IN" dirty="0"/>
                    </a:p>
                  </a:txBody>
                  <a:tcPr/>
                </a:tc>
              </a:tr>
            </a:tbl>
          </a:graphicData>
        </a:graphic>
      </p:graphicFrame>
    </p:spTree>
    <p:extLst>
      <p:ext uri="{BB962C8B-B14F-4D97-AF65-F5344CB8AC3E}">
        <p14:creationId xmlns:p14="http://schemas.microsoft.com/office/powerpoint/2010/main" val="755482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646</Words>
  <Application>Microsoft Office PowerPoint</Application>
  <PresentationFormat>Custom</PresentationFormat>
  <Paragraphs>157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Traffic Sign Classification    Chandan Saha Mayank  Ramakanth Vemula</vt:lpstr>
      <vt:lpstr>Introduction </vt:lpstr>
      <vt:lpstr>Data Sets   </vt:lpstr>
      <vt:lpstr>Architecture </vt:lpstr>
      <vt:lpstr>Architecture</vt:lpstr>
      <vt:lpstr>Architecture</vt:lpstr>
      <vt:lpstr>Experiment  </vt:lpstr>
      <vt:lpstr>Result</vt:lpstr>
      <vt:lpstr>Results </vt:lpstr>
      <vt:lpstr>Comparison</vt:lpstr>
      <vt:lpstr>Further Improvements  </vt:lpstr>
      <vt:lpstr>References  </vt:lpstr>
      <vt:lpstr>Thank You</vt:lpstr>
      <vt:lpstr>Back Up </vt:lpstr>
      <vt:lpstr>Convolutional Layer</vt:lpstr>
      <vt:lpstr>Pooling</vt:lpstr>
      <vt:lpstr>Back Propagation </vt:lpstr>
      <vt:lpstr>Case Studies </vt:lpstr>
      <vt:lpstr>PowerPoint Presentation</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Image Classification</dc:title>
  <dc:creator>Chandan Saha</dc:creator>
  <cp:lastModifiedBy>Ramakanth Vemula</cp:lastModifiedBy>
  <cp:revision>60</cp:revision>
  <dcterms:created xsi:type="dcterms:W3CDTF">2016-04-28T04:41:12Z</dcterms:created>
  <dcterms:modified xsi:type="dcterms:W3CDTF">2016-05-02T03:41:21Z</dcterms:modified>
</cp:coreProperties>
</file>