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488C-84FA-4C29-AA04-0C80500E9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BE0AEAC-44EC-46F3-AD87-2812E6CFA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8E7C86A-F07F-4F49-BD07-1866429B90E8}"/>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6CBF7410-9E3D-4204-A6F7-4300A60D32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B7105E7-0255-4EBA-80B3-060A93D1027E}"/>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28458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063A-3C64-4103-85AF-2F5E1CFA587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10D220-9A0B-4B60-9AD9-F643B434C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FA836A-5AF8-442F-B6FC-D5D99B99DBF0}"/>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2E92E0D3-A6FC-46E1-9EC1-9B3C1DF302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024E80-A31D-4D3F-9E63-DAB56E4DB8B8}"/>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33556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9A019-2511-4C33-851C-6B46F5565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12D1842-F3F6-4CA1-8EDD-3F7241587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F633203-729E-427B-83C8-2B6079A28AD0}"/>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09368EA0-B54C-4221-BAAE-73E29503AD1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D28048-3354-453B-A0C8-9479AF8B9BDF}"/>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79127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063B-6DAE-4508-AF8D-B630E78DEFE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43633B8-923F-444E-AA5D-AE40D8E628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AD190E-BD4F-475B-8255-CEDEFBC2401C}"/>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605682D8-9C46-43E1-AC4B-7270A053FC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4DBCFEB-018F-436A-9956-0F7F73F03E6C}"/>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112636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D3FF-F5C5-4EDF-974B-2C0311A65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01347D1-3848-418A-9C8D-7091E415A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82115-C08A-44E6-AD8F-38FED0DCA0A1}"/>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B438D1CA-AAA8-4246-AB42-CA83A1E8A0D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FC0A43-FC8E-472A-AE7E-7A203C546ABD}"/>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166846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F11B-FE8A-40D2-A25C-B467398D77D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646AB57-4832-4F18-8C20-B14887DCB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99BA57B-F912-4AAE-A812-FD2661FDD0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60879E1-D74D-4597-85FD-2EEFECB49B41}"/>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6" name="Footer Placeholder 5">
            <a:extLst>
              <a:ext uri="{FF2B5EF4-FFF2-40B4-BE49-F238E27FC236}">
                <a16:creationId xmlns:a16="http://schemas.microsoft.com/office/drawing/2014/main" id="{D6D416AE-5D88-4FE3-B38A-78AA278179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2834EC6-03C2-4E49-A01B-44D0B558F09E}"/>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3078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2602-09CA-47CA-A64E-5DB6A38AD74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9FC63FC-8099-4F19-B11E-FF685532D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E171E-C65F-4107-9ABC-403F554F2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5334111-42DB-4675-AE08-A6B4CC889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46FC8-1FBB-4935-930F-06548B372C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E46D6F9-F880-4282-8A8C-C375A0D8F058}"/>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8" name="Footer Placeholder 7">
            <a:extLst>
              <a:ext uri="{FF2B5EF4-FFF2-40B4-BE49-F238E27FC236}">
                <a16:creationId xmlns:a16="http://schemas.microsoft.com/office/drawing/2014/main" id="{98F2E2AE-83ED-4462-A0B4-55AC13B268C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30F029-A30B-4575-BCC0-741AB4BDD982}"/>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4638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014C-1122-41CE-B7DB-539A715901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8417425-4B40-4B7C-BD8C-6FBD5D1DD1A5}"/>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4" name="Footer Placeholder 3">
            <a:extLst>
              <a:ext uri="{FF2B5EF4-FFF2-40B4-BE49-F238E27FC236}">
                <a16:creationId xmlns:a16="http://schemas.microsoft.com/office/drawing/2014/main" id="{13E63F3B-A281-4F66-8158-EF42616C6CB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DBC47F2-8D6A-4271-B017-E77FA148D6E2}"/>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41844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98A94-D1A3-445D-89A5-E4B30544BE69}"/>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3" name="Footer Placeholder 2">
            <a:extLst>
              <a:ext uri="{FF2B5EF4-FFF2-40B4-BE49-F238E27FC236}">
                <a16:creationId xmlns:a16="http://schemas.microsoft.com/office/drawing/2014/main" id="{79A27220-E91F-4E8E-8E5D-67E34C78018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B7145FA-5AE2-4EF2-B670-8A7F4616215E}"/>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33576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76D6-A974-4954-BFE0-F2D0CCE5A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DD5BDA7-5309-4D77-8CC0-08D5816EC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FCB66D7-B660-44BE-8CD5-EE27A6F34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37029-BA5D-4CD8-A42B-C7A6284CE811}"/>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6" name="Footer Placeholder 5">
            <a:extLst>
              <a:ext uri="{FF2B5EF4-FFF2-40B4-BE49-F238E27FC236}">
                <a16:creationId xmlns:a16="http://schemas.microsoft.com/office/drawing/2014/main" id="{B246E30C-90C1-41EA-86C9-7DA59ADA6F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6E13AE-82DB-4DB7-A72E-061C0AB8823A}"/>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267197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DF87-D1AC-4214-B6E9-E20A94D24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E99097-3EAC-4D48-BE22-494C9AD75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428FC89-5A84-4ECE-94E4-DD19414E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568E8-9221-4802-87F3-942BD1979348}"/>
              </a:ext>
            </a:extLst>
          </p:cNvPr>
          <p:cNvSpPr>
            <a:spLocks noGrp="1"/>
          </p:cNvSpPr>
          <p:nvPr>
            <p:ph type="dt" sz="half" idx="10"/>
          </p:nvPr>
        </p:nvSpPr>
        <p:spPr/>
        <p:txBody>
          <a:bodyPr/>
          <a:lstStyle/>
          <a:p>
            <a:fld id="{9BB68BD0-5382-49DD-B0FA-001C779B273E}" type="datetimeFigureOut">
              <a:rPr lang="en-SG" smtClean="0"/>
              <a:t>14/12/2019</a:t>
            </a:fld>
            <a:endParaRPr lang="en-SG"/>
          </a:p>
        </p:txBody>
      </p:sp>
      <p:sp>
        <p:nvSpPr>
          <p:cNvPr id="6" name="Footer Placeholder 5">
            <a:extLst>
              <a:ext uri="{FF2B5EF4-FFF2-40B4-BE49-F238E27FC236}">
                <a16:creationId xmlns:a16="http://schemas.microsoft.com/office/drawing/2014/main" id="{FDCA2BB6-3E2E-4A99-BF66-D8F05D1F97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2D34792-FC13-49BD-852C-B557B77AAFC1}"/>
              </a:ext>
            </a:extLst>
          </p:cNvPr>
          <p:cNvSpPr>
            <a:spLocks noGrp="1"/>
          </p:cNvSpPr>
          <p:nvPr>
            <p:ph type="sldNum" sz="quarter" idx="12"/>
          </p:nvPr>
        </p:nvSpPr>
        <p:spPr/>
        <p:txBody>
          <a:bodyPr/>
          <a:lstStyle/>
          <a:p>
            <a:fld id="{C3D70920-90B1-4E13-B3DB-2F0C51BE4B4C}" type="slidenum">
              <a:rPr lang="en-SG" smtClean="0"/>
              <a:t>‹#›</a:t>
            </a:fld>
            <a:endParaRPr lang="en-SG"/>
          </a:p>
        </p:txBody>
      </p:sp>
    </p:spTree>
    <p:extLst>
      <p:ext uri="{BB962C8B-B14F-4D97-AF65-F5344CB8AC3E}">
        <p14:creationId xmlns:p14="http://schemas.microsoft.com/office/powerpoint/2010/main" val="185207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3592F-8BC2-4B4B-A85A-87A15D0E4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19E6883-F35C-49D5-91C4-AA61216E9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9506F04-32CB-45CB-A90D-966512623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8BD0-5382-49DD-B0FA-001C779B273E}" type="datetimeFigureOut">
              <a:rPr lang="en-SG" smtClean="0"/>
              <a:t>14/12/2019</a:t>
            </a:fld>
            <a:endParaRPr lang="en-SG"/>
          </a:p>
        </p:txBody>
      </p:sp>
      <p:sp>
        <p:nvSpPr>
          <p:cNvPr id="5" name="Footer Placeholder 4">
            <a:extLst>
              <a:ext uri="{FF2B5EF4-FFF2-40B4-BE49-F238E27FC236}">
                <a16:creationId xmlns:a16="http://schemas.microsoft.com/office/drawing/2014/main" id="{C1F98DBF-5FC3-4685-950E-FD7EA54A6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AF72F9C-9007-49B1-B17B-F4348349B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70920-90B1-4E13-B3DB-2F0C51BE4B4C}" type="slidenum">
              <a:rPr lang="en-SG" smtClean="0"/>
              <a:t>‹#›</a:t>
            </a:fld>
            <a:endParaRPr lang="en-SG"/>
          </a:p>
        </p:txBody>
      </p:sp>
    </p:spTree>
    <p:extLst>
      <p:ext uri="{BB962C8B-B14F-4D97-AF65-F5344CB8AC3E}">
        <p14:creationId xmlns:p14="http://schemas.microsoft.com/office/powerpoint/2010/main" val="329304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0F23-5E73-428F-B5F1-D90D3508B895}"/>
              </a:ext>
            </a:extLst>
          </p:cNvPr>
          <p:cNvSpPr>
            <a:spLocks noGrp="1"/>
          </p:cNvSpPr>
          <p:nvPr>
            <p:ph type="ctrTitle"/>
          </p:nvPr>
        </p:nvSpPr>
        <p:spPr/>
        <p:txBody>
          <a:bodyPr/>
          <a:lstStyle/>
          <a:p>
            <a:r>
              <a:rPr lang="en-SG" dirty="0"/>
              <a:t>Battle of the </a:t>
            </a:r>
            <a:r>
              <a:rPr lang="en-SG" dirty="0" err="1"/>
              <a:t>Neighborhood</a:t>
            </a:r>
            <a:r>
              <a:rPr lang="en-SG" dirty="0"/>
              <a:t> Capstone Project</a:t>
            </a:r>
          </a:p>
        </p:txBody>
      </p:sp>
      <p:sp>
        <p:nvSpPr>
          <p:cNvPr id="3" name="Subtitle 2">
            <a:extLst>
              <a:ext uri="{FF2B5EF4-FFF2-40B4-BE49-F238E27FC236}">
                <a16:creationId xmlns:a16="http://schemas.microsoft.com/office/drawing/2014/main" id="{8F16DA14-DB1D-4BF8-98FE-BCF82CDCBD40}"/>
              </a:ext>
            </a:extLst>
          </p:cNvPr>
          <p:cNvSpPr>
            <a:spLocks noGrp="1"/>
          </p:cNvSpPr>
          <p:nvPr>
            <p:ph type="subTitle" idx="1"/>
          </p:nvPr>
        </p:nvSpPr>
        <p:spPr/>
        <p:txBody>
          <a:bodyPr/>
          <a:lstStyle/>
          <a:p>
            <a:r>
              <a:rPr lang="en-SG" dirty="0"/>
              <a:t>By </a:t>
            </a:r>
          </a:p>
          <a:p>
            <a:endParaRPr lang="en-SG" dirty="0"/>
          </a:p>
          <a:p>
            <a:r>
              <a:rPr lang="en-SG" dirty="0"/>
              <a:t>RV Data Analytics</a:t>
            </a:r>
          </a:p>
        </p:txBody>
      </p:sp>
    </p:spTree>
    <p:extLst>
      <p:ext uri="{BB962C8B-B14F-4D97-AF65-F5344CB8AC3E}">
        <p14:creationId xmlns:p14="http://schemas.microsoft.com/office/powerpoint/2010/main" val="144030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9C0A-5649-47CE-8877-22AF674F3646}"/>
              </a:ext>
            </a:extLst>
          </p:cNvPr>
          <p:cNvSpPr>
            <a:spLocks noGrp="1"/>
          </p:cNvSpPr>
          <p:nvPr>
            <p:ph type="title"/>
          </p:nvPr>
        </p:nvSpPr>
        <p:spPr/>
        <p:txBody>
          <a:bodyPr/>
          <a:lstStyle/>
          <a:p>
            <a:r>
              <a:rPr lang="en-SG" b="1" dirty="0"/>
              <a:t>Background and Problem Statement</a:t>
            </a:r>
            <a:endParaRPr lang="en-SG" dirty="0"/>
          </a:p>
        </p:txBody>
      </p:sp>
      <p:sp>
        <p:nvSpPr>
          <p:cNvPr id="3" name="Content Placeholder 2">
            <a:extLst>
              <a:ext uri="{FF2B5EF4-FFF2-40B4-BE49-F238E27FC236}">
                <a16:creationId xmlns:a16="http://schemas.microsoft.com/office/drawing/2014/main" id="{0361BAD7-EA7A-47DF-B453-1269BCF2B855}"/>
              </a:ext>
            </a:extLst>
          </p:cNvPr>
          <p:cNvSpPr>
            <a:spLocks noGrp="1"/>
          </p:cNvSpPr>
          <p:nvPr>
            <p:ph idx="1"/>
          </p:nvPr>
        </p:nvSpPr>
        <p:spPr/>
        <p:txBody>
          <a:bodyPr>
            <a:normAutofit/>
          </a:bodyPr>
          <a:lstStyle/>
          <a:p>
            <a:r>
              <a:rPr lang="en-SG" dirty="0"/>
              <a:t>Joy Foods Pvt Limited has been successfully running a chain of high quality Indian restaurants in the US. They wish to tap in to the growing market in Canada and have identified Toronto to be their first location for opening a new Indian restaurant</a:t>
            </a:r>
          </a:p>
          <a:p>
            <a:r>
              <a:rPr lang="en-SG" dirty="0"/>
              <a:t>The restaurant business in Toronto is quite competitive and location is key to success of the business</a:t>
            </a:r>
          </a:p>
          <a:p>
            <a:r>
              <a:rPr lang="en-SG" dirty="0"/>
              <a:t>Hence, the company has hired RV Data Analytics firm to </a:t>
            </a:r>
            <a:r>
              <a:rPr lang="en-SG" dirty="0" err="1"/>
              <a:t>analyze</a:t>
            </a:r>
            <a:r>
              <a:rPr lang="en-SG" dirty="0"/>
              <a:t> the Indian restaurants in Toronto</a:t>
            </a:r>
          </a:p>
          <a:p>
            <a:r>
              <a:rPr lang="en-SG" dirty="0"/>
              <a:t>The objective of  this study is to recommend the best location to open a high quality Indian restaurant in Toronto</a:t>
            </a:r>
          </a:p>
        </p:txBody>
      </p:sp>
    </p:spTree>
    <p:extLst>
      <p:ext uri="{BB962C8B-B14F-4D97-AF65-F5344CB8AC3E}">
        <p14:creationId xmlns:p14="http://schemas.microsoft.com/office/powerpoint/2010/main" val="229083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3F3A-B12D-46EE-882E-1E7EF5949758}"/>
              </a:ext>
            </a:extLst>
          </p:cNvPr>
          <p:cNvSpPr>
            <a:spLocks noGrp="1"/>
          </p:cNvSpPr>
          <p:nvPr>
            <p:ph type="title"/>
          </p:nvPr>
        </p:nvSpPr>
        <p:spPr/>
        <p:txBody>
          <a:bodyPr/>
          <a:lstStyle/>
          <a:p>
            <a:r>
              <a:rPr lang="en-SG" dirty="0"/>
              <a:t>Data Required</a:t>
            </a:r>
          </a:p>
        </p:txBody>
      </p:sp>
      <p:sp>
        <p:nvSpPr>
          <p:cNvPr id="3" name="Content Placeholder 2">
            <a:extLst>
              <a:ext uri="{FF2B5EF4-FFF2-40B4-BE49-F238E27FC236}">
                <a16:creationId xmlns:a16="http://schemas.microsoft.com/office/drawing/2014/main" id="{F8E08E93-902B-4DA0-9F75-A75DCE0376AB}"/>
              </a:ext>
            </a:extLst>
          </p:cNvPr>
          <p:cNvSpPr>
            <a:spLocks noGrp="1"/>
          </p:cNvSpPr>
          <p:nvPr>
            <p:ph idx="1"/>
          </p:nvPr>
        </p:nvSpPr>
        <p:spPr/>
        <p:txBody>
          <a:bodyPr>
            <a:normAutofit lnSpcReduction="10000"/>
          </a:bodyPr>
          <a:lstStyle/>
          <a:p>
            <a:pPr marL="0" indent="0">
              <a:buNone/>
            </a:pPr>
            <a:r>
              <a:rPr lang="en-SG" b="1" dirty="0"/>
              <a:t>For performing this analysis, RV Data Analytics will use the following data:</a:t>
            </a:r>
          </a:p>
          <a:p>
            <a:r>
              <a:rPr lang="en-SG" dirty="0"/>
              <a:t>Description of Toronto boroughs and </a:t>
            </a:r>
            <a:r>
              <a:rPr lang="en-SG" dirty="0" err="1"/>
              <a:t>neighborhoods</a:t>
            </a:r>
            <a:r>
              <a:rPr lang="en-SG" dirty="0"/>
              <a:t> from the website</a:t>
            </a:r>
          </a:p>
          <a:p>
            <a:pPr marL="0" indent="0">
              <a:buNone/>
            </a:pPr>
            <a:r>
              <a:rPr lang="en-SG" dirty="0"/>
              <a:t>(</a:t>
            </a:r>
            <a:r>
              <a:rPr lang="en-SG" dirty="0">
                <a:hlinkClick r:id="rId2"/>
              </a:rPr>
              <a:t>https://en.wikipedia.org/wiki/</a:t>
            </a:r>
            <a:r>
              <a:rPr lang="en-SG" dirty="0" err="1">
                <a:hlinkClick r:id="rId2"/>
              </a:rPr>
              <a:t>List_of_postal_codes_of_Canada:_M</a:t>
            </a:r>
            <a:r>
              <a:rPr lang="en-SG" dirty="0">
                <a:hlinkClick r:id="rId2"/>
              </a:rPr>
              <a:t>)</a:t>
            </a:r>
            <a:r>
              <a:rPr lang="en-SG" dirty="0"/>
              <a:t>’)</a:t>
            </a:r>
          </a:p>
          <a:p>
            <a:pPr marL="0" indent="0">
              <a:buNone/>
            </a:pPr>
            <a:endParaRPr lang="en-SG" dirty="0"/>
          </a:p>
          <a:p>
            <a:r>
              <a:rPr lang="en-SG" dirty="0"/>
              <a:t>Latitude and longitude of the </a:t>
            </a:r>
            <a:r>
              <a:rPr lang="en-SG" dirty="0" err="1"/>
              <a:t>neighborhoods</a:t>
            </a:r>
            <a:r>
              <a:rPr lang="en-SG" dirty="0"/>
              <a:t> using Geocoder</a:t>
            </a:r>
          </a:p>
          <a:p>
            <a:pPr marL="0" indent="0">
              <a:buNone/>
            </a:pPr>
            <a:endParaRPr lang="en-SG" dirty="0"/>
          </a:p>
          <a:p>
            <a:r>
              <a:rPr lang="en-SG" dirty="0"/>
              <a:t>Details of Indian Restaurants in each </a:t>
            </a:r>
            <a:r>
              <a:rPr lang="en-SG" dirty="0" err="1"/>
              <a:t>neighborhood</a:t>
            </a:r>
            <a:r>
              <a:rPr lang="en-SG" dirty="0"/>
              <a:t> using Foursquare API</a:t>
            </a:r>
          </a:p>
        </p:txBody>
      </p:sp>
    </p:spTree>
    <p:extLst>
      <p:ext uri="{BB962C8B-B14F-4D97-AF65-F5344CB8AC3E}">
        <p14:creationId xmlns:p14="http://schemas.microsoft.com/office/powerpoint/2010/main" val="209334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5F4F-A175-4655-B4B1-3E133DD881E6}"/>
              </a:ext>
            </a:extLst>
          </p:cNvPr>
          <p:cNvSpPr>
            <a:spLocks noGrp="1"/>
          </p:cNvSpPr>
          <p:nvPr>
            <p:ph type="title"/>
          </p:nvPr>
        </p:nvSpPr>
        <p:spPr/>
        <p:txBody>
          <a:bodyPr/>
          <a:lstStyle/>
          <a:p>
            <a:r>
              <a:rPr lang="en-SG" dirty="0"/>
              <a:t>Methodology</a:t>
            </a:r>
          </a:p>
        </p:txBody>
      </p:sp>
      <p:sp>
        <p:nvSpPr>
          <p:cNvPr id="3" name="Content Placeholder 2">
            <a:extLst>
              <a:ext uri="{FF2B5EF4-FFF2-40B4-BE49-F238E27FC236}">
                <a16:creationId xmlns:a16="http://schemas.microsoft.com/office/drawing/2014/main" id="{D0FEBA02-66C5-4BCD-81CE-89CFFB610FDF}"/>
              </a:ext>
            </a:extLst>
          </p:cNvPr>
          <p:cNvSpPr>
            <a:spLocks noGrp="1"/>
          </p:cNvSpPr>
          <p:nvPr>
            <p:ph idx="1"/>
          </p:nvPr>
        </p:nvSpPr>
        <p:spPr/>
        <p:txBody>
          <a:bodyPr>
            <a:normAutofit fontScale="92500" lnSpcReduction="10000"/>
          </a:bodyPr>
          <a:lstStyle/>
          <a:p>
            <a:pPr marL="514350" indent="-514350">
              <a:buFont typeface="+mj-lt"/>
              <a:buAutoNum type="arabicPeriod"/>
            </a:pPr>
            <a:r>
              <a:rPr lang="en-SG" dirty="0"/>
              <a:t>Collect borough, </a:t>
            </a:r>
            <a:r>
              <a:rPr lang="en-SG" dirty="0" err="1"/>
              <a:t>neighborhood</a:t>
            </a:r>
            <a:r>
              <a:rPr lang="en-SG" dirty="0"/>
              <a:t>, latitude, longitude data Using </a:t>
            </a:r>
            <a:r>
              <a:rPr lang="en-SG" dirty="0" err="1"/>
              <a:t>FourSquare</a:t>
            </a:r>
            <a:r>
              <a:rPr lang="en-SG" dirty="0"/>
              <a:t> API, find all venues for each neighbourhood</a:t>
            </a:r>
          </a:p>
          <a:p>
            <a:pPr marL="514350" indent="-514350">
              <a:buFont typeface="+mj-lt"/>
              <a:buAutoNum type="arabicPeriod"/>
            </a:pPr>
            <a:r>
              <a:rPr lang="en-SG" dirty="0"/>
              <a:t>Filter venues for Indian Restaurants.</a:t>
            </a:r>
          </a:p>
          <a:p>
            <a:pPr marL="514350" indent="-514350">
              <a:buFont typeface="+mj-lt"/>
              <a:buAutoNum type="arabicPeriod"/>
            </a:pPr>
            <a:r>
              <a:rPr lang="en-SG" dirty="0"/>
              <a:t>Determine total number of Indian restaurants in Toronto and count them by borough</a:t>
            </a:r>
          </a:p>
          <a:p>
            <a:pPr marL="514350" indent="-514350">
              <a:buFont typeface="+mj-lt"/>
              <a:buAutoNum type="arabicPeriod"/>
            </a:pPr>
            <a:r>
              <a:rPr lang="en-SG" dirty="0"/>
              <a:t>Find rating , tips and like count for each Indian Restaurants using </a:t>
            </a:r>
            <a:r>
              <a:rPr lang="en-SG" dirty="0" err="1"/>
              <a:t>FourSquare</a:t>
            </a:r>
            <a:r>
              <a:rPr lang="en-SG" dirty="0"/>
              <a:t> API</a:t>
            </a:r>
          </a:p>
          <a:p>
            <a:pPr marL="514350" indent="-514350">
              <a:buFont typeface="+mj-lt"/>
              <a:buAutoNum type="arabicPeriod"/>
            </a:pPr>
            <a:r>
              <a:rPr lang="en-SG" dirty="0"/>
              <a:t>Identify best Indian restaurant in Toronto</a:t>
            </a:r>
          </a:p>
          <a:p>
            <a:pPr marL="514350" indent="-514350">
              <a:buFont typeface="+mj-lt"/>
              <a:buAutoNum type="arabicPeriod"/>
            </a:pPr>
            <a:r>
              <a:rPr lang="en-SG" dirty="0" err="1"/>
              <a:t>Analyze</a:t>
            </a:r>
            <a:r>
              <a:rPr lang="en-SG" dirty="0"/>
              <a:t> ratings data by borough</a:t>
            </a:r>
          </a:p>
          <a:p>
            <a:pPr marL="514350" indent="-514350">
              <a:buFont typeface="+mj-lt"/>
              <a:buAutoNum type="arabicPeriod"/>
            </a:pPr>
            <a:r>
              <a:rPr lang="en-SG" dirty="0"/>
              <a:t>Provide recommendation for best location for opening a new Indian restaurant</a:t>
            </a:r>
          </a:p>
        </p:txBody>
      </p:sp>
    </p:spTree>
    <p:extLst>
      <p:ext uri="{BB962C8B-B14F-4D97-AF65-F5344CB8AC3E}">
        <p14:creationId xmlns:p14="http://schemas.microsoft.com/office/powerpoint/2010/main" val="18594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5CED-8C12-4634-94E1-9E2968CCF4BF}"/>
              </a:ext>
            </a:extLst>
          </p:cNvPr>
          <p:cNvSpPr>
            <a:spLocks noGrp="1"/>
          </p:cNvSpPr>
          <p:nvPr>
            <p:ph type="title"/>
          </p:nvPr>
        </p:nvSpPr>
        <p:spPr/>
        <p:txBody>
          <a:bodyPr/>
          <a:lstStyle/>
          <a:p>
            <a:r>
              <a:rPr lang="en-SG" b="1" dirty="0"/>
              <a:t>Results and Discussion</a:t>
            </a:r>
            <a:endParaRPr lang="en-SG" dirty="0"/>
          </a:p>
        </p:txBody>
      </p:sp>
      <p:sp>
        <p:nvSpPr>
          <p:cNvPr id="3" name="Content Placeholder 2">
            <a:extLst>
              <a:ext uri="{FF2B5EF4-FFF2-40B4-BE49-F238E27FC236}">
                <a16:creationId xmlns:a16="http://schemas.microsoft.com/office/drawing/2014/main" id="{B7B10288-59DA-4CFC-834B-C516AE8F51D0}"/>
              </a:ext>
            </a:extLst>
          </p:cNvPr>
          <p:cNvSpPr>
            <a:spLocks noGrp="1"/>
          </p:cNvSpPr>
          <p:nvPr>
            <p:ph idx="1"/>
          </p:nvPr>
        </p:nvSpPr>
        <p:spPr>
          <a:xfrm>
            <a:off x="838200" y="1825625"/>
            <a:ext cx="4495799" cy="4351338"/>
          </a:xfrm>
        </p:spPr>
        <p:txBody>
          <a:bodyPr/>
          <a:lstStyle/>
          <a:p>
            <a:r>
              <a:rPr lang="en-SG" dirty="0"/>
              <a:t>46 Indian restaurants in Toronto spread across the 9 boroughs</a:t>
            </a:r>
          </a:p>
          <a:p>
            <a:r>
              <a:rPr lang="en-SG" dirty="0"/>
              <a:t>Scarborough has the highest number of Indian restaurants with 10</a:t>
            </a:r>
          </a:p>
        </p:txBody>
      </p:sp>
      <p:pic>
        <p:nvPicPr>
          <p:cNvPr id="4" name="Picture 3">
            <a:extLst>
              <a:ext uri="{FF2B5EF4-FFF2-40B4-BE49-F238E27FC236}">
                <a16:creationId xmlns:a16="http://schemas.microsoft.com/office/drawing/2014/main" id="{0DC50351-1631-4FFD-B36D-4AC52FC58758}"/>
              </a:ext>
            </a:extLst>
          </p:cNvPr>
          <p:cNvPicPr>
            <a:picLocks noChangeAspect="1"/>
          </p:cNvPicPr>
          <p:nvPr/>
        </p:nvPicPr>
        <p:blipFill>
          <a:blip r:embed="rId2"/>
          <a:stretch>
            <a:fillRect/>
          </a:stretch>
        </p:blipFill>
        <p:spPr>
          <a:xfrm>
            <a:off x="5333999" y="1644968"/>
            <a:ext cx="6345555" cy="4400050"/>
          </a:xfrm>
          <a:prstGeom prst="rect">
            <a:avLst/>
          </a:prstGeom>
        </p:spPr>
      </p:pic>
    </p:spTree>
    <p:extLst>
      <p:ext uri="{BB962C8B-B14F-4D97-AF65-F5344CB8AC3E}">
        <p14:creationId xmlns:p14="http://schemas.microsoft.com/office/powerpoint/2010/main" val="102463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3D1E-B8E1-473B-9D6E-903BF04384E5}"/>
              </a:ext>
            </a:extLst>
          </p:cNvPr>
          <p:cNvSpPr>
            <a:spLocks noGrp="1"/>
          </p:cNvSpPr>
          <p:nvPr>
            <p:ph type="title"/>
          </p:nvPr>
        </p:nvSpPr>
        <p:spPr/>
        <p:txBody>
          <a:bodyPr/>
          <a:lstStyle/>
          <a:p>
            <a:r>
              <a:rPr lang="en-SG" b="1" dirty="0"/>
              <a:t>Results and Discussion</a:t>
            </a:r>
            <a:endParaRPr lang="en-SG" dirty="0"/>
          </a:p>
        </p:txBody>
      </p:sp>
      <p:sp>
        <p:nvSpPr>
          <p:cNvPr id="3" name="Content Placeholder 2">
            <a:extLst>
              <a:ext uri="{FF2B5EF4-FFF2-40B4-BE49-F238E27FC236}">
                <a16:creationId xmlns:a16="http://schemas.microsoft.com/office/drawing/2014/main" id="{99946FE3-3E9A-4187-BF7D-52F3E7EDD056}"/>
              </a:ext>
            </a:extLst>
          </p:cNvPr>
          <p:cNvSpPr>
            <a:spLocks noGrp="1"/>
          </p:cNvSpPr>
          <p:nvPr>
            <p:ph idx="1"/>
          </p:nvPr>
        </p:nvSpPr>
        <p:spPr/>
        <p:txBody>
          <a:bodyPr/>
          <a:lstStyle/>
          <a:p>
            <a:r>
              <a:rPr lang="en-SG" dirty="0"/>
              <a:t>The best Indian restaurant in the city of Toronto is </a:t>
            </a:r>
            <a:r>
              <a:rPr lang="en-SG" dirty="0" err="1"/>
              <a:t>Banajara</a:t>
            </a:r>
            <a:r>
              <a:rPr lang="en-SG" dirty="0"/>
              <a:t> Indian Cuisine in Downtown Toronto. </a:t>
            </a:r>
          </a:p>
          <a:p>
            <a:r>
              <a:rPr lang="en-SG" dirty="0"/>
              <a:t>It has the maximum ratings (8.9), likes (145), and tips (75) among all the Indian restaurants.</a:t>
            </a:r>
          </a:p>
        </p:txBody>
      </p:sp>
    </p:spTree>
    <p:extLst>
      <p:ext uri="{BB962C8B-B14F-4D97-AF65-F5344CB8AC3E}">
        <p14:creationId xmlns:p14="http://schemas.microsoft.com/office/powerpoint/2010/main" val="119056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E278-BBF9-455F-953C-F32EBA9EA9F0}"/>
              </a:ext>
            </a:extLst>
          </p:cNvPr>
          <p:cNvSpPr>
            <a:spLocks noGrp="1"/>
          </p:cNvSpPr>
          <p:nvPr>
            <p:ph type="title"/>
          </p:nvPr>
        </p:nvSpPr>
        <p:spPr/>
        <p:txBody>
          <a:bodyPr/>
          <a:lstStyle/>
          <a:p>
            <a:r>
              <a:rPr lang="en-SG" dirty="0"/>
              <a:t>Results and Discussion</a:t>
            </a:r>
          </a:p>
        </p:txBody>
      </p:sp>
      <p:sp>
        <p:nvSpPr>
          <p:cNvPr id="3" name="Content Placeholder 2">
            <a:extLst>
              <a:ext uri="{FF2B5EF4-FFF2-40B4-BE49-F238E27FC236}">
                <a16:creationId xmlns:a16="http://schemas.microsoft.com/office/drawing/2014/main" id="{548DA303-8C73-4B52-8E78-8BF11F6F8FBF}"/>
              </a:ext>
            </a:extLst>
          </p:cNvPr>
          <p:cNvSpPr>
            <a:spLocks noGrp="1"/>
          </p:cNvSpPr>
          <p:nvPr>
            <p:ph idx="1"/>
          </p:nvPr>
        </p:nvSpPr>
        <p:spPr>
          <a:xfrm>
            <a:off x="838200" y="1825625"/>
            <a:ext cx="5257800" cy="4351338"/>
          </a:xfrm>
        </p:spPr>
        <p:txBody>
          <a:bodyPr/>
          <a:lstStyle/>
          <a:p>
            <a:r>
              <a:rPr lang="en-SG" dirty="0"/>
              <a:t>Downtown Toronto has the highest average rating of 8.3</a:t>
            </a:r>
          </a:p>
          <a:p>
            <a:r>
              <a:rPr lang="en-SG" dirty="0"/>
              <a:t>Despite having maximum number of Indian restaurants, the average rating of Indian restaurants in Scarborough is less than 6.0</a:t>
            </a:r>
          </a:p>
        </p:txBody>
      </p:sp>
      <p:pic>
        <p:nvPicPr>
          <p:cNvPr id="4" name="Picture 3">
            <a:extLst>
              <a:ext uri="{FF2B5EF4-FFF2-40B4-BE49-F238E27FC236}">
                <a16:creationId xmlns:a16="http://schemas.microsoft.com/office/drawing/2014/main" id="{CF4F2BA0-1D5F-457E-82CD-AB6DD86E5C46}"/>
              </a:ext>
            </a:extLst>
          </p:cNvPr>
          <p:cNvPicPr>
            <a:picLocks noChangeAspect="1"/>
          </p:cNvPicPr>
          <p:nvPr/>
        </p:nvPicPr>
        <p:blipFill>
          <a:blip r:embed="rId2"/>
          <a:stretch>
            <a:fillRect/>
          </a:stretch>
        </p:blipFill>
        <p:spPr>
          <a:xfrm>
            <a:off x="7378700" y="1601152"/>
            <a:ext cx="3771900" cy="3838575"/>
          </a:xfrm>
          <a:prstGeom prst="rect">
            <a:avLst/>
          </a:prstGeom>
        </p:spPr>
      </p:pic>
    </p:spTree>
    <p:extLst>
      <p:ext uri="{BB962C8B-B14F-4D97-AF65-F5344CB8AC3E}">
        <p14:creationId xmlns:p14="http://schemas.microsoft.com/office/powerpoint/2010/main" val="85478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CDEA-1574-43CA-9718-FFCFE59E14CF}"/>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18E82A7B-124E-42E6-B696-4750FB4FEC9C}"/>
              </a:ext>
            </a:extLst>
          </p:cNvPr>
          <p:cNvSpPr>
            <a:spLocks noGrp="1"/>
          </p:cNvSpPr>
          <p:nvPr>
            <p:ph idx="1"/>
          </p:nvPr>
        </p:nvSpPr>
        <p:spPr/>
        <p:txBody>
          <a:bodyPr/>
          <a:lstStyle/>
          <a:p>
            <a:r>
              <a:rPr lang="en-SG" dirty="0"/>
              <a:t>The Indian restaurants in the city of Toronto were </a:t>
            </a:r>
            <a:r>
              <a:rPr lang="en-SG" dirty="0" err="1"/>
              <a:t>analyzed</a:t>
            </a:r>
            <a:r>
              <a:rPr lang="en-SG" dirty="0"/>
              <a:t>. There are a total of 46 restaurants spread across the 9 boroughs with Scarborough having the most with 10</a:t>
            </a:r>
          </a:p>
          <a:p>
            <a:r>
              <a:rPr lang="en-SG" dirty="0"/>
              <a:t>However, Downtown Toronto has the highest average rating of Indian restaurants amongst all boroughs</a:t>
            </a:r>
          </a:p>
          <a:p>
            <a:r>
              <a:rPr lang="en-SG" dirty="0"/>
              <a:t>Scarborough fares fairly poorly with an average rating of less than 6.0</a:t>
            </a:r>
          </a:p>
          <a:p>
            <a:r>
              <a:rPr lang="en-SG" b="1" dirty="0"/>
              <a:t>Hence, Scarborough is recommended as a top location for opening a new high quality Indian restaurant</a:t>
            </a:r>
          </a:p>
        </p:txBody>
      </p:sp>
    </p:spTree>
    <p:extLst>
      <p:ext uri="{BB962C8B-B14F-4D97-AF65-F5344CB8AC3E}">
        <p14:creationId xmlns:p14="http://schemas.microsoft.com/office/powerpoint/2010/main" val="166426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429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Battle of the Neighborhood Capstone Project</vt:lpstr>
      <vt:lpstr>Background and Problem Statement</vt:lpstr>
      <vt:lpstr>Data Required</vt:lpstr>
      <vt:lpstr>Methodology</vt:lpstr>
      <vt:lpstr>Results and Discussion</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 Capstone Project</dc:title>
  <dc:creator>Vaidyanathan, Ramakrishnan VC SCSPL-DMA/63X</dc:creator>
  <cp:lastModifiedBy>Vaidyanathan, Ramakrishnan VC SCSPL-DMA/63X</cp:lastModifiedBy>
  <cp:revision>5</cp:revision>
  <dcterms:created xsi:type="dcterms:W3CDTF">2019-12-14T12:53:20Z</dcterms:created>
  <dcterms:modified xsi:type="dcterms:W3CDTF">2019-12-14T13:00:19Z</dcterms:modified>
</cp:coreProperties>
</file>