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74" r:id="rId2"/>
    <p:sldId id="267" r:id="rId3"/>
    <p:sldId id="268" r:id="rId4"/>
    <p:sldId id="275" r:id="rId5"/>
    <p:sldId id="259" r:id="rId6"/>
    <p:sldId id="271" r:id="rId7"/>
    <p:sldId id="281" r:id="rId8"/>
    <p:sldId id="284" r:id="rId9"/>
    <p:sldId id="279" r:id="rId10"/>
    <p:sldId id="287" r:id="rId11"/>
    <p:sldId id="285" r:id="rId12"/>
    <p:sldId id="288" r:id="rId13"/>
    <p:sldId id="280" r:id="rId14"/>
    <p:sldId id="282" r:id="rId15"/>
    <p:sldId id="290" r:id="rId16"/>
    <p:sldId id="294" r:id="rId17"/>
    <p:sldId id="276" r:id="rId18"/>
    <p:sldId id="26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81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03973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719638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pPr/>
              <a:t>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89F9E-9962-4B7B-BA18-A15907CCC6BF}"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77374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41055304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89F9E-9962-4B7B-BA18-A15907CCC6BF}"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156680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pPr/>
              <a:t>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39198548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771702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346554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0D92BC-42A9-434B-8530-ADBF4485E40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442875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0D92BC-42A9-434B-8530-ADBF4485E407}" type="datetimeFigureOut">
              <a:rPr lang="en-US" smtClean="0"/>
              <a:t>1/5/2023</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779384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0D92BC-42A9-434B-8530-ADBF4485E40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91008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0D92BC-42A9-434B-8530-ADBF4485E407}" type="datetimeFigureOut">
              <a:rPr lang="en-US" smtClean="0"/>
              <a:t>1/5/2023</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06020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0D92BC-42A9-434B-8530-ADBF4485E407}" type="datetimeFigureOut">
              <a:rPr lang="en-US" smtClean="0"/>
              <a:t>1/5/2023</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28653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0D92BC-42A9-434B-8530-ADBF4485E407}" type="datetimeFigureOut">
              <a:rPr lang="en-US" smtClean="0"/>
              <a:t>1/5/2023</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5942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850431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0D92BC-42A9-434B-8530-ADBF4485E407}" type="datetimeFigureOut">
              <a:rPr lang="en-US" smtClean="0"/>
              <a:t>1/5/2023</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89624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9D0D92BC-42A9-434B-8530-ADBF4485E407}" type="datetimeFigureOut">
              <a:rPr lang="en-US" smtClean="0"/>
              <a:pPr/>
              <a:t>1/5/2023</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5763678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ieeexplore.ieee.org/document/9441867" TargetMode="External"/><Relationship Id="rId2" Type="http://schemas.openxmlformats.org/officeDocument/2006/relationships/hyperlink" Target="https://ieeexplore.ieee.org/document/9662338" TargetMode="External"/><Relationship Id="rId1" Type="http://schemas.openxmlformats.org/officeDocument/2006/relationships/slideLayout" Target="../slideLayouts/slideLayout2.xml"/><Relationship Id="rId5" Type="http://schemas.openxmlformats.org/officeDocument/2006/relationships/hyperlink" Target="https://ieeexplore.ieee.org/document/9697315" TargetMode="External"/><Relationship Id="rId4" Type="http://schemas.openxmlformats.org/officeDocument/2006/relationships/hyperlink" Target="https://ieeexplore.ieee.org/document/9183373"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0EFFC-08C3-3442-7255-55EEC6B27E95}"/>
              </a:ext>
            </a:extLst>
          </p:cNvPr>
          <p:cNvSpPr>
            <a:spLocks noGrp="1"/>
          </p:cNvSpPr>
          <p:nvPr>
            <p:ph type="title"/>
          </p:nvPr>
        </p:nvSpPr>
        <p:spPr>
          <a:xfrm>
            <a:off x="991384" y="1745804"/>
            <a:ext cx="10792326" cy="1400530"/>
          </a:xfrm>
        </p:spPr>
        <p:txBody>
          <a:bodyPr>
            <a:normAutofit/>
          </a:bodyPr>
          <a:lstStyle/>
          <a:p>
            <a:pPr algn="ctr"/>
            <a:r>
              <a:rPr lang="en-US" sz="4000" b="1" dirty="0">
                <a:solidFill>
                  <a:schemeClr val="accent2">
                    <a:lumMod val="60000"/>
                    <a:lumOff val="40000"/>
                  </a:schemeClr>
                </a:solidFill>
              </a:rPr>
              <a:t>IoT based Smart Agriculture Using Learning Algorithms </a:t>
            </a:r>
          </a:p>
        </p:txBody>
      </p:sp>
      <p:sp>
        <p:nvSpPr>
          <p:cNvPr id="5" name="TextBox 4">
            <a:extLst>
              <a:ext uri="{FF2B5EF4-FFF2-40B4-BE49-F238E27FC236}">
                <a16:creationId xmlns:a16="http://schemas.microsoft.com/office/drawing/2014/main" id="{906F9A4A-9A52-9751-136E-DBD885056C39}"/>
              </a:ext>
            </a:extLst>
          </p:cNvPr>
          <p:cNvSpPr txBox="1"/>
          <p:nvPr/>
        </p:nvSpPr>
        <p:spPr>
          <a:xfrm>
            <a:off x="1393638" y="5136959"/>
            <a:ext cx="10262334" cy="1200329"/>
          </a:xfrm>
          <a:prstGeom prst="rect">
            <a:avLst/>
          </a:prstGeom>
          <a:noFill/>
        </p:spPr>
        <p:txBody>
          <a:bodyPr wrap="square">
            <a:spAutoFit/>
          </a:bodyPr>
          <a:lstStyle/>
          <a:p>
            <a:r>
              <a:rPr lang="en-IN" sz="1800" dirty="0"/>
              <a:t>Name: Ramavatar Yadav                            				              Guided By:</a:t>
            </a:r>
          </a:p>
          <a:p>
            <a:r>
              <a:rPr lang="en-IN" sz="1800" dirty="0"/>
              <a:t>Roll No.: 206121027 </a:t>
            </a:r>
            <a:r>
              <a:rPr lang="en-IN" i="0" u="none" strike="noStrike" baseline="0" dirty="0">
                <a:solidFill>
                  <a:srgbClr val="000000"/>
                </a:solidFill>
              </a:rPr>
              <a:t>						                                           </a:t>
            </a:r>
            <a:r>
              <a:rPr lang="en-IN" dirty="0" err="1"/>
              <a:t>Dr</a:t>
            </a:r>
            <a:r>
              <a:rPr lang="en-IN" sz="1800" dirty="0" err="1"/>
              <a:t>.</a:t>
            </a:r>
            <a:r>
              <a:rPr lang="en-IN" sz="1800" dirty="0"/>
              <a:t> </a:t>
            </a:r>
            <a:r>
              <a:rPr lang="en-US" sz="1800" dirty="0"/>
              <a:t>M. Sridevi</a:t>
            </a:r>
          </a:p>
          <a:p>
            <a:br>
              <a:rPr lang="en-IN" sz="1800" dirty="0"/>
            </a:br>
            <a:endParaRPr lang="en-US" dirty="0"/>
          </a:p>
        </p:txBody>
      </p:sp>
      <p:pic>
        <p:nvPicPr>
          <p:cNvPr id="4" name="Picture 3" descr="Text, letter&#10;&#10;Description automatically generated">
            <a:extLst>
              <a:ext uri="{FF2B5EF4-FFF2-40B4-BE49-F238E27FC236}">
                <a16:creationId xmlns:a16="http://schemas.microsoft.com/office/drawing/2014/main" id="{A11DA014-F00E-18AC-9F95-095F1A1905C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2022559" y="4662004"/>
            <a:ext cx="1478632" cy="474955"/>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50893" y="4434818"/>
            <a:ext cx="1298961" cy="702141"/>
          </a:xfrm>
          <a:prstGeom prst="rect">
            <a:avLst/>
          </a:prstGeom>
        </p:spPr>
      </p:pic>
    </p:spTree>
    <p:extLst>
      <p:ext uri="{BB962C8B-B14F-4D97-AF65-F5344CB8AC3E}">
        <p14:creationId xmlns:p14="http://schemas.microsoft.com/office/powerpoint/2010/main" val="396562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ED9DD-AB04-2065-7EC3-3B5F9EE0C502}"/>
              </a:ext>
            </a:extLst>
          </p:cNvPr>
          <p:cNvSpPr>
            <a:spLocks noGrp="1"/>
          </p:cNvSpPr>
          <p:nvPr>
            <p:ph type="title"/>
          </p:nvPr>
        </p:nvSpPr>
        <p:spPr>
          <a:xfrm>
            <a:off x="1797666" y="623668"/>
            <a:ext cx="8596668" cy="685126"/>
          </a:xfrm>
        </p:spPr>
        <p:txBody>
          <a:bodyPr/>
          <a:lstStyle/>
          <a:p>
            <a:r>
              <a:rPr lang="en-IN" dirty="0"/>
              <a:t>MODEL</a:t>
            </a:r>
          </a:p>
        </p:txBody>
      </p:sp>
      <p:sp>
        <p:nvSpPr>
          <p:cNvPr id="3" name="Content Placeholder 2">
            <a:extLst>
              <a:ext uri="{FF2B5EF4-FFF2-40B4-BE49-F238E27FC236}">
                <a16:creationId xmlns:a16="http://schemas.microsoft.com/office/drawing/2014/main" id="{30F3CC49-D23C-14C5-FD95-FF67DE697A60}"/>
              </a:ext>
            </a:extLst>
          </p:cNvPr>
          <p:cNvSpPr>
            <a:spLocks noGrp="1"/>
          </p:cNvSpPr>
          <p:nvPr>
            <p:ph idx="1"/>
          </p:nvPr>
        </p:nvSpPr>
        <p:spPr>
          <a:xfrm>
            <a:off x="1797665" y="1531144"/>
            <a:ext cx="9414285" cy="4633348"/>
          </a:xfrm>
        </p:spPr>
        <p:txBody>
          <a:bodyPr>
            <a:normAutofit/>
          </a:bodyPr>
          <a:lstStyle/>
          <a:p>
            <a:r>
              <a:rPr lang="en-IN" sz="2000" dirty="0">
                <a:solidFill>
                  <a:srgbClr val="000000"/>
                </a:solidFill>
              </a:rPr>
              <a:t>Used VGG16 model.</a:t>
            </a:r>
          </a:p>
          <a:p>
            <a:r>
              <a:rPr lang="en-US" sz="2000" dirty="0">
                <a:solidFill>
                  <a:srgbClr val="000000"/>
                </a:solidFill>
              </a:rPr>
              <a:t>VGGNet-16 consists of 16 convolutional layers and is very appealing because of its very uniform Architecture. </a:t>
            </a:r>
          </a:p>
          <a:p>
            <a:r>
              <a:rPr lang="en-US" sz="2000" dirty="0">
                <a:solidFill>
                  <a:srgbClr val="000000"/>
                </a:solidFill>
              </a:rPr>
              <a:t>There are a few convolution layers followed by a pooling layer that reduces the height and the width. </a:t>
            </a:r>
          </a:p>
          <a:p>
            <a:r>
              <a:rPr lang="en-US" sz="2000" dirty="0">
                <a:solidFill>
                  <a:srgbClr val="000000"/>
                </a:solidFill>
              </a:rPr>
              <a:t>If we look at the number of filters that we can use, around 64 filters are available that we can double to about 128 and then to 256 filters. In the last layers, we can use 512 filters.</a:t>
            </a:r>
            <a:r>
              <a:rPr lang="en-US" sz="2000" b="0" i="0" dirty="0">
                <a:solidFill>
                  <a:srgbClr val="000000"/>
                </a:solidFill>
                <a:effectLst/>
              </a:rPr>
              <a:t> which reduces the number of parameters and matrix multiplications. This enables much faster training of each layer. It uses a stack of three layers rather than two layers.</a:t>
            </a:r>
          </a:p>
          <a:p>
            <a:endParaRPr lang="en-IN" sz="2000" dirty="0">
              <a:solidFill>
                <a:srgbClr val="000000"/>
              </a:solidFill>
            </a:endParaRPr>
          </a:p>
        </p:txBody>
      </p:sp>
    </p:spTree>
    <p:extLst>
      <p:ext uri="{BB962C8B-B14F-4D97-AF65-F5344CB8AC3E}">
        <p14:creationId xmlns:p14="http://schemas.microsoft.com/office/powerpoint/2010/main" val="11381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8BAC623C-69E0-5819-D3E6-F3D5B32877CC}"/>
              </a:ext>
            </a:extLst>
          </p:cNvPr>
          <p:cNvPicPr>
            <a:picLocks noChangeAspect="1"/>
          </p:cNvPicPr>
          <p:nvPr/>
        </p:nvPicPr>
        <p:blipFill>
          <a:blip r:embed="rId2"/>
          <a:stretch>
            <a:fillRect/>
          </a:stretch>
        </p:blipFill>
        <p:spPr>
          <a:xfrm>
            <a:off x="1869075" y="332100"/>
            <a:ext cx="9413214" cy="6390748"/>
          </a:xfrm>
          <a:prstGeom prst="rect">
            <a:avLst/>
          </a:prstGeom>
        </p:spPr>
      </p:pic>
    </p:spTree>
    <p:extLst>
      <p:ext uri="{BB962C8B-B14F-4D97-AF65-F5344CB8AC3E}">
        <p14:creationId xmlns:p14="http://schemas.microsoft.com/office/powerpoint/2010/main" val="20544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44BB2-65F7-2FAB-B290-EEF93EF88C8E}"/>
              </a:ext>
            </a:extLst>
          </p:cNvPr>
          <p:cNvSpPr>
            <a:spLocks noGrp="1"/>
          </p:cNvSpPr>
          <p:nvPr>
            <p:ph type="title"/>
          </p:nvPr>
        </p:nvSpPr>
        <p:spPr>
          <a:xfrm>
            <a:off x="2058352" y="726100"/>
            <a:ext cx="8911687" cy="1280890"/>
          </a:xfrm>
        </p:spPr>
        <p:txBody>
          <a:bodyPr/>
          <a:lstStyle/>
          <a:p>
            <a:r>
              <a:rPr lang="en-US" dirty="0"/>
              <a:t>MODEL</a:t>
            </a:r>
          </a:p>
        </p:txBody>
      </p:sp>
      <p:sp>
        <p:nvSpPr>
          <p:cNvPr id="3" name="Content Placeholder 2">
            <a:extLst>
              <a:ext uri="{FF2B5EF4-FFF2-40B4-BE49-F238E27FC236}">
                <a16:creationId xmlns:a16="http://schemas.microsoft.com/office/drawing/2014/main" id="{786A7059-1FDD-C491-48E6-F36E8B05EDB7}"/>
              </a:ext>
            </a:extLst>
          </p:cNvPr>
          <p:cNvSpPr>
            <a:spLocks noGrp="1"/>
          </p:cNvSpPr>
          <p:nvPr>
            <p:ph idx="1"/>
          </p:nvPr>
        </p:nvSpPr>
        <p:spPr>
          <a:xfrm>
            <a:off x="2058353" y="1680865"/>
            <a:ext cx="9280208" cy="5317811"/>
          </a:xfrm>
        </p:spPr>
        <p:txBody>
          <a:bodyPr>
            <a:noAutofit/>
          </a:bodyPr>
          <a:lstStyle/>
          <a:p>
            <a:pPr algn="just">
              <a:lnSpc>
                <a:spcPct val="150000"/>
              </a:lnSpc>
              <a:tabLst>
                <a:tab pos="533400" algn="l"/>
              </a:tabLst>
            </a:pPr>
            <a:r>
              <a:rPr lang="en-US" sz="2000" dirty="0">
                <a:solidFill>
                  <a:srgbClr val="000000"/>
                </a:solidFill>
              </a:rPr>
              <a:t>The proposed model uses Random Forest classifier for the prediction of water requirement for the crop. </a:t>
            </a:r>
          </a:p>
          <a:p>
            <a:pPr algn="just">
              <a:lnSpc>
                <a:spcPct val="150000"/>
              </a:lnSpc>
              <a:tabLst>
                <a:tab pos="533400" algn="l"/>
              </a:tabLst>
            </a:pPr>
            <a:r>
              <a:rPr lang="en-US" sz="2000" dirty="0">
                <a:solidFill>
                  <a:srgbClr val="000000"/>
                </a:solidFill>
              </a:rPr>
              <a:t>The proposed model uses IoT sensors like temperature, humidity and soil moisture to collect data and send it to think speak cloud. The data from cloud is then send to our machine learning model which predicts the requirement of water for crop.</a:t>
            </a:r>
          </a:p>
          <a:p>
            <a:pPr lvl="0" algn="just">
              <a:lnSpc>
                <a:spcPct val="150000"/>
              </a:lnSpc>
              <a:tabLst>
                <a:tab pos="533400" algn="l"/>
              </a:tabLst>
            </a:pPr>
            <a:r>
              <a:rPr lang="en-US" sz="2000" dirty="0">
                <a:solidFill>
                  <a:srgbClr val="000000"/>
                </a:solidFill>
              </a:rPr>
              <a:t>Random forest model is being proven better than other traditional method for predicting water requirement for crops.</a:t>
            </a:r>
          </a:p>
        </p:txBody>
      </p:sp>
    </p:spTree>
    <p:extLst>
      <p:ext uri="{BB962C8B-B14F-4D97-AF65-F5344CB8AC3E}">
        <p14:creationId xmlns:p14="http://schemas.microsoft.com/office/powerpoint/2010/main" val="168207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52F01-E262-EA30-FD6D-67130D657CEE}"/>
              </a:ext>
            </a:extLst>
          </p:cNvPr>
          <p:cNvSpPr>
            <a:spLocks noGrp="1"/>
          </p:cNvSpPr>
          <p:nvPr>
            <p:ph type="title"/>
          </p:nvPr>
        </p:nvSpPr>
        <p:spPr>
          <a:xfrm>
            <a:off x="1805134" y="581907"/>
            <a:ext cx="8911687" cy="1280890"/>
          </a:xfrm>
        </p:spPr>
        <p:txBody>
          <a:bodyPr/>
          <a:lstStyle/>
          <a:p>
            <a:r>
              <a:rPr lang="en-US" dirty="0"/>
              <a:t>Implementation for Smart Irrigation:</a:t>
            </a:r>
          </a:p>
        </p:txBody>
      </p:sp>
      <p:pic>
        <p:nvPicPr>
          <p:cNvPr id="5" name="Content Placeholder 4">
            <a:extLst>
              <a:ext uri="{FF2B5EF4-FFF2-40B4-BE49-F238E27FC236}">
                <a16:creationId xmlns:a16="http://schemas.microsoft.com/office/drawing/2014/main" id="{C37B570F-046E-5BFB-D0C1-C2E26FF3AE4F}"/>
              </a:ext>
            </a:extLst>
          </p:cNvPr>
          <p:cNvPicPr>
            <a:picLocks noGrp="1" noChangeAspect="1"/>
          </p:cNvPicPr>
          <p:nvPr>
            <p:ph idx="1"/>
          </p:nvPr>
        </p:nvPicPr>
        <p:blipFill>
          <a:blip r:embed="rId2"/>
          <a:stretch>
            <a:fillRect/>
          </a:stretch>
        </p:blipFill>
        <p:spPr>
          <a:xfrm>
            <a:off x="677978" y="1844771"/>
            <a:ext cx="5849431" cy="4431322"/>
          </a:xfrm>
        </p:spPr>
      </p:pic>
      <p:pic>
        <p:nvPicPr>
          <p:cNvPr id="9" name="Picture 8">
            <a:extLst>
              <a:ext uri="{FF2B5EF4-FFF2-40B4-BE49-F238E27FC236}">
                <a16:creationId xmlns:a16="http://schemas.microsoft.com/office/drawing/2014/main" id="{CCBC5E80-E9D6-6530-5010-41DE6458798A}"/>
              </a:ext>
            </a:extLst>
          </p:cNvPr>
          <p:cNvPicPr>
            <a:picLocks noChangeAspect="1"/>
          </p:cNvPicPr>
          <p:nvPr/>
        </p:nvPicPr>
        <p:blipFill>
          <a:blip r:embed="rId3"/>
          <a:stretch>
            <a:fillRect/>
          </a:stretch>
        </p:blipFill>
        <p:spPr>
          <a:xfrm>
            <a:off x="6478808" y="1813889"/>
            <a:ext cx="5035214" cy="4444619"/>
          </a:xfrm>
          <a:prstGeom prst="rect">
            <a:avLst/>
          </a:prstGeom>
        </p:spPr>
      </p:pic>
    </p:spTree>
    <p:extLst>
      <p:ext uri="{BB962C8B-B14F-4D97-AF65-F5344CB8AC3E}">
        <p14:creationId xmlns:p14="http://schemas.microsoft.com/office/powerpoint/2010/main" val="2971032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60A5-360A-4648-A8EF-AF9FEF0DFF39}"/>
              </a:ext>
            </a:extLst>
          </p:cNvPr>
          <p:cNvSpPr>
            <a:spLocks noGrp="1"/>
          </p:cNvSpPr>
          <p:nvPr>
            <p:ph type="title"/>
          </p:nvPr>
        </p:nvSpPr>
        <p:spPr>
          <a:xfrm>
            <a:off x="1718369" y="684965"/>
            <a:ext cx="5385816" cy="1259894"/>
          </a:xfrm>
        </p:spPr>
        <p:txBody>
          <a:bodyPr>
            <a:normAutofit/>
          </a:bodyPr>
          <a:lstStyle/>
          <a:p>
            <a:r>
              <a:rPr lang="en-IN" dirty="0">
                <a:effectLst/>
              </a:rPr>
              <a:t>RESULTS AND ANALYSIS</a:t>
            </a:r>
          </a:p>
        </p:txBody>
      </p:sp>
      <p:sp>
        <p:nvSpPr>
          <p:cNvPr id="3" name="Content Placeholder 2">
            <a:extLst>
              <a:ext uri="{FF2B5EF4-FFF2-40B4-BE49-F238E27FC236}">
                <a16:creationId xmlns:a16="http://schemas.microsoft.com/office/drawing/2014/main" id="{E7E9E910-3044-DD4C-B19A-D82B02B92983}"/>
              </a:ext>
            </a:extLst>
          </p:cNvPr>
          <p:cNvSpPr>
            <a:spLocks noGrp="1"/>
          </p:cNvSpPr>
          <p:nvPr>
            <p:ph idx="1"/>
          </p:nvPr>
        </p:nvSpPr>
        <p:spPr>
          <a:xfrm>
            <a:off x="1085322" y="1721038"/>
            <a:ext cx="10387247" cy="1064365"/>
          </a:xfrm>
        </p:spPr>
        <p:txBody>
          <a:bodyPr>
            <a:normAutofit/>
          </a:bodyPr>
          <a:lstStyle/>
          <a:p>
            <a:pPr marL="0" indent="0">
              <a:buNone/>
            </a:pPr>
            <a:r>
              <a:rPr lang="en-US" sz="1600" b="1" i="0" dirty="0">
                <a:effectLst/>
                <a:latin typeface="+mj-lt"/>
              </a:rPr>
              <a:t>1. </a:t>
            </a:r>
            <a:r>
              <a:rPr lang="en-US" sz="1600" b="1" dirty="0">
                <a:latin typeface="+mj-lt"/>
              </a:rPr>
              <a:t>VGG16 (Visual Geometry Group) Model</a:t>
            </a:r>
          </a:p>
          <a:p>
            <a:r>
              <a:rPr lang="en-US" i="0" dirty="0">
                <a:effectLst/>
                <a:latin typeface="+mj-lt"/>
              </a:rPr>
              <a:t>The accuracy score of VGG16 model lies between 74% to 79% and the average accuracy is 78.36%</a:t>
            </a:r>
          </a:p>
          <a:p>
            <a:endParaRPr lang="en-US" i="0" dirty="0">
              <a:effectLst/>
              <a:latin typeface="+mj-lt"/>
            </a:endParaRPr>
          </a:p>
        </p:txBody>
      </p:sp>
      <p:sp>
        <p:nvSpPr>
          <p:cNvPr id="18" name="TextBox 17">
            <a:extLst>
              <a:ext uri="{FF2B5EF4-FFF2-40B4-BE49-F238E27FC236}">
                <a16:creationId xmlns:a16="http://schemas.microsoft.com/office/drawing/2014/main" id="{365E4BB2-D41E-7648-87DC-F02831449055}"/>
              </a:ext>
            </a:extLst>
          </p:cNvPr>
          <p:cNvSpPr txBox="1"/>
          <p:nvPr/>
        </p:nvSpPr>
        <p:spPr>
          <a:xfrm>
            <a:off x="7540594" y="6356061"/>
            <a:ext cx="2534693" cy="320041"/>
          </a:xfrm>
          <a:prstGeom prst="rect">
            <a:avLst/>
          </a:prstGeom>
        </p:spPr>
        <p:txBody>
          <a:bodyPr vert="horz" lIns="91440" tIns="45720" rIns="91440" bIns="45720" rtlCol="0" anchor="t">
            <a:normAutofit fontScale="92500"/>
          </a:bodyPr>
          <a:lstStyle/>
          <a:p>
            <a:pPr>
              <a:spcBef>
                <a:spcPct val="0"/>
              </a:spcBef>
              <a:spcAft>
                <a:spcPts val="600"/>
              </a:spcAft>
            </a:pPr>
            <a:r>
              <a:rPr lang="en-US" sz="1400" dirty="0">
                <a:solidFill>
                  <a:schemeClr val="tx1">
                    <a:lumMod val="85000"/>
                    <a:lumOff val="15000"/>
                  </a:schemeClr>
                </a:solidFill>
                <a:latin typeface="+mj-lt"/>
                <a:ea typeface="+mj-ea"/>
                <a:cs typeface="+mj-cs"/>
              </a:rPr>
              <a:t>Fig: VGG16 Accuracy Score</a:t>
            </a:r>
          </a:p>
        </p:txBody>
      </p:sp>
      <p:sp>
        <p:nvSpPr>
          <p:cNvPr id="20" name="TextBox 19">
            <a:extLst>
              <a:ext uri="{FF2B5EF4-FFF2-40B4-BE49-F238E27FC236}">
                <a16:creationId xmlns:a16="http://schemas.microsoft.com/office/drawing/2014/main" id="{6B2EB04A-4FA1-0C42-84D6-77910F8361BF}"/>
              </a:ext>
            </a:extLst>
          </p:cNvPr>
          <p:cNvSpPr txBox="1"/>
          <p:nvPr/>
        </p:nvSpPr>
        <p:spPr>
          <a:xfrm>
            <a:off x="1718369" y="6268861"/>
            <a:ext cx="3010857" cy="407241"/>
          </a:xfrm>
          <a:prstGeom prst="rect">
            <a:avLst/>
          </a:prstGeom>
        </p:spPr>
        <p:txBody>
          <a:bodyPr vert="horz" lIns="91440" tIns="45720" rIns="91440" bIns="45720" rtlCol="0" anchor="t">
            <a:noAutofit/>
          </a:bodyPr>
          <a:lstStyle/>
          <a:p>
            <a:pPr algn="ctr">
              <a:spcBef>
                <a:spcPct val="0"/>
              </a:spcBef>
              <a:spcAft>
                <a:spcPts val="600"/>
              </a:spcAft>
            </a:pPr>
            <a:r>
              <a:rPr lang="en-US" sz="1300" dirty="0">
                <a:solidFill>
                  <a:schemeClr val="tx1">
                    <a:lumMod val="85000"/>
                    <a:lumOff val="15000"/>
                  </a:schemeClr>
                </a:solidFill>
                <a:latin typeface="+mj-lt"/>
                <a:ea typeface="+mj-ea"/>
                <a:cs typeface="+mj-cs"/>
              </a:rPr>
              <a:t>Fig:  Accuracy v/s Num of epochs Curve</a:t>
            </a:r>
          </a:p>
        </p:txBody>
      </p:sp>
      <p:pic>
        <p:nvPicPr>
          <p:cNvPr id="6" name="Picture 5">
            <a:extLst>
              <a:ext uri="{FF2B5EF4-FFF2-40B4-BE49-F238E27FC236}">
                <a16:creationId xmlns:a16="http://schemas.microsoft.com/office/drawing/2014/main" id="{DF6A00B0-914D-C96E-DD46-F2F25AB64640}"/>
              </a:ext>
            </a:extLst>
          </p:cNvPr>
          <p:cNvPicPr>
            <a:picLocks noChangeAspect="1"/>
          </p:cNvPicPr>
          <p:nvPr/>
        </p:nvPicPr>
        <p:blipFill>
          <a:blip r:embed="rId2"/>
          <a:stretch>
            <a:fillRect/>
          </a:stretch>
        </p:blipFill>
        <p:spPr>
          <a:xfrm>
            <a:off x="855512" y="2849774"/>
            <a:ext cx="4634727" cy="3281092"/>
          </a:xfrm>
          <a:prstGeom prst="rect">
            <a:avLst/>
          </a:prstGeom>
        </p:spPr>
      </p:pic>
      <p:pic>
        <p:nvPicPr>
          <p:cNvPr id="5" name="Picture 4">
            <a:extLst>
              <a:ext uri="{FF2B5EF4-FFF2-40B4-BE49-F238E27FC236}">
                <a16:creationId xmlns:a16="http://schemas.microsoft.com/office/drawing/2014/main" id="{E4D7D5CB-217B-DEA4-6CC4-A3983211F5AD}"/>
              </a:ext>
            </a:extLst>
          </p:cNvPr>
          <p:cNvPicPr>
            <a:picLocks noChangeAspect="1"/>
          </p:cNvPicPr>
          <p:nvPr/>
        </p:nvPicPr>
        <p:blipFill>
          <a:blip r:embed="rId3"/>
          <a:stretch>
            <a:fillRect/>
          </a:stretch>
        </p:blipFill>
        <p:spPr>
          <a:xfrm>
            <a:off x="5824024" y="2849774"/>
            <a:ext cx="5648545" cy="3281092"/>
          </a:xfrm>
          <a:prstGeom prst="rect">
            <a:avLst/>
          </a:prstGeom>
        </p:spPr>
      </p:pic>
    </p:spTree>
    <p:extLst>
      <p:ext uri="{BB962C8B-B14F-4D97-AF65-F5344CB8AC3E}">
        <p14:creationId xmlns:p14="http://schemas.microsoft.com/office/powerpoint/2010/main" val="103450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60A5-360A-4648-A8EF-AF9FEF0DFF39}"/>
              </a:ext>
            </a:extLst>
          </p:cNvPr>
          <p:cNvSpPr>
            <a:spLocks noGrp="1"/>
          </p:cNvSpPr>
          <p:nvPr>
            <p:ph type="title"/>
          </p:nvPr>
        </p:nvSpPr>
        <p:spPr>
          <a:xfrm>
            <a:off x="1718369" y="684965"/>
            <a:ext cx="5385816" cy="1259894"/>
          </a:xfrm>
        </p:spPr>
        <p:txBody>
          <a:bodyPr>
            <a:normAutofit/>
          </a:bodyPr>
          <a:lstStyle/>
          <a:p>
            <a:r>
              <a:rPr lang="en-IN" dirty="0">
                <a:effectLst/>
              </a:rPr>
              <a:t>RESULTS AND ANALYSIS</a:t>
            </a:r>
          </a:p>
        </p:txBody>
      </p:sp>
      <p:sp>
        <p:nvSpPr>
          <p:cNvPr id="3" name="Content Placeholder 2">
            <a:extLst>
              <a:ext uri="{FF2B5EF4-FFF2-40B4-BE49-F238E27FC236}">
                <a16:creationId xmlns:a16="http://schemas.microsoft.com/office/drawing/2014/main" id="{E7E9E910-3044-DD4C-B19A-D82B02B92983}"/>
              </a:ext>
            </a:extLst>
          </p:cNvPr>
          <p:cNvSpPr>
            <a:spLocks noGrp="1"/>
          </p:cNvSpPr>
          <p:nvPr>
            <p:ph idx="1"/>
          </p:nvPr>
        </p:nvSpPr>
        <p:spPr>
          <a:xfrm>
            <a:off x="2093507" y="1819512"/>
            <a:ext cx="5010678" cy="4451997"/>
          </a:xfrm>
        </p:spPr>
        <p:txBody>
          <a:bodyPr>
            <a:normAutofit lnSpcReduction="10000"/>
          </a:bodyPr>
          <a:lstStyle/>
          <a:p>
            <a:pPr marL="0" indent="0">
              <a:buNone/>
            </a:pPr>
            <a:r>
              <a:rPr lang="en-US" sz="1600" b="1" dirty="0">
                <a:latin typeface="+mj-lt"/>
              </a:rPr>
              <a:t>2</a:t>
            </a:r>
            <a:r>
              <a:rPr lang="en-US" sz="1600" b="1" i="0" dirty="0">
                <a:effectLst/>
                <a:latin typeface="+mj-lt"/>
              </a:rPr>
              <a:t>. </a:t>
            </a:r>
            <a:r>
              <a:rPr lang="en-US" sz="1600" b="1" dirty="0">
                <a:latin typeface="+mj-lt"/>
              </a:rPr>
              <a:t>Random Forest Classifier Model</a:t>
            </a:r>
          </a:p>
          <a:p>
            <a:r>
              <a:rPr lang="en-US" dirty="0">
                <a:latin typeface="+mj-lt"/>
              </a:rPr>
              <a:t>The proposed irrigation model is able to perform better than traditional models. Using this model 90% accuracy is achieved. </a:t>
            </a:r>
          </a:p>
          <a:p>
            <a:r>
              <a:rPr lang="en-US" dirty="0">
                <a:latin typeface="+mj-lt"/>
              </a:rPr>
              <a:t>indicates the true and predicted label on testing data set,15 true positive and 15 true negative, 0 false positive and 1 false negative. </a:t>
            </a:r>
          </a:p>
          <a:p>
            <a:r>
              <a:rPr lang="en-US" dirty="0">
                <a:latin typeface="+mj-lt"/>
              </a:rPr>
              <a:t>The model gives </a:t>
            </a:r>
          </a:p>
          <a:p>
            <a:pPr marL="0" indent="0">
              <a:buNone/>
            </a:pPr>
            <a:r>
              <a:rPr lang="en-US" dirty="0">
                <a:latin typeface="+mj-lt"/>
              </a:rPr>
              <a:t>      precision = 1, </a:t>
            </a:r>
          </a:p>
          <a:p>
            <a:pPr marL="0" indent="0">
              <a:buNone/>
            </a:pPr>
            <a:r>
              <a:rPr lang="en-US" dirty="0">
                <a:latin typeface="+mj-lt"/>
              </a:rPr>
              <a:t>      recall = 0.93,</a:t>
            </a:r>
          </a:p>
          <a:p>
            <a:pPr marL="0" indent="0">
              <a:buNone/>
            </a:pPr>
            <a:r>
              <a:rPr lang="en-US" dirty="0">
                <a:latin typeface="+mj-lt"/>
              </a:rPr>
              <a:t>      accuracy = 0.97</a:t>
            </a:r>
          </a:p>
          <a:p>
            <a:pPr marL="0" indent="0">
              <a:buNone/>
            </a:pPr>
            <a:r>
              <a:rPr lang="en-US" dirty="0">
                <a:latin typeface="+mj-lt"/>
              </a:rPr>
              <a:t>      F1 score = 0.90</a:t>
            </a:r>
          </a:p>
          <a:p>
            <a:endParaRPr lang="en-US" i="0" dirty="0">
              <a:effectLst/>
              <a:latin typeface="+mj-lt"/>
            </a:endParaRPr>
          </a:p>
        </p:txBody>
      </p:sp>
      <p:sp>
        <p:nvSpPr>
          <p:cNvPr id="18" name="TextBox 17">
            <a:extLst>
              <a:ext uri="{FF2B5EF4-FFF2-40B4-BE49-F238E27FC236}">
                <a16:creationId xmlns:a16="http://schemas.microsoft.com/office/drawing/2014/main" id="{365E4BB2-D41E-7648-87DC-F02831449055}"/>
              </a:ext>
            </a:extLst>
          </p:cNvPr>
          <p:cNvSpPr txBox="1"/>
          <p:nvPr/>
        </p:nvSpPr>
        <p:spPr>
          <a:xfrm>
            <a:off x="8694145" y="5554203"/>
            <a:ext cx="2534693" cy="320041"/>
          </a:xfrm>
          <a:prstGeom prst="rect">
            <a:avLst/>
          </a:prstGeom>
        </p:spPr>
        <p:txBody>
          <a:bodyPr vert="horz" lIns="91440" tIns="45720" rIns="91440" bIns="45720" rtlCol="0" anchor="t">
            <a:normAutofit fontScale="92500"/>
          </a:bodyPr>
          <a:lstStyle/>
          <a:p>
            <a:pPr>
              <a:spcBef>
                <a:spcPct val="0"/>
              </a:spcBef>
              <a:spcAft>
                <a:spcPts val="600"/>
              </a:spcAft>
            </a:pPr>
            <a:r>
              <a:rPr lang="en-US" sz="1400" dirty="0">
                <a:solidFill>
                  <a:schemeClr val="tx1">
                    <a:lumMod val="85000"/>
                    <a:lumOff val="15000"/>
                  </a:schemeClr>
                </a:solidFill>
                <a:latin typeface="+mj-lt"/>
                <a:ea typeface="+mj-ea"/>
                <a:cs typeface="+mj-cs"/>
              </a:rPr>
              <a:t>Fig: VGG16 Accuracy Score</a:t>
            </a:r>
          </a:p>
        </p:txBody>
      </p:sp>
      <p:pic>
        <p:nvPicPr>
          <p:cNvPr id="9" name="Picture 8">
            <a:extLst>
              <a:ext uri="{FF2B5EF4-FFF2-40B4-BE49-F238E27FC236}">
                <a16:creationId xmlns:a16="http://schemas.microsoft.com/office/drawing/2014/main" id="{0BFF8214-0421-835E-ED5E-349A277D423C}"/>
              </a:ext>
            </a:extLst>
          </p:cNvPr>
          <p:cNvPicPr>
            <a:picLocks noChangeAspect="1"/>
          </p:cNvPicPr>
          <p:nvPr/>
        </p:nvPicPr>
        <p:blipFill>
          <a:blip r:embed="rId2"/>
          <a:stretch>
            <a:fillRect/>
          </a:stretch>
        </p:blipFill>
        <p:spPr>
          <a:xfrm>
            <a:off x="7314614" y="1944859"/>
            <a:ext cx="4343400" cy="3438525"/>
          </a:xfrm>
          <a:prstGeom prst="rect">
            <a:avLst/>
          </a:prstGeom>
        </p:spPr>
      </p:pic>
    </p:spTree>
    <p:extLst>
      <p:ext uri="{BB962C8B-B14F-4D97-AF65-F5344CB8AC3E}">
        <p14:creationId xmlns:p14="http://schemas.microsoft.com/office/powerpoint/2010/main" val="29489054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FEEFD-A69A-19DB-07B6-BC4F8F57F768}"/>
              </a:ext>
            </a:extLst>
          </p:cNvPr>
          <p:cNvSpPr>
            <a:spLocks noGrp="1"/>
          </p:cNvSpPr>
          <p:nvPr>
            <p:ph type="title"/>
          </p:nvPr>
        </p:nvSpPr>
        <p:spPr>
          <a:xfrm>
            <a:off x="2041901" y="609600"/>
            <a:ext cx="8596668" cy="678873"/>
          </a:xfrm>
        </p:spPr>
        <p:txBody>
          <a:bodyPr/>
          <a:lstStyle/>
          <a:p>
            <a:r>
              <a:rPr lang="en-IN" b="1" dirty="0"/>
              <a:t>FUTURE WORK</a:t>
            </a:r>
          </a:p>
        </p:txBody>
      </p:sp>
      <p:sp>
        <p:nvSpPr>
          <p:cNvPr id="3" name="Content Placeholder 2">
            <a:extLst>
              <a:ext uri="{FF2B5EF4-FFF2-40B4-BE49-F238E27FC236}">
                <a16:creationId xmlns:a16="http://schemas.microsoft.com/office/drawing/2014/main" id="{F2BB9685-C6C8-893D-296C-308869CE5E64}"/>
              </a:ext>
            </a:extLst>
          </p:cNvPr>
          <p:cNvSpPr>
            <a:spLocks noGrp="1"/>
          </p:cNvSpPr>
          <p:nvPr>
            <p:ph idx="1"/>
          </p:nvPr>
        </p:nvSpPr>
        <p:spPr>
          <a:xfrm>
            <a:off x="1915290" y="1495511"/>
            <a:ext cx="8973103" cy="4752889"/>
          </a:xfrm>
        </p:spPr>
        <p:txBody>
          <a:bodyPr/>
          <a:lstStyle/>
          <a:p>
            <a:pPr algn="just">
              <a:lnSpc>
                <a:spcPct val="150000"/>
              </a:lnSpc>
              <a:tabLst>
                <a:tab pos="533400" algn="l"/>
              </a:tabLst>
            </a:pPr>
            <a:r>
              <a:rPr lang="en-US" sz="2000" dirty="0">
                <a:solidFill>
                  <a:srgbClr val="000000"/>
                </a:solidFill>
              </a:rPr>
              <a:t>The future work is to improve the accuracy of wild Animals detection in farms. </a:t>
            </a:r>
          </a:p>
          <a:p>
            <a:pPr algn="just">
              <a:lnSpc>
                <a:spcPct val="150000"/>
              </a:lnSpc>
              <a:tabLst>
                <a:tab pos="533400" algn="l"/>
              </a:tabLst>
            </a:pPr>
            <a:r>
              <a:rPr lang="en-US" sz="2000" dirty="0">
                <a:solidFill>
                  <a:srgbClr val="000000"/>
                </a:solidFill>
              </a:rPr>
              <a:t>Also, to create a model in which we can integrate both the models together. </a:t>
            </a:r>
          </a:p>
          <a:p>
            <a:pPr algn="just">
              <a:lnSpc>
                <a:spcPct val="150000"/>
              </a:lnSpc>
              <a:tabLst>
                <a:tab pos="533400" algn="l"/>
              </a:tabLst>
            </a:pPr>
            <a:r>
              <a:rPr lang="en-US" sz="2000" dirty="0">
                <a:solidFill>
                  <a:srgbClr val="000000"/>
                </a:solidFill>
              </a:rPr>
              <a:t>Furthermore, an app can also be developed which gives better user experience and can enhance our model to much more larger userbase.</a:t>
            </a:r>
            <a:endParaRPr lang="en-IN" sz="2000" dirty="0">
              <a:solidFill>
                <a:srgbClr val="000000"/>
              </a:solidFill>
            </a:endParaRPr>
          </a:p>
        </p:txBody>
      </p:sp>
    </p:spTree>
    <p:extLst>
      <p:ext uri="{BB962C8B-B14F-4D97-AF65-F5344CB8AC3E}">
        <p14:creationId xmlns:p14="http://schemas.microsoft.com/office/powerpoint/2010/main" val="131017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2CDE5-4263-8DBD-355C-77E1C89FAF1F}"/>
              </a:ext>
            </a:extLst>
          </p:cNvPr>
          <p:cNvSpPr>
            <a:spLocks noGrp="1"/>
          </p:cNvSpPr>
          <p:nvPr>
            <p:ph type="title"/>
          </p:nvPr>
        </p:nvSpPr>
        <p:spPr/>
        <p:txBody>
          <a:bodyPr/>
          <a:lstStyle/>
          <a:p>
            <a:r>
              <a:rPr lang="en-IN" sz="4400" u="sng" dirty="0"/>
              <a:t>References:</a:t>
            </a:r>
            <a:endParaRPr lang="en-US" dirty="0"/>
          </a:p>
        </p:txBody>
      </p:sp>
      <p:sp>
        <p:nvSpPr>
          <p:cNvPr id="3" name="Content Placeholder 2">
            <a:extLst>
              <a:ext uri="{FF2B5EF4-FFF2-40B4-BE49-F238E27FC236}">
                <a16:creationId xmlns:a16="http://schemas.microsoft.com/office/drawing/2014/main" id="{A6E8C94D-461C-53E6-DEA6-2ADEA70084EE}"/>
              </a:ext>
            </a:extLst>
          </p:cNvPr>
          <p:cNvSpPr>
            <a:spLocks noGrp="1"/>
          </p:cNvSpPr>
          <p:nvPr>
            <p:ph idx="1"/>
          </p:nvPr>
        </p:nvSpPr>
        <p:spPr>
          <a:xfrm>
            <a:off x="2416258" y="1801127"/>
            <a:ext cx="8946541" cy="4195481"/>
          </a:xfrm>
        </p:spPr>
        <p:txBody>
          <a:bodyPr>
            <a:normAutofit fontScale="92500" lnSpcReduction="20000"/>
          </a:bodyPr>
          <a:lstStyle/>
          <a:p>
            <a:pPr algn="just"/>
            <a:r>
              <a:rPr lang="en-IN" b="1" dirty="0"/>
              <a:t>[1] </a:t>
            </a:r>
            <a:r>
              <a:rPr lang="en-IN" dirty="0">
                <a:hlinkClick r:id="rId2"/>
              </a:rPr>
              <a:t>E. -T. </a:t>
            </a:r>
            <a:r>
              <a:rPr lang="en-IN" dirty="0" err="1">
                <a:hlinkClick r:id="rId2"/>
              </a:rPr>
              <a:t>Bouali</a:t>
            </a:r>
            <a:r>
              <a:rPr lang="en-IN" dirty="0">
                <a:hlinkClick r:id="rId2"/>
              </a:rPr>
              <a:t>, M. R. Abid, E. -M. </a:t>
            </a:r>
            <a:r>
              <a:rPr lang="en-IN" dirty="0" err="1">
                <a:hlinkClick r:id="rId2"/>
              </a:rPr>
              <a:t>Boufounas</a:t>
            </a:r>
            <a:r>
              <a:rPr lang="en-IN" dirty="0">
                <a:hlinkClick r:id="rId2"/>
              </a:rPr>
              <a:t>, T. A. Hamed and D. </a:t>
            </a:r>
            <a:r>
              <a:rPr lang="en-IN" dirty="0" err="1">
                <a:hlinkClick r:id="rId2"/>
              </a:rPr>
              <a:t>Benhaddou</a:t>
            </a:r>
            <a:r>
              <a:rPr lang="en-IN" dirty="0">
                <a:hlinkClick r:id="rId2"/>
              </a:rPr>
              <a:t>, "Renewable Energy Integration Into Cloud &amp; IoT-Based Smart Agriculture," in IEEE Access, vol. 10, pp. 1175-1191, 2022, </a:t>
            </a:r>
            <a:r>
              <a:rPr lang="en-IN" dirty="0" err="1">
                <a:hlinkClick r:id="rId2"/>
              </a:rPr>
              <a:t>doi</a:t>
            </a:r>
            <a:r>
              <a:rPr lang="en-IN" dirty="0">
                <a:hlinkClick r:id="rId2"/>
              </a:rPr>
              <a:t>: 10.1109/ACCESS.2021.3138160.</a:t>
            </a:r>
            <a:endParaRPr lang="en-US" b="1" dirty="0"/>
          </a:p>
          <a:p>
            <a:pPr algn="just"/>
            <a:r>
              <a:rPr lang="en-US" b="1" dirty="0"/>
              <a:t>[2] </a:t>
            </a:r>
            <a:r>
              <a:rPr lang="en-US" dirty="0">
                <a:hlinkClick r:id="rId3"/>
              </a:rPr>
              <a:t>R. R. </a:t>
            </a:r>
            <a:r>
              <a:rPr lang="en-US" dirty="0" err="1">
                <a:hlinkClick r:id="rId3"/>
              </a:rPr>
              <a:t>Thirrunavukkarasu</a:t>
            </a:r>
            <a:r>
              <a:rPr lang="en-US" dirty="0">
                <a:hlinkClick r:id="rId3"/>
              </a:rPr>
              <a:t>, T. </a:t>
            </a:r>
            <a:r>
              <a:rPr lang="en-US" dirty="0" err="1">
                <a:hlinkClick r:id="rId3"/>
              </a:rPr>
              <a:t>Meeradevi</a:t>
            </a:r>
            <a:r>
              <a:rPr lang="en-US" dirty="0">
                <a:hlinkClick r:id="rId3"/>
              </a:rPr>
              <a:t>, S. Ganesh Prabhu, J. Arunachalam, P. Manoj </a:t>
            </a:r>
            <a:r>
              <a:rPr lang="en-US" dirty="0" err="1">
                <a:hlinkClick r:id="rId3"/>
              </a:rPr>
              <a:t>kumar</a:t>
            </a:r>
            <a:r>
              <a:rPr lang="en-US" dirty="0">
                <a:hlinkClick r:id="rId3"/>
              </a:rPr>
              <a:t> and R. Prasath, "Smart Irrigation And Crop Protection Using Arduino," 2021 7th International Conference on Advanced Computing and Communication Systems (ICACCS), 2021, pp. 639-643, </a:t>
            </a:r>
            <a:r>
              <a:rPr lang="en-US" dirty="0" err="1">
                <a:hlinkClick r:id="rId3"/>
              </a:rPr>
              <a:t>doi</a:t>
            </a:r>
            <a:r>
              <a:rPr lang="en-US" dirty="0">
                <a:hlinkClick r:id="rId3"/>
              </a:rPr>
              <a:t>: 10.1109/ICACCS51430.2021.9441867.</a:t>
            </a:r>
            <a:endParaRPr lang="en-IN" b="1" dirty="0"/>
          </a:p>
          <a:p>
            <a:pPr algn="just"/>
            <a:r>
              <a:rPr lang="en-IN" b="1" dirty="0"/>
              <a:t>[3] </a:t>
            </a:r>
            <a:r>
              <a:rPr lang="en-IN" dirty="0">
                <a:hlinkClick r:id="rId4"/>
              </a:rPr>
              <a:t>Kasara Sai </a:t>
            </a:r>
            <a:r>
              <a:rPr lang="en-IN" dirty="0" err="1">
                <a:hlinkClick r:id="rId4"/>
              </a:rPr>
              <a:t>Pratyush</a:t>
            </a:r>
            <a:r>
              <a:rPr lang="en-IN" dirty="0">
                <a:hlinkClick r:id="rId4"/>
              </a:rPr>
              <a:t> Reddy , Y Mohana Roopa, </a:t>
            </a:r>
            <a:r>
              <a:rPr lang="en-IN" dirty="0" err="1">
                <a:hlinkClick r:id="rId4"/>
              </a:rPr>
              <a:t>Kovvada</a:t>
            </a:r>
            <a:r>
              <a:rPr lang="en-IN" dirty="0">
                <a:hlinkClick r:id="rId4"/>
              </a:rPr>
              <a:t> Rajeev L N , </a:t>
            </a:r>
            <a:r>
              <a:rPr lang="en-IN" dirty="0" err="1">
                <a:hlinkClick r:id="rId4"/>
              </a:rPr>
              <a:t>Narra</a:t>
            </a:r>
            <a:r>
              <a:rPr lang="en-IN" dirty="0">
                <a:hlinkClick r:id="rId4"/>
              </a:rPr>
              <a:t> Sai Nandan, ” IoT based Smart Agriculture using Machine Learning,” Proceedings of the Second International Conference on Inventive Research in Computing Applications (ICIRCA-2020) IEEE Xplore. </a:t>
            </a:r>
            <a:endParaRPr lang="en-US" dirty="0"/>
          </a:p>
          <a:p>
            <a:pPr algn="just"/>
            <a:r>
              <a:rPr lang="en-US" b="1" dirty="0"/>
              <a:t>[4] </a:t>
            </a:r>
            <a:r>
              <a:rPr lang="en-US" dirty="0">
                <a:hlinkClick r:id="rId5"/>
              </a:rPr>
              <a:t>P. </a:t>
            </a:r>
            <a:r>
              <a:rPr lang="en-US" dirty="0" err="1">
                <a:hlinkClick r:id="rId5"/>
              </a:rPr>
              <a:t>Deotale</a:t>
            </a:r>
            <a:r>
              <a:rPr lang="en-US" dirty="0">
                <a:hlinkClick r:id="rId5"/>
              </a:rPr>
              <a:t> and P. </a:t>
            </a:r>
            <a:r>
              <a:rPr lang="en-US" dirty="0" err="1">
                <a:hlinkClick r:id="rId5"/>
              </a:rPr>
              <a:t>Lokulwar</a:t>
            </a:r>
            <a:r>
              <a:rPr lang="en-US" dirty="0">
                <a:hlinkClick r:id="rId5"/>
              </a:rPr>
              <a:t>, "Smart Crop Protection System from Wild Animals Using IoT," 2021 International Conference on Computational Intelligence and Computing Applications (ICCICA), 2021, pp. 1-4, </a:t>
            </a:r>
            <a:r>
              <a:rPr lang="en-US" dirty="0" err="1">
                <a:hlinkClick r:id="rId5"/>
              </a:rPr>
              <a:t>doi</a:t>
            </a:r>
            <a:r>
              <a:rPr lang="en-US" dirty="0">
                <a:hlinkClick r:id="rId5"/>
              </a:rPr>
              <a:t>: 10.1109/ICCICA52458.2021.9697315.</a:t>
            </a:r>
            <a:endParaRPr lang="en-IN" dirty="0"/>
          </a:p>
          <a:p>
            <a:pPr algn="just"/>
            <a:endParaRPr lang="en-IN" dirty="0"/>
          </a:p>
          <a:p>
            <a:pPr algn="just"/>
            <a:endParaRPr lang="en-IN" dirty="0"/>
          </a:p>
          <a:p>
            <a:pPr algn="just"/>
            <a:endParaRPr lang="en-IN" dirty="0"/>
          </a:p>
          <a:p>
            <a:pPr algn="just"/>
            <a:endParaRPr lang="en-IN" dirty="0"/>
          </a:p>
          <a:p>
            <a:pPr algn="just"/>
            <a:endParaRPr lang="en-US" dirty="0"/>
          </a:p>
        </p:txBody>
      </p:sp>
    </p:spTree>
    <p:extLst>
      <p:ext uri="{BB962C8B-B14F-4D97-AF65-F5344CB8AC3E}">
        <p14:creationId xmlns:p14="http://schemas.microsoft.com/office/powerpoint/2010/main" val="58634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6D66-C508-760C-3833-A69A51AE05F1}"/>
              </a:ext>
            </a:extLst>
          </p:cNvPr>
          <p:cNvSpPr>
            <a:spLocks noGrp="1"/>
          </p:cNvSpPr>
          <p:nvPr>
            <p:ph type="title"/>
          </p:nvPr>
        </p:nvSpPr>
        <p:spPr>
          <a:xfrm>
            <a:off x="952500" y="2855119"/>
            <a:ext cx="10287000" cy="1147762"/>
          </a:xfrm>
        </p:spPr>
        <p:txBody>
          <a:bodyPr>
            <a:normAutofit fontScale="90000"/>
          </a:bodyPr>
          <a:lstStyle/>
          <a:p>
            <a:pPr algn="ctr"/>
            <a:r>
              <a:rPr lang="en-IN" dirty="0"/>
              <a:t>Thank you!</a:t>
            </a:r>
            <a:br>
              <a:rPr lang="en-IN" dirty="0"/>
            </a:br>
            <a:endParaRPr lang="en-IN" dirty="0"/>
          </a:p>
        </p:txBody>
      </p:sp>
    </p:spTree>
    <p:extLst>
      <p:ext uri="{BB962C8B-B14F-4D97-AF65-F5344CB8AC3E}">
        <p14:creationId xmlns:p14="http://schemas.microsoft.com/office/powerpoint/2010/main" val="2906254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067CA-4D44-1718-7342-84750905C66C}"/>
              </a:ext>
            </a:extLst>
          </p:cNvPr>
          <p:cNvSpPr>
            <a:spLocks noGrp="1"/>
          </p:cNvSpPr>
          <p:nvPr>
            <p:ph type="title"/>
          </p:nvPr>
        </p:nvSpPr>
        <p:spPr>
          <a:xfrm>
            <a:off x="1997277" y="694449"/>
            <a:ext cx="8911687" cy="1280890"/>
          </a:xfrm>
        </p:spPr>
        <p:txBody>
          <a:bodyPr/>
          <a:lstStyle/>
          <a:p>
            <a:r>
              <a:rPr lang="en-US" dirty="0"/>
              <a:t>INTRODUCTION</a:t>
            </a:r>
          </a:p>
        </p:txBody>
      </p:sp>
      <p:sp>
        <p:nvSpPr>
          <p:cNvPr id="3" name="Content Placeholder 2">
            <a:extLst>
              <a:ext uri="{FF2B5EF4-FFF2-40B4-BE49-F238E27FC236}">
                <a16:creationId xmlns:a16="http://schemas.microsoft.com/office/drawing/2014/main" id="{5DD2A252-5731-D3EA-132D-6623087CE41F}"/>
              </a:ext>
            </a:extLst>
          </p:cNvPr>
          <p:cNvSpPr>
            <a:spLocks noGrp="1"/>
          </p:cNvSpPr>
          <p:nvPr>
            <p:ph idx="1"/>
          </p:nvPr>
        </p:nvSpPr>
        <p:spPr>
          <a:xfrm>
            <a:off x="1962423" y="1796553"/>
            <a:ext cx="8946541" cy="4195481"/>
          </a:xfrm>
        </p:spPr>
        <p:txBody>
          <a:bodyPr/>
          <a:lstStyle/>
          <a:p>
            <a:pPr algn="just"/>
            <a:r>
              <a:rPr lang="en-US" sz="2400" dirty="0"/>
              <a:t>Agricultural is a field which is still plagued with inefficient monitoring and alert systems.</a:t>
            </a:r>
          </a:p>
          <a:p>
            <a:pPr algn="just"/>
            <a:r>
              <a:rPr lang="en-US" sz="2400" dirty="0"/>
              <a:t>The crops in the field should be protected from wild.</a:t>
            </a:r>
          </a:p>
          <a:p>
            <a:pPr algn="just"/>
            <a:r>
              <a:rPr lang="en-US" sz="2400" dirty="0"/>
              <a:t>Attack of wild animals on the farms leads to poor crop engenderment and consequential financial loss to the owners of the farm. </a:t>
            </a:r>
          </a:p>
          <a:p>
            <a:endParaRPr lang="en-US" dirty="0"/>
          </a:p>
        </p:txBody>
      </p:sp>
    </p:spTree>
    <p:extLst>
      <p:ext uri="{BB962C8B-B14F-4D97-AF65-F5344CB8AC3E}">
        <p14:creationId xmlns:p14="http://schemas.microsoft.com/office/powerpoint/2010/main" val="269745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B1F5F-6CC2-6233-5DC3-F327B55588BF}"/>
              </a:ext>
            </a:extLst>
          </p:cNvPr>
          <p:cNvSpPr>
            <a:spLocks noGrp="1"/>
          </p:cNvSpPr>
          <p:nvPr>
            <p:ph type="title"/>
          </p:nvPr>
        </p:nvSpPr>
        <p:spPr>
          <a:xfrm>
            <a:off x="1903608" y="637777"/>
            <a:ext cx="8911687" cy="1280890"/>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9E3B25BB-01E2-405E-BB5E-300D052FCE91}"/>
              </a:ext>
            </a:extLst>
          </p:cNvPr>
          <p:cNvSpPr>
            <a:spLocks noGrp="1"/>
          </p:cNvSpPr>
          <p:nvPr>
            <p:ph idx="1"/>
          </p:nvPr>
        </p:nvSpPr>
        <p:spPr>
          <a:xfrm>
            <a:off x="1903608" y="2179529"/>
            <a:ext cx="9233384" cy="3287708"/>
          </a:xfrm>
        </p:spPr>
        <p:txBody>
          <a:bodyPr/>
          <a:lstStyle/>
          <a:p>
            <a:pPr algn="just"/>
            <a:r>
              <a:rPr lang="en-US" sz="2400" dirty="0"/>
              <a:t>The aim of this project is to build a model which is detecting the animals using computer vision technique to protect crops and provide a smart irrigation system which predicts the water requirement for a crop using machine learning algorithm.</a:t>
            </a:r>
            <a:endParaRPr lang="en-US" dirty="0"/>
          </a:p>
        </p:txBody>
      </p:sp>
    </p:spTree>
    <p:extLst>
      <p:ext uri="{BB962C8B-B14F-4D97-AF65-F5344CB8AC3E}">
        <p14:creationId xmlns:p14="http://schemas.microsoft.com/office/powerpoint/2010/main" val="1043673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88B3-8F37-2FD4-025A-5ECE6C9A82BA}"/>
              </a:ext>
            </a:extLst>
          </p:cNvPr>
          <p:cNvSpPr>
            <a:spLocks noGrp="1"/>
          </p:cNvSpPr>
          <p:nvPr>
            <p:ph type="title"/>
          </p:nvPr>
        </p:nvSpPr>
        <p:spPr>
          <a:xfrm>
            <a:off x="1790484" y="680380"/>
            <a:ext cx="9712998" cy="1280890"/>
          </a:xfrm>
        </p:spPr>
        <p:txBody>
          <a:bodyPr>
            <a:normAutofit/>
          </a:bodyPr>
          <a:lstStyle/>
          <a:p>
            <a:r>
              <a:rPr lang="en-IN" dirty="0"/>
              <a:t>OBJECTIVE</a:t>
            </a:r>
          </a:p>
        </p:txBody>
      </p:sp>
      <p:sp>
        <p:nvSpPr>
          <p:cNvPr id="4" name="Content Placeholder 3">
            <a:extLst>
              <a:ext uri="{FF2B5EF4-FFF2-40B4-BE49-F238E27FC236}">
                <a16:creationId xmlns:a16="http://schemas.microsoft.com/office/drawing/2014/main" id="{B02FBAC5-39EC-6FB5-FA00-63E902875DA0}"/>
              </a:ext>
            </a:extLst>
          </p:cNvPr>
          <p:cNvSpPr>
            <a:spLocks noGrp="1"/>
          </p:cNvSpPr>
          <p:nvPr>
            <p:ph idx="1"/>
          </p:nvPr>
        </p:nvSpPr>
        <p:spPr>
          <a:xfrm>
            <a:off x="1790485" y="1554256"/>
            <a:ext cx="9712998" cy="4199429"/>
          </a:xfrm>
        </p:spPr>
        <p:txBody>
          <a:bodyPr>
            <a:normAutofit/>
          </a:bodyPr>
          <a:lstStyle/>
          <a:p>
            <a:pPr algn="just">
              <a:buFont typeface="Wingdings" panose="05000000000000000000" pitchFamily="2" charset="2"/>
              <a:buChar char="Ø"/>
            </a:pPr>
            <a:r>
              <a:rPr lang="en-US" sz="2400" dirty="0"/>
              <a:t>To develop a system which will detect animals in entered in the farm.</a:t>
            </a:r>
          </a:p>
          <a:p>
            <a:pPr lvl="1" algn="just">
              <a:buFont typeface="Wingdings" panose="05000000000000000000" pitchFamily="2" charset="2"/>
              <a:buChar char="Ø"/>
            </a:pPr>
            <a:r>
              <a:rPr lang="en-US" sz="2200" dirty="0"/>
              <a:t>Using Deep learning Algorithm, the model will predict the object for every image frame received from the Live Camera.</a:t>
            </a:r>
          </a:p>
          <a:p>
            <a:pPr lvl="1" algn="just">
              <a:buFont typeface="Wingdings" panose="05000000000000000000" pitchFamily="2" charset="2"/>
              <a:buChar char="Ø"/>
            </a:pPr>
            <a:r>
              <a:rPr lang="en-US" sz="2200" dirty="0"/>
              <a:t>Classify animals to harmful and non-harmful animals and take actions accordingly.</a:t>
            </a:r>
            <a:r>
              <a:rPr lang="en-US" sz="2400" dirty="0"/>
              <a:t> </a:t>
            </a:r>
          </a:p>
          <a:p>
            <a:pPr marL="342900" lvl="1" indent="-342900" algn="just">
              <a:buFont typeface="Wingdings" panose="05000000000000000000" pitchFamily="2" charset="2"/>
              <a:buChar char="Ø"/>
            </a:pPr>
            <a:r>
              <a:rPr lang="en-US" sz="2400" dirty="0"/>
              <a:t>To develop a smart irrigation system which predicts the water requirement for a crop using machine learning algorithm.</a:t>
            </a:r>
          </a:p>
          <a:p>
            <a:endParaRPr lang="en-US" dirty="0"/>
          </a:p>
        </p:txBody>
      </p:sp>
    </p:spTree>
    <p:extLst>
      <p:ext uri="{BB962C8B-B14F-4D97-AF65-F5344CB8AC3E}">
        <p14:creationId xmlns:p14="http://schemas.microsoft.com/office/powerpoint/2010/main" val="1512803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0" name="Group 79">
            <a:extLst>
              <a:ext uri="{FF2B5EF4-FFF2-40B4-BE49-F238E27FC236}">
                <a16:creationId xmlns:a16="http://schemas.microsoft.com/office/drawing/2014/main" id="{8CD25866-F15D-40A4-AEC5-47C044637A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 y="228600"/>
            <a:ext cx="2851523" cy="6638625"/>
            <a:chOff x="2487613" y="285750"/>
            <a:chExt cx="2428875" cy="5654676"/>
          </a:xfrm>
        </p:grpSpPr>
        <p:sp>
          <p:nvSpPr>
            <p:cNvPr id="93" name="Freeform 11">
              <a:extLst>
                <a:ext uri="{FF2B5EF4-FFF2-40B4-BE49-F238E27FC236}">
                  <a16:creationId xmlns:a16="http://schemas.microsoft.com/office/drawing/2014/main" id="{DCB8E995-36E8-40B6-82D4-F52DE2987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82" name="Freeform 12">
              <a:extLst>
                <a:ext uri="{FF2B5EF4-FFF2-40B4-BE49-F238E27FC236}">
                  <a16:creationId xmlns:a16="http://schemas.microsoft.com/office/drawing/2014/main" id="{DF54AEB5-68B5-46AE-B8F0-EEBE5DFED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107" name="Freeform 13">
              <a:extLst>
                <a:ext uri="{FF2B5EF4-FFF2-40B4-BE49-F238E27FC236}">
                  <a16:creationId xmlns:a16="http://schemas.microsoft.com/office/drawing/2014/main" id="{E3F708CB-F094-4EE7-8AD5-A462F1DF8B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84" name="Freeform 14">
              <a:extLst>
                <a:ext uri="{FF2B5EF4-FFF2-40B4-BE49-F238E27FC236}">
                  <a16:creationId xmlns:a16="http://schemas.microsoft.com/office/drawing/2014/main" id="{ECFCFB22-E8B5-4FAC-A354-E7E0CE6F2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109" name="Freeform 15">
              <a:extLst>
                <a:ext uri="{FF2B5EF4-FFF2-40B4-BE49-F238E27FC236}">
                  <a16:creationId xmlns:a16="http://schemas.microsoft.com/office/drawing/2014/main" id="{ED1DB3B4-A6DC-476F-986E-DF361EE84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86" name="Freeform 16">
              <a:extLst>
                <a:ext uri="{FF2B5EF4-FFF2-40B4-BE49-F238E27FC236}">
                  <a16:creationId xmlns:a16="http://schemas.microsoft.com/office/drawing/2014/main" id="{4EE13DFA-3489-4DE6-9154-34D9CB4005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87" name="Freeform 17">
              <a:extLst>
                <a:ext uri="{FF2B5EF4-FFF2-40B4-BE49-F238E27FC236}">
                  <a16:creationId xmlns:a16="http://schemas.microsoft.com/office/drawing/2014/main" id="{5CD12D51-F9A8-4CC9-B9C9-206EAFD8C1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88" name="Freeform 18">
              <a:extLst>
                <a:ext uri="{FF2B5EF4-FFF2-40B4-BE49-F238E27FC236}">
                  <a16:creationId xmlns:a16="http://schemas.microsoft.com/office/drawing/2014/main" id="{266B326C-1178-40F9-A265-6067D363B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89" name="Freeform 19">
              <a:extLst>
                <a:ext uri="{FF2B5EF4-FFF2-40B4-BE49-F238E27FC236}">
                  <a16:creationId xmlns:a16="http://schemas.microsoft.com/office/drawing/2014/main" id="{12F3B319-F00B-4755-BC54-95511E21DB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90" name="Freeform 20">
              <a:extLst>
                <a:ext uri="{FF2B5EF4-FFF2-40B4-BE49-F238E27FC236}">
                  <a16:creationId xmlns:a16="http://schemas.microsoft.com/office/drawing/2014/main" id="{3079D7BD-8A3F-47F6-8407-D9DA96FF35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91" name="Freeform 21">
              <a:extLst>
                <a:ext uri="{FF2B5EF4-FFF2-40B4-BE49-F238E27FC236}">
                  <a16:creationId xmlns:a16="http://schemas.microsoft.com/office/drawing/2014/main" id="{1F97C31C-8585-43FB-924B-8ADD65123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92" name="Freeform 22">
              <a:extLst>
                <a:ext uri="{FF2B5EF4-FFF2-40B4-BE49-F238E27FC236}">
                  <a16:creationId xmlns:a16="http://schemas.microsoft.com/office/drawing/2014/main" id="{A33E1C89-7E74-49BF-A5D1-9A352ED03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94" name="Group 93">
            <a:extLst>
              <a:ext uri="{FF2B5EF4-FFF2-40B4-BE49-F238E27FC236}">
                <a16:creationId xmlns:a16="http://schemas.microsoft.com/office/drawing/2014/main" id="{0C4A17ED-96AA-44A6-A050-E1A7A1CDD9E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7224" y="-786"/>
            <a:ext cx="2356675" cy="6854040"/>
            <a:chOff x="6627813" y="194833"/>
            <a:chExt cx="1952625" cy="5678918"/>
          </a:xfrm>
        </p:grpSpPr>
        <p:sp>
          <p:nvSpPr>
            <p:cNvPr id="95" name="Freeform 27">
              <a:extLst>
                <a:ext uri="{FF2B5EF4-FFF2-40B4-BE49-F238E27FC236}">
                  <a16:creationId xmlns:a16="http://schemas.microsoft.com/office/drawing/2014/main" id="{FBB2A87E-3E24-4A6F-9FD8-0F1436D4D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96" name="Freeform 28">
              <a:extLst>
                <a:ext uri="{FF2B5EF4-FFF2-40B4-BE49-F238E27FC236}">
                  <a16:creationId xmlns:a16="http://schemas.microsoft.com/office/drawing/2014/main" id="{257F945B-2AA3-4328-BFF5-20DE64011B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97" name="Freeform 29">
              <a:extLst>
                <a:ext uri="{FF2B5EF4-FFF2-40B4-BE49-F238E27FC236}">
                  <a16:creationId xmlns:a16="http://schemas.microsoft.com/office/drawing/2014/main" id="{E1A7230F-6A6F-403C-9D83-7176E28525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98" name="Freeform 30">
              <a:extLst>
                <a:ext uri="{FF2B5EF4-FFF2-40B4-BE49-F238E27FC236}">
                  <a16:creationId xmlns:a16="http://schemas.microsoft.com/office/drawing/2014/main" id="{E33E315A-9CB0-460E-A8B7-0A064BBFA0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99" name="Freeform 31">
              <a:extLst>
                <a:ext uri="{FF2B5EF4-FFF2-40B4-BE49-F238E27FC236}">
                  <a16:creationId xmlns:a16="http://schemas.microsoft.com/office/drawing/2014/main" id="{22CAAD33-CFAD-4E61-82AE-0C6F8385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00" name="Freeform 32">
              <a:extLst>
                <a:ext uri="{FF2B5EF4-FFF2-40B4-BE49-F238E27FC236}">
                  <a16:creationId xmlns:a16="http://schemas.microsoft.com/office/drawing/2014/main" id="{1A20E13C-2540-4000-A13B-8F781100E3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01" name="Freeform 33">
              <a:extLst>
                <a:ext uri="{FF2B5EF4-FFF2-40B4-BE49-F238E27FC236}">
                  <a16:creationId xmlns:a16="http://schemas.microsoft.com/office/drawing/2014/main" id="{51EF0A01-E03D-448B-B12E-D5BFC6D0D2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02" name="Freeform 34">
              <a:extLst>
                <a:ext uri="{FF2B5EF4-FFF2-40B4-BE49-F238E27FC236}">
                  <a16:creationId xmlns:a16="http://schemas.microsoft.com/office/drawing/2014/main" id="{58286A03-168E-477B-8876-2C53E4950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03" name="Freeform 35">
              <a:extLst>
                <a:ext uri="{FF2B5EF4-FFF2-40B4-BE49-F238E27FC236}">
                  <a16:creationId xmlns:a16="http://schemas.microsoft.com/office/drawing/2014/main" id="{3DFFC705-1899-4E4C-AE76-F85BAF2F66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104" name="Freeform 36">
              <a:extLst>
                <a:ext uri="{FF2B5EF4-FFF2-40B4-BE49-F238E27FC236}">
                  <a16:creationId xmlns:a16="http://schemas.microsoft.com/office/drawing/2014/main" id="{01C9598D-BDF6-4A24-83B6-4DCA4D134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105" name="Freeform 37">
              <a:extLst>
                <a:ext uri="{FF2B5EF4-FFF2-40B4-BE49-F238E27FC236}">
                  <a16:creationId xmlns:a16="http://schemas.microsoft.com/office/drawing/2014/main" id="{950C8213-67CD-4DEF-AA44-8BB310139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106" name="Freeform 38">
              <a:extLst>
                <a:ext uri="{FF2B5EF4-FFF2-40B4-BE49-F238E27FC236}">
                  <a16:creationId xmlns:a16="http://schemas.microsoft.com/office/drawing/2014/main" id="{2016FE1D-E3EB-4CF6-809B-159872CC7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108" name="Rectangle 107">
            <a:extLst>
              <a:ext uri="{FF2B5EF4-FFF2-40B4-BE49-F238E27FC236}">
                <a16:creationId xmlns:a16="http://schemas.microsoft.com/office/drawing/2014/main" id="{CE6C63DC-BAE4-42B6-8FDF-F6467C2D2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110" name="Freeform 11">
            <a:extLst>
              <a:ext uri="{FF2B5EF4-FFF2-40B4-BE49-F238E27FC236}">
                <a16:creationId xmlns:a16="http://schemas.microsoft.com/office/drawing/2014/main" id="{BFE4781A-41C7-4F27-8792-A74EFB8E5C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useBgFill="1">
        <p:nvSpPr>
          <p:cNvPr id="112" name="Rectangle 111">
            <a:extLst>
              <a:ext uri="{FF2B5EF4-FFF2-40B4-BE49-F238E27FC236}">
                <a16:creationId xmlns:a16="http://schemas.microsoft.com/office/drawing/2014/main" id="{CD306B45-25EE-434D-ABA9-A27B79320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3C31DE-C465-B962-7C96-FC12091184A8}"/>
              </a:ext>
            </a:extLst>
          </p:cNvPr>
          <p:cNvSpPr>
            <a:spLocks noGrp="1"/>
          </p:cNvSpPr>
          <p:nvPr>
            <p:ph type="ctrTitle"/>
          </p:nvPr>
        </p:nvSpPr>
        <p:spPr>
          <a:xfrm>
            <a:off x="1192422" y="942108"/>
            <a:ext cx="3368173" cy="4969113"/>
          </a:xfrm>
        </p:spPr>
        <p:txBody>
          <a:bodyPr vert="horz" lIns="91440" tIns="45720" rIns="91440" bIns="45720" rtlCol="0" anchor="ctr">
            <a:normAutofit/>
          </a:bodyPr>
          <a:lstStyle/>
          <a:p>
            <a:pPr algn="ctr"/>
            <a:br>
              <a:rPr lang="en-US" sz="3600" b="1" cap="all" spc="600" baseline="0" dirty="0">
                <a:solidFill>
                  <a:schemeClr val="tx2">
                    <a:lumMod val="75000"/>
                  </a:schemeClr>
                </a:solidFill>
              </a:rPr>
            </a:br>
            <a:r>
              <a:rPr lang="en-US" sz="3600" b="1" cap="all" spc="600" dirty="0">
                <a:solidFill>
                  <a:schemeClr val="tx2">
                    <a:lumMod val="75000"/>
                  </a:schemeClr>
                </a:solidFill>
              </a:rPr>
              <a:t>Existing</a:t>
            </a:r>
            <a:r>
              <a:rPr lang="en-US" sz="3600" b="1" cap="all" spc="600" baseline="0" dirty="0">
                <a:solidFill>
                  <a:schemeClr val="tx2">
                    <a:lumMod val="75000"/>
                  </a:schemeClr>
                </a:solidFill>
              </a:rPr>
              <a:t> work</a:t>
            </a:r>
          </a:p>
        </p:txBody>
      </p:sp>
      <p:sp>
        <p:nvSpPr>
          <p:cNvPr id="114" name="Rectangle 113">
            <a:extLst>
              <a:ext uri="{FF2B5EF4-FFF2-40B4-BE49-F238E27FC236}">
                <a16:creationId xmlns:a16="http://schemas.microsoft.com/office/drawing/2014/main" id="{0A42F85E-4939-431E-8B4A-EC07C8E0A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cxnSp>
        <p:nvCxnSpPr>
          <p:cNvPr id="116" name="Straight Connector 115">
            <a:extLst>
              <a:ext uri="{FF2B5EF4-FFF2-40B4-BE49-F238E27FC236}">
                <a16:creationId xmlns:a16="http://schemas.microsoft.com/office/drawing/2014/main" id="{27EBB3F9-D6F7-4F6A-8843-9FEBA15E49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871831"/>
            <a:ext cx="0" cy="3200400"/>
          </a:xfrm>
          <a:prstGeom prst="line">
            <a:avLst/>
          </a:prstGeom>
          <a:ln w="15875">
            <a:solidFill>
              <a:schemeClr val="accent4"/>
            </a:solidFill>
          </a:ln>
        </p:spPr>
        <p:style>
          <a:lnRef idx="1">
            <a:schemeClr val="accent1"/>
          </a:lnRef>
          <a:fillRef idx="0">
            <a:schemeClr val="accent1"/>
          </a:fillRef>
          <a:effectRef idx="0">
            <a:schemeClr val="accent1"/>
          </a:effectRef>
          <a:fontRef idx="minor">
            <a:schemeClr val="tx1"/>
          </a:fontRef>
        </p:style>
      </p:cxnSp>
      <p:grpSp>
        <p:nvGrpSpPr>
          <p:cNvPr id="118" name="Group 117">
            <a:extLst>
              <a:ext uri="{FF2B5EF4-FFF2-40B4-BE49-F238E27FC236}">
                <a16:creationId xmlns:a16="http://schemas.microsoft.com/office/drawing/2014/main" id="{5D2B17EF-74EB-4C33-B2E2-8E727B2E7D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009967" y="0"/>
            <a:ext cx="6176982" cy="6853245"/>
            <a:chOff x="2487613" y="285750"/>
            <a:chExt cx="2428876" cy="5654676"/>
          </a:xfrm>
          <a:solidFill>
            <a:schemeClr val="bg1">
              <a:alpha val="30000"/>
            </a:schemeClr>
          </a:solidFill>
        </p:grpSpPr>
        <p:sp>
          <p:nvSpPr>
            <p:cNvPr id="119" name="Freeform 11">
              <a:extLst>
                <a:ext uri="{FF2B5EF4-FFF2-40B4-BE49-F238E27FC236}">
                  <a16:creationId xmlns:a16="http://schemas.microsoft.com/office/drawing/2014/main" id="{0A5F1F8A-3206-4B86-883F-65E98BB6E4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120" name="Freeform 12">
              <a:extLst>
                <a:ext uri="{FF2B5EF4-FFF2-40B4-BE49-F238E27FC236}">
                  <a16:creationId xmlns:a16="http://schemas.microsoft.com/office/drawing/2014/main" id="{6935F8C7-CC88-4243-9786-F3CDBF04A0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121" name="Freeform 13">
              <a:extLst>
                <a:ext uri="{FF2B5EF4-FFF2-40B4-BE49-F238E27FC236}">
                  <a16:creationId xmlns:a16="http://schemas.microsoft.com/office/drawing/2014/main" id="{9AF7BAD9-71B3-40D8-A089-EFF7FE67BD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122" name="Freeform 14">
              <a:extLst>
                <a:ext uri="{FF2B5EF4-FFF2-40B4-BE49-F238E27FC236}">
                  <a16:creationId xmlns:a16="http://schemas.microsoft.com/office/drawing/2014/main" id="{6467094F-AEF0-4D3B-BB76-8B3C1F08B9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123" name="Freeform 15">
              <a:extLst>
                <a:ext uri="{FF2B5EF4-FFF2-40B4-BE49-F238E27FC236}">
                  <a16:creationId xmlns:a16="http://schemas.microsoft.com/office/drawing/2014/main" id="{36F56AF9-DEF1-44E7-BF42-6AAC1AA9D1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124" name="Freeform 16">
              <a:extLst>
                <a:ext uri="{FF2B5EF4-FFF2-40B4-BE49-F238E27FC236}">
                  <a16:creationId xmlns:a16="http://schemas.microsoft.com/office/drawing/2014/main" id="{A43EBE71-20BA-4A40-A513-516678089D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125" name="Freeform 17">
              <a:extLst>
                <a:ext uri="{FF2B5EF4-FFF2-40B4-BE49-F238E27FC236}">
                  <a16:creationId xmlns:a16="http://schemas.microsoft.com/office/drawing/2014/main" id="{1DB39648-7B38-4D0B-93C5-048EC4A45C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126" name="Freeform 18">
              <a:extLst>
                <a:ext uri="{FF2B5EF4-FFF2-40B4-BE49-F238E27FC236}">
                  <a16:creationId xmlns:a16="http://schemas.microsoft.com/office/drawing/2014/main" id="{8DD2661F-DE5F-45EA-B30B-7C65896388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127" name="Freeform 19">
              <a:extLst>
                <a:ext uri="{FF2B5EF4-FFF2-40B4-BE49-F238E27FC236}">
                  <a16:creationId xmlns:a16="http://schemas.microsoft.com/office/drawing/2014/main" id="{ABF0A0E5-E68E-4183-A913-228692FD85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128" name="Freeform 20">
              <a:extLst>
                <a:ext uri="{FF2B5EF4-FFF2-40B4-BE49-F238E27FC236}">
                  <a16:creationId xmlns:a16="http://schemas.microsoft.com/office/drawing/2014/main" id="{615D8F55-8ACD-4EFE-A832-06E785479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129" name="Freeform 21">
              <a:extLst>
                <a:ext uri="{FF2B5EF4-FFF2-40B4-BE49-F238E27FC236}">
                  <a16:creationId xmlns:a16="http://schemas.microsoft.com/office/drawing/2014/main" id="{0FDF4201-8CEC-474B-A6B1-88039B704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130" name="Freeform 22">
              <a:extLst>
                <a:ext uri="{FF2B5EF4-FFF2-40B4-BE49-F238E27FC236}">
                  <a16:creationId xmlns:a16="http://schemas.microsoft.com/office/drawing/2014/main" id="{0F60AEA4-B25F-417E-93FC-59686D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sp>
        <p:nvSpPr>
          <p:cNvPr id="5" name="Content Placeholder 4">
            <a:extLst>
              <a:ext uri="{FF2B5EF4-FFF2-40B4-BE49-F238E27FC236}">
                <a16:creationId xmlns:a16="http://schemas.microsoft.com/office/drawing/2014/main" id="{B83E6A63-2EA7-6754-DFEA-245CF31BD7C3}"/>
              </a:ext>
            </a:extLst>
          </p:cNvPr>
          <p:cNvSpPr>
            <a:spLocks noGrp="1"/>
          </p:cNvSpPr>
          <p:nvPr>
            <p:ph type="subTitle" idx="1"/>
          </p:nvPr>
        </p:nvSpPr>
        <p:spPr>
          <a:xfrm>
            <a:off x="4831374" y="1472039"/>
            <a:ext cx="6962950" cy="4969114"/>
          </a:xfrm>
        </p:spPr>
        <p:txBody>
          <a:bodyPr vert="horz" lIns="91440" tIns="45720" rIns="91440" bIns="45720" rtlCol="0" anchor="ctr">
            <a:normAutofit/>
          </a:bodyPr>
          <a:lstStyle/>
          <a:p>
            <a:pPr algn="just">
              <a:buFont typeface="Wingdings 3" charset="2"/>
              <a:buChar char=""/>
            </a:pPr>
            <a:r>
              <a:rPr lang="en-IN" sz="2000" dirty="0"/>
              <a:t>Currently, IR sensor and Ultrasonic sensors were used to detect the activity of animals in farms. </a:t>
            </a:r>
            <a:r>
              <a:rPr lang="en-US" sz="2000" dirty="0"/>
              <a:t>PIR sensor and Ultrasonic will detect any kind of object but Image recognition can be used to classify the wild animals.</a:t>
            </a:r>
          </a:p>
          <a:p>
            <a:pPr algn="just">
              <a:buFont typeface="Wingdings 3" charset="2"/>
              <a:buChar char=""/>
            </a:pPr>
            <a:r>
              <a:rPr lang="en-US" sz="2000" dirty="0"/>
              <a:t>There is no remote monitoring of soil moisture for farmers. Thus, an application can be developed which will enable the remote monitoring of the soil moisture values and thus assist the control of the water pump.</a:t>
            </a:r>
            <a:endParaRPr lang="en-IN" sz="2000" dirty="0"/>
          </a:p>
          <a:p>
            <a:pPr algn="just">
              <a:buFont typeface="Wingdings 3" charset="2"/>
              <a:buChar char=""/>
            </a:pPr>
            <a:endParaRPr lang="en-US" dirty="0"/>
          </a:p>
          <a:p>
            <a:pPr marL="0" indent="0">
              <a:buFont typeface="Wingdings 3" charset="2"/>
              <a:buChar char=""/>
            </a:pPr>
            <a:endParaRPr lang="en-US" dirty="0">
              <a:solidFill>
                <a:schemeClr val="tx2">
                  <a:lumMod val="75000"/>
                </a:schemeClr>
              </a:solidFill>
            </a:endParaRPr>
          </a:p>
        </p:txBody>
      </p:sp>
    </p:spTree>
    <p:extLst>
      <p:ext uri="{BB962C8B-B14F-4D97-AF65-F5344CB8AC3E}">
        <p14:creationId xmlns:p14="http://schemas.microsoft.com/office/powerpoint/2010/main" val="3492371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038CB-26AC-E690-30A0-BD88905916B3}"/>
              </a:ext>
            </a:extLst>
          </p:cNvPr>
          <p:cNvSpPr>
            <a:spLocks noGrp="1"/>
          </p:cNvSpPr>
          <p:nvPr>
            <p:ph type="title"/>
          </p:nvPr>
        </p:nvSpPr>
        <p:spPr>
          <a:xfrm>
            <a:off x="1893217" y="690521"/>
            <a:ext cx="8596668" cy="652758"/>
          </a:xfrm>
        </p:spPr>
        <p:txBody>
          <a:bodyPr/>
          <a:lstStyle/>
          <a:p>
            <a:r>
              <a:rPr lang="en-IN" dirty="0"/>
              <a:t>DATASET</a:t>
            </a:r>
          </a:p>
        </p:txBody>
      </p:sp>
      <p:sp>
        <p:nvSpPr>
          <p:cNvPr id="3" name="Content Placeholder 2">
            <a:extLst>
              <a:ext uri="{FF2B5EF4-FFF2-40B4-BE49-F238E27FC236}">
                <a16:creationId xmlns:a16="http://schemas.microsoft.com/office/drawing/2014/main" id="{54CFA7BA-9F91-89E4-2AEB-FEB63742773E}"/>
              </a:ext>
            </a:extLst>
          </p:cNvPr>
          <p:cNvSpPr>
            <a:spLocks noGrp="1"/>
          </p:cNvSpPr>
          <p:nvPr>
            <p:ph idx="1"/>
          </p:nvPr>
        </p:nvSpPr>
        <p:spPr>
          <a:xfrm>
            <a:off x="1980584" y="1343279"/>
            <a:ext cx="8596668" cy="4698084"/>
          </a:xfrm>
        </p:spPr>
        <p:txBody>
          <a:bodyPr/>
          <a:lstStyle/>
          <a:p>
            <a:r>
              <a:rPr lang="en-IN" sz="2000" dirty="0"/>
              <a:t>The first dataset consists of images of wild Animals.</a:t>
            </a:r>
          </a:p>
          <a:p>
            <a:r>
              <a:rPr lang="en-IN" sz="2000" dirty="0"/>
              <a:t>The dataset was collected from Kaggle.</a:t>
            </a:r>
          </a:p>
          <a:p>
            <a:r>
              <a:rPr lang="en-IN" sz="2000" dirty="0"/>
              <a:t>It consists of 10 type of wild animals.</a:t>
            </a:r>
          </a:p>
          <a:p>
            <a:r>
              <a:rPr lang="en-IN" sz="2000" dirty="0"/>
              <a:t>The dataset consists of around 10000 images.</a:t>
            </a:r>
          </a:p>
          <a:p>
            <a:r>
              <a:rPr lang="en-IN" sz="2000" dirty="0"/>
              <a:t>The dataset is split into test and train sets.</a:t>
            </a:r>
          </a:p>
          <a:p>
            <a:endParaRPr lang="en-IN" dirty="0"/>
          </a:p>
        </p:txBody>
      </p:sp>
      <p:pic>
        <p:nvPicPr>
          <p:cNvPr id="6" name="Picture 5" descr="A cow with a tag on its ear&#10;&#10;Description automatically generated with low confidence">
            <a:extLst>
              <a:ext uri="{FF2B5EF4-FFF2-40B4-BE49-F238E27FC236}">
                <a16:creationId xmlns:a16="http://schemas.microsoft.com/office/drawing/2014/main" id="{4F10C45D-B49F-E1C6-8F98-63AF685541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408" y="3910779"/>
            <a:ext cx="2327796" cy="2130584"/>
          </a:xfrm>
          <a:prstGeom prst="rect">
            <a:avLst/>
          </a:prstGeom>
        </p:spPr>
      </p:pic>
      <p:pic>
        <p:nvPicPr>
          <p:cNvPr id="10" name="Picture 9" descr="A tiger with its mouth open&#10;&#10;Description automatically generated">
            <a:extLst>
              <a:ext uri="{FF2B5EF4-FFF2-40B4-BE49-F238E27FC236}">
                <a16:creationId xmlns:a16="http://schemas.microsoft.com/office/drawing/2014/main" id="{58F9C987-99ED-C53E-4AC3-291E367B9E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38535" y="3896685"/>
            <a:ext cx="2142584" cy="2144678"/>
          </a:xfrm>
          <a:prstGeom prst="rect">
            <a:avLst/>
          </a:prstGeom>
        </p:spPr>
      </p:pic>
      <p:pic>
        <p:nvPicPr>
          <p:cNvPr id="12" name="Picture 11" descr="A cheetah looking at the camera&#10;&#10;Description automatically generated with medium confidence">
            <a:extLst>
              <a:ext uri="{FF2B5EF4-FFF2-40B4-BE49-F238E27FC236}">
                <a16:creationId xmlns:a16="http://schemas.microsoft.com/office/drawing/2014/main" id="{164AD58A-4791-1DA3-FC15-1C00ABAC83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9456" y="3896685"/>
            <a:ext cx="2327796" cy="2127751"/>
          </a:xfrm>
          <a:prstGeom prst="rect">
            <a:avLst/>
          </a:prstGeom>
        </p:spPr>
      </p:pic>
    </p:spTree>
    <p:extLst>
      <p:ext uri="{BB962C8B-B14F-4D97-AF65-F5344CB8AC3E}">
        <p14:creationId xmlns:p14="http://schemas.microsoft.com/office/powerpoint/2010/main" val="29096296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960A5-360A-4648-A8EF-AF9FEF0DFF39}"/>
              </a:ext>
            </a:extLst>
          </p:cNvPr>
          <p:cNvSpPr>
            <a:spLocks noGrp="1"/>
          </p:cNvSpPr>
          <p:nvPr>
            <p:ph type="title"/>
          </p:nvPr>
        </p:nvSpPr>
        <p:spPr>
          <a:xfrm>
            <a:off x="2313662" y="692980"/>
            <a:ext cx="8911687" cy="640445"/>
          </a:xfrm>
        </p:spPr>
        <p:txBody>
          <a:bodyPr/>
          <a:lstStyle/>
          <a:p>
            <a:r>
              <a:rPr lang="en-IN" dirty="0">
                <a:effectLst/>
              </a:rPr>
              <a:t>METHODOLOGY</a:t>
            </a:r>
          </a:p>
        </p:txBody>
      </p:sp>
      <p:pic>
        <p:nvPicPr>
          <p:cNvPr id="6" name="Content Placeholder 4" descr="Diagram&#10;&#10;Description automatically generated">
            <a:extLst>
              <a:ext uri="{FF2B5EF4-FFF2-40B4-BE49-F238E27FC236}">
                <a16:creationId xmlns:a16="http://schemas.microsoft.com/office/drawing/2014/main" id="{2DAE13E3-917B-5168-20B5-9CD7264A05C8}"/>
              </a:ext>
            </a:extLst>
          </p:cNvPr>
          <p:cNvPicPr>
            <a:picLocks noGrp="1" noChangeAspect="1"/>
          </p:cNvPicPr>
          <p:nvPr>
            <p:ph idx="1"/>
          </p:nvPr>
        </p:nvPicPr>
        <p:blipFill>
          <a:blip r:embed="rId2"/>
          <a:stretch>
            <a:fillRect/>
          </a:stretch>
        </p:blipFill>
        <p:spPr>
          <a:xfrm>
            <a:off x="3502102" y="1431974"/>
            <a:ext cx="4361683" cy="4733046"/>
          </a:xfrm>
          <a:prstGeom prst="rect">
            <a:avLst/>
          </a:prstGeom>
        </p:spPr>
      </p:pic>
    </p:spTree>
    <p:extLst>
      <p:ext uri="{BB962C8B-B14F-4D97-AF65-F5344CB8AC3E}">
        <p14:creationId xmlns:p14="http://schemas.microsoft.com/office/powerpoint/2010/main" val="3008056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74B86-1DCC-9A14-6B36-300780AB069F}"/>
              </a:ext>
            </a:extLst>
          </p:cNvPr>
          <p:cNvSpPr>
            <a:spLocks noGrp="1"/>
          </p:cNvSpPr>
          <p:nvPr>
            <p:ph type="title"/>
          </p:nvPr>
        </p:nvSpPr>
        <p:spPr>
          <a:xfrm>
            <a:off x="1797666" y="609601"/>
            <a:ext cx="8596668" cy="699436"/>
          </a:xfrm>
        </p:spPr>
        <p:txBody>
          <a:bodyPr/>
          <a:lstStyle/>
          <a:p>
            <a:r>
              <a:rPr lang="en-IN" dirty="0"/>
              <a:t>OUTLINE OF THE PROJECT</a:t>
            </a:r>
          </a:p>
        </p:txBody>
      </p:sp>
      <p:sp>
        <p:nvSpPr>
          <p:cNvPr id="3" name="Content Placeholder 2">
            <a:extLst>
              <a:ext uri="{FF2B5EF4-FFF2-40B4-BE49-F238E27FC236}">
                <a16:creationId xmlns:a16="http://schemas.microsoft.com/office/drawing/2014/main" id="{96EE196A-19EF-DD7E-CFB5-88313388A672}"/>
              </a:ext>
            </a:extLst>
          </p:cNvPr>
          <p:cNvSpPr>
            <a:spLocks noGrp="1"/>
          </p:cNvSpPr>
          <p:nvPr>
            <p:ph idx="1"/>
          </p:nvPr>
        </p:nvSpPr>
        <p:spPr>
          <a:xfrm>
            <a:off x="1957494" y="1674797"/>
            <a:ext cx="8596668" cy="4732326"/>
          </a:xfrm>
        </p:spPr>
        <p:txBody>
          <a:bodyPr>
            <a:normAutofit/>
          </a:bodyPr>
          <a:lstStyle/>
          <a:p>
            <a:r>
              <a:rPr lang="en-IN" sz="2000" dirty="0"/>
              <a:t>The steps involved are as follows :</a:t>
            </a:r>
          </a:p>
          <a:p>
            <a:pPr lvl="1"/>
            <a:r>
              <a:rPr lang="en-US" sz="2000" dirty="0"/>
              <a:t>The first step is Dataset Selection which is getting relevant dataset for the project. </a:t>
            </a:r>
          </a:p>
          <a:p>
            <a:pPr lvl="1"/>
            <a:r>
              <a:rPr lang="en-US" sz="2000" dirty="0"/>
              <a:t>The second step is Pre-processing which means cleansing the erroneous and noisy data to convert it into usable format. </a:t>
            </a:r>
          </a:p>
          <a:p>
            <a:pPr lvl="1"/>
            <a:r>
              <a:rPr lang="en-US" sz="2000" dirty="0"/>
              <a:t>The next step is Model Initialization followed by Model Compilation and Model Training which includes using the pre-processed data to train the model for identifying the Animals.</a:t>
            </a:r>
            <a:endParaRPr lang="en-IN" sz="2000" dirty="0"/>
          </a:p>
        </p:txBody>
      </p:sp>
    </p:spTree>
    <p:extLst>
      <p:ext uri="{BB962C8B-B14F-4D97-AF65-F5344CB8AC3E}">
        <p14:creationId xmlns:p14="http://schemas.microsoft.com/office/powerpoint/2010/main" val="3467004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2C33AB6-2C6E-F9DE-6DFC-7CC6F2BAE13E}"/>
              </a:ext>
            </a:extLst>
          </p:cNvPr>
          <p:cNvSpPr txBox="1"/>
          <p:nvPr/>
        </p:nvSpPr>
        <p:spPr>
          <a:xfrm>
            <a:off x="1799078" y="681037"/>
            <a:ext cx="7636470" cy="523220"/>
          </a:xfrm>
          <a:prstGeom prst="rect">
            <a:avLst/>
          </a:prstGeom>
          <a:noFill/>
        </p:spPr>
        <p:txBody>
          <a:bodyPr wrap="square" rtlCol="0">
            <a:spAutoFit/>
          </a:bodyPr>
          <a:lstStyle/>
          <a:p>
            <a:r>
              <a:rPr lang="en-US" sz="2800" dirty="0"/>
              <a:t>Block Diagram of proposed system :</a:t>
            </a:r>
          </a:p>
        </p:txBody>
      </p:sp>
      <p:pic>
        <p:nvPicPr>
          <p:cNvPr id="6" name="Picture 5">
            <a:extLst>
              <a:ext uri="{FF2B5EF4-FFF2-40B4-BE49-F238E27FC236}">
                <a16:creationId xmlns:a16="http://schemas.microsoft.com/office/drawing/2014/main" id="{FE6FFB53-E45A-FC12-B864-1EFC1000766C}"/>
              </a:ext>
            </a:extLst>
          </p:cNvPr>
          <p:cNvPicPr>
            <a:picLocks noChangeAspect="1"/>
          </p:cNvPicPr>
          <p:nvPr/>
        </p:nvPicPr>
        <p:blipFill>
          <a:blip r:embed="rId2"/>
          <a:stretch>
            <a:fillRect/>
          </a:stretch>
        </p:blipFill>
        <p:spPr>
          <a:xfrm>
            <a:off x="1894152" y="1803522"/>
            <a:ext cx="8403696" cy="4810763"/>
          </a:xfrm>
          <a:prstGeom prst="rect">
            <a:avLst/>
          </a:prstGeom>
        </p:spPr>
      </p:pic>
    </p:spTree>
    <p:extLst>
      <p:ext uri="{BB962C8B-B14F-4D97-AF65-F5344CB8AC3E}">
        <p14:creationId xmlns:p14="http://schemas.microsoft.com/office/powerpoint/2010/main" val="413527461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617</TotalTime>
  <Words>1024</Words>
  <Application>Microsoft Office PowerPoint</Application>
  <PresentationFormat>Widescreen</PresentationFormat>
  <Paragraphs>69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Century Gothic</vt:lpstr>
      <vt:lpstr>Wingdings</vt:lpstr>
      <vt:lpstr>Wingdings 3</vt:lpstr>
      <vt:lpstr>Wisp</vt:lpstr>
      <vt:lpstr>IoT based Smart Agriculture Using Learning Algorithms </vt:lpstr>
      <vt:lpstr>INTRODUCTION</vt:lpstr>
      <vt:lpstr>PROBLEM STATEMENT</vt:lpstr>
      <vt:lpstr>OBJECTIVE</vt:lpstr>
      <vt:lpstr> Existing work</vt:lpstr>
      <vt:lpstr>DATASET</vt:lpstr>
      <vt:lpstr>METHODOLOGY</vt:lpstr>
      <vt:lpstr>OUTLINE OF THE PROJECT</vt:lpstr>
      <vt:lpstr>PowerPoint Presentation</vt:lpstr>
      <vt:lpstr>MODEL</vt:lpstr>
      <vt:lpstr>PowerPoint Presentation</vt:lpstr>
      <vt:lpstr>MODEL</vt:lpstr>
      <vt:lpstr>Implementation for Smart Irrigation:</vt:lpstr>
      <vt:lpstr>RESULTS AND ANALYSIS</vt:lpstr>
      <vt:lpstr>RESULTS AND ANALYSIS</vt:lpstr>
      <vt:lpstr>FUTURE WORK</vt:lpstr>
      <vt:lpstr>References: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fall detection in surveillance video for elderly people</dc:title>
  <dc:creator>Md Osamah Habib</dc:creator>
  <cp:lastModifiedBy>RAMAVATAR YADAV</cp:lastModifiedBy>
  <cp:revision>29</cp:revision>
  <dcterms:created xsi:type="dcterms:W3CDTF">2022-10-16T20:01:55Z</dcterms:created>
  <dcterms:modified xsi:type="dcterms:W3CDTF">2023-01-05T09:44:40Z</dcterms:modified>
</cp:coreProperties>
</file>