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22" r:id="rId2"/>
    <p:sldId id="257" r:id="rId3"/>
    <p:sldId id="26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00" r:id="rId24"/>
    <p:sldId id="262" r:id="rId25"/>
    <p:sldId id="299" r:id="rId26"/>
    <p:sldId id="263" r:id="rId27"/>
    <p:sldId id="264" r:id="rId28"/>
    <p:sldId id="265" r:id="rId29"/>
    <p:sldId id="266" r:id="rId30"/>
    <p:sldId id="321" r:id="rId31"/>
    <p:sldId id="297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1" autoAdjust="0"/>
    <p:restoredTop sz="94660"/>
  </p:normalViewPr>
  <p:slideViewPr>
    <p:cSldViewPr>
      <p:cViewPr varScale="1">
        <p:scale>
          <a:sx n="68" d="100"/>
          <a:sy n="68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14DD9-073D-4A92-8186-1DCA3541AF1C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23052-8206-4B43-A113-86F4B3E78A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175EFB-7E67-4DBC-8E64-D1947933472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230B35-DF39-4693-A77C-E0C14F296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osvlsi.com/lect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/>
              <a:t>By:</a:t>
            </a:r>
          </a:p>
          <a:p>
            <a:endParaRPr lang="en-US" dirty="0" smtClean="0"/>
          </a:p>
          <a:p>
            <a:r>
              <a:rPr lang="en-US" dirty="0" smtClean="0"/>
              <a:t>Robert Maxwell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Agudelo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 16 Bit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5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584" y="6400800"/>
            <a:ext cx="2171701" cy="533400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 smtClean="0"/>
              <a:t>Register File</a:t>
            </a:r>
            <a:r>
              <a:rPr lang="en-US" dirty="0" smtClean="0"/>
              <a:t>			     </a:t>
            </a:r>
            <a:endParaRPr lang="en-US" dirty="0"/>
          </a:p>
        </p:txBody>
      </p:sp>
      <p:pic>
        <p:nvPicPr>
          <p:cNvPr id="3074" name="Picture 2" descr="C:\Users\Robert\Desktop\EE5113 - VLSI\Labs\Final Project\debug\mem_final_1st_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312" y="1409014"/>
            <a:ext cx="2781688" cy="4915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obert\Desktop\EE5113 - VLSI\Labs\Final Project\debug\register_file_final_1st_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85" y="1409014"/>
            <a:ext cx="2972215" cy="4915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77000" y="6324600"/>
            <a:ext cx="2528843" cy="565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800" dirty="0" smtClean="0"/>
              <a:t>Memory</a:t>
            </a:r>
            <a:r>
              <a:rPr lang="en-US" sz="8000" dirty="0" smtClean="0"/>
              <a:t>	</a:t>
            </a:r>
            <a:r>
              <a:rPr lang="en-US" dirty="0" smtClean="0"/>
              <a:t>		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1312" y="2949404"/>
            <a:ext cx="2781688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1785" y="1590609"/>
            <a:ext cx="2972215" cy="114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1785" y="2055818"/>
            <a:ext cx="2972215" cy="114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1785" y="2360618"/>
            <a:ext cx="2972215" cy="15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1784" y="4037018"/>
            <a:ext cx="2972215" cy="114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61693"/>
              </p:ext>
            </p:extLst>
          </p:nvPr>
        </p:nvGraphicFramePr>
        <p:xfrm>
          <a:off x="152400" y="1489632"/>
          <a:ext cx="2818984" cy="52159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18984"/>
              </a:tblGrid>
              <a:tr h="32599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 = 0x00000005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R4 = 0x00000002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R6 = 0x00000066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R7 = 0x0000000A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R8 = 0x00000000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R9 = 0x00000066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R10=0x00000014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R11=0x00000017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R12=0x00000004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R13=0x00000075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R14=0x00000800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R15=0x00000001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R16=0x00000013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MEM[100] = 0x66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R17=0x00640000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39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Branch is taken, next 3 instructions must be burned and flushed from the Pipeline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40096"/>
            <a:ext cx="6934199" cy="348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0090" y="5940623"/>
            <a:ext cx="665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of Dr. Byeong </a:t>
            </a:r>
            <a:r>
              <a:rPr lang="en-US" sz="1400" dirty="0" err="1" smtClean="0"/>
              <a:t>Kil</a:t>
            </a:r>
            <a:r>
              <a:rPr lang="en-US" sz="1400" dirty="0" smtClean="0"/>
              <a:t> Lee : Microcomputer Architecture Lectures (UTSA)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756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Hazard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534400" cy="1828800"/>
          </a:xfrm>
        </p:spPr>
        <p:txBody>
          <a:bodyPr/>
          <a:lstStyle/>
          <a:p>
            <a:r>
              <a:rPr lang="en-US" dirty="0" smtClean="0"/>
              <a:t>Branch destination gets loaded 4 cycles after decision</a:t>
            </a:r>
            <a:endParaRPr lang="en-US" dirty="0"/>
          </a:p>
        </p:txBody>
      </p:sp>
      <p:pic>
        <p:nvPicPr>
          <p:cNvPr id="1026" name="Picture 2" descr="C:\Users\Robert\Desktop\EE5113 - VLSI\Labs\Final Project\debug\Labelled_timing_beq_branch_haz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686800" cy="31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75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Prediction – Many options possible (predict taken, not taken, 2-bit predictor, other algorithms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this design, we predict not taken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Move branch decision hardware to the ID stage so as to only incur a 1 cycle penalty</a:t>
            </a:r>
          </a:p>
        </p:txBody>
      </p:sp>
    </p:spTree>
    <p:extLst>
      <p:ext uri="{BB962C8B-B14F-4D97-AF65-F5344CB8AC3E}">
        <p14:creationId xmlns:p14="http://schemas.microsoft.com/office/powerpoint/2010/main" val="163262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Decision to ID Stage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01000" cy="496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3890" y="6397823"/>
            <a:ext cx="665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Dr. Byeong </a:t>
            </a:r>
            <a:r>
              <a:rPr lang="en-US" sz="1400" dirty="0" err="1" smtClean="0"/>
              <a:t>Kil</a:t>
            </a:r>
            <a:r>
              <a:rPr lang="en-US" sz="1400" dirty="0" smtClean="0"/>
              <a:t> Lee : Microcomputer Architecture Lectures (UTSA)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897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the result of an instruction is required for a subsequent instruction</a:t>
            </a:r>
            <a:endParaRPr lang="en-US" dirty="0"/>
          </a:p>
        </p:txBody>
      </p:sp>
      <p:pic>
        <p:nvPicPr>
          <p:cNvPr id="4" name="Picture 2" descr="C:\Users\Robert\Desktop\EE5113 - VLSI\Labs\Final Project\debug\data_hazard_illus_DrByeong_Le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5999"/>
            <a:ext cx="7010400" cy="411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652607" y="3073654"/>
            <a:ext cx="87326" cy="612621"/>
          </a:xfrm>
          <a:prstGeom prst="straightConnector1">
            <a:avLst/>
          </a:prstGeom>
          <a:ln w="38100">
            <a:solidFill>
              <a:srgbClr val="FFFF00"/>
            </a:solidFill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39933" y="3073654"/>
            <a:ext cx="482319" cy="1269000"/>
          </a:xfrm>
          <a:prstGeom prst="straightConnector1">
            <a:avLst/>
          </a:prstGeom>
          <a:ln w="38100">
            <a:solidFill>
              <a:srgbClr val="FFFF00"/>
            </a:solidFill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43890" y="6399311"/>
            <a:ext cx="665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of Dr. Byeong </a:t>
            </a:r>
            <a:r>
              <a:rPr lang="en-US" sz="1400" dirty="0" err="1" smtClean="0"/>
              <a:t>Kil</a:t>
            </a:r>
            <a:r>
              <a:rPr lang="en-US" sz="1400" dirty="0" smtClean="0"/>
              <a:t> Lee : Microcomputer Architecture Lectures (UTSA)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322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hardware to the EX stage that tests the destination and source register addresses to determine if the result of an operation is needed by the next few instructions.</a:t>
            </a:r>
          </a:p>
          <a:p>
            <a:endParaRPr lang="en-US" dirty="0"/>
          </a:p>
          <a:p>
            <a:r>
              <a:rPr lang="en-US" dirty="0" smtClean="0"/>
              <a:t>Here we compare source1 (EX stage) with source2 (EX stage) with </a:t>
            </a:r>
            <a:r>
              <a:rPr lang="en-US" dirty="0" err="1" smtClean="0"/>
              <a:t>reg_dest</a:t>
            </a:r>
            <a:r>
              <a:rPr lang="en-US" dirty="0"/>
              <a:t> </a:t>
            </a:r>
            <a:r>
              <a:rPr lang="en-US" dirty="0" smtClean="0"/>
              <a:t>(MEM stage) and </a:t>
            </a:r>
            <a:r>
              <a:rPr lang="en-US" dirty="0" err="1" smtClean="0"/>
              <a:t>reg_dest</a:t>
            </a:r>
            <a:r>
              <a:rPr lang="en-US" dirty="0" smtClean="0"/>
              <a:t> (WB stage)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45"/>
            <a:ext cx="8229600" cy="775855"/>
          </a:xfrm>
        </p:spPr>
        <p:txBody>
          <a:bodyPr/>
          <a:lstStyle/>
          <a:p>
            <a:r>
              <a:rPr lang="en-US" dirty="0" smtClean="0"/>
              <a:t>Completed Design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7630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5062" y="6419850"/>
            <a:ext cx="654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Dr. Byeong </a:t>
            </a:r>
            <a:r>
              <a:rPr lang="en-US" sz="1400" dirty="0" err="1" smtClean="0"/>
              <a:t>Kil</a:t>
            </a:r>
            <a:r>
              <a:rPr lang="en-US" sz="1400" dirty="0" smtClean="0"/>
              <a:t> Lee : Microcomputer Architecture Lectures (UTSA)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118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Takes sum first ‘n’ Fibonacci numbers and saves to memory</a:t>
            </a:r>
            <a:r>
              <a:rPr lang="en-US" baseline="30000" dirty="0" smtClean="0"/>
              <a:t>[3]</a:t>
            </a:r>
          </a:p>
          <a:p>
            <a:pPr marL="0" indent="0">
              <a:buNone/>
            </a:pPr>
            <a:r>
              <a:rPr lang="en-US" dirty="0" smtClean="0"/>
              <a:t>							</a:t>
            </a:r>
            <a:r>
              <a:rPr lang="en-US" b="1" i="1" dirty="0" smtClean="0"/>
              <a:t>HEX Code</a:t>
            </a:r>
          </a:p>
          <a:p>
            <a:pPr marL="0" indent="0">
              <a:buNone/>
            </a:pPr>
            <a:r>
              <a:rPr lang="en-US" dirty="0" smtClean="0"/>
              <a:t>Fib: 	</a:t>
            </a:r>
            <a:r>
              <a:rPr lang="en-US" dirty="0" err="1" smtClean="0"/>
              <a:t>addi</a:t>
            </a:r>
            <a:r>
              <a:rPr lang="en-US" dirty="0" smtClean="0"/>
              <a:t>	$3,$0,8		// </a:t>
            </a:r>
            <a:r>
              <a:rPr lang="en-US" dirty="0" err="1" smtClean="0"/>
              <a:t>init</a:t>
            </a:r>
            <a:r>
              <a:rPr lang="en-US" dirty="0" smtClean="0"/>
              <a:t> $3 = n		0x20030008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addi</a:t>
            </a:r>
            <a:r>
              <a:rPr lang="en-US" dirty="0"/>
              <a:t>	</a:t>
            </a:r>
            <a:r>
              <a:rPr lang="en-US" dirty="0" smtClean="0"/>
              <a:t>$4,$0,1		//$4 = 1			0x20040001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addi</a:t>
            </a:r>
            <a:r>
              <a:rPr lang="en-US" dirty="0"/>
              <a:t>	</a:t>
            </a:r>
            <a:r>
              <a:rPr lang="en-US" dirty="0" smtClean="0"/>
              <a:t>$5,$0,-1  	//$5 = -1		0x2005FFFF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Loop: 	</a:t>
            </a:r>
            <a:r>
              <a:rPr lang="en-US" dirty="0" err="1" smtClean="0"/>
              <a:t>beq</a:t>
            </a:r>
            <a:r>
              <a:rPr lang="en-US" dirty="0" smtClean="0"/>
              <a:t>	$3,$0,end	//if $3==0, branch	0x10600008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add	$4,$4,$5	//$4 = $4 + $5		0x00852020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sub	$5,$4,$5	//$5 = $4 - $5		0x00852822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addi</a:t>
            </a:r>
            <a:r>
              <a:rPr lang="en-US" dirty="0" smtClean="0"/>
              <a:t>	$3,$3,-1	                //$3 = $3 – 1		0x2063FFFF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j	Loop		// jump			0x0800000C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nop</a:t>
            </a:r>
            <a:r>
              <a:rPr lang="en-US" dirty="0" smtClean="0"/>
              <a:t>						0x00000000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End:   	</a:t>
            </a:r>
            <a:r>
              <a:rPr lang="en-US" dirty="0" err="1" smtClean="0"/>
              <a:t>stw</a:t>
            </a:r>
            <a:r>
              <a:rPr lang="en-US" dirty="0" smtClean="0"/>
              <a:t>	$4,32($0)	//store final value	0xAC040020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5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57654"/>
              </p:ext>
            </p:extLst>
          </p:nvPr>
        </p:nvGraphicFramePr>
        <p:xfrm>
          <a:off x="228600" y="2209800"/>
          <a:ext cx="8610600" cy="238125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61060"/>
                <a:gridCol w="861060"/>
                <a:gridCol w="861060"/>
                <a:gridCol w="861060"/>
                <a:gridCol w="861060"/>
                <a:gridCol w="861060"/>
                <a:gridCol w="861060"/>
                <a:gridCol w="861060"/>
                <a:gridCol w="861060"/>
                <a:gridCol w="861060"/>
              </a:tblGrid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$3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$4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$5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2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Microprocessor without Interlocked Pipeline Stages (MIPS)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Reduced instruction set computer (RISC)</a:t>
            </a:r>
          </a:p>
          <a:p>
            <a:pPr lvl="1"/>
            <a:r>
              <a:rPr lang="en-US" sz="2000" dirty="0" smtClean="0"/>
              <a:t>Simplified instructions can provide higher performance if the simplicity enables faster execution of each instruction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Instruction set architecture (ISA)</a:t>
            </a:r>
          </a:p>
          <a:p>
            <a:pPr lvl="1"/>
            <a:r>
              <a:rPr lang="en-US" sz="2000" dirty="0" smtClean="0"/>
              <a:t>Architecture related to programming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Native data types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Instructions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Registers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Addressing modes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797859"/>
          </a:xfrm>
        </p:spPr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obert\Desktop\EE5113 - VLSI\Labs\Final Project\debug\labelled_timing_fibonacc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62709"/>
            <a:ext cx="8763000" cy="57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6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Robert\Desktop\EE5113 - VLSI\Labs\Final Project\debug\labelled_timing_fibonacci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8392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80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Robert\Desktop\EE5113 - VLSI\Labs\Final Project\debug\labelled_timing_fibonacci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866072"/>
            <a:ext cx="1600200" cy="14773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TTL Cycles: 56    Instr. Count: 47    Branch Stalls: 9</a:t>
            </a:r>
          </a:p>
          <a:p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IPC: 0.84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3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-1554558" y="3078559"/>
            <a:ext cx="4800600" cy="777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	Register File</a:t>
            </a:r>
            <a:endParaRPr lang="en-US" sz="3200" dirty="0"/>
          </a:p>
        </p:txBody>
      </p:sp>
      <p:pic>
        <p:nvPicPr>
          <p:cNvPr id="4098" name="Picture 2" descr="C:\Users\Robert\Desktop\EE5113 - VLSI\Labs\Final Project\debug\test_mipsfibonac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81" y="1447801"/>
            <a:ext cx="2627333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obert\Desktop\EE5113 - VLSI\Labs\Final Project\debug\test_mips_fibonacci_mem_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25" y="1447800"/>
            <a:ext cx="2562116" cy="5181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 rot="5400000">
            <a:off x="5836842" y="3647821"/>
            <a:ext cx="4800600" cy="7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	Data Memory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6019800"/>
            <a:ext cx="261974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6681" y="1981200"/>
            <a:ext cx="26864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0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rex Zero\Documents\UTSA\Grad School\UTSA 2011-2012\VLSI System Design\Final Project\reencountertimingreports\full_design_floorplan_encounter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81453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5141" y="5715000"/>
            <a:ext cx="2746248" cy="533400"/>
          </a:xfrm>
        </p:spPr>
        <p:txBody>
          <a:bodyPr/>
          <a:lstStyle/>
          <a:p>
            <a:r>
              <a:rPr lang="en-US" dirty="0" smtClean="0"/>
              <a:t>Pre Nanoroute</a:t>
            </a:r>
            <a:endParaRPr lang="en-US" dirty="0"/>
          </a:p>
        </p:txBody>
      </p:sp>
      <p:pic>
        <p:nvPicPr>
          <p:cNvPr id="1027" name="Picture 3" descr="C:\Users\Wrex Zero\Documents\UTSA\Grad School\UTSA 2011-2012\VLSI System Design\Final Project\reencountertimingreports\full_design_floorplan_postNaNoRoute_encounter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44040"/>
            <a:ext cx="3791594" cy="374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62600" y="5715000"/>
            <a:ext cx="2746248" cy="5334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Post Nanoroute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267200" y="35814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Cadence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5029200" cy="1904999"/>
          </a:xfrm>
        </p:spPr>
        <p:txBody>
          <a:bodyPr>
            <a:normAutofit/>
          </a:bodyPr>
          <a:lstStyle/>
          <a:p>
            <a:r>
              <a:rPr lang="en-US" dirty="0" smtClean="0"/>
              <a:t>Area</a:t>
            </a:r>
          </a:p>
          <a:p>
            <a:pPr lvl="1"/>
            <a:r>
              <a:rPr lang="en-US" sz="2000" dirty="0" smtClean="0"/>
              <a:t>Chip Area: 2.82 x 2.82cm</a:t>
            </a:r>
          </a:p>
          <a:p>
            <a:pPr lvl="1"/>
            <a:r>
              <a:rPr lang="en-US" sz="2000" dirty="0" smtClean="0"/>
              <a:t>Core Area: 2.75 x 2.75cm</a:t>
            </a:r>
          </a:p>
          <a:p>
            <a:pPr lvl="1"/>
            <a:r>
              <a:rPr lang="en-US" sz="2000" dirty="0" smtClean="0"/>
              <a:t>Standard Cell Area: </a:t>
            </a:r>
            <a:r>
              <a:rPr lang="en-US" sz="2000" dirty="0" smtClean="0">
                <a:solidFill>
                  <a:schemeClr val="tx2"/>
                </a:solidFill>
              </a:rPr>
              <a:t>1.94 </a:t>
            </a:r>
            <a:r>
              <a:rPr lang="en-US" sz="2000" dirty="0">
                <a:solidFill>
                  <a:schemeClr val="tx2"/>
                </a:solidFill>
              </a:rPr>
              <a:t>x 1.94cm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5122" name="Picture 2" descr="C:\Users\Robert\Desktop\EE5113 - VLSI\Labs\Final Project\full_design_floorplan_postNaNoRoute_encounter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953629" cy="390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3166408"/>
            <a:ext cx="3962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/>
              <a:t>Power</a:t>
            </a:r>
          </a:p>
          <a:p>
            <a:pPr marL="800100" lvl="1" indent="-34290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Internal:     26.26mW</a:t>
            </a:r>
          </a:p>
          <a:p>
            <a:pPr marL="800100" lvl="1" indent="-34290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Leakage:     8.604mW</a:t>
            </a:r>
          </a:p>
          <a:p>
            <a:pPr marL="800100" lvl="1" indent="-34290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Total:           34.88mW</a:t>
            </a:r>
          </a:p>
          <a:p>
            <a:pPr marL="800100" lvl="1" indent="-34290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Switching:   0.01144mW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947" y="4873034"/>
            <a:ext cx="3859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/>
              <a:t>Timing</a:t>
            </a:r>
          </a:p>
          <a:p>
            <a:pPr marL="800100" lvl="1" indent="-34290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WNS : -</a:t>
            </a:r>
            <a:r>
              <a:rPr lang="en-US" sz="2000" dirty="0" smtClean="0">
                <a:solidFill>
                  <a:schemeClr val="tx2"/>
                </a:solidFill>
              </a:rPr>
              <a:t>26.113ns</a:t>
            </a:r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TNS:    -</a:t>
            </a:r>
            <a:r>
              <a:rPr lang="en-US" sz="2000" dirty="0" smtClean="0">
                <a:solidFill>
                  <a:schemeClr val="tx2"/>
                </a:solidFill>
              </a:rPr>
              <a:t>1708.0ns</a:t>
            </a:r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6113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065" y="5867400"/>
            <a:ext cx="4406519" cy="3048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Amoeba Space Allocation Layout</a:t>
            </a:r>
            <a:endParaRPr lang="en-US" dirty="0"/>
          </a:p>
        </p:txBody>
      </p:sp>
      <p:pic>
        <p:nvPicPr>
          <p:cNvPr id="2050" name="Picture 2" descr="C:\Users\Wrex Zero\Documents\UTSA\Grad School\UTSA 2011-2012\VLSI System Design\Final Project\reencountertimingreports\full_design_floorplan_encounter_amoeba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083050" cy="403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95800" y="1371600"/>
            <a:ext cx="449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smtClean="0"/>
              <a:t>Instance               </a:t>
            </a:r>
            <a:r>
              <a:rPr lang="en-US" sz="1200" dirty="0"/>
              <a:t>Cells  </a:t>
            </a:r>
            <a:r>
              <a:rPr lang="en-US" sz="1200" dirty="0" smtClean="0"/>
              <a:t>   Cell </a:t>
            </a:r>
            <a:r>
              <a:rPr lang="en-US" sz="1200" dirty="0"/>
              <a:t>Area  Net Area   Wireload     </a:t>
            </a:r>
          </a:p>
          <a:p>
            <a:r>
              <a:rPr lang="en-US" sz="1200" dirty="0" smtClean="0"/>
              <a:t>---------------------------------------------------------------------------</a:t>
            </a:r>
            <a:endParaRPr lang="en-US" sz="1200" dirty="0"/>
          </a:p>
          <a:p>
            <a:r>
              <a:rPr lang="en-US" sz="1200" b="1" dirty="0"/>
              <a:t>mips_16b</a:t>
            </a:r>
            <a:r>
              <a:rPr lang="en-US" sz="1200" dirty="0"/>
              <a:t>           15551     375753 </a:t>
            </a:r>
            <a:r>
              <a:rPr lang="en-US" sz="1200" dirty="0" smtClean="0"/>
              <a:t>            0                  &lt;</a:t>
            </a:r>
            <a:r>
              <a:rPr lang="en-US" sz="1200" dirty="0"/>
              <a:t>none&gt; (D)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		</a:t>
            </a:r>
            <a:endParaRPr lang="en-US" sz="1200" b="1" dirty="0" smtClean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 </a:t>
            </a:r>
            <a:r>
              <a:rPr lang="en-US" sz="1200" dirty="0"/>
              <a:t>MEM                    </a:t>
            </a:r>
            <a:r>
              <a:rPr lang="en-US" sz="1200" dirty="0" smtClean="0"/>
              <a:t> </a:t>
            </a:r>
            <a:r>
              <a:rPr lang="en-US" sz="1200" dirty="0"/>
              <a:t>7618     203965 </a:t>
            </a:r>
            <a:r>
              <a:rPr lang="en-US" sz="1200" dirty="0" smtClean="0"/>
              <a:t>            0                    </a:t>
            </a:r>
            <a:r>
              <a:rPr lang="en-US" sz="1200" dirty="0"/>
              <a:t>&lt;none&gt; (D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                   </a:t>
            </a:r>
            <a:r>
              <a:rPr lang="en-US" sz="1200" b="1" dirty="0" smtClean="0"/>
              <a:t>54%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706006" y="3380601"/>
            <a:ext cx="4285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IF                  </a:t>
            </a:r>
            <a:r>
              <a:rPr lang="en-US" sz="1200" dirty="0" smtClean="0"/>
              <a:t>     </a:t>
            </a:r>
            <a:r>
              <a:rPr lang="en-US" sz="1200" dirty="0"/>
              <a:t>3037      50432 </a:t>
            </a:r>
            <a:r>
              <a:rPr lang="en-US" sz="1200" dirty="0" smtClean="0"/>
              <a:t>            0                   </a:t>
            </a:r>
            <a:r>
              <a:rPr lang="en-US" sz="1200" dirty="0"/>
              <a:t>&lt;none&gt; (D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	                   </a:t>
            </a:r>
            <a:r>
              <a:rPr lang="en-US" sz="1200" b="1" dirty="0" smtClean="0"/>
              <a:t>13%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706006" y="414260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ID                      </a:t>
            </a:r>
            <a:r>
              <a:rPr lang="en-US" sz="1200" dirty="0"/>
              <a:t>2951      67815 </a:t>
            </a:r>
            <a:r>
              <a:rPr lang="en-US" sz="1200" dirty="0" smtClean="0"/>
              <a:t>              0                  &lt;none&gt; (D)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             </a:t>
            </a:r>
            <a:r>
              <a:rPr lang="en-US" sz="1200" b="1" dirty="0" smtClean="0"/>
              <a:t>18%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06006" y="4904601"/>
            <a:ext cx="4437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EX                      </a:t>
            </a:r>
            <a:r>
              <a:rPr lang="en-US" sz="1200" dirty="0"/>
              <a:t>1103      19064 </a:t>
            </a:r>
            <a:r>
              <a:rPr lang="en-US" sz="1200" dirty="0" smtClean="0"/>
              <a:t>             </a:t>
            </a:r>
            <a:r>
              <a:rPr lang="it-IT" sz="1200" dirty="0" smtClean="0"/>
              <a:t>0                  </a:t>
            </a:r>
            <a:r>
              <a:rPr lang="it-IT" sz="1200" dirty="0"/>
              <a:t>&lt;none&gt; (D</a:t>
            </a:r>
            <a:r>
              <a:rPr lang="it-IT" sz="1200" dirty="0" smtClean="0"/>
              <a:t>)</a:t>
            </a:r>
          </a:p>
          <a:p>
            <a:r>
              <a:rPr lang="it-IT" sz="1200" dirty="0"/>
              <a:t>	</a:t>
            </a:r>
            <a:r>
              <a:rPr lang="it-IT" sz="1200" dirty="0" smtClean="0"/>
              <a:t>                      </a:t>
            </a:r>
            <a:r>
              <a:rPr lang="en-US" sz="1200" b="1" dirty="0" smtClean="0"/>
              <a:t>5%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2667000"/>
            <a:ext cx="1371600" cy="838200"/>
          </a:xfrm>
          <a:prstGeom prst="straightConnector1">
            <a:avLst/>
          </a:prstGeom>
          <a:ln w="47625">
            <a:solidFill>
              <a:srgbClr val="3366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04031" y="2516192"/>
            <a:ext cx="3196569" cy="1764908"/>
          </a:xfrm>
          <a:prstGeom prst="straightConnector1">
            <a:avLst/>
          </a:prstGeom>
          <a:ln w="47625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98625" y="3380601"/>
            <a:ext cx="3101975" cy="1662499"/>
          </a:xfrm>
          <a:prstGeom prst="straightConnector1">
            <a:avLst/>
          </a:prstGeom>
          <a:ln w="4762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38400" y="2819400"/>
            <a:ext cx="2133600" cy="1600200"/>
          </a:xfrm>
          <a:prstGeom prst="straightConnector1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3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5105401"/>
            <a:ext cx="3505200" cy="304799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RTL Generated Schematic</a:t>
            </a:r>
            <a:endParaRPr lang="en-US" dirty="0"/>
          </a:p>
        </p:txBody>
      </p:sp>
      <p:pic>
        <p:nvPicPr>
          <p:cNvPr id="3074" name="Picture 2" descr="C:\Users\Wrex Zero\Documents\UTSA\Grad School\UTSA 2011-2012\VLSI System Design\Final Project\reencountertimingreports\mips_16b_RTL_compiler_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2120862" cy="32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rex Zero\Documents\UTSA\Grad School\UTSA 2011-2012\VLSI System Design\Final Project\reencountertimingreports\complete_schematic_encou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13490"/>
            <a:ext cx="706871" cy="419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44335" y="5849007"/>
            <a:ext cx="49530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 smtClean="0"/>
              <a:t>Complete Encounter Generated Schematic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3057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8516676"/>
              </p:ext>
            </p:extLst>
          </p:nvPr>
        </p:nvGraphicFramePr>
        <p:xfrm>
          <a:off x="152400" y="1800588"/>
          <a:ext cx="4800600" cy="3609612"/>
        </p:xfrm>
        <a:graphic>
          <a:graphicData uri="http://schemas.openxmlformats.org/drawingml/2006/table">
            <a:tbl>
              <a:tblPr/>
              <a:tblGrid>
                <a:gridCol w="1200150"/>
                <a:gridCol w="1200150"/>
                <a:gridCol w="1200150"/>
                <a:gridCol w="1200150"/>
              </a:tblGrid>
              <a:tr h="544205">
                <a:tc>
                  <a:txBody>
                    <a:bodyPr/>
                    <a:lstStyle/>
                    <a:p>
                      <a:r>
                        <a:rPr lang="en-US" sz="1300" b="1" dirty="0"/>
                        <a:t>Layer Name</a:t>
                      </a:r>
                      <a:br>
                        <a:rPr lang="en-US" sz="1300" b="1" dirty="0"/>
                      </a:br>
                      <a:endParaRPr lang="en-US" sz="1300" b="1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Area of Power Net</a:t>
                      </a:r>
                      <a:br>
                        <a:rPr lang="en-US" sz="1300" b="1" dirty="0"/>
                      </a:br>
                      <a:endParaRPr lang="en-US" sz="1300" b="1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Routable Area</a:t>
                      </a:r>
                      <a:br>
                        <a:rPr lang="en-US" sz="1300" b="1"/>
                      </a:br>
                      <a:endParaRPr lang="en-US" sz="1300" b="1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Percentage</a:t>
                      </a:r>
                      <a:br>
                        <a:rPr lang="en-US" sz="1300" b="1" dirty="0"/>
                      </a:br>
                      <a:endParaRPr lang="en-US" sz="1300" b="1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29">
                <a:tc>
                  <a:txBody>
                    <a:bodyPr/>
                    <a:lstStyle/>
                    <a:p>
                      <a:r>
                        <a:rPr lang="en-US" sz="1300" dirty="0"/>
                        <a:t>Metal1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60802.0000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756898.0524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8.0331%</a:t>
                      </a:r>
                      <a:br>
                        <a:rPr lang="en-US" sz="1300"/>
                      </a:br>
                      <a:endParaRPr lang="en-US" sz="130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73">
                <a:tc>
                  <a:txBody>
                    <a:bodyPr/>
                    <a:lstStyle/>
                    <a:p>
                      <a:r>
                        <a:rPr lang="en-US" sz="1300"/>
                        <a:t>Metal2</a:t>
                      </a:r>
                      <a:br>
                        <a:rPr lang="en-US" sz="1300"/>
                      </a:br>
                      <a:endParaRPr lang="en-US" sz="130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1536.8672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756898.0524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0.2030%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/>
                        <a:t>Metal3</a:t>
                      </a:r>
                      <a:br>
                        <a:rPr lang="en-US" sz="1300"/>
                      </a:br>
                      <a:endParaRPr lang="en-US" sz="130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782.8832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756898.0524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0.1034%</a:t>
                      </a:r>
                      <a:br>
                        <a:rPr lang="en-US" sz="1300"/>
                      </a:br>
                      <a:endParaRPr lang="en-US" sz="130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61">
                <a:tc>
                  <a:txBody>
                    <a:bodyPr/>
                    <a:lstStyle/>
                    <a:p>
                      <a:r>
                        <a:rPr lang="en-US" sz="1300"/>
                        <a:t>Metal4</a:t>
                      </a:r>
                      <a:br>
                        <a:rPr lang="en-US" sz="1300"/>
                      </a:br>
                      <a:endParaRPr lang="en-US" sz="130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756898.0524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0.0000%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105">
                <a:tc>
                  <a:txBody>
                    <a:bodyPr/>
                    <a:lstStyle/>
                    <a:p>
                      <a:r>
                        <a:rPr lang="en-US" sz="1300" dirty="0"/>
                        <a:t>Metal5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756898.0524</a:t>
                      </a:r>
                      <a:br>
                        <a:rPr lang="en-US" sz="1300"/>
                      </a:br>
                      <a:endParaRPr lang="en-US" sz="130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0.0000%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/>
                        <a:t>Metal6</a:t>
                      </a:r>
                      <a:br>
                        <a:rPr lang="en-US" sz="1300"/>
                      </a:br>
                      <a:endParaRPr lang="en-US" sz="130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756898.0524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0.0000%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 marL="91117" marR="91117" marT="45558" marB="45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099" name="Picture 3" descr="C:\Users\Wrex Zero\Documents\UTSA\Grad School\UTSA 2011-2012\VLSI System Design\Final Project\piegraph\net_power_usage_RTLCompil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2"/>
          <a:stretch/>
        </p:blipFill>
        <p:spPr bwMode="auto">
          <a:xfrm>
            <a:off x="5029200" y="1447800"/>
            <a:ext cx="3886200" cy="239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100" y="1371600"/>
            <a:ext cx="3733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Area of Power Net Distribution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Wrex Zero\Documents\UTSA\Grad School\UTSA 2011-2012\VLSI System Design\Final Project\piegraph\instance_power_usage_RTLCompil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84"/>
          <a:stretch/>
        </p:blipFill>
        <p:spPr bwMode="auto">
          <a:xfrm>
            <a:off x="5029200" y="3962400"/>
            <a:ext cx="3886200" cy="237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65099" y="5517141"/>
            <a:ext cx="5016501" cy="12646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dirty="0" smtClean="0"/>
              <a:t>Compiler GUI Yielded some interesting details</a:t>
            </a:r>
          </a:p>
          <a:p>
            <a:pPr marL="0" indent="0">
              <a:buFont typeface="Wingdings 2"/>
              <a:buNone/>
            </a:pPr>
            <a:r>
              <a:rPr lang="en-US" sz="1800" i="1" dirty="0" smtClean="0"/>
              <a:t>bash% </a:t>
            </a:r>
            <a:r>
              <a:rPr lang="en-US" sz="1800" i="1" dirty="0" err="1" smtClean="0"/>
              <a:t>rc</a:t>
            </a:r>
            <a:r>
              <a:rPr lang="en-US" sz="1800" i="1" dirty="0" smtClean="0"/>
              <a:t> –f &lt;</a:t>
            </a:r>
            <a:r>
              <a:rPr lang="en-US" sz="1800" i="1" dirty="0" err="1" smtClean="0"/>
              <a:t>gfile</a:t>
            </a:r>
            <a:r>
              <a:rPr lang="en-US" sz="1800" i="1" dirty="0" smtClean="0"/>
              <a:t>&gt;.g -</a:t>
            </a:r>
            <a:r>
              <a:rPr lang="en-US" sz="1800" i="1" dirty="0" err="1" smtClean="0"/>
              <a:t>gui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60194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Chip Characteristics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4532"/>
              </p:ext>
            </p:extLst>
          </p:nvPr>
        </p:nvGraphicFramePr>
        <p:xfrm>
          <a:off x="457200" y="1600200"/>
          <a:ext cx="8305800" cy="482664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536280">
                <a:tc gridSpan="2">
                  <a:txBody>
                    <a:bodyPr/>
                    <a:lstStyle/>
                    <a:p>
                      <a:r>
                        <a:rPr lang="en-US" sz="1700" b="1" dirty="0"/>
                        <a:t>Wire Length </a:t>
                      </a:r>
                      <a:r>
                        <a:rPr lang="en-US" sz="1700" b="1" dirty="0" smtClean="0"/>
                        <a:t>Distribution</a:t>
                      </a:r>
                    </a:p>
                    <a:p>
                      <a:endParaRPr lang="en-US" sz="1700" b="1" dirty="0"/>
                    </a:p>
                  </a:txBody>
                  <a:tcPr marL="9060" marR="9060" marT="9060" marB="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2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Total Metal1 wire length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46548.3450 um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295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Total Metal2 wire length</a:t>
                      </a:r>
                      <a:br>
                        <a:rPr lang="en-US" sz="1700"/>
                      </a:br>
                      <a:endParaRPr lang="en-US" sz="170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311237.6350 um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2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Total Metal3 wire length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372118.1150 um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2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Total Metal4 wire length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194577.3200 um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295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Total Metal5 wire length</a:t>
                      </a:r>
                      <a:br>
                        <a:rPr lang="en-US" sz="1700"/>
                      </a:br>
                      <a:endParaRPr lang="en-US" sz="170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71558.7500 um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295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Total Metal6 wire length</a:t>
                      </a:r>
                      <a:br>
                        <a:rPr lang="en-US" sz="1700"/>
                      </a:br>
                      <a:endParaRPr lang="en-US" sz="170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15791.4500 um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29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Total wire length</a:t>
                      </a:r>
                      <a:r>
                        <a:rPr lang="en-US" sz="1700" dirty="0"/>
                        <a:t/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1011831.6150 </a:t>
                      </a:r>
                      <a:r>
                        <a:rPr lang="en-US" sz="1700" b="1" dirty="0" smtClean="0"/>
                        <a:t>um ≈ 40 inches</a:t>
                      </a:r>
                      <a:r>
                        <a:rPr lang="en-US" sz="1700" dirty="0"/>
                        <a:t/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2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Average wire length/net</a:t>
                      </a:r>
                      <a:br>
                        <a:rPr lang="en-US" sz="1700" dirty="0"/>
                      </a:br>
                      <a:endParaRPr lang="en-US" sz="1700" dirty="0"/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56.1629 um</a:t>
                      </a:r>
                    </a:p>
                  </a:txBody>
                  <a:tcPr marL="9060" marR="9060" marT="9060" marB="90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6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Pipelined MIPS, showing the five stages (instruction fetch, instruction decode, execute, memory access and write back)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1005212312C\Desktop\800px-MIPS_Architecture_(Pipelined)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20000" cy="403860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MIPS Diagram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Prototype MIPS_16B:</a:t>
            </a:r>
          </a:p>
          <a:p>
            <a:pPr lvl="1"/>
            <a:r>
              <a:rPr lang="en-US" sz="2000" dirty="0" smtClean="0"/>
              <a:t>Library: tsmc18 – 0.18um tech</a:t>
            </a:r>
          </a:p>
          <a:p>
            <a:pPr lvl="1"/>
            <a:r>
              <a:rPr lang="en-US" sz="2000" dirty="0" smtClean="0"/>
              <a:t>Vdd:		1.8Vdc</a:t>
            </a:r>
          </a:p>
          <a:p>
            <a:pPr lvl="1"/>
            <a:r>
              <a:rPr lang="en-US" sz="2000" dirty="0" smtClean="0"/>
              <a:t>Total Area: 	2.82 x 2.82cm</a:t>
            </a:r>
          </a:p>
          <a:p>
            <a:pPr lvl="1"/>
            <a:r>
              <a:rPr lang="en-US" sz="2000" dirty="0" smtClean="0"/>
              <a:t>Total Power: 	34.88mW</a:t>
            </a:r>
          </a:p>
          <a:p>
            <a:pPr lvl="1"/>
            <a:r>
              <a:rPr lang="en-US" sz="2000" dirty="0" smtClean="0"/>
              <a:t>Pin Count: 	540 ext. pins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218" name="Picture 2" descr="C:\Users\Robert\Desktop\EE5113 - VLSI\Labs\Final Project\streamout_finished_image_encou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829585" cy="440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92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84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[1] 	Dr. Byeong Lee, Computer Architecture Lectures, Lecture 3 – 	Pre_0,1,2,3 MIPS, University of Texas at San Antonio, Feb. 09, 2011.</a:t>
            </a:r>
          </a:p>
          <a:p>
            <a:pPr marL="0" indent="0">
              <a:buNone/>
            </a:pPr>
            <a:r>
              <a:rPr lang="en-US" sz="2000" dirty="0" smtClean="0"/>
              <a:t>[2] 	Hennessy, John and Patterson, David. </a:t>
            </a:r>
            <a:r>
              <a:rPr lang="en-US" sz="2000" u="sng" dirty="0"/>
              <a:t>Computer Architecture: A </a:t>
            </a:r>
            <a:r>
              <a:rPr lang="en-US" sz="2000" dirty="0" smtClean="0"/>
              <a:t>	</a:t>
            </a:r>
            <a:r>
              <a:rPr lang="en-US" sz="2000" u="sng" dirty="0" smtClean="0"/>
              <a:t>Quantitative </a:t>
            </a:r>
            <a:r>
              <a:rPr lang="en-US" sz="2000" u="sng" dirty="0"/>
              <a:t>Approach, 4th </a:t>
            </a:r>
            <a:r>
              <a:rPr lang="en-US" sz="2000" u="sng" dirty="0" smtClean="0"/>
              <a:t>Edition.</a:t>
            </a:r>
            <a:r>
              <a:rPr lang="en-US" sz="2000" dirty="0" smtClean="0"/>
              <a:t> San Francisco: Elsevier,2007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[3] 	David Harris, Introduction to VLSI, Lecture 2: MIPS processor 	example, Harvey </a:t>
            </a:r>
            <a:r>
              <a:rPr lang="en-US" sz="2000" dirty="0" err="1" smtClean="0"/>
              <a:t>Mudd</a:t>
            </a:r>
            <a:r>
              <a:rPr lang="en-US" sz="2000" dirty="0" smtClean="0"/>
              <a:t> College,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www.cmosvlsi.com/lect2.pdf</a:t>
            </a:r>
            <a:r>
              <a:rPr lang="en-US" sz="2000" dirty="0" smtClean="0"/>
              <a:t>, 	Spring 2004</a:t>
            </a:r>
          </a:p>
        </p:txBody>
      </p:sp>
    </p:spTree>
    <p:extLst>
      <p:ext uri="{BB962C8B-B14F-4D97-AF65-F5344CB8AC3E}">
        <p14:creationId xmlns:p14="http://schemas.microsoft.com/office/powerpoint/2010/main" val="195842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4291445" cy="685800"/>
          </a:xfrm>
        </p:spPr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5219700" cy="40470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Assumptions:</a:t>
            </a:r>
          </a:p>
          <a:p>
            <a:r>
              <a:rPr lang="en-US" dirty="0" smtClean="0"/>
              <a:t>Subset of MIPS 1 </a:t>
            </a:r>
            <a:r>
              <a:rPr lang="en-US" dirty="0" smtClean="0"/>
              <a:t>ISA</a:t>
            </a:r>
          </a:p>
          <a:p>
            <a:r>
              <a:rPr lang="en-US" dirty="0" smtClean="0"/>
              <a:t>Byte/Word = 8/16 bits</a:t>
            </a:r>
            <a:endParaRPr lang="en-US" dirty="0" smtClean="0"/>
          </a:p>
          <a:p>
            <a:r>
              <a:rPr lang="en-US" dirty="0" smtClean="0"/>
              <a:t>All instructions have </a:t>
            </a:r>
          </a:p>
          <a:p>
            <a:pPr marL="400050" lvl="1" indent="0">
              <a:buNone/>
            </a:pPr>
            <a:r>
              <a:rPr lang="en-US" dirty="0" smtClean="0"/>
              <a:t>R (register), I (immediate) or </a:t>
            </a:r>
          </a:p>
          <a:p>
            <a:pPr marL="400050" lvl="1" indent="0">
              <a:buNone/>
            </a:pPr>
            <a:r>
              <a:rPr lang="en-US" dirty="0" smtClean="0"/>
              <a:t>J (jump) format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No Floating Point Co-Processor</a:t>
            </a:r>
          </a:p>
          <a:p>
            <a:r>
              <a:rPr lang="en-US" dirty="0" smtClean="0"/>
              <a:t>Minimum </a:t>
            </a:r>
            <a:r>
              <a:rPr lang="en-US" dirty="0" smtClean="0"/>
              <a:t>instruction (256 bytes </a:t>
            </a:r>
            <a:r>
              <a:rPr lang="en-US" dirty="0" smtClean="0"/>
              <a:t>and data </a:t>
            </a:r>
            <a:r>
              <a:rPr lang="en-US" dirty="0" smtClean="0"/>
              <a:t>memory(512 bytes)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"/>
            <a:ext cx="36195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71004"/>
            <a:ext cx="535004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Verilog-HDL Design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the initial hardware and control signals</a:t>
            </a:r>
          </a:p>
          <a:p>
            <a:r>
              <a:rPr lang="en-US" dirty="0" smtClean="0"/>
              <a:t>Test each arithmetic state to verify appropriate functionality</a:t>
            </a:r>
          </a:p>
          <a:p>
            <a:r>
              <a:rPr lang="en-US" dirty="0" smtClean="0"/>
              <a:t>Test Branch functionality</a:t>
            </a:r>
          </a:p>
          <a:p>
            <a:r>
              <a:rPr lang="en-US" dirty="0" smtClean="0"/>
              <a:t>Alter design (if needed – then re-test)</a:t>
            </a:r>
          </a:p>
          <a:p>
            <a:r>
              <a:rPr lang="en-US" dirty="0" smtClean="0"/>
              <a:t>Test for correctness of data</a:t>
            </a:r>
          </a:p>
          <a:p>
            <a:r>
              <a:rPr lang="en-US" dirty="0" smtClean="0"/>
              <a:t>Alter design (if needed – then re-test)</a:t>
            </a:r>
          </a:p>
          <a:p>
            <a:r>
              <a:rPr lang="en-US" dirty="0" smtClean="0"/>
              <a:t>Test the circuit with a program that proves correct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3890" y="6019800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Courtesy of Dr. Byeong Lee : Microcomputer Architecture Lectures (UTSA)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696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Test Code (Arithmetic)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49976"/>
              </p:ext>
            </p:extLst>
          </p:nvPr>
        </p:nvGraphicFramePr>
        <p:xfrm>
          <a:off x="152400" y="1371600"/>
          <a:ext cx="8839200" cy="541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46400"/>
                <a:gridCol w="2946400"/>
                <a:gridCol w="2946400"/>
              </a:tblGrid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Instruction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Instruction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 $1,$2,$3</a:t>
                      </a:r>
                      <a:endParaRPr lang="en-US" sz="1400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0x00430820</a:t>
                      </a:r>
                      <a:endParaRPr lang="en-US" sz="1400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 = 0x00000005 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SUB $4,$5,$3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0x00A32022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R4 = 0x00000002</a:t>
                      </a:r>
                      <a:endParaRPr lang="en-US" sz="1400" dirty="0"/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ADDI $6,$2,100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0x20460064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R6 = 0x00000066</a:t>
                      </a:r>
                      <a:endParaRPr lang="en-US" sz="1400" dirty="0"/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ADDU $7,$5,$5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0x00A53821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R7 = 0x0000000A</a:t>
                      </a:r>
                      <a:endParaRPr lang="en-US" sz="1400" dirty="0"/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SUBU $8,$3,$3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0x00634023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R8 = 0x00000000</a:t>
                      </a:r>
                      <a:endParaRPr lang="en-US" sz="1400" dirty="0"/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ADDIU $9,$2,100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0x24490064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R9 = 0x00000066</a:t>
                      </a:r>
                      <a:endParaRPr lang="en-US" sz="1400" dirty="0"/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AND $10,$21,$22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0x02B65024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R10=0x00000014</a:t>
                      </a:r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 $11,$21,$22	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0x02B65825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R11=0x00000017</a:t>
                      </a:r>
                      <a:endParaRPr lang="en-US" sz="1400" dirty="0"/>
                    </a:p>
                  </a:txBody>
                  <a:tcPr/>
                </a:tc>
              </a:tr>
              <a:tr h="52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ANDI $12,$21,100	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0x32AC0064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R12=0x00000004</a:t>
                      </a:r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 $13,$21,100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0x36AD0064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R13=0x00000075</a:t>
                      </a:r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SLL $14,$2,10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0x00407280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R14=0x00000800</a:t>
                      </a:r>
                      <a:endParaRPr lang="en-US" sz="1400" dirty="0"/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SRL $15,$31,5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0x03E07942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R15=0x00000001</a:t>
                      </a:r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LW $16,$7,9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0x8CF00009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R16=0x00000013</a:t>
                      </a:r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SW $6,$8,10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0xAD06000A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MEM[100] = 0x66</a:t>
                      </a:r>
                      <a:endParaRPr lang="en-US" sz="1400" dirty="0"/>
                    </a:p>
                  </a:txBody>
                  <a:tcPr/>
                </a:tc>
              </a:tr>
              <a:tr h="32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LUI $17,100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0x3C110064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R17=0x00640000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22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AND (Immed</a:t>
            </a:r>
            <a:r>
              <a:rPr lang="en-US" baseline="-25000" dirty="0" smtClean="0"/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86800" cy="5105400"/>
          </a:xfrm>
        </p:spPr>
      </p:pic>
    </p:spTree>
    <p:extLst>
      <p:ext uri="{BB962C8B-B14F-4D97-AF65-F5344CB8AC3E}">
        <p14:creationId xmlns:p14="http://schemas.microsoft.com/office/powerpoint/2010/main" val="414969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OR (Immed</a:t>
            </a:r>
            <a:r>
              <a:rPr lang="en-US" sz="3800" baseline="-25000" dirty="0" smtClean="0"/>
              <a:t>16</a:t>
            </a:r>
            <a:r>
              <a:rPr lang="en-US" sz="3800" dirty="0" smtClean="0"/>
              <a:t>) to Load Upper (Immed</a:t>
            </a:r>
            <a:r>
              <a:rPr lang="en-US" sz="3800" baseline="-25000" dirty="0" smtClean="0"/>
              <a:t>16</a:t>
            </a:r>
            <a:r>
              <a:rPr lang="en-US" sz="3800" dirty="0" smtClean="0"/>
              <a:t>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Robert\Desktop\EE5113 - VLSI\Labs\Final Project\debug\labelled_timing_ori_to_lui_IF_ID_re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799" cy="55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3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386</TotalTime>
  <Words>952</Words>
  <Application>Microsoft Office PowerPoint</Application>
  <PresentationFormat>On-screen Show (4:3)</PresentationFormat>
  <Paragraphs>302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MIPS 16 Bit Processor</vt:lpstr>
      <vt:lpstr>MIPS Machine</vt:lpstr>
      <vt:lpstr>Pipelined MIPS, showing the five stages (instruction fetch, instruction decode, execute, memory access and write back) </vt:lpstr>
      <vt:lpstr>Instruction Set</vt:lpstr>
      <vt:lpstr>Verilog-HDL Design Procedure</vt:lpstr>
      <vt:lpstr>Initial Design</vt:lpstr>
      <vt:lpstr>Test Code (Arithmetic)</vt:lpstr>
      <vt:lpstr>ADD to AND (Immed16)</vt:lpstr>
      <vt:lpstr>OR (Immed16) to Load Upper (Immed16)</vt:lpstr>
      <vt:lpstr>Initial Results</vt:lpstr>
      <vt:lpstr>Branch Hazards</vt:lpstr>
      <vt:lpstr>Branch Hazard Example</vt:lpstr>
      <vt:lpstr>Solutions</vt:lpstr>
      <vt:lpstr>Branch Decision to ID Stage</vt:lpstr>
      <vt:lpstr>Data Hazards</vt:lpstr>
      <vt:lpstr>Solution</vt:lpstr>
      <vt:lpstr>Completed Design</vt:lpstr>
      <vt:lpstr>Final Design Test Code</vt:lpstr>
      <vt:lpstr>Expected Values</vt:lpstr>
      <vt:lpstr>Simulation Results</vt:lpstr>
      <vt:lpstr>PowerPoint Presentation</vt:lpstr>
      <vt:lpstr>PowerPoint Presentation</vt:lpstr>
      <vt:lpstr>Memory Results</vt:lpstr>
      <vt:lpstr>Encounter Layout</vt:lpstr>
      <vt:lpstr>Cadence Encounter</vt:lpstr>
      <vt:lpstr>Cell Layout</vt:lpstr>
      <vt:lpstr>Schematics</vt:lpstr>
      <vt:lpstr>Power</vt:lpstr>
      <vt:lpstr>Physical Chip Characteristics</vt:lpstr>
      <vt:lpstr>Summary</vt:lpstr>
      <vt:lpstr>Questions?</vt:lpstr>
      <vt:lpstr>Bibliography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Bit MIPS Machine</dc:title>
  <dc:creator>1005212312C</dc:creator>
  <cp:lastModifiedBy>Robert</cp:lastModifiedBy>
  <cp:revision>89</cp:revision>
  <dcterms:created xsi:type="dcterms:W3CDTF">2011-11-30T15:50:43Z</dcterms:created>
  <dcterms:modified xsi:type="dcterms:W3CDTF">2011-12-06T20:18:14Z</dcterms:modified>
</cp:coreProperties>
</file>