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8" r:id="rId15"/>
    <p:sldId id="269" r:id="rId16"/>
    <p:sldId id="29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1pPr>
    <a:lvl2pPr marL="742950" indent="-28575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2pPr>
    <a:lvl3pPr marL="11430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3pPr>
    <a:lvl4pPr marL="16002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4pPr>
    <a:lvl5pPr marL="20574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DejaVu Sans" charset="0"/>
      </a:defRPr>
    </a:lvl5pPr>
    <a:lvl6pPr marL="2286000" algn="l" defTabSz="914400" rtl="0" eaLnBrk="1" latinLnBrk="0" hangingPunct="1">
      <a:defRPr kern="1200">
        <a:solidFill>
          <a:schemeClr val="bg1"/>
        </a:solidFill>
        <a:latin typeface="Arial" charset="0"/>
        <a:ea typeface="+mn-ea"/>
        <a:cs typeface="DejaVu Sans" charset="0"/>
      </a:defRPr>
    </a:lvl6pPr>
    <a:lvl7pPr marL="2743200" algn="l" defTabSz="914400" rtl="0" eaLnBrk="1" latinLnBrk="0" hangingPunct="1">
      <a:defRPr kern="1200">
        <a:solidFill>
          <a:schemeClr val="bg1"/>
        </a:solidFill>
        <a:latin typeface="Arial" charset="0"/>
        <a:ea typeface="+mn-ea"/>
        <a:cs typeface="DejaVu Sans" charset="0"/>
      </a:defRPr>
    </a:lvl7pPr>
    <a:lvl8pPr marL="3200400" algn="l" defTabSz="914400" rtl="0" eaLnBrk="1" latinLnBrk="0" hangingPunct="1">
      <a:defRPr kern="1200">
        <a:solidFill>
          <a:schemeClr val="bg1"/>
        </a:solidFill>
        <a:latin typeface="Arial" charset="0"/>
        <a:ea typeface="+mn-ea"/>
        <a:cs typeface="DejaVu Sans" charset="0"/>
      </a:defRPr>
    </a:lvl8pPr>
    <a:lvl9pPr marL="3657600" algn="l" defTabSz="914400" rtl="0" eaLnBrk="1" latinLnBrk="0" hangingPunct="1">
      <a:defRPr kern="1200">
        <a:solidFill>
          <a:schemeClr val="bg1"/>
        </a:solidFill>
        <a:latin typeface="Arial" charset="0"/>
        <a:ea typeface="+mn-ea"/>
        <a:cs typeface="DejaVu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146" y="-10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s-ES"/>
          </a:p>
        </p:txBody>
      </p:sp>
      <p:sp>
        <p:nvSpPr>
          <p:cNvPr id="205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defRPr/>
            </a:pPr>
            <a:endParaRPr lang="es-ES"/>
          </a:p>
        </p:txBody>
      </p:sp>
      <p:sp>
        <p:nvSpPr>
          <p:cNvPr id="2051" name="Text Box 3"/>
          <p:cNvSpPr txBox="1">
            <a:spLocks noChangeArrowheads="1"/>
          </p:cNvSpPr>
          <p:nvPr/>
        </p:nvSpPr>
        <p:spPr bwMode="auto">
          <a:xfrm>
            <a:off x="0" y="0"/>
            <a:ext cx="2970213" cy="460375"/>
          </a:xfrm>
          <a:prstGeom prst="rect">
            <a:avLst/>
          </a:prstGeom>
          <a:noFill/>
          <a:ln w="9525">
            <a:noFill/>
            <a:round/>
            <a:headEnd/>
            <a:tailEnd/>
          </a:ln>
          <a:effectLst/>
        </p:spPr>
        <p:txBody>
          <a:bodyPr wrap="none" anchor="ctr"/>
          <a:lstStyle/>
          <a:p>
            <a:pPr>
              <a:defRPr/>
            </a:pPr>
            <a:endParaRPr lang="es-ES"/>
          </a:p>
        </p:txBody>
      </p:sp>
      <p:sp>
        <p:nvSpPr>
          <p:cNvPr id="2052" name="Text Box 4"/>
          <p:cNvSpPr txBox="1">
            <a:spLocks noChangeArrowheads="1"/>
          </p:cNvSpPr>
          <p:nvPr/>
        </p:nvSpPr>
        <p:spPr bwMode="auto">
          <a:xfrm>
            <a:off x="3884613" y="0"/>
            <a:ext cx="2970212" cy="460375"/>
          </a:xfrm>
          <a:prstGeom prst="rect">
            <a:avLst/>
          </a:prstGeom>
          <a:noFill/>
          <a:ln w="9525">
            <a:noFill/>
            <a:round/>
            <a:headEnd/>
            <a:tailEnd/>
          </a:ln>
          <a:effectLst/>
        </p:spPr>
        <p:txBody>
          <a:bodyPr wrap="none" anchor="ctr"/>
          <a:lstStyle/>
          <a:p>
            <a:pPr>
              <a:defRPr/>
            </a:pPr>
            <a:endParaRPr lang="es-ES"/>
          </a:p>
        </p:txBody>
      </p:sp>
      <p:sp>
        <p:nvSpPr>
          <p:cNvPr id="47110" name="Rectangle 5"/>
          <p:cNvSpPr>
            <a:spLocks noGrp="1" noChangeArrowheads="1"/>
          </p:cNvSpPr>
          <p:nvPr>
            <p:ph type="sldImg"/>
          </p:nvPr>
        </p:nvSpPr>
        <p:spPr bwMode="auto">
          <a:xfrm>
            <a:off x="1143000" y="685800"/>
            <a:ext cx="4568825" cy="3425825"/>
          </a:xfrm>
          <a:prstGeom prst="rect">
            <a:avLst/>
          </a:prstGeom>
          <a:solidFill>
            <a:srgbClr val="FFFFFF"/>
          </a:solidFill>
          <a:ln w="9360">
            <a:solidFill>
              <a:srgbClr val="000000"/>
            </a:solidFill>
            <a:miter lim="800000"/>
            <a:headEnd/>
            <a:tailEnd/>
          </a:ln>
        </p:spPr>
      </p:sp>
      <p:sp>
        <p:nvSpPr>
          <p:cNvPr id="2054"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s-ES" noProof="0" smtClean="0"/>
          </a:p>
        </p:txBody>
      </p:sp>
      <p:sp>
        <p:nvSpPr>
          <p:cNvPr id="2055" name="Text Box 7"/>
          <p:cNvSpPr txBox="1">
            <a:spLocks noChangeArrowheads="1"/>
          </p:cNvSpPr>
          <p:nvPr/>
        </p:nvSpPr>
        <p:spPr bwMode="auto">
          <a:xfrm>
            <a:off x="0" y="8680450"/>
            <a:ext cx="2970213" cy="460375"/>
          </a:xfrm>
          <a:prstGeom prst="rect">
            <a:avLst/>
          </a:prstGeom>
          <a:noFill/>
          <a:ln w="9525">
            <a:noFill/>
            <a:round/>
            <a:headEnd/>
            <a:tailEnd/>
          </a:ln>
          <a:effectLst/>
        </p:spPr>
        <p:txBody>
          <a:bodyPr wrap="none" anchor="ctr"/>
          <a:lstStyle/>
          <a:p>
            <a:pPr>
              <a:defRPr/>
            </a:pPr>
            <a:endParaRPr lang="es-ES"/>
          </a:p>
        </p:txBody>
      </p:sp>
      <p:sp>
        <p:nvSpPr>
          <p:cNvPr id="2056"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smtClean="0">
                <a:solidFill>
                  <a:srgbClr val="000000"/>
                </a:solidFill>
              </a:defRPr>
            </a:lvl1pPr>
          </a:lstStyle>
          <a:p>
            <a:pPr>
              <a:defRPr/>
            </a:pPr>
            <a:fld id="{CD4A32D1-D9FC-45A2-B86C-A4840EAC643F}"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es.wikipedia.org/wiki/Plataforma_%28inform%C3%A1tica%29"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es.wikipedia.org/wiki/Componentes_de_software" TargetMode="External"/><Relationship Id="rId5" Type="http://schemas.openxmlformats.org/officeDocument/2006/relationships/hyperlink" Target="http://es.wikipedia.org/wiki/Entorno_de_desarrollo_integrado" TargetMode="External"/><Relationship Id="rId4" Type="http://schemas.openxmlformats.org/officeDocument/2006/relationships/hyperlink" Target="http://es.wikipedia.org/wiki/Lenguaje_de_programaci%C3%B3n_Java"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es.wikipedia.org/wiki/Servidor_web_Apache" TargetMode="External"/><Relationship Id="rId3" Type="http://schemas.openxmlformats.org/officeDocument/2006/relationships/hyperlink" Target="http://es.wikipedia.org/wiki/Servidor_web" TargetMode="External"/><Relationship Id="rId7" Type="http://schemas.openxmlformats.org/officeDocument/2006/relationships/hyperlink" Target="http://es.wikipedia.org/wiki/JOnAS"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es.wikipedia.org/wiki/JBoss" TargetMode="External"/><Relationship Id="rId5" Type="http://schemas.openxmlformats.org/officeDocument/2006/relationships/hyperlink" Target="http://es.wikipedia.org/wiki/Servidor_de_aplicaciones" TargetMode="External"/><Relationship Id="rId10" Type="http://schemas.openxmlformats.org/officeDocument/2006/relationships/hyperlink" Target="http://es.wikipedia.org/wiki/M%C3%A1quina_virtual_Java" TargetMode="External"/><Relationship Id="rId4" Type="http://schemas.openxmlformats.org/officeDocument/2006/relationships/hyperlink" Target="http://es.wikipedia.org/wiki/Servlets" TargetMode="External"/><Relationship Id="rId9" Type="http://schemas.openxmlformats.org/officeDocument/2006/relationships/hyperlink" Target="http://es.wikipedia.org/wiki/Lenguaje_de_programaci%C3%B3n_Java" TargetMode="Externa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es.wikipedia.org/wiki/MySQL_AB" TargetMode="External"/><Relationship Id="rId13" Type="http://schemas.openxmlformats.org/officeDocument/2006/relationships/hyperlink" Target="http://es.wikipedia.org/wiki/Software_libre" TargetMode="External"/><Relationship Id="rId3" Type="http://schemas.openxmlformats.org/officeDocument/2006/relationships/hyperlink" Target="http://es.wikipedia.org/wiki/Sistema_de_gesti%C3%B3n_de_base_de_datos" TargetMode="External"/><Relationship Id="rId7" Type="http://schemas.openxmlformats.org/officeDocument/2006/relationships/hyperlink" Target="http://es.wikipedia.org/wiki/MySQL" TargetMode="External"/><Relationship Id="rId12" Type="http://schemas.openxmlformats.org/officeDocument/2006/relationships/hyperlink" Target="http://es.wikipedia.org/wiki/Abril_de_2009" TargetMode="External"/><Relationship Id="rId17" Type="http://schemas.openxmlformats.org/officeDocument/2006/relationships/hyperlink" Target="http://es.wikipedia.org/wiki/Copyright" TargetMode="External"/><Relationship Id="rId2" Type="http://schemas.openxmlformats.org/officeDocument/2006/relationships/slide" Target="../slides/slide23.xml"/><Relationship Id="rId16" Type="http://schemas.openxmlformats.org/officeDocument/2006/relationships/hyperlink" Target="http://es.wikipedia.org/wiki/Servidor_HTTP_Apache" TargetMode="External"/><Relationship Id="rId1" Type="http://schemas.openxmlformats.org/officeDocument/2006/relationships/notesMaster" Target="../notesMasters/notesMaster1.xml"/><Relationship Id="rId6" Type="http://schemas.openxmlformats.org/officeDocument/2006/relationships/hyperlink" Target="http://es.wikipedia.org/wiki/Multiusuario" TargetMode="External"/><Relationship Id="rId11" Type="http://schemas.openxmlformats.org/officeDocument/2006/relationships/hyperlink" Target="http://es.wikipedia.org/wiki/Oracle_Corporation" TargetMode="External"/><Relationship Id="rId5" Type="http://schemas.openxmlformats.org/officeDocument/2006/relationships/hyperlink" Target="http://es.wikipedia.org/wiki/Hilo_en_sistemas_operativos" TargetMode="External"/><Relationship Id="rId15" Type="http://schemas.openxmlformats.org/officeDocument/2006/relationships/hyperlink" Target="http://es.wikipedia.org/wiki/ANSI_C" TargetMode="External"/><Relationship Id="rId10" Type="http://schemas.openxmlformats.org/officeDocument/2006/relationships/hyperlink" Target="http://es.wikipedia.org/wiki/Sun_Microsystems" TargetMode="External"/><Relationship Id="rId4" Type="http://schemas.openxmlformats.org/officeDocument/2006/relationships/hyperlink" Target="http://es.wikipedia.org/wiki/Modelo_relacional" TargetMode="External"/><Relationship Id="rId9" Type="http://schemas.openxmlformats.org/officeDocument/2006/relationships/hyperlink" Target="http://es.wikipedia.org/wiki/Enero_de_2008" TargetMode="External"/><Relationship Id="rId14" Type="http://schemas.openxmlformats.org/officeDocument/2006/relationships/hyperlink" Target="http://es.wikipedia.org/wiki/Licencia_p%C3%BAblica_general_de_GNU" TargetMode="Externa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es.wikipedia.org/wiki/MySQL_AB" TargetMode="External"/><Relationship Id="rId13" Type="http://schemas.openxmlformats.org/officeDocument/2006/relationships/hyperlink" Target="http://es.wikipedia.org/wiki/Software_libre" TargetMode="External"/><Relationship Id="rId3" Type="http://schemas.openxmlformats.org/officeDocument/2006/relationships/hyperlink" Target="http://es.wikipedia.org/wiki/Sistema_de_gesti%C3%B3n_de_base_de_datos" TargetMode="External"/><Relationship Id="rId7" Type="http://schemas.openxmlformats.org/officeDocument/2006/relationships/hyperlink" Target="http://es.wikipedia.org/wiki/MySQL" TargetMode="External"/><Relationship Id="rId12" Type="http://schemas.openxmlformats.org/officeDocument/2006/relationships/hyperlink" Target="http://es.wikipedia.org/wiki/Abril_de_2009" TargetMode="External"/><Relationship Id="rId17" Type="http://schemas.openxmlformats.org/officeDocument/2006/relationships/hyperlink" Target="http://es.wikipedia.org/wiki/Copyright" TargetMode="External"/><Relationship Id="rId2" Type="http://schemas.openxmlformats.org/officeDocument/2006/relationships/slide" Target="../slides/slide24.xml"/><Relationship Id="rId16" Type="http://schemas.openxmlformats.org/officeDocument/2006/relationships/hyperlink" Target="http://es.wikipedia.org/wiki/Servidor_HTTP_Apache" TargetMode="External"/><Relationship Id="rId1" Type="http://schemas.openxmlformats.org/officeDocument/2006/relationships/notesMaster" Target="../notesMasters/notesMaster1.xml"/><Relationship Id="rId6" Type="http://schemas.openxmlformats.org/officeDocument/2006/relationships/hyperlink" Target="http://es.wikipedia.org/wiki/Multiusuario" TargetMode="External"/><Relationship Id="rId11" Type="http://schemas.openxmlformats.org/officeDocument/2006/relationships/hyperlink" Target="http://es.wikipedia.org/wiki/Oracle_Corporation" TargetMode="External"/><Relationship Id="rId5" Type="http://schemas.openxmlformats.org/officeDocument/2006/relationships/hyperlink" Target="http://es.wikipedia.org/wiki/Hilo_en_sistemas_operativos" TargetMode="External"/><Relationship Id="rId15" Type="http://schemas.openxmlformats.org/officeDocument/2006/relationships/hyperlink" Target="http://es.wikipedia.org/wiki/ANSI_C" TargetMode="External"/><Relationship Id="rId10" Type="http://schemas.openxmlformats.org/officeDocument/2006/relationships/hyperlink" Target="http://es.wikipedia.org/wiki/Sun_Microsystems" TargetMode="External"/><Relationship Id="rId4" Type="http://schemas.openxmlformats.org/officeDocument/2006/relationships/hyperlink" Target="http://es.wikipedia.org/wiki/Modelo_relacional" TargetMode="External"/><Relationship Id="rId9" Type="http://schemas.openxmlformats.org/officeDocument/2006/relationships/hyperlink" Target="http://es.wikipedia.org/wiki/Enero_de_2008" TargetMode="External"/><Relationship Id="rId14" Type="http://schemas.openxmlformats.org/officeDocument/2006/relationships/hyperlink" Target="http://es.wikipedia.org/wiki/Licencia_p%C3%BAblica_general_de_GNU"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en.wikipedia.org/wiki/Mercurial_%28software%29" TargetMode="External"/><Relationship Id="rId13" Type="http://schemas.openxmlformats.org/officeDocument/2006/relationships/hyperlink" Target="http://en.wikipedia.org/wiki/GNU_General_Public_License" TargetMode="External"/><Relationship Id="rId3" Type="http://schemas.openxmlformats.org/officeDocument/2006/relationships/hyperlink" Target="http://en.wikipedia.org/wiki/Google" TargetMode="External"/><Relationship Id="rId7" Type="http://schemas.openxmlformats.org/officeDocument/2006/relationships/hyperlink" Target="http://en.wikipedia.org/wiki/Subversion_%28software%29" TargetMode="External"/><Relationship Id="rId12" Type="http://schemas.openxmlformats.org/officeDocument/2006/relationships/hyperlink" Target="http://en.wikipedia.org/wiki/BSD_Licenses" TargetMode="External"/><Relationship Id="rId17" Type="http://schemas.openxmlformats.org/officeDocument/2006/relationships/hyperlink" Target="http://en.wikipedia.org/wiki/Eclipse_Public_License" TargetMode="External"/><Relationship Id="rId2" Type="http://schemas.openxmlformats.org/officeDocument/2006/relationships/slide" Target="../slides/slide25.xml"/><Relationship Id="rId16" Type="http://schemas.openxmlformats.org/officeDocument/2006/relationships/hyperlink" Target="http://en.wikipedia.org/wiki/Mozilla_Public_License" TargetMode="External"/><Relationship Id="rId1" Type="http://schemas.openxmlformats.org/officeDocument/2006/relationships/notesMaster" Target="../notesMasters/notesMaster1.xml"/><Relationship Id="rId6" Type="http://schemas.openxmlformats.org/officeDocument/2006/relationships/hyperlink" Target="http://en.wikipedia.org/wiki/Revision_control" TargetMode="External"/><Relationship Id="rId11" Type="http://schemas.openxmlformats.org/officeDocument/2006/relationships/hyperlink" Target="http://en.wikipedia.org/wiki/Artistic_License" TargetMode="External"/><Relationship Id="rId5" Type="http://schemas.openxmlformats.org/officeDocument/2006/relationships/hyperlink" Target="http://en.wikipedia.org/wiki/Google_Code" TargetMode="External"/><Relationship Id="rId15" Type="http://schemas.openxmlformats.org/officeDocument/2006/relationships/hyperlink" Target="http://en.wikipedia.org/wiki/MIT_License" TargetMode="External"/><Relationship Id="rId10" Type="http://schemas.openxmlformats.org/officeDocument/2006/relationships/hyperlink" Target="http://en.wikipedia.org/wiki/Apache_License" TargetMode="External"/><Relationship Id="rId4" Type="http://schemas.openxmlformats.org/officeDocument/2006/relationships/hyperlink" Target="http://en.wikipedia.org/wiki/Application_programming_interface" TargetMode="External"/><Relationship Id="rId9" Type="http://schemas.openxmlformats.org/officeDocument/2006/relationships/hyperlink" Target="http://en.wikipedia.org/wiki/BigTable" TargetMode="External"/><Relationship Id="rId14" Type="http://schemas.openxmlformats.org/officeDocument/2006/relationships/hyperlink" Target="http://en.wikipedia.org/wiki/GNU_Lesser_General_Public_License" TargetMode="Externa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es.wikipedia.org/wiki/Abstracci%C3%B3n_%28programaci%C3%B3n_orientada_a_objetos%29" TargetMode="External"/><Relationship Id="rId13" Type="http://schemas.openxmlformats.org/officeDocument/2006/relationships/hyperlink" Target="http://es.wikipedia.org/wiki/Recolecci%C3%B3n_de_basura_%28programaci%C3%B3n_orientada_a_objetos%29" TargetMode="External"/><Relationship Id="rId3" Type="http://schemas.openxmlformats.org/officeDocument/2006/relationships/hyperlink" Target="http://es.wikipedia.org/wiki/Paradigma_de_programaci%C3%B3n" TargetMode="External"/><Relationship Id="rId7" Type="http://schemas.openxmlformats.org/officeDocument/2006/relationships/hyperlink" Target="http://es.wikipedia.org/wiki/Constante_%28programaci%C3%B3n%29" TargetMode="External"/><Relationship Id="rId12" Type="http://schemas.openxmlformats.org/officeDocument/2006/relationships/hyperlink" Target="http://es.wikipedia.org/wiki/Herencia_%28programaci%C3%B3n_orientada_a_objetos%29"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es.wikipedia.org/wiki/Variable_%28programaci%C3%B3n%29" TargetMode="External"/><Relationship Id="rId11" Type="http://schemas.openxmlformats.org/officeDocument/2006/relationships/hyperlink" Target="http://es.wikipedia.org/wiki/Polimorfismo_%28programaci%C3%B3n_orientada_a_objetos%29" TargetMode="External"/><Relationship Id="rId5" Type="http://schemas.openxmlformats.org/officeDocument/2006/relationships/hyperlink" Target="http://es.wikipedia.org/wiki/M%C3%A9todos_%28programaci%C3%B3n_orientada_a_objetos%29" TargetMode="External"/><Relationship Id="rId10" Type="http://schemas.openxmlformats.org/officeDocument/2006/relationships/hyperlink" Target="http://es.wikipedia.org/wiki/Principio_de_ocultaci%C3%B3n" TargetMode="External"/><Relationship Id="rId4" Type="http://schemas.openxmlformats.org/officeDocument/2006/relationships/hyperlink" Target="http://es.wikipedia.org/wiki/Objetos_%28programaci%C3%B3n_orientada_a_objetos%29" TargetMode="External"/><Relationship Id="rId9" Type="http://schemas.openxmlformats.org/officeDocument/2006/relationships/hyperlink" Target="http://es.wikipedia.org/wiki/Encapsulamiento_%28programaci%C3%B3n_orientada_a_objetos%29" TargetMode="Externa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es.wikipedia.org/wiki/Web" TargetMode="External"/><Relationship Id="rId13" Type="http://schemas.openxmlformats.org/officeDocument/2006/relationships/hyperlink" Target="http://es.wikipedia.org/wiki/Programaci%C3%B3n_por_capas" TargetMode="External"/><Relationship Id="rId3" Type="http://schemas.openxmlformats.org/officeDocument/2006/relationships/hyperlink" Target="http://es.wikipedia.org/wiki/Arquitectura_de_software" TargetMode="External"/><Relationship Id="rId7" Type="http://schemas.openxmlformats.org/officeDocument/2006/relationships/hyperlink" Target="http://es.wikipedia.org/wiki/Componentes" TargetMode="External"/><Relationship Id="rId12" Type="http://schemas.openxmlformats.org/officeDocument/2006/relationships/hyperlink" Target="http://es.wikipedia.org/wiki/Inform%C3%A1ticos"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es.wikipedia.org/wiki/L%C3%B3gica_de_control" TargetMode="External"/><Relationship Id="rId11" Type="http://schemas.openxmlformats.org/officeDocument/2006/relationships/hyperlink" Target="http://es.wikipedia.org/wiki/L%C3%B3gica_de_negocio" TargetMode="External"/><Relationship Id="rId5" Type="http://schemas.openxmlformats.org/officeDocument/2006/relationships/hyperlink" Target="http://es.wikipedia.org/wiki/Interfaz_de_usuario" TargetMode="External"/><Relationship Id="rId10" Type="http://schemas.openxmlformats.org/officeDocument/2006/relationships/hyperlink" Target="http://es.wikipedia.org/wiki/Sistema_de_gesti%C3%B3n_de_base_de_datos" TargetMode="External"/><Relationship Id="rId4" Type="http://schemas.openxmlformats.org/officeDocument/2006/relationships/hyperlink" Target="http://es.wikipedia.org/wiki/Datos" TargetMode="External"/><Relationship Id="rId9" Type="http://schemas.openxmlformats.org/officeDocument/2006/relationships/hyperlink" Target="http://es.wikipedia.org/wiki/HTML" TargetMode="Externa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en.wikipedia.org/wiki/Integrated_Development_Environment" TargetMode="External"/><Relationship Id="rId13" Type="http://schemas.openxmlformats.org/officeDocument/2006/relationships/hyperlink" Target="http://en.wikipedia.org/w/index.php?title=Taglets&amp;action=edit&amp;redlink=1" TargetMode="External"/><Relationship Id="rId3" Type="http://schemas.openxmlformats.org/officeDocument/2006/relationships/hyperlink" Target="http://en.wikipedia.org/wiki/Documentation_generator" TargetMode="External"/><Relationship Id="rId7" Type="http://schemas.openxmlformats.org/officeDocument/2006/relationships/hyperlink" Target="http://en.wikipedia.org/wiki/Java_%28programming_language%29" TargetMode="External"/><Relationship Id="rId12" Type="http://schemas.openxmlformats.org/officeDocument/2006/relationships/hyperlink" Target="http://en.wikipedia.org/wiki/Doclets"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en.wikipedia.org/wiki/HTML" TargetMode="External"/><Relationship Id="rId11" Type="http://schemas.openxmlformats.org/officeDocument/2006/relationships/hyperlink" Target="http://en.wikipedia.org/wiki/Eclipse_%28software%29" TargetMode="External"/><Relationship Id="rId5" Type="http://schemas.openxmlformats.org/officeDocument/2006/relationships/hyperlink" Target="http://en.wikipedia.org/wiki/Application_programming_interface" TargetMode="External"/><Relationship Id="rId10" Type="http://schemas.openxmlformats.org/officeDocument/2006/relationships/hyperlink" Target="http://en.wikipedia.org/wiki/Netbeans" TargetMode="External"/><Relationship Id="rId4" Type="http://schemas.openxmlformats.org/officeDocument/2006/relationships/hyperlink" Target="http://en.wikipedia.org/wiki/Sun_Microsystems" TargetMode="External"/><Relationship Id="rId9" Type="http://schemas.openxmlformats.org/officeDocument/2006/relationships/hyperlink" Target="http://en.wikipedia.org/wiki/Javadoc" TargetMode="External"/><Relationship Id="rId14" Type="http://schemas.openxmlformats.org/officeDocument/2006/relationships/hyperlink" Target="http://en.wikipedia.org/wiki/JDiff"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es.wikipedia.org/wiki/Programaci%C3%B3n"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es.wikipedia.org/wiki/Integraci%C3%B3n_continua" TargetMode="External"/><Relationship Id="rId5" Type="http://schemas.openxmlformats.org/officeDocument/2006/relationships/hyperlink" Target="http://es.wikipedia.org/wiki/M%C3%A9todos_%28programaci%C3%B3n_orientada_a_objetos%29" TargetMode="External"/><Relationship Id="rId4" Type="http://schemas.openxmlformats.org/officeDocument/2006/relationships/hyperlink" Target="http://es.wikipedia.org/wiki/Pruebas_de_Integraci%C3%B3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8" Type="http://schemas.openxmlformats.org/officeDocument/2006/relationships/hyperlink" Target="http://es.wikipedia.org/wiki/Sistema_inform%C3%A1tico" TargetMode="External"/><Relationship Id="rId3" Type="http://schemas.openxmlformats.org/officeDocument/2006/relationships/hyperlink" Target="http://es.wikipedia.org/wiki/Programaci%C3%B3n" TargetMode="External"/><Relationship Id="rId7" Type="http://schemas.openxmlformats.org/officeDocument/2006/relationships/hyperlink" Target="http://es.wikipedia.org/wiki/Dise%C3%B1o" TargetMode="External"/><Relationship Id="rId12" Type="http://schemas.openxmlformats.org/officeDocument/2006/relationships/hyperlink" Target="http://es.wikipedia.org/wiki/Ordenador"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es.wikipedia.org/wiki/Interfaz_de_programaci%C3%B3n_de_aplicaciones" TargetMode="External"/><Relationship Id="rId11" Type="http://schemas.openxmlformats.org/officeDocument/2006/relationships/hyperlink" Target="http://es.wikipedia.org/wiki/Base_de_datos" TargetMode="External"/><Relationship Id="rId5" Type="http://schemas.openxmlformats.org/officeDocument/2006/relationships/hyperlink" Target="http://es.wikipedia.org/wiki/Abstracci%C3%B3n_%28programaci%C3%B3n_orientada_a_objetos%29" TargetMode="External"/><Relationship Id="rId10" Type="http://schemas.openxmlformats.org/officeDocument/2006/relationships/hyperlink" Target="http://es.wikipedia.org/wiki/Programa_%28computaci%C3%B3n%29" TargetMode="External"/><Relationship Id="rId4" Type="http://schemas.openxmlformats.org/officeDocument/2006/relationships/hyperlink" Target="http://es.wikipedia.org/wiki/Modelo_de_interconexi%C3%B3n_de_sistemas_abiertos" TargetMode="External"/><Relationship Id="rId9" Type="http://schemas.openxmlformats.org/officeDocument/2006/relationships/hyperlink" Target="http://es.wikipedia.org/wiki/Arquitectura_software"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p:cNvSpPr>
            <a:spLocks noGrp="1" noChangeArrowheads="1"/>
          </p:cNvSpPr>
          <p:nvPr>
            <p:ph type="sldNum" sz="quarter"/>
          </p:nvPr>
        </p:nvSpPr>
        <p:spPr>
          <a:noFill/>
        </p:spPr>
        <p:txBody>
          <a:bodyPr/>
          <a:lstStyle/>
          <a:p>
            <a:fld id="{25EC64B2-25AB-4B99-A66B-FA77D3528195}" type="slidenum">
              <a:rPr lang="es-ES"/>
              <a:pPr/>
              <a:t>1</a:t>
            </a:fld>
            <a:endParaRPr lang="es-ES"/>
          </a:p>
        </p:txBody>
      </p:sp>
      <p:sp>
        <p:nvSpPr>
          <p:cNvPr id="48131"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4F0C9BD-0466-4A13-A7AF-79F22B867A9D}"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a:t>
            </a:fld>
            <a:endParaRPr lang="es-ES" sz="1200">
              <a:solidFill>
                <a:srgbClr val="000000"/>
              </a:solidFill>
            </a:endParaRPr>
          </a:p>
        </p:txBody>
      </p:sp>
      <p:sp>
        <p:nvSpPr>
          <p:cNvPr id="4813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48133" name="Rectangle 3"/>
          <p:cNvSpPr txBox="1">
            <a:spLocks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p:nvPr>
        </p:nvSpPr>
        <p:spPr>
          <a:noFill/>
        </p:spPr>
        <p:txBody>
          <a:bodyPr/>
          <a:lstStyle/>
          <a:p>
            <a:fld id="{C517FD52-802A-4B2F-8179-A206C3D7E8D2}" type="slidenum">
              <a:rPr lang="es-ES"/>
              <a:pPr/>
              <a:t>10</a:t>
            </a:fld>
            <a:endParaRPr lang="es-ES"/>
          </a:p>
        </p:txBody>
      </p:sp>
      <p:sp>
        <p:nvSpPr>
          <p:cNvPr id="57347" name="Rectangle 1"/>
          <p:cNvSpPr txBox="1">
            <a:spLocks noChangeArrowheads="1" noTextEdit="1"/>
          </p:cNvSpPr>
          <p:nvPr>
            <p:ph type="sldImg"/>
          </p:nvPr>
        </p:nvSpPr>
        <p:spPr>
          <a:xfrm>
            <a:off x="1143000" y="685800"/>
            <a:ext cx="4570413" cy="3427413"/>
          </a:xfrm>
          <a:ln/>
        </p:spPr>
      </p:sp>
      <p:sp>
        <p:nvSpPr>
          <p:cNvPr id="57348" name="Rectangle 2"/>
          <p:cNvSpPr txBox="1">
            <a:spLocks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p:spPr>
        <p:txBody>
          <a:bodyPr/>
          <a:lstStyle/>
          <a:p>
            <a:fld id="{907651D2-48C3-4CE1-927C-115098AEC3A8}" type="slidenum">
              <a:rPr lang="es-ES"/>
              <a:pPr/>
              <a:t>11</a:t>
            </a:fld>
            <a:endParaRPr lang="es-ES"/>
          </a:p>
        </p:txBody>
      </p:sp>
      <p:sp>
        <p:nvSpPr>
          <p:cNvPr id="58371" name="Rectangle 1"/>
          <p:cNvSpPr txBox="1">
            <a:spLocks noChangeArrowheads="1" noTextEdit="1"/>
          </p:cNvSpPr>
          <p:nvPr>
            <p:ph type="sldImg"/>
          </p:nvPr>
        </p:nvSpPr>
        <p:spPr>
          <a:xfrm>
            <a:off x="1143000" y="685800"/>
            <a:ext cx="4570413" cy="3427413"/>
          </a:xfrm>
          <a:ln/>
        </p:spPr>
      </p:sp>
      <p:sp>
        <p:nvSpPr>
          <p:cNvPr id="58372" name="Rectangle 2"/>
          <p:cNvSpPr txBox="1">
            <a:spLocks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p:nvPr>
        </p:nvSpPr>
        <p:spPr>
          <a:noFill/>
        </p:spPr>
        <p:txBody>
          <a:bodyPr/>
          <a:lstStyle/>
          <a:p>
            <a:fld id="{3086EF1C-5458-4229-88EC-571B0AD93297}" type="slidenum">
              <a:rPr lang="es-ES"/>
              <a:pPr/>
              <a:t>12</a:t>
            </a:fld>
            <a:endParaRPr lang="es-ES"/>
          </a:p>
        </p:txBody>
      </p:sp>
      <p:sp>
        <p:nvSpPr>
          <p:cNvPr id="59395" name="Rectangle 1"/>
          <p:cNvSpPr txBox="1">
            <a:spLocks noChangeArrowheads="1" noTextEdit="1"/>
          </p:cNvSpPr>
          <p:nvPr>
            <p:ph type="sldImg"/>
          </p:nvPr>
        </p:nvSpPr>
        <p:spPr>
          <a:xfrm>
            <a:off x="1143000" y="685800"/>
            <a:ext cx="4570413" cy="3427413"/>
          </a:xfrm>
          <a:ln/>
        </p:spPr>
      </p:sp>
      <p:sp>
        <p:nvSpPr>
          <p:cNvPr id="59396" name="Rectangle 2"/>
          <p:cNvSpPr txBox="1">
            <a:spLocks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p:nvPr>
        </p:nvSpPr>
        <p:spPr>
          <a:noFill/>
        </p:spPr>
        <p:txBody>
          <a:bodyPr/>
          <a:lstStyle/>
          <a:p>
            <a:fld id="{43BED2ED-DF0C-4066-A82B-6C59FFCFFDC1}" type="slidenum">
              <a:rPr lang="es-ES"/>
              <a:pPr/>
              <a:t>13</a:t>
            </a:fld>
            <a:endParaRPr lang="es-ES"/>
          </a:p>
        </p:txBody>
      </p:sp>
      <p:sp>
        <p:nvSpPr>
          <p:cNvPr id="60419" name="Rectangle 1"/>
          <p:cNvSpPr txBox="1">
            <a:spLocks noChangeArrowheads="1" noTextEdit="1"/>
          </p:cNvSpPr>
          <p:nvPr>
            <p:ph type="sldImg"/>
          </p:nvPr>
        </p:nvSpPr>
        <p:spPr>
          <a:xfrm>
            <a:off x="1143000" y="685800"/>
            <a:ext cx="4570413" cy="3427413"/>
          </a:xfrm>
          <a:ln/>
        </p:spPr>
      </p:sp>
      <p:sp>
        <p:nvSpPr>
          <p:cNvPr id="60420" name="Rectangle 2"/>
          <p:cNvSpPr txBox="1">
            <a:spLocks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p:cNvSpPr>
            <a:spLocks noGrp="1" noChangeArrowheads="1"/>
          </p:cNvSpPr>
          <p:nvPr>
            <p:ph type="sldNum" sz="quarter"/>
          </p:nvPr>
        </p:nvSpPr>
        <p:spPr>
          <a:noFill/>
        </p:spPr>
        <p:txBody>
          <a:bodyPr/>
          <a:lstStyle/>
          <a:p>
            <a:fld id="{5D8D9566-6A29-4AAB-8EDC-4674819CAF3A}" type="slidenum">
              <a:rPr lang="es-ES"/>
              <a:pPr/>
              <a:t>14</a:t>
            </a:fld>
            <a:endParaRPr lang="es-ES"/>
          </a:p>
        </p:txBody>
      </p:sp>
      <p:sp>
        <p:nvSpPr>
          <p:cNvPr id="61443" name="Rectangle 1"/>
          <p:cNvSpPr txBox="1">
            <a:spLocks noChangeArrowheads="1" noTextEdit="1"/>
          </p:cNvSpPr>
          <p:nvPr>
            <p:ph type="sldImg"/>
          </p:nvPr>
        </p:nvSpPr>
        <p:spPr>
          <a:xfrm>
            <a:off x="1143000" y="685800"/>
            <a:ext cx="4570413" cy="3427413"/>
          </a:xfrm>
          <a:ln/>
        </p:spPr>
      </p:sp>
      <p:sp>
        <p:nvSpPr>
          <p:cNvPr id="61444" name="Rectangle 2"/>
          <p:cNvSpPr txBox="1">
            <a:spLocks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p:spPr>
        <p:txBody>
          <a:bodyPr/>
          <a:lstStyle/>
          <a:p>
            <a:fld id="{B475CECC-7B1E-479E-9320-F24AD7E6E455}" type="slidenum">
              <a:rPr lang="es-ES"/>
              <a:pPr/>
              <a:t>15</a:t>
            </a:fld>
            <a:endParaRPr lang="es-ES"/>
          </a:p>
        </p:txBody>
      </p:sp>
      <p:sp>
        <p:nvSpPr>
          <p:cNvPr id="62467" name="Rectangle 1"/>
          <p:cNvSpPr txBox="1">
            <a:spLocks noChangeArrowheads="1" noTextEdit="1"/>
          </p:cNvSpPr>
          <p:nvPr>
            <p:ph type="sldImg"/>
          </p:nvPr>
        </p:nvSpPr>
        <p:spPr>
          <a:xfrm>
            <a:off x="1143000" y="685800"/>
            <a:ext cx="4570413" cy="3427413"/>
          </a:xfrm>
          <a:ln/>
        </p:spPr>
      </p:sp>
      <p:sp>
        <p:nvSpPr>
          <p:cNvPr id="62468" name="Rectangle 2"/>
          <p:cNvSpPr txBox="1">
            <a:spLocks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p:cNvSpPr>
            <a:spLocks noGrp="1" noChangeArrowheads="1"/>
          </p:cNvSpPr>
          <p:nvPr>
            <p:ph type="sldNum" sz="quarter"/>
          </p:nvPr>
        </p:nvSpPr>
        <p:spPr>
          <a:noFill/>
        </p:spPr>
        <p:txBody>
          <a:bodyPr/>
          <a:lstStyle/>
          <a:p>
            <a:fld id="{F9A9E0DF-2037-4009-9179-64964079727C}" type="slidenum">
              <a:rPr lang="es-ES"/>
              <a:pPr/>
              <a:t>16</a:t>
            </a:fld>
            <a:endParaRPr lang="es-ES"/>
          </a:p>
        </p:txBody>
      </p:sp>
      <p:sp>
        <p:nvSpPr>
          <p:cNvPr id="63491" name="Rectangle 1"/>
          <p:cNvSpPr txBox="1">
            <a:spLocks noChangeArrowheads="1" noTextEdit="1"/>
          </p:cNvSpPr>
          <p:nvPr>
            <p:ph type="sldImg"/>
          </p:nvPr>
        </p:nvSpPr>
        <p:spPr>
          <a:xfrm>
            <a:off x="1143000" y="685800"/>
            <a:ext cx="4570413" cy="3427413"/>
          </a:xfrm>
          <a:ln/>
        </p:spPr>
      </p:sp>
      <p:sp>
        <p:nvSpPr>
          <p:cNvPr id="63492" name="Rectangle 2"/>
          <p:cNvSpPr txBox="1">
            <a:spLocks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p:nvPr>
        </p:nvSpPr>
        <p:spPr>
          <a:noFill/>
        </p:spPr>
        <p:txBody>
          <a:bodyPr/>
          <a:lstStyle/>
          <a:p>
            <a:fld id="{9B54B16F-B7DA-481A-8E34-A57C8BCA9B7F}" type="slidenum">
              <a:rPr lang="es-ES"/>
              <a:pPr/>
              <a:t>17</a:t>
            </a:fld>
            <a:endParaRPr lang="es-ES"/>
          </a:p>
        </p:txBody>
      </p:sp>
      <p:sp>
        <p:nvSpPr>
          <p:cNvPr id="6451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4516" name="Rectangle 2"/>
          <p:cNvSpPr txBox="1">
            <a:spLocks noChangeArrowheads="1"/>
          </p:cNvSpPr>
          <p:nvPr>
            <p:ph type="body"/>
          </p:nvPr>
        </p:nvSpPr>
        <p:spPr>
          <a:xfrm>
            <a:off x="685800" y="4343400"/>
            <a:ext cx="5478463" cy="4200525"/>
          </a:xfrm>
          <a:noFill/>
          <a:ln/>
        </p:spPr>
        <p:txBody>
          <a:bodyPr wrap="none" anchor="ctr"/>
          <a:lstStyle/>
          <a:p>
            <a:endParaRPr lang="es-E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p:nvPr>
        </p:nvSpPr>
        <p:spPr>
          <a:noFill/>
        </p:spPr>
        <p:txBody>
          <a:bodyPr/>
          <a:lstStyle/>
          <a:p>
            <a:fld id="{C2ED4972-46E5-4DB0-BD15-D9E0AAFBC25D}" type="slidenum">
              <a:rPr lang="es-ES"/>
              <a:pPr/>
              <a:t>18</a:t>
            </a:fld>
            <a:endParaRPr lang="es-ES"/>
          </a:p>
        </p:txBody>
      </p:sp>
      <p:sp>
        <p:nvSpPr>
          <p:cNvPr id="6553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5540" name="Text Box 2"/>
          <p:cNvSpPr txBox="1">
            <a:spLocks noChangeArrowheads="1"/>
          </p:cNvSpPr>
          <p:nvPr>
            <p:ph type="body"/>
          </p:nvPr>
        </p:nvSpPr>
        <p:spPr>
          <a:xfrm>
            <a:off x="685800" y="4343400"/>
            <a:ext cx="5480050" cy="4202113"/>
          </a:xfrm>
          <a:noFill/>
          <a:ln/>
        </p:spPr>
        <p:txBody>
          <a:bodyPr/>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mtClean="0">
                <a:cs typeface="DejaVu Sans" charset="0"/>
              </a:rPr>
              <a:t>Object-relational mapping (ORM, O/RM) es una tecnica para convertir datos entre tipos de sistemas incompatibles en bases de datos relacionales y lenguajes de programacion orientados a objetos. ORM crea, en efecto, una replica de una base de datos virtual, que se puede usar desde el lenguaje de programacion.</a:t>
            </a: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SV" smtClean="0">
              <a:cs typeface="DejaVu Sans" charset="0"/>
            </a:endParaRPr>
          </a:p>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mtClean="0">
                <a:cs typeface="DejaVu Sans" charset="0"/>
              </a:rPr>
              <a:t>AJAX, acrónimo de Asynchronous JavaScript And XML (JavaScript asíncrono y XML), es una técnica de desarrollo web para crear aplicaciones interactivas o RIA (Rich Internet Applications). Estas aplicaciones se ejecutan en el cliente, es decir, en el navegador de los usuarios mientras se mantiene la comunicación asíncrona con el servidor en segundo plano. De esta forma es posible realizar cambios sobre las páginas sin necesidad de recargarlas, lo que significa aumentar la interactividad, velocidad y usabilidad en las aplicaciones.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p:spPr>
        <p:txBody>
          <a:bodyPr/>
          <a:lstStyle/>
          <a:p>
            <a:fld id="{A4D6A5A3-D81A-406D-BA99-B919CEEEEAC1}" type="slidenum">
              <a:rPr lang="es-ES"/>
              <a:pPr/>
              <a:t>19</a:t>
            </a:fld>
            <a:endParaRPr lang="es-ES"/>
          </a:p>
        </p:txBody>
      </p:sp>
      <p:sp>
        <p:nvSpPr>
          <p:cNvPr id="6656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6564" name="Text Box 2"/>
          <p:cNvSpPr txBox="1">
            <a:spLocks noChangeArrowheads="1"/>
          </p:cNvSpPr>
          <p:nvPr>
            <p:ph type="body"/>
          </p:nvPr>
        </p:nvSpPr>
        <p:spPr>
          <a:xfrm>
            <a:off x="685800" y="4343400"/>
            <a:ext cx="5480050" cy="4202113"/>
          </a:xfrm>
          <a:noFill/>
          <a:ln/>
        </p:spPr>
        <p:txBody>
          <a:bodyPr/>
          <a:lstStyle/>
          <a:p>
            <a: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mtClean="0">
                <a:cs typeface="DejaVu Sans" charset="0"/>
              </a:rPr>
              <a:t>OracleAS TopLink is much more than an "Object/Relational Mapping Tool." It increases performance, provides flexibility, and maximizes productivity.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p:cNvSpPr>
            <a:spLocks noGrp="1" noChangeArrowheads="1"/>
          </p:cNvSpPr>
          <p:nvPr>
            <p:ph type="sldNum" sz="quarter"/>
          </p:nvPr>
        </p:nvSpPr>
        <p:spPr>
          <a:noFill/>
        </p:spPr>
        <p:txBody>
          <a:bodyPr/>
          <a:lstStyle/>
          <a:p>
            <a:fld id="{DFBDD40E-695D-493C-BC18-FBA6E47EB5AB}" type="slidenum">
              <a:rPr lang="es-ES"/>
              <a:pPr/>
              <a:t>2</a:t>
            </a:fld>
            <a:endParaRPr lang="es-ES"/>
          </a:p>
        </p:txBody>
      </p:sp>
      <p:sp>
        <p:nvSpPr>
          <p:cNvPr id="49155"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C0CC8B1-1675-40B7-AAF1-51679F0C7F50}"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a:t>
            </a:fld>
            <a:endParaRPr lang="es-ES" sz="1200">
              <a:solidFill>
                <a:srgbClr val="000000"/>
              </a:solidFill>
            </a:endParaRPr>
          </a:p>
        </p:txBody>
      </p:sp>
      <p:sp>
        <p:nvSpPr>
          <p:cNvPr id="4915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49157" name="Rectangle 3"/>
          <p:cNvSpPr txBox="1">
            <a:spLocks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p:nvPr>
        </p:nvSpPr>
        <p:spPr>
          <a:noFill/>
        </p:spPr>
        <p:txBody>
          <a:bodyPr/>
          <a:lstStyle/>
          <a:p>
            <a:fld id="{3BF97EC1-55CC-4EC1-B3C3-9A351E6B73BE}" type="slidenum">
              <a:rPr lang="es-ES"/>
              <a:pPr/>
              <a:t>20</a:t>
            </a:fld>
            <a:endParaRPr lang="es-ES"/>
          </a:p>
        </p:txBody>
      </p:sp>
      <p:sp>
        <p:nvSpPr>
          <p:cNvPr id="6758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7588" name="Rectangle 2"/>
          <p:cNvSpPr txBox="1">
            <a:spLocks noChangeArrowheads="1"/>
          </p:cNvSpPr>
          <p:nvPr>
            <p:ph type="body"/>
          </p:nvPr>
        </p:nvSpPr>
        <p:spPr>
          <a:xfrm>
            <a:off x="685800" y="4343400"/>
            <a:ext cx="5478463" cy="4200525"/>
          </a:xfrm>
          <a:noFill/>
          <a:ln/>
        </p:spPr>
        <p:txBody>
          <a:bodyPr wrap="none" anchor="ctr"/>
          <a:lstStyle/>
          <a:p>
            <a:endParaRPr lang="es-E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p:nvPr>
        </p:nvSpPr>
        <p:spPr>
          <a:noFill/>
        </p:spPr>
        <p:txBody>
          <a:bodyPr/>
          <a:lstStyle/>
          <a:p>
            <a:fld id="{9596E283-E8DA-437A-8E9A-F8919EF2BC52}" type="slidenum">
              <a:rPr lang="es-ES"/>
              <a:pPr/>
              <a:t>21</a:t>
            </a:fld>
            <a:endParaRPr lang="es-ES"/>
          </a:p>
        </p:txBody>
      </p:sp>
      <p:sp>
        <p:nvSpPr>
          <p:cNvPr id="6861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8612" name="Text Box 2"/>
          <p:cNvSpPr txBox="1">
            <a:spLocks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NetBeans</a:t>
            </a:r>
            <a:r>
              <a:rPr lang="es-ES" smtClean="0">
                <a:latin typeface="Arial" charset="0"/>
                <a:cs typeface="DejaVu Sans" charset="0"/>
              </a:rPr>
              <a:t> se refiere a una </a:t>
            </a:r>
            <a:r>
              <a:rPr lang="es-ES" smtClean="0">
                <a:solidFill>
                  <a:srgbClr val="CCCCFF"/>
                </a:solidFill>
                <a:latin typeface="Arial" charset="0"/>
                <a:cs typeface="DejaVu Sans" charset="0"/>
                <a:hlinkClick r:id="rId3"/>
              </a:rPr>
              <a:t>plataforma</a:t>
            </a:r>
            <a:r>
              <a:rPr lang="es-ES" smtClean="0">
                <a:latin typeface="Arial" charset="0"/>
                <a:cs typeface="DejaVu Sans" charset="0"/>
              </a:rPr>
              <a:t> para el desarrollo de aplicaciones de escritorio usando </a:t>
            </a:r>
            <a:r>
              <a:rPr lang="es-ES" smtClean="0">
                <a:solidFill>
                  <a:srgbClr val="CCCCFF"/>
                </a:solidFill>
                <a:latin typeface="Arial" charset="0"/>
                <a:cs typeface="DejaVu Sans" charset="0"/>
                <a:hlinkClick r:id="rId4"/>
              </a:rPr>
              <a:t>Java</a:t>
            </a:r>
            <a:r>
              <a:rPr lang="es-ES" smtClean="0">
                <a:latin typeface="Arial" charset="0"/>
                <a:cs typeface="DejaVu Sans" charset="0"/>
              </a:rPr>
              <a:t> y a un </a:t>
            </a:r>
            <a:r>
              <a:rPr lang="es-ES" smtClean="0">
                <a:solidFill>
                  <a:srgbClr val="CCCCFF"/>
                </a:solidFill>
                <a:latin typeface="Arial" charset="0"/>
                <a:cs typeface="DejaVu Sans" charset="0"/>
                <a:hlinkClick r:id="rId5"/>
              </a:rPr>
              <a:t>entorno de desarrollo integrado</a:t>
            </a:r>
            <a:r>
              <a:rPr lang="es-ES" smtClean="0">
                <a:latin typeface="Arial" charset="0"/>
                <a:cs typeface="DejaVu Sans" charset="0"/>
              </a:rPr>
              <a:t> (IDE) desarrollado usando la Plataforma NetBeans.</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La plataforma NetBeans permite que las aplicaciones sean desarrolladas a partir de un conjunto de </a:t>
            </a:r>
            <a:r>
              <a:rPr lang="es-ES" smtClean="0">
                <a:solidFill>
                  <a:srgbClr val="CCCCFF"/>
                </a:solidFill>
                <a:latin typeface="Arial" charset="0"/>
                <a:cs typeface="DejaVu Sans" charset="0"/>
                <a:hlinkClick r:id="rId6"/>
              </a:rPr>
              <a:t>componentes de software</a:t>
            </a:r>
            <a:r>
              <a:rPr lang="es-ES" smtClean="0">
                <a:latin typeface="Arial" charset="0"/>
                <a:cs typeface="DejaVu Sans" charset="0"/>
              </a:rPr>
              <a:t> llamados </a:t>
            </a:r>
            <a:r>
              <a:rPr lang="es-ES" i="1" smtClean="0">
                <a:latin typeface="Arial" charset="0"/>
                <a:cs typeface="DejaVu Sans" charset="0"/>
              </a:rPr>
              <a:t>módulos</a:t>
            </a:r>
            <a:r>
              <a:rPr lang="es-ES" smtClean="0">
                <a:latin typeface="Arial" charset="0"/>
                <a:cs typeface="DejaVu Sans" charset="0"/>
              </a:rPr>
              <a:t>. Un módulo es un archivo Java que contiene clases de java escritas para interactuar con las APIs de NetBeans y un archivo especial (manifest file) que lo identifica como módulo. Las aplicaciones construidas a partir de módulos pueden ser extendidas agregándole nuevos módulos. Debido a que los módulos pueden ser desarrollados independientemente, las aplicaciones basadas en la plataforma NetBeans pueden ser extendidas fácilmente por otros desarrolladores de software.</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NetBeans es un proyecto de código abierto de gran éxito con una gran base de usuarios, una comunidad en constante crecimiento, y con cerca de 100 socios en todo el mundo. Sun MicroSystems fundó el proyecto de código abierto NetBeans en junio 2000 y continúa siendo el patrocinador principal de los proyectos.</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mtClean="0">
              <a:latin typeface="Arial" charset="0"/>
              <a:cs typeface="DejaVu Sans" charset="0"/>
            </a:endParaRP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mtClean="0">
              <a:latin typeface="Arial" charset="0"/>
              <a:cs typeface="DejaVu Sans"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p:spPr>
        <p:txBody>
          <a:bodyPr/>
          <a:lstStyle/>
          <a:p>
            <a:fld id="{79296037-BC62-49BB-8C1A-BCB23B6A507E}" type="slidenum">
              <a:rPr lang="es-ES"/>
              <a:pPr/>
              <a:t>22</a:t>
            </a:fld>
            <a:endParaRPr lang="es-ES"/>
          </a:p>
        </p:txBody>
      </p:sp>
      <p:sp>
        <p:nvSpPr>
          <p:cNvPr id="6963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69636" name="Text Box 2"/>
          <p:cNvSpPr txBox="1">
            <a:spLocks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Tomcat</a:t>
            </a:r>
            <a:r>
              <a:rPr lang="es-ES" smtClean="0">
                <a:latin typeface="Arial" charset="0"/>
                <a:cs typeface="DejaVu Sans" charset="0"/>
              </a:rPr>
              <a:t> es un </a:t>
            </a:r>
            <a:r>
              <a:rPr lang="es-ES" smtClean="0">
                <a:solidFill>
                  <a:srgbClr val="CCCCFF"/>
                </a:solidFill>
                <a:latin typeface="Arial" charset="0"/>
                <a:cs typeface="DejaVu Sans" charset="0"/>
                <a:hlinkClick r:id="rId3"/>
              </a:rPr>
              <a:t>servidor web</a:t>
            </a:r>
            <a:r>
              <a:rPr lang="es-ES" smtClean="0">
                <a:latin typeface="Arial" charset="0"/>
                <a:cs typeface="DejaVu Sans" charset="0"/>
              </a:rPr>
              <a:t> con soporte de </a:t>
            </a:r>
            <a:r>
              <a:rPr lang="es-ES" smtClean="0">
                <a:solidFill>
                  <a:srgbClr val="CCCCFF"/>
                </a:solidFill>
                <a:latin typeface="Arial" charset="0"/>
                <a:cs typeface="DejaVu Sans" charset="0"/>
                <a:hlinkClick r:id="rId4"/>
              </a:rPr>
              <a:t>servlets</a:t>
            </a:r>
            <a:r>
              <a:rPr lang="es-ES" smtClean="0">
                <a:latin typeface="Arial" charset="0"/>
                <a:cs typeface="DejaVu Sans" charset="0"/>
              </a:rPr>
              <a:t> y JSPs. Tomcat no es un </a:t>
            </a:r>
            <a:r>
              <a:rPr lang="es-ES" smtClean="0">
                <a:solidFill>
                  <a:srgbClr val="CCCCFF"/>
                </a:solidFill>
                <a:latin typeface="Arial" charset="0"/>
                <a:cs typeface="DejaVu Sans" charset="0"/>
                <a:hlinkClick r:id="rId5"/>
              </a:rPr>
              <a:t>servidor de aplicaciones</a:t>
            </a:r>
            <a:r>
              <a:rPr lang="es-ES" smtClean="0">
                <a:latin typeface="Arial" charset="0"/>
                <a:cs typeface="DejaVu Sans" charset="0"/>
              </a:rPr>
              <a:t>, como </a:t>
            </a:r>
            <a:r>
              <a:rPr lang="es-ES" smtClean="0">
                <a:solidFill>
                  <a:srgbClr val="CCCCFF"/>
                </a:solidFill>
                <a:latin typeface="Arial" charset="0"/>
                <a:cs typeface="DejaVu Sans" charset="0"/>
                <a:hlinkClick r:id="rId6"/>
              </a:rPr>
              <a:t>JBoss</a:t>
            </a:r>
            <a:r>
              <a:rPr lang="es-ES" smtClean="0">
                <a:latin typeface="Arial" charset="0"/>
                <a:cs typeface="DejaVu Sans" charset="0"/>
              </a:rPr>
              <a:t> o </a:t>
            </a:r>
            <a:r>
              <a:rPr lang="es-ES" smtClean="0">
                <a:solidFill>
                  <a:srgbClr val="CCCCFF"/>
                </a:solidFill>
                <a:latin typeface="Arial" charset="0"/>
                <a:cs typeface="DejaVu Sans" charset="0"/>
                <a:hlinkClick r:id="rId7"/>
              </a:rPr>
              <a:t>JOnAS</a:t>
            </a:r>
            <a:r>
              <a:rPr lang="es-ES" smtClean="0">
                <a:latin typeface="Arial" charset="0"/>
                <a:cs typeface="DejaVu Sans" charset="0"/>
              </a:rPr>
              <a:t>. Incluye el compilador Jasper, que compila JSPs convirtiéndolas en servlets. El motor de servlets de Tomcat a menudo se presenta en combinación con el </a:t>
            </a:r>
            <a:r>
              <a:rPr lang="es-ES" smtClean="0">
                <a:solidFill>
                  <a:srgbClr val="CCCCFF"/>
                </a:solidFill>
                <a:latin typeface="Arial" charset="0"/>
                <a:cs typeface="DejaVu Sans" charset="0"/>
                <a:hlinkClick r:id="rId8"/>
              </a:rPr>
              <a:t>servidor web Apache</a:t>
            </a:r>
            <a:r>
              <a:rPr lang="es-ES" smtClean="0">
                <a:latin typeface="Arial" charset="0"/>
                <a:cs typeface="DejaVu Sans" charset="0"/>
              </a:rPr>
              <a:t>.</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Tomcat puede funcionar como servidor web por sí mismo. En sus inicios existió la percepción de que el uso de Tomcat de forma autónoma era sólo recomendable para entornos de desarrollo y entornos con requisitos mínimos de velocidad y gestión de transacciones. Hoy en día ya no existe esa percepción y Tomcat es usado como servidor web autónomo en entornos con alto nivel de tráfico y alta disponibilidad.</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Dado que Tomcat fue escrito en </a:t>
            </a:r>
            <a:r>
              <a:rPr lang="es-ES" smtClean="0">
                <a:solidFill>
                  <a:srgbClr val="CCCCFF"/>
                </a:solidFill>
                <a:latin typeface="Arial" charset="0"/>
                <a:cs typeface="DejaVu Sans" charset="0"/>
                <a:hlinkClick r:id="rId9"/>
              </a:rPr>
              <a:t>Java</a:t>
            </a:r>
            <a:r>
              <a:rPr lang="es-ES" smtClean="0">
                <a:latin typeface="Arial" charset="0"/>
                <a:cs typeface="DejaVu Sans" charset="0"/>
              </a:rPr>
              <a:t>, funciona en cualquier sistema operativo que disponga de la </a:t>
            </a:r>
            <a:r>
              <a:rPr lang="es-ES" smtClean="0">
                <a:solidFill>
                  <a:srgbClr val="CCCCFF"/>
                </a:solidFill>
                <a:latin typeface="Arial" charset="0"/>
                <a:cs typeface="DejaVu Sans" charset="0"/>
                <a:hlinkClick r:id="rId10"/>
              </a:rPr>
              <a:t>máquina virtual Java</a:t>
            </a:r>
            <a:r>
              <a:rPr lang="es-ES" smtClean="0">
                <a:latin typeface="Arial" charset="0"/>
                <a:cs typeface="DejaVu Sans" charset="0"/>
              </a:rPr>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p:nvPr>
        </p:nvSpPr>
        <p:spPr>
          <a:noFill/>
        </p:spPr>
        <p:txBody>
          <a:bodyPr/>
          <a:lstStyle/>
          <a:p>
            <a:fld id="{59A0A77B-E65F-4A04-B136-81B2769F1B1D}" type="slidenum">
              <a:rPr lang="es-ES"/>
              <a:pPr/>
              <a:t>23</a:t>
            </a:fld>
            <a:endParaRPr lang="es-ES"/>
          </a:p>
        </p:txBody>
      </p:sp>
      <p:sp>
        <p:nvSpPr>
          <p:cNvPr id="7065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0660" name="Text Box 2"/>
          <p:cNvSpPr txBox="1">
            <a:spLocks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MySQL</a:t>
            </a:r>
            <a:r>
              <a:rPr lang="es-ES" smtClean="0">
                <a:latin typeface="Arial" charset="0"/>
                <a:cs typeface="DejaVu Sans" charset="0"/>
              </a:rPr>
              <a:t> es un </a:t>
            </a:r>
            <a:r>
              <a:rPr lang="es-ES" smtClean="0">
                <a:solidFill>
                  <a:srgbClr val="CCCCFF"/>
                </a:solidFill>
                <a:latin typeface="Arial" charset="0"/>
                <a:cs typeface="DejaVu Sans" charset="0"/>
                <a:hlinkClick r:id="rId3"/>
              </a:rPr>
              <a:t>sistema de gestión de base de datos</a:t>
            </a:r>
            <a:r>
              <a:rPr lang="es-ES" smtClean="0">
                <a:latin typeface="Arial" charset="0"/>
                <a:cs typeface="DejaVu Sans" charset="0"/>
              </a:rPr>
              <a:t> </a:t>
            </a:r>
            <a:r>
              <a:rPr lang="es-ES" smtClean="0">
                <a:solidFill>
                  <a:srgbClr val="CCCCFF"/>
                </a:solidFill>
                <a:latin typeface="Arial" charset="0"/>
                <a:cs typeface="DejaVu Sans" charset="0"/>
                <a:hlinkClick r:id="rId4"/>
              </a:rPr>
              <a:t>relacional</a:t>
            </a:r>
            <a:r>
              <a:rPr lang="es-ES" smtClean="0">
                <a:latin typeface="Arial" charset="0"/>
                <a:cs typeface="DejaVu Sans" charset="0"/>
              </a:rPr>
              <a:t>, </a:t>
            </a:r>
            <a:r>
              <a:rPr lang="es-ES" smtClean="0">
                <a:solidFill>
                  <a:srgbClr val="CCCCFF"/>
                </a:solidFill>
                <a:latin typeface="Arial" charset="0"/>
                <a:cs typeface="DejaVu Sans" charset="0"/>
                <a:hlinkClick r:id="rId5"/>
              </a:rPr>
              <a:t>multihilo</a:t>
            </a:r>
            <a:r>
              <a:rPr lang="es-ES" smtClean="0">
                <a:latin typeface="Arial" charset="0"/>
                <a:cs typeface="DejaVu Sans" charset="0"/>
              </a:rPr>
              <a:t> y </a:t>
            </a:r>
            <a:r>
              <a:rPr lang="es-ES" smtClean="0">
                <a:solidFill>
                  <a:srgbClr val="CCCCFF"/>
                </a:solidFill>
                <a:latin typeface="Arial" charset="0"/>
                <a:cs typeface="DejaVu Sans" charset="0"/>
                <a:hlinkClick r:id="rId6"/>
              </a:rPr>
              <a:t>multiusuario</a:t>
            </a:r>
            <a:r>
              <a:rPr lang="es-ES" smtClean="0">
                <a:latin typeface="Arial" charset="0"/>
                <a:cs typeface="DejaVu Sans" charset="0"/>
              </a:rPr>
              <a:t> con más de seis millones de instalaciones.</a:t>
            </a:r>
            <a:r>
              <a:rPr lang="es-ES" smtClean="0">
                <a:solidFill>
                  <a:srgbClr val="CCCCFF"/>
                </a:solidFill>
                <a:latin typeface="Arial" charset="0"/>
                <a:cs typeface="DejaVu Sans" charset="0"/>
                <a:hlinkClick r:id="rId7"/>
              </a:rPr>
              <a:t>[1]</a:t>
            </a:r>
            <a:r>
              <a:rPr lang="es-ES" smtClean="0">
                <a:latin typeface="Arial" charset="0"/>
                <a:cs typeface="DejaVu Sans" charset="0"/>
              </a:rPr>
              <a:t> </a:t>
            </a:r>
            <a:r>
              <a:rPr lang="es-ES" smtClean="0">
                <a:solidFill>
                  <a:srgbClr val="CCCCFF"/>
                </a:solidFill>
                <a:latin typeface="Arial" charset="0"/>
                <a:cs typeface="DejaVu Sans" charset="0"/>
                <a:hlinkClick r:id="rId8"/>
              </a:rPr>
              <a:t>MySQL AB</a:t>
            </a:r>
            <a:r>
              <a:rPr lang="es-ES" smtClean="0">
                <a:latin typeface="Arial" charset="0"/>
                <a:cs typeface="DejaVu Sans" charset="0"/>
              </a:rPr>
              <a:t> —desde </a:t>
            </a:r>
            <a:r>
              <a:rPr lang="es-ES" smtClean="0">
                <a:solidFill>
                  <a:srgbClr val="CCCCFF"/>
                </a:solidFill>
                <a:latin typeface="Arial" charset="0"/>
                <a:cs typeface="DejaVu Sans" charset="0"/>
                <a:hlinkClick r:id="rId9"/>
              </a:rPr>
              <a:t>enero de 2008</a:t>
            </a:r>
            <a:r>
              <a:rPr lang="es-ES" smtClean="0">
                <a:latin typeface="Arial" charset="0"/>
                <a:cs typeface="DejaVu Sans" charset="0"/>
              </a:rPr>
              <a:t> una subsidiaria de </a:t>
            </a:r>
            <a:r>
              <a:rPr lang="es-ES" smtClean="0">
                <a:solidFill>
                  <a:srgbClr val="CCCCFF"/>
                </a:solidFill>
                <a:latin typeface="Arial" charset="0"/>
                <a:cs typeface="DejaVu Sans" charset="0"/>
                <a:hlinkClick r:id="rId10"/>
              </a:rPr>
              <a:t>Sun Microsystems</a:t>
            </a:r>
            <a:r>
              <a:rPr lang="es-ES" smtClean="0">
                <a:latin typeface="Arial" charset="0"/>
                <a:cs typeface="DejaVu Sans" charset="0"/>
              </a:rPr>
              <a:t> y ésta a su vez de </a:t>
            </a:r>
            <a:r>
              <a:rPr lang="es-ES" smtClean="0">
                <a:solidFill>
                  <a:srgbClr val="CCCCFF"/>
                </a:solidFill>
                <a:latin typeface="Arial" charset="0"/>
                <a:cs typeface="DejaVu Sans" charset="0"/>
                <a:hlinkClick r:id="rId11"/>
              </a:rPr>
              <a:t>Oracle Corporation</a:t>
            </a:r>
            <a:r>
              <a:rPr lang="es-ES" smtClean="0">
                <a:latin typeface="Arial" charset="0"/>
                <a:cs typeface="DejaVu Sans" charset="0"/>
              </a:rPr>
              <a:t> desde </a:t>
            </a:r>
            <a:r>
              <a:rPr lang="es-ES" smtClean="0">
                <a:solidFill>
                  <a:srgbClr val="CCCCFF"/>
                </a:solidFill>
                <a:latin typeface="Arial" charset="0"/>
                <a:cs typeface="DejaVu Sans" charset="0"/>
                <a:hlinkClick r:id="rId12"/>
              </a:rPr>
              <a:t>abril de 2009</a:t>
            </a:r>
            <a:r>
              <a:rPr lang="es-ES" smtClean="0">
                <a:latin typeface="Arial" charset="0"/>
                <a:cs typeface="DejaVu Sans" charset="0"/>
              </a:rPr>
              <a:t>— desarrolla MySQL como </a:t>
            </a:r>
            <a:r>
              <a:rPr lang="es-ES" smtClean="0">
                <a:solidFill>
                  <a:srgbClr val="CCCCFF"/>
                </a:solidFill>
                <a:latin typeface="Arial" charset="0"/>
                <a:cs typeface="DejaVu Sans" charset="0"/>
                <a:hlinkClick r:id="rId13"/>
              </a:rPr>
              <a:t>software libre</a:t>
            </a:r>
            <a:r>
              <a:rPr lang="es-ES" smtClean="0">
                <a:latin typeface="Arial" charset="0"/>
                <a:cs typeface="DejaVu Sans" charset="0"/>
              </a:rPr>
              <a:t> en un esquema de licenciamiento dual.</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Por un lado se ofrece bajo la </a:t>
            </a:r>
            <a:r>
              <a:rPr lang="es-ES" smtClean="0">
                <a:solidFill>
                  <a:srgbClr val="CCCCFF"/>
                </a:solidFill>
                <a:latin typeface="Arial" charset="0"/>
                <a:cs typeface="DejaVu Sans" charset="0"/>
                <a:hlinkClick r:id="rId14"/>
              </a:rPr>
              <a:t>GNU GPL</a:t>
            </a:r>
            <a:r>
              <a:rPr lang="es-ES" smtClean="0">
                <a:latin typeface="Arial" charset="0"/>
                <a:cs typeface="DejaVu Sans" charset="0"/>
              </a:rPr>
              <a:t> para cualquier uso compatible con esta licencia, pero para aquellas empresas que quieran incorporarlo en productos privativos deben comprar a la empresa una licencia específica que les permita este uso. Está desarrollado en su mayor parte en </a:t>
            </a:r>
            <a:r>
              <a:rPr lang="es-ES" smtClean="0">
                <a:solidFill>
                  <a:srgbClr val="CCCCFF"/>
                </a:solidFill>
                <a:latin typeface="Arial" charset="0"/>
                <a:cs typeface="DejaVu Sans" charset="0"/>
                <a:hlinkClick r:id="rId15"/>
              </a:rPr>
              <a:t>ANSI C</a:t>
            </a:r>
            <a:r>
              <a:rPr lang="es-ES" smtClean="0">
                <a:latin typeface="Arial" charset="0"/>
                <a:cs typeface="DejaVu Sans" charset="0"/>
              </a:rPr>
              <a:t>.</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Al contrario de proyectos como </a:t>
            </a:r>
            <a:r>
              <a:rPr lang="es-ES" smtClean="0">
                <a:solidFill>
                  <a:srgbClr val="CCCCFF"/>
                </a:solidFill>
                <a:latin typeface="Arial" charset="0"/>
                <a:cs typeface="DejaVu Sans" charset="0"/>
                <a:hlinkClick r:id="rId16"/>
              </a:rPr>
              <a:t>Apache</a:t>
            </a:r>
            <a:r>
              <a:rPr lang="es-ES" smtClean="0">
                <a:latin typeface="Arial" charset="0"/>
                <a:cs typeface="DejaVu Sans" charset="0"/>
              </a:rPr>
              <a:t>, donde el software es desarrollado por una comunidad pública y el </a:t>
            </a:r>
            <a:r>
              <a:rPr lang="es-ES" smtClean="0">
                <a:solidFill>
                  <a:srgbClr val="CCCCFF"/>
                </a:solidFill>
                <a:latin typeface="Arial" charset="0"/>
                <a:cs typeface="DejaVu Sans" charset="0"/>
                <a:hlinkClick r:id="rId17"/>
              </a:rPr>
              <a:t>copyright</a:t>
            </a:r>
            <a:r>
              <a:rPr lang="es-ES" smtClean="0">
                <a:latin typeface="Arial" charset="0"/>
                <a:cs typeface="DejaVu Sans" charset="0"/>
              </a:rPr>
              <a:t> del código está en poder del autor individual, MySQL es propietario y está patrocinado por una empresa privada, que posee el </a:t>
            </a:r>
            <a:r>
              <a:rPr lang="es-ES" smtClean="0">
                <a:solidFill>
                  <a:srgbClr val="CCCCFF"/>
                </a:solidFill>
                <a:latin typeface="Arial" charset="0"/>
                <a:cs typeface="DejaVu Sans" charset="0"/>
                <a:hlinkClick r:id="rId17"/>
              </a:rPr>
              <a:t>copyright</a:t>
            </a:r>
            <a:r>
              <a:rPr lang="es-ES" smtClean="0">
                <a:latin typeface="Arial" charset="0"/>
                <a:cs typeface="DejaVu Sans" charset="0"/>
              </a:rPr>
              <a:t> de la mayor parte del código.</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mtClean="0">
              <a:latin typeface="Arial" charset="0"/>
              <a:cs typeface="DejaVu Sans"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p:nvPr>
        </p:nvSpPr>
        <p:spPr>
          <a:noFill/>
        </p:spPr>
        <p:txBody>
          <a:bodyPr/>
          <a:lstStyle/>
          <a:p>
            <a:fld id="{D936B970-311B-4B7D-B234-7CF1366B149F}" type="slidenum">
              <a:rPr lang="es-ES"/>
              <a:pPr/>
              <a:t>24</a:t>
            </a:fld>
            <a:endParaRPr lang="es-ES"/>
          </a:p>
        </p:txBody>
      </p:sp>
      <p:sp>
        <p:nvSpPr>
          <p:cNvPr id="7168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1684" name="Text Box 2"/>
          <p:cNvSpPr txBox="1">
            <a:spLocks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MySQL</a:t>
            </a:r>
            <a:r>
              <a:rPr lang="es-ES" smtClean="0">
                <a:latin typeface="Arial" charset="0"/>
                <a:cs typeface="DejaVu Sans" charset="0"/>
              </a:rPr>
              <a:t> es un </a:t>
            </a:r>
            <a:r>
              <a:rPr lang="es-ES" smtClean="0">
                <a:solidFill>
                  <a:srgbClr val="CCCCFF"/>
                </a:solidFill>
                <a:latin typeface="Arial" charset="0"/>
                <a:cs typeface="DejaVu Sans" charset="0"/>
                <a:hlinkClick r:id="rId3"/>
              </a:rPr>
              <a:t>sistema de gestión de base de datos</a:t>
            </a:r>
            <a:r>
              <a:rPr lang="es-ES" smtClean="0">
                <a:latin typeface="Arial" charset="0"/>
                <a:cs typeface="DejaVu Sans" charset="0"/>
              </a:rPr>
              <a:t> </a:t>
            </a:r>
            <a:r>
              <a:rPr lang="es-ES" smtClean="0">
                <a:solidFill>
                  <a:srgbClr val="CCCCFF"/>
                </a:solidFill>
                <a:latin typeface="Arial" charset="0"/>
                <a:cs typeface="DejaVu Sans" charset="0"/>
                <a:hlinkClick r:id="rId4"/>
              </a:rPr>
              <a:t>relacional</a:t>
            </a:r>
            <a:r>
              <a:rPr lang="es-ES" smtClean="0">
                <a:latin typeface="Arial" charset="0"/>
                <a:cs typeface="DejaVu Sans" charset="0"/>
              </a:rPr>
              <a:t>, </a:t>
            </a:r>
            <a:r>
              <a:rPr lang="es-ES" smtClean="0">
                <a:solidFill>
                  <a:srgbClr val="CCCCFF"/>
                </a:solidFill>
                <a:latin typeface="Arial" charset="0"/>
                <a:cs typeface="DejaVu Sans" charset="0"/>
                <a:hlinkClick r:id="rId5"/>
              </a:rPr>
              <a:t>multihilo</a:t>
            </a:r>
            <a:r>
              <a:rPr lang="es-ES" smtClean="0">
                <a:latin typeface="Arial" charset="0"/>
                <a:cs typeface="DejaVu Sans" charset="0"/>
              </a:rPr>
              <a:t> y </a:t>
            </a:r>
            <a:r>
              <a:rPr lang="es-ES" smtClean="0">
                <a:solidFill>
                  <a:srgbClr val="CCCCFF"/>
                </a:solidFill>
                <a:latin typeface="Arial" charset="0"/>
                <a:cs typeface="DejaVu Sans" charset="0"/>
                <a:hlinkClick r:id="rId6"/>
              </a:rPr>
              <a:t>multiusuario</a:t>
            </a:r>
            <a:r>
              <a:rPr lang="es-ES" smtClean="0">
                <a:latin typeface="Arial" charset="0"/>
                <a:cs typeface="DejaVu Sans" charset="0"/>
              </a:rPr>
              <a:t> con más de seis millones de instalaciones.</a:t>
            </a:r>
            <a:r>
              <a:rPr lang="es-ES" smtClean="0">
                <a:solidFill>
                  <a:srgbClr val="CCCCFF"/>
                </a:solidFill>
                <a:latin typeface="Arial" charset="0"/>
                <a:cs typeface="DejaVu Sans" charset="0"/>
                <a:hlinkClick r:id="rId7"/>
              </a:rPr>
              <a:t>[1]</a:t>
            </a:r>
            <a:r>
              <a:rPr lang="es-ES" smtClean="0">
                <a:latin typeface="Arial" charset="0"/>
                <a:cs typeface="DejaVu Sans" charset="0"/>
              </a:rPr>
              <a:t> </a:t>
            </a:r>
            <a:r>
              <a:rPr lang="es-ES" smtClean="0">
                <a:solidFill>
                  <a:srgbClr val="CCCCFF"/>
                </a:solidFill>
                <a:latin typeface="Arial" charset="0"/>
                <a:cs typeface="DejaVu Sans" charset="0"/>
                <a:hlinkClick r:id="rId8"/>
              </a:rPr>
              <a:t>MySQL AB</a:t>
            </a:r>
            <a:r>
              <a:rPr lang="es-ES" smtClean="0">
                <a:latin typeface="Arial" charset="0"/>
                <a:cs typeface="DejaVu Sans" charset="0"/>
              </a:rPr>
              <a:t> —desde </a:t>
            </a:r>
            <a:r>
              <a:rPr lang="es-ES" smtClean="0">
                <a:solidFill>
                  <a:srgbClr val="CCCCFF"/>
                </a:solidFill>
                <a:latin typeface="Arial" charset="0"/>
                <a:cs typeface="DejaVu Sans" charset="0"/>
                <a:hlinkClick r:id="rId9"/>
              </a:rPr>
              <a:t>enero de 2008</a:t>
            </a:r>
            <a:r>
              <a:rPr lang="es-ES" smtClean="0">
                <a:latin typeface="Arial" charset="0"/>
                <a:cs typeface="DejaVu Sans" charset="0"/>
              </a:rPr>
              <a:t> una subsidiaria de </a:t>
            </a:r>
            <a:r>
              <a:rPr lang="es-ES" smtClean="0">
                <a:solidFill>
                  <a:srgbClr val="CCCCFF"/>
                </a:solidFill>
                <a:latin typeface="Arial" charset="0"/>
                <a:cs typeface="DejaVu Sans" charset="0"/>
                <a:hlinkClick r:id="rId10"/>
              </a:rPr>
              <a:t>Sun Microsystems</a:t>
            </a:r>
            <a:r>
              <a:rPr lang="es-ES" smtClean="0">
                <a:latin typeface="Arial" charset="0"/>
                <a:cs typeface="DejaVu Sans" charset="0"/>
              </a:rPr>
              <a:t> y ésta a su vez de </a:t>
            </a:r>
            <a:r>
              <a:rPr lang="es-ES" smtClean="0">
                <a:solidFill>
                  <a:srgbClr val="CCCCFF"/>
                </a:solidFill>
                <a:latin typeface="Arial" charset="0"/>
                <a:cs typeface="DejaVu Sans" charset="0"/>
                <a:hlinkClick r:id="rId11"/>
              </a:rPr>
              <a:t>Oracle Corporation</a:t>
            </a:r>
            <a:r>
              <a:rPr lang="es-ES" smtClean="0">
                <a:latin typeface="Arial" charset="0"/>
                <a:cs typeface="DejaVu Sans" charset="0"/>
              </a:rPr>
              <a:t> desde </a:t>
            </a:r>
            <a:r>
              <a:rPr lang="es-ES" smtClean="0">
                <a:solidFill>
                  <a:srgbClr val="CCCCFF"/>
                </a:solidFill>
                <a:latin typeface="Arial" charset="0"/>
                <a:cs typeface="DejaVu Sans" charset="0"/>
                <a:hlinkClick r:id="rId12"/>
              </a:rPr>
              <a:t>abril de 2009</a:t>
            </a:r>
            <a:r>
              <a:rPr lang="es-ES" smtClean="0">
                <a:latin typeface="Arial" charset="0"/>
                <a:cs typeface="DejaVu Sans" charset="0"/>
              </a:rPr>
              <a:t>— desarrolla MySQL como </a:t>
            </a:r>
            <a:r>
              <a:rPr lang="es-ES" smtClean="0">
                <a:solidFill>
                  <a:srgbClr val="CCCCFF"/>
                </a:solidFill>
                <a:latin typeface="Arial" charset="0"/>
                <a:cs typeface="DejaVu Sans" charset="0"/>
                <a:hlinkClick r:id="rId13"/>
              </a:rPr>
              <a:t>software libre</a:t>
            </a:r>
            <a:r>
              <a:rPr lang="es-ES" smtClean="0">
                <a:latin typeface="Arial" charset="0"/>
                <a:cs typeface="DejaVu Sans" charset="0"/>
              </a:rPr>
              <a:t> en un esquema de licenciamiento dual.</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Por un lado se ofrece bajo la </a:t>
            </a:r>
            <a:r>
              <a:rPr lang="es-ES" smtClean="0">
                <a:solidFill>
                  <a:srgbClr val="CCCCFF"/>
                </a:solidFill>
                <a:latin typeface="Arial" charset="0"/>
                <a:cs typeface="DejaVu Sans" charset="0"/>
                <a:hlinkClick r:id="rId14"/>
              </a:rPr>
              <a:t>GNU GPL</a:t>
            </a:r>
            <a:r>
              <a:rPr lang="es-ES" smtClean="0">
                <a:latin typeface="Arial" charset="0"/>
                <a:cs typeface="DejaVu Sans" charset="0"/>
              </a:rPr>
              <a:t> para cualquier uso compatible con esta licencia, pero para aquellas empresas que quieran incorporarlo en productos privativos deben comprar a la empresa una licencia específica que les permita este uso. Está desarrollado en su mayor parte en </a:t>
            </a:r>
            <a:r>
              <a:rPr lang="es-ES" smtClean="0">
                <a:solidFill>
                  <a:srgbClr val="CCCCFF"/>
                </a:solidFill>
                <a:latin typeface="Arial" charset="0"/>
                <a:cs typeface="DejaVu Sans" charset="0"/>
                <a:hlinkClick r:id="rId15"/>
              </a:rPr>
              <a:t>ANSI C</a:t>
            </a:r>
            <a:r>
              <a:rPr lang="es-ES" smtClean="0">
                <a:latin typeface="Arial" charset="0"/>
                <a:cs typeface="DejaVu Sans" charset="0"/>
              </a:rPr>
              <a:t>.</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Al contrario de proyectos como </a:t>
            </a:r>
            <a:r>
              <a:rPr lang="es-ES" smtClean="0">
                <a:solidFill>
                  <a:srgbClr val="CCCCFF"/>
                </a:solidFill>
                <a:latin typeface="Arial" charset="0"/>
                <a:cs typeface="DejaVu Sans" charset="0"/>
                <a:hlinkClick r:id="rId16"/>
              </a:rPr>
              <a:t>Apache</a:t>
            </a:r>
            <a:r>
              <a:rPr lang="es-ES" smtClean="0">
                <a:latin typeface="Arial" charset="0"/>
                <a:cs typeface="DejaVu Sans" charset="0"/>
              </a:rPr>
              <a:t>, donde el software es desarrollado por una comunidad pública y el </a:t>
            </a:r>
            <a:r>
              <a:rPr lang="es-ES" smtClean="0">
                <a:solidFill>
                  <a:srgbClr val="CCCCFF"/>
                </a:solidFill>
                <a:latin typeface="Arial" charset="0"/>
                <a:cs typeface="DejaVu Sans" charset="0"/>
                <a:hlinkClick r:id="rId17"/>
              </a:rPr>
              <a:t>copyright</a:t>
            </a:r>
            <a:r>
              <a:rPr lang="es-ES" smtClean="0">
                <a:latin typeface="Arial" charset="0"/>
                <a:cs typeface="DejaVu Sans" charset="0"/>
              </a:rPr>
              <a:t> del código está en poder del autor individual, MySQL es propietario y está patrocinado por una empresa privada, que posee el </a:t>
            </a:r>
            <a:r>
              <a:rPr lang="es-ES" smtClean="0">
                <a:solidFill>
                  <a:srgbClr val="CCCCFF"/>
                </a:solidFill>
                <a:latin typeface="Arial" charset="0"/>
                <a:cs typeface="DejaVu Sans" charset="0"/>
                <a:hlinkClick r:id="rId17"/>
              </a:rPr>
              <a:t>copyright</a:t>
            </a:r>
            <a:r>
              <a:rPr lang="es-ES" smtClean="0">
                <a:latin typeface="Arial" charset="0"/>
                <a:cs typeface="DejaVu Sans" charset="0"/>
              </a:rPr>
              <a:t> de la mayor parte del código.</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mtClean="0">
              <a:latin typeface="Arial" charset="0"/>
              <a:cs typeface="DejaVu Sans"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p:nvPr>
        </p:nvSpPr>
        <p:spPr>
          <a:noFill/>
        </p:spPr>
        <p:txBody>
          <a:bodyPr/>
          <a:lstStyle/>
          <a:p>
            <a:fld id="{DFB76044-1AB5-4E3C-A929-AECBDBBBA0F9}" type="slidenum">
              <a:rPr lang="es-ES"/>
              <a:pPr/>
              <a:t>25</a:t>
            </a:fld>
            <a:endParaRPr lang="es-ES"/>
          </a:p>
        </p:txBody>
      </p:sp>
      <p:sp>
        <p:nvSpPr>
          <p:cNvPr id="7270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2708" name="Text Box 2"/>
          <p:cNvSpPr txBox="1">
            <a:spLocks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u="sng" smtClean="0">
                <a:latin typeface="Arial" charset="0"/>
                <a:cs typeface="DejaVu Sans" charset="0"/>
              </a:rPr>
              <a:t>Google Code:</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Google Code</a:t>
            </a:r>
            <a:r>
              <a:rPr lang="es-ES" smtClean="0">
                <a:latin typeface="Arial" charset="0"/>
                <a:cs typeface="DejaVu Sans" charset="0"/>
              </a:rPr>
              <a:t> is </a:t>
            </a:r>
            <a:r>
              <a:rPr lang="es-ES" smtClean="0">
                <a:solidFill>
                  <a:srgbClr val="CCCCFF"/>
                </a:solidFill>
                <a:latin typeface="Arial" charset="0"/>
                <a:cs typeface="DejaVu Sans" charset="0"/>
                <a:hlinkClick r:id="rId3"/>
              </a:rPr>
              <a:t>Google</a:t>
            </a:r>
            <a:r>
              <a:rPr lang="es-ES" smtClean="0">
                <a:latin typeface="Arial" charset="0"/>
                <a:cs typeface="DejaVu Sans" charset="0"/>
              </a:rPr>
              <a:t>'s site for developer tools, APIs and technical resources. The site contains documentation on using Google developer tools and </a:t>
            </a:r>
            <a:r>
              <a:rPr lang="es-ES" smtClean="0">
                <a:solidFill>
                  <a:srgbClr val="CCCCFF"/>
                </a:solidFill>
                <a:latin typeface="Arial" charset="0"/>
                <a:cs typeface="DejaVu Sans" charset="0"/>
                <a:hlinkClick r:id="rId4"/>
              </a:rPr>
              <a:t>APIs</a:t>
            </a:r>
            <a:r>
              <a:rPr lang="es-ES" smtClean="0">
                <a:latin typeface="Arial" charset="0"/>
                <a:cs typeface="DejaVu Sans" charset="0"/>
              </a:rPr>
              <a:t> - including discussion groups and blogs for developers using Google's developer products. </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b="1" smtClean="0">
              <a:latin typeface="Arial" charset="0"/>
              <a:cs typeface="DejaVu Sans" charset="0"/>
            </a:endParaRP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u="sng" smtClean="0">
                <a:latin typeface="Arial" charset="0"/>
                <a:cs typeface="DejaVu Sans" charset="0"/>
              </a:rPr>
              <a:t>Project hosting</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Google Code runs a project hosting service</a:t>
            </a:r>
            <a:r>
              <a:rPr lang="es-ES" smtClean="0">
                <a:solidFill>
                  <a:srgbClr val="CCCCFF"/>
                </a:solidFill>
                <a:latin typeface="Arial" charset="0"/>
                <a:cs typeface="DejaVu Sans" charset="0"/>
                <a:hlinkClick r:id="rId5"/>
              </a:rPr>
              <a:t>[7]</a:t>
            </a:r>
            <a:r>
              <a:rPr lang="es-ES" smtClean="0">
                <a:latin typeface="Arial" charset="0"/>
                <a:cs typeface="DejaVu Sans" charset="0"/>
              </a:rPr>
              <a:t> that provides </a:t>
            </a:r>
            <a:r>
              <a:rPr lang="es-ES" smtClean="0">
                <a:solidFill>
                  <a:srgbClr val="CCCCFF"/>
                </a:solidFill>
                <a:latin typeface="Arial" charset="0"/>
                <a:cs typeface="DejaVu Sans" charset="0"/>
                <a:hlinkClick r:id="rId6"/>
              </a:rPr>
              <a:t>revision control</a:t>
            </a:r>
            <a:r>
              <a:rPr lang="es-ES" smtClean="0">
                <a:latin typeface="Arial" charset="0"/>
                <a:cs typeface="DejaVu Sans" charset="0"/>
              </a:rPr>
              <a:t> offering both </a:t>
            </a:r>
            <a:r>
              <a:rPr lang="es-ES" smtClean="0">
                <a:solidFill>
                  <a:srgbClr val="CCCCFF"/>
                </a:solidFill>
                <a:latin typeface="Arial" charset="0"/>
                <a:cs typeface="DejaVu Sans" charset="0"/>
                <a:hlinkClick r:id="rId7"/>
              </a:rPr>
              <a:t>Subversion</a:t>
            </a:r>
            <a:r>
              <a:rPr lang="es-ES" smtClean="0">
                <a:latin typeface="Arial" charset="0"/>
                <a:cs typeface="DejaVu Sans" charset="0"/>
              </a:rPr>
              <a:t> and </a:t>
            </a:r>
            <a:r>
              <a:rPr lang="es-ES" smtClean="0">
                <a:solidFill>
                  <a:srgbClr val="CCCCFF"/>
                </a:solidFill>
                <a:latin typeface="Arial" charset="0"/>
                <a:cs typeface="DejaVu Sans" charset="0"/>
                <a:hlinkClick r:id="rId8"/>
              </a:rPr>
              <a:t>Mercurial</a:t>
            </a:r>
            <a:r>
              <a:rPr lang="es-ES" smtClean="0">
                <a:solidFill>
                  <a:srgbClr val="CCCCFF"/>
                </a:solidFill>
                <a:latin typeface="Arial" charset="0"/>
                <a:cs typeface="DejaVu Sans" charset="0"/>
                <a:hlinkClick r:id="rId5"/>
              </a:rPr>
              <a:t>[8]</a:t>
            </a:r>
            <a:r>
              <a:rPr lang="es-ES" smtClean="0">
                <a:latin typeface="Arial" charset="0"/>
                <a:cs typeface="DejaVu Sans" charset="0"/>
              </a:rPr>
              <a:t> (transparently implemented using </a:t>
            </a:r>
            <a:r>
              <a:rPr lang="es-ES" smtClean="0">
                <a:solidFill>
                  <a:srgbClr val="CCCCFF"/>
                </a:solidFill>
                <a:latin typeface="Arial" charset="0"/>
                <a:cs typeface="DejaVu Sans" charset="0"/>
                <a:hlinkClick r:id="rId9"/>
              </a:rPr>
              <a:t>BigTable</a:t>
            </a:r>
            <a:r>
              <a:rPr lang="es-ES" smtClean="0">
                <a:latin typeface="Arial" charset="0"/>
                <a:cs typeface="DejaVu Sans" charset="0"/>
              </a:rPr>
              <a:t> as storage), an issue tracker, a wiki for documentation, and a file download feature. The service is available and free for all Open Source projects that are licensed under one of nine licenses (</a:t>
            </a:r>
            <a:r>
              <a:rPr lang="es-ES" smtClean="0">
                <a:solidFill>
                  <a:srgbClr val="CCCCFF"/>
                </a:solidFill>
                <a:latin typeface="Arial" charset="0"/>
                <a:cs typeface="DejaVu Sans" charset="0"/>
                <a:hlinkClick r:id="rId10"/>
              </a:rPr>
              <a:t>Apache</a:t>
            </a:r>
            <a:r>
              <a:rPr lang="es-ES" smtClean="0">
                <a:latin typeface="Arial" charset="0"/>
                <a:cs typeface="DejaVu Sans" charset="0"/>
              </a:rPr>
              <a:t>, </a:t>
            </a:r>
            <a:r>
              <a:rPr lang="es-ES" smtClean="0">
                <a:solidFill>
                  <a:srgbClr val="CCCCFF"/>
                </a:solidFill>
                <a:latin typeface="Arial" charset="0"/>
                <a:cs typeface="DejaVu Sans" charset="0"/>
                <a:hlinkClick r:id="rId11"/>
              </a:rPr>
              <a:t>Artistic</a:t>
            </a:r>
            <a:r>
              <a:rPr lang="es-ES" smtClean="0">
                <a:latin typeface="Arial" charset="0"/>
                <a:cs typeface="DejaVu Sans" charset="0"/>
              </a:rPr>
              <a:t>, </a:t>
            </a:r>
            <a:r>
              <a:rPr lang="es-ES" smtClean="0">
                <a:solidFill>
                  <a:srgbClr val="CCCCFF"/>
                </a:solidFill>
                <a:latin typeface="Arial" charset="0"/>
                <a:cs typeface="DejaVu Sans" charset="0"/>
                <a:hlinkClick r:id="rId12"/>
              </a:rPr>
              <a:t>BSD</a:t>
            </a:r>
            <a:r>
              <a:rPr lang="es-ES" smtClean="0">
                <a:latin typeface="Arial" charset="0"/>
                <a:cs typeface="DejaVu Sans" charset="0"/>
              </a:rPr>
              <a:t>, </a:t>
            </a:r>
            <a:r>
              <a:rPr lang="es-ES" smtClean="0">
                <a:solidFill>
                  <a:srgbClr val="CCCCFF"/>
                </a:solidFill>
                <a:latin typeface="Arial" charset="0"/>
                <a:cs typeface="DejaVu Sans" charset="0"/>
                <a:hlinkClick r:id="rId13"/>
              </a:rPr>
              <a:t>GPLv2</a:t>
            </a:r>
            <a:r>
              <a:rPr lang="es-ES" smtClean="0">
                <a:latin typeface="Arial" charset="0"/>
                <a:cs typeface="DejaVu Sans" charset="0"/>
              </a:rPr>
              <a:t>, </a:t>
            </a:r>
            <a:r>
              <a:rPr lang="es-ES" smtClean="0">
                <a:solidFill>
                  <a:srgbClr val="CCCCFF"/>
                </a:solidFill>
                <a:latin typeface="Arial" charset="0"/>
                <a:cs typeface="DejaVu Sans" charset="0"/>
                <a:hlinkClick r:id="rId13"/>
              </a:rPr>
              <a:t>GPLv3</a:t>
            </a:r>
            <a:r>
              <a:rPr lang="es-ES" smtClean="0">
                <a:latin typeface="Arial" charset="0"/>
                <a:cs typeface="DejaVu Sans" charset="0"/>
              </a:rPr>
              <a:t>, </a:t>
            </a:r>
            <a:r>
              <a:rPr lang="es-ES" smtClean="0">
                <a:solidFill>
                  <a:srgbClr val="CCCCFF"/>
                </a:solidFill>
                <a:latin typeface="Arial" charset="0"/>
                <a:cs typeface="DejaVu Sans" charset="0"/>
                <a:hlinkClick r:id="rId14"/>
              </a:rPr>
              <a:t>LGPL</a:t>
            </a:r>
            <a:r>
              <a:rPr lang="es-ES" smtClean="0">
                <a:latin typeface="Arial" charset="0"/>
                <a:cs typeface="DejaVu Sans" charset="0"/>
              </a:rPr>
              <a:t>, </a:t>
            </a:r>
            <a:r>
              <a:rPr lang="es-ES" smtClean="0">
                <a:solidFill>
                  <a:srgbClr val="CCCCFF"/>
                </a:solidFill>
                <a:latin typeface="Arial" charset="0"/>
                <a:cs typeface="DejaVu Sans" charset="0"/>
                <a:hlinkClick r:id="rId15"/>
              </a:rPr>
              <a:t>MIT</a:t>
            </a:r>
            <a:r>
              <a:rPr lang="es-ES" smtClean="0">
                <a:latin typeface="Arial" charset="0"/>
                <a:cs typeface="DejaVu Sans" charset="0"/>
              </a:rPr>
              <a:t>, </a:t>
            </a:r>
            <a:r>
              <a:rPr lang="es-ES" smtClean="0">
                <a:solidFill>
                  <a:srgbClr val="CCCCFF"/>
                </a:solidFill>
                <a:latin typeface="Arial" charset="0"/>
                <a:cs typeface="DejaVu Sans" charset="0"/>
                <a:hlinkClick r:id="rId16"/>
              </a:rPr>
              <a:t>MPL</a:t>
            </a:r>
            <a:r>
              <a:rPr lang="es-ES" smtClean="0">
                <a:latin typeface="Arial" charset="0"/>
                <a:cs typeface="DejaVu Sans" charset="0"/>
              </a:rPr>
              <a:t> and </a:t>
            </a:r>
            <a:r>
              <a:rPr lang="es-ES" smtClean="0">
                <a:solidFill>
                  <a:srgbClr val="CCCCFF"/>
                </a:solidFill>
                <a:latin typeface="Arial" charset="0"/>
                <a:cs typeface="DejaVu Sans" charset="0"/>
                <a:hlinkClick r:id="rId17"/>
              </a:rPr>
              <a:t>EPL</a:t>
            </a:r>
            <a:r>
              <a:rPr lang="es-ES" smtClean="0">
                <a:latin typeface="Arial" charset="0"/>
                <a:cs typeface="DejaVu Sans" charset="0"/>
              </a:rPr>
              <a:t>). The site limits the number of projects one person can have to 25</a:t>
            </a:r>
            <a:r>
              <a:rPr lang="es-ES" smtClean="0">
                <a:solidFill>
                  <a:srgbClr val="CCCCFF"/>
                </a:solidFill>
                <a:latin typeface="Arial" charset="0"/>
                <a:cs typeface="DejaVu Sans" charset="0"/>
                <a:hlinkClick r:id="rId5"/>
              </a:rPr>
              <a:t>[9]</a:t>
            </a:r>
            <a:r>
              <a:rPr lang="es-ES" smtClean="0">
                <a:latin typeface="Arial" charset="0"/>
                <a:cs typeface="DejaVu Sans" charset="0"/>
              </a:rPr>
              <a:t>. Additionally, there is a limit as to the number of projects that may be created in one day.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p:nvPr>
        </p:nvSpPr>
        <p:spPr>
          <a:noFill/>
        </p:spPr>
        <p:txBody>
          <a:bodyPr/>
          <a:lstStyle/>
          <a:p>
            <a:fld id="{B977B346-1FDE-4DBD-81AE-4B8302C5984D}" type="slidenum">
              <a:rPr lang="es-ES"/>
              <a:pPr/>
              <a:t>26</a:t>
            </a:fld>
            <a:endParaRPr lang="es-ES"/>
          </a:p>
        </p:txBody>
      </p:sp>
      <p:sp>
        <p:nvSpPr>
          <p:cNvPr id="7373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3732" name="Text Box 2"/>
          <p:cNvSpPr txBox="1">
            <a:spLocks noChangeArrowheads="1"/>
          </p:cNvSpPr>
          <p:nvPr>
            <p:ph type="body"/>
          </p:nvPr>
        </p:nvSpPr>
        <p:spPr>
          <a:xfrm>
            <a:off x="685800" y="4343400"/>
            <a:ext cx="5486400" cy="4114800"/>
          </a:xfrm>
          <a:noFill/>
          <a:ln/>
        </p:spPr>
        <p:txBody>
          <a:bodyPr/>
          <a:lstStyle/>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u="sng" smtClean="0">
                <a:latin typeface="Arial" charset="0"/>
                <a:cs typeface="DejaVu Sans" charset="0"/>
              </a:rPr>
              <a:t>Programación orientada a objetos: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La </a:t>
            </a:r>
            <a:r>
              <a:rPr lang="es-ES" sz="800" b="1" smtClean="0">
                <a:latin typeface="Arial" charset="0"/>
                <a:cs typeface="DejaVu Sans" charset="0"/>
              </a:rPr>
              <a:t>Programación Orientada a Objetos</a:t>
            </a:r>
            <a:r>
              <a:rPr lang="es-ES" sz="800" smtClean="0">
                <a:latin typeface="Arial" charset="0"/>
                <a:cs typeface="DejaVu Sans" charset="0"/>
              </a:rPr>
              <a:t> es un </a:t>
            </a:r>
            <a:r>
              <a:rPr lang="es-ES" sz="800" smtClean="0">
                <a:solidFill>
                  <a:srgbClr val="CCCCFF"/>
                </a:solidFill>
                <a:latin typeface="Arial" charset="0"/>
                <a:cs typeface="DejaVu Sans" charset="0"/>
                <a:hlinkClick r:id="rId3"/>
              </a:rPr>
              <a:t>paradigma de programación</a:t>
            </a:r>
            <a:r>
              <a:rPr lang="es-ES" sz="800" smtClean="0">
                <a:latin typeface="Arial" charset="0"/>
                <a:cs typeface="DejaVu Sans" charset="0"/>
              </a:rPr>
              <a:t> que usa </a:t>
            </a:r>
            <a:r>
              <a:rPr lang="es-ES" sz="800" smtClean="0">
                <a:solidFill>
                  <a:srgbClr val="CCCCFF"/>
                </a:solidFill>
                <a:latin typeface="Arial" charset="0"/>
                <a:cs typeface="DejaVu Sans" charset="0"/>
                <a:hlinkClick r:id="rId4"/>
              </a:rPr>
              <a:t>objetos</a:t>
            </a:r>
            <a:r>
              <a:rPr lang="es-ES" sz="800" smtClean="0">
                <a:latin typeface="Arial" charset="0"/>
                <a:cs typeface="DejaVu Sans" charset="0"/>
              </a:rPr>
              <a:t> y sus interacciones para diseñar aplicaciones y programas de computadora. Está basado en varias técnicas, incluyendo herencia, modularidad, polimorfismo y encapsulamiento.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Los objetos (son entidades) que combinan </a:t>
            </a:r>
            <a:r>
              <a:rPr lang="es-ES" sz="800" i="1" smtClean="0">
                <a:latin typeface="Arial" charset="0"/>
                <a:cs typeface="DejaVu Sans" charset="0"/>
              </a:rPr>
              <a:t>estado</a:t>
            </a:r>
            <a:r>
              <a:rPr lang="es-ES" sz="800" smtClean="0">
                <a:latin typeface="Arial" charset="0"/>
                <a:cs typeface="DejaVu Sans" charset="0"/>
              </a:rPr>
              <a:t>, </a:t>
            </a:r>
            <a:r>
              <a:rPr lang="es-ES" sz="800" i="1" smtClean="0">
                <a:latin typeface="Arial" charset="0"/>
                <a:cs typeface="DejaVu Sans" charset="0"/>
              </a:rPr>
              <a:t>comportamiento</a:t>
            </a:r>
            <a:r>
              <a:rPr lang="es-ES" sz="800" smtClean="0">
                <a:latin typeface="Arial" charset="0"/>
                <a:cs typeface="DejaVu Sans" charset="0"/>
              </a:rPr>
              <a:t> e identidad:</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El </a:t>
            </a:r>
            <a:r>
              <a:rPr lang="es-ES" sz="800" i="1" smtClean="0">
                <a:latin typeface="Arial" charset="0"/>
                <a:cs typeface="DejaVu Sans" charset="0"/>
              </a:rPr>
              <a:t>estado</a:t>
            </a:r>
            <a:r>
              <a:rPr lang="es-ES" sz="800" smtClean="0">
                <a:latin typeface="Arial" charset="0"/>
                <a:cs typeface="DejaVu Sans" charset="0"/>
              </a:rPr>
              <a:t> está compuesto de datos, será uno o varios atributos a los que se habrán asignado unos valores concretos (datos).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El </a:t>
            </a:r>
            <a:r>
              <a:rPr lang="es-ES" sz="800" i="1" smtClean="0">
                <a:latin typeface="Arial" charset="0"/>
                <a:cs typeface="DejaVu Sans" charset="0"/>
              </a:rPr>
              <a:t>comportamiento</a:t>
            </a:r>
            <a:r>
              <a:rPr lang="es-ES" sz="800" smtClean="0">
                <a:latin typeface="Arial" charset="0"/>
                <a:cs typeface="DejaVu Sans" charset="0"/>
              </a:rPr>
              <a:t> está definido por los procedimientos o </a:t>
            </a:r>
            <a:r>
              <a:rPr lang="es-ES" sz="800" i="1" smtClean="0">
                <a:solidFill>
                  <a:srgbClr val="CCCCFF"/>
                </a:solidFill>
                <a:latin typeface="Arial" charset="0"/>
                <a:cs typeface="DejaVu Sans" charset="0"/>
                <a:hlinkClick r:id="rId5"/>
              </a:rPr>
              <a:t>métodos</a:t>
            </a:r>
            <a:r>
              <a:rPr lang="es-ES" sz="800" smtClean="0">
                <a:latin typeface="Arial" charset="0"/>
                <a:cs typeface="DejaVu Sans" charset="0"/>
              </a:rPr>
              <a:t> con que puede operar dicho objeto, es decir, qué operaciones se pueden realizar con él.</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La </a:t>
            </a:r>
            <a:r>
              <a:rPr lang="es-ES" sz="800" i="1" smtClean="0">
                <a:latin typeface="Arial" charset="0"/>
                <a:cs typeface="DejaVu Sans" charset="0"/>
              </a:rPr>
              <a:t>identidad</a:t>
            </a:r>
            <a:r>
              <a:rPr lang="es-ES" sz="800" smtClean="0">
                <a:latin typeface="Arial" charset="0"/>
                <a:cs typeface="DejaVu Sans" charset="0"/>
              </a:rPr>
              <a:t> es una propiedad de un objeto que lo diferencia del resto, dicho con otras palabras, es su identificador (concepto análogo al de identificador de una </a:t>
            </a:r>
            <a:r>
              <a:rPr lang="es-ES" sz="800" smtClean="0">
                <a:solidFill>
                  <a:srgbClr val="CCCCFF"/>
                </a:solidFill>
                <a:latin typeface="Arial" charset="0"/>
                <a:cs typeface="DejaVu Sans" charset="0"/>
                <a:hlinkClick r:id="rId6"/>
              </a:rPr>
              <a:t>variable</a:t>
            </a:r>
            <a:r>
              <a:rPr lang="es-ES" sz="800" smtClean="0">
                <a:latin typeface="Arial" charset="0"/>
                <a:cs typeface="DejaVu Sans" charset="0"/>
              </a:rPr>
              <a:t> o una </a:t>
            </a:r>
            <a:r>
              <a:rPr lang="es-ES" sz="800" smtClean="0">
                <a:solidFill>
                  <a:srgbClr val="CCCCFF"/>
                </a:solidFill>
                <a:latin typeface="Arial" charset="0"/>
                <a:cs typeface="DejaVu Sans" charset="0"/>
                <a:hlinkClick r:id="rId7"/>
              </a:rPr>
              <a:t>constante</a:t>
            </a:r>
            <a:r>
              <a:rPr lang="es-ES" sz="800" smtClean="0">
                <a:latin typeface="Arial" charset="0"/>
                <a:cs typeface="DejaVu Sans" charset="0"/>
              </a:rPr>
              <a:t>). La programación orientada a objetos expresa un programa como un conjunto de estos objetos, que colaboran entre ellos para realizar tareas. Esto permite hacer los programas y módulos más fáciles de escribir, mantener, reutilizar y volver a utilizar.</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El consenso general en que las características siguientes son las más importantes: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solidFill>
                  <a:srgbClr val="CCCCFF"/>
                </a:solidFill>
                <a:latin typeface="Arial" charset="0"/>
                <a:cs typeface="DejaVu Sans" charset="0"/>
                <a:hlinkClick r:id="rId8"/>
              </a:rPr>
              <a:t>Abstracción</a:t>
            </a:r>
            <a:r>
              <a:rPr lang="es-ES" sz="800" smtClean="0">
                <a:latin typeface="Arial" charset="0"/>
                <a:cs typeface="DejaVu Sans" charset="0"/>
              </a:rPr>
              <a:t>, </a:t>
            </a:r>
            <a:r>
              <a:rPr lang="es-ES" sz="800" smtClean="0">
                <a:solidFill>
                  <a:srgbClr val="CCCCFF"/>
                </a:solidFill>
                <a:latin typeface="Arial" charset="0"/>
                <a:cs typeface="DejaVu Sans" charset="0"/>
                <a:hlinkClick r:id="rId9"/>
              </a:rPr>
              <a:t>Encapsulamiento</a:t>
            </a:r>
            <a:r>
              <a:rPr lang="es-ES" sz="800" smtClean="0">
                <a:latin typeface="Arial" charset="0"/>
                <a:cs typeface="DejaVu Sans" charset="0"/>
              </a:rPr>
              <a:t>, </a:t>
            </a:r>
            <a:r>
              <a:rPr lang="es-ES" sz="800" smtClean="0">
                <a:solidFill>
                  <a:srgbClr val="CCCCFF"/>
                </a:solidFill>
                <a:latin typeface="Arial" charset="0"/>
                <a:cs typeface="DejaVu Sans" charset="0"/>
                <a:hlinkClick r:id="rId10"/>
              </a:rPr>
              <a:t>Principio de ocultación</a:t>
            </a:r>
            <a:r>
              <a:rPr lang="es-ES" sz="800" smtClean="0">
                <a:latin typeface="Arial" charset="0"/>
                <a:cs typeface="DejaVu Sans" charset="0"/>
              </a:rPr>
              <a:t>, </a:t>
            </a:r>
            <a:r>
              <a:rPr lang="es-ES" sz="800" smtClean="0">
                <a:solidFill>
                  <a:srgbClr val="CCCCFF"/>
                </a:solidFill>
                <a:latin typeface="Arial" charset="0"/>
                <a:cs typeface="DejaVu Sans" charset="0"/>
                <a:hlinkClick r:id="rId11"/>
              </a:rPr>
              <a:t>Polimorfismo</a:t>
            </a:r>
            <a:r>
              <a:rPr lang="es-ES" sz="800" smtClean="0">
                <a:latin typeface="Arial" charset="0"/>
                <a:cs typeface="DejaVu Sans" charset="0"/>
              </a:rPr>
              <a:t>, </a:t>
            </a:r>
            <a:r>
              <a:rPr lang="es-ES" sz="800" smtClean="0">
                <a:solidFill>
                  <a:srgbClr val="CCCCFF"/>
                </a:solidFill>
                <a:latin typeface="Arial" charset="0"/>
                <a:cs typeface="DejaVu Sans" charset="0"/>
                <a:hlinkClick r:id="rId12"/>
              </a:rPr>
              <a:t>Herencia</a:t>
            </a:r>
            <a:r>
              <a:rPr lang="es-ES" sz="800" smtClean="0">
                <a:latin typeface="Arial" charset="0"/>
                <a:cs typeface="DejaVu Sans" charset="0"/>
              </a:rPr>
              <a:t>, </a:t>
            </a:r>
            <a:r>
              <a:rPr lang="es-ES" sz="800" smtClean="0">
                <a:solidFill>
                  <a:srgbClr val="CCCCFF"/>
                </a:solidFill>
                <a:latin typeface="Arial" charset="0"/>
                <a:cs typeface="DejaVu Sans" charset="0"/>
                <a:hlinkClick r:id="rId13"/>
              </a:rPr>
              <a:t>Recolección de basura</a:t>
            </a:r>
            <a:r>
              <a:rPr lang="es-ES" sz="800" smtClean="0">
                <a:latin typeface="Arial" charset="0"/>
                <a:cs typeface="DejaVu Sans" charset="0"/>
              </a:rPr>
              <a:t>.</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u="sng" smtClean="0">
                <a:latin typeface="Arial" charset="0"/>
                <a:cs typeface="DejaVu Sans" charset="0"/>
              </a:rPr>
              <a:t>Normalizacion de datos: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b="1" u="sng"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El proceso de normalización de bases de datos consiste en aplicar una serie de reglas a las relaciones obtenidas tras el paso del modelo entidad-relación al modelo relacional.</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Las bases de datos relacionales se normalizan para:</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Evitar la redundancia de los datos.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Evitar problemas de actualización de los datos en las tablas.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Proteger la integridad de los datos.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En el modelo relacional es frecuente llamar tabla a una relación, aunque para que una tabla sea considerada como una relación tiene que cumplir con algunas restricciones: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Cada columna debe tener su nombre único.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No puede haber dos filas iguales. No se permiten los duplicados.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    * Todos los datos en una columna deben ser del mismo tipo.</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p:nvPr>
        </p:nvSpPr>
        <p:spPr>
          <a:noFill/>
        </p:spPr>
        <p:txBody>
          <a:bodyPr/>
          <a:lstStyle/>
          <a:p>
            <a:fld id="{EBB39A5B-81BE-4A90-8568-5A4AACA07515}" type="slidenum">
              <a:rPr lang="es-ES"/>
              <a:pPr/>
              <a:t>27</a:t>
            </a:fld>
            <a:endParaRPr lang="es-ES"/>
          </a:p>
        </p:txBody>
      </p:sp>
      <p:sp>
        <p:nvSpPr>
          <p:cNvPr id="7475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4756" name="Text Box 2"/>
          <p:cNvSpPr txBox="1">
            <a:spLocks noChangeArrowheads="1"/>
          </p:cNvSpPr>
          <p:nvPr>
            <p:ph type="body"/>
          </p:nvPr>
        </p:nvSpPr>
        <p:spPr>
          <a:xfrm>
            <a:off x="685800" y="4343400"/>
            <a:ext cx="5486400" cy="4114800"/>
          </a:xfrm>
          <a:noFill/>
          <a:ln/>
        </p:spPr>
        <p:txBody>
          <a:bodyPr/>
          <a:lstStyle/>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smtClean="0">
                <a:latin typeface="Arial" charset="0"/>
                <a:cs typeface="DejaVu Sans" charset="0"/>
              </a:rPr>
              <a:t>Modelo Vista Controlador (MVC)</a:t>
            </a:r>
            <a:r>
              <a:rPr lang="es-ES" sz="1000" smtClean="0">
                <a:latin typeface="Arial" charset="0"/>
                <a:cs typeface="DejaVu Sans" charset="0"/>
              </a:rPr>
              <a:t> es un patrón de </a:t>
            </a:r>
            <a:r>
              <a:rPr lang="es-ES" sz="1000" smtClean="0">
                <a:solidFill>
                  <a:srgbClr val="CCCCFF"/>
                </a:solidFill>
                <a:latin typeface="Arial" charset="0"/>
                <a:cs typeface="DejaVu Sans" charset="0"/>
                <a:hlinkClick r:id="rId3"/>
              </a:rPr>
              <a:t>arquitectura de software</a:t>
            </a:r>
            <a:r>
              <a:rPr lang="es-ES" sz="1000" smtClean="0">
                <a:latin typeface="Arial" charset="0"/>
                <a:cs typeface="DejaVu Sans" charset="0"/>
              </a:rPr>
              <a:t> que separa los </a:t>
            </a:r>
            <a:r>
              <a:rPr lang="es-ES" sz="1000" smtClean="0">
                <a:solidFill>
                  <a:srgbClr val="CCCCFF"/>
                </a:solidFill>
                <a:latin typeface="Arial" charset="0"/>
                <a:cs typeface="DejaVu Sans" charset="0"/>
                <a:hlinkClick r:id="rId4"/>
              </a:rPr>
              <a:t>datos</a:t>
            </a:r>
            <a:r>
              <a:rPr lang="es-ES" sz="1000" smtClean="0">
                <a:latin typeface="Arial" charset="0"/>
                <a:cs typeface="DejaVu Sans" charset="0"/>
              </a:rPr>
              <a:t> de una aplicación, la </a:t>
            </a:r>
            <a:r>
              <a:rPr lang="es-ES" sz="1000" smtClean="0">
                <a:solidFill>
                  <a:srgbClr val="CCCCFF"/>
                </a:solidFill>
                <a:latin typeface="Arial" charset="0"/>
                <a:cs typeface="DejaVu Sans" charset="0"/>
                <a:hlinkClick r:id="rId5"/>
              </a:rPr>
              <a:t>interfaz de usuario</a:t>
            </a:r>
            <a:r>
              <a:rPr lang="es-ES" sz="1000" smtClean="0">
                <a:latin typeface="Arial" charset="0"/>
                <a:cs typeface="DejaVu Sans" charset="0"/>
              </a:rPr>
              <a:t>, y la </a:t>
            </a:r>
            <a:r>
              <a:rPr lang="es-ES" sz="1000" smtClean="0">
                <a:solidFill>
                  <a:srgbClr val="CCCCFF"/>
                </a:solidFill>
                <a:latin typeface="Arial" charset="0"/>
                <a:cs typeface="DejaVu Sans" charset="0"/>
                <a:hlinkClick r:id="rId6"/>
              </a:rPr>
              <a:t>lógica de control</a:t>
            </a:r>
            <a:r>
              <a:rPr lang="es-ES" sz="1000" smtClean="0">
                <a:latin typeface="Arial" charset="0"/>
                <a:cs typeface="DejaVu Sans" charset="0"/>
              </a:rPr>
              <a:t> en tres </a:t>
            </a:r>
            <a:r>
              <a:rPr lang="es-ES" sz="1000" smtClean="0">
                <a:solidFill>
                  <a:srgbClr val="CCCCFF"/>
                </a:solidFill>
                <a:latin typeface="Arial" charset="0"/>
                <a:cs typeface="DejaVu Sans" charset="0"/>
                <a:hlinkClick r:id="rId7"/>
              </a:rPr>
              <a:t>componentes</a:t>
            </a:r>
            <a:r>
              <a:rPr lang="es-ES" sz="1000" smtClean="0">
                <a:latin typeface="Arial" charset="0"/>
                <a:cs typeface="DejaVu Sans" charset="0"/>
              </a:rPr>
              <a:t> distintos. El patrón MVC se ve frecuentemente en aplicaciones </a:t>
            </a:r>
            <a:r>
              <a:rPr lang="es-ES" sz="1000" smtClean="0">
                <a:solidFill>
                  <a:srgbClr val="CCCCFF"/>
                </a:solidFill>
                <a:latin typeface="Arial" charset="0"/>
                <a:cs typeface="DejaVu Sans" charset="0"/>
                <a:hlinkClick r:id="rId8"/>
              </a:rPr>
              <a:t>web</a:t>
            </a:r>
            <a:r>
              <a:rPr lang="es-ES" sz="1000" smtClean="0">
                <a:latin typeface="Arial" charset="0"/>
                <a:cs typeface="DejaVu Sans" charset="0"/>
              </a:rPr>
              <a:t>, donde la vista es la página </a:t>
            </a:r>
            <a:r>
              <a:rPr lang="es-ES" sz="1000" smtClean="0">
                <a:solidFill>
                  <a:srgbClr val="CCCCFF"/>
                </a:solidFill>
                <a:latin typeface="Arial" charset="0"/>
                <a:cs typeface="DejaVu Sans" charset="0"/>
                <a:hlinkClick r:id="rId9"/>
              </a:rPr>
              <a:t>HTML</a:t>
            </a:r>
            <a:r>
              <a:rPr lang="es-ES" sz="1000" smtClean="0">
                <a:latin typeface="Arial" charset="0"/>
                <a:cs typeface="DejaVu Sans" charset="0"/>
              </a:rPr>
              <a:t> y el código que provee de datos dinámicos a la página. El modelo es el </a:t>
            </a:r>
            <a:r>
              <a:rPr lang="es-ES" sz="1000" smtClean="0">
                <a:solidFill>
                  <a:srgbClr val="CCCCFF"/>
                </a:solidFill>
                <a:latin typeface="Arial" charset="0"/>
                <a:cs typeface="DejaVu Sans" charset="0"/>
                <a:hlinkClick r:id="rId10"/>
              </a:rPr>
              <a:t>Sistema de Gestión de Base de Datos</a:t>
            </a:r>
            <a:r>
              <a:rPr lang="es-ES" sz="1000" smtClean="0">
                <a:latin typeface="Arial" charset="0"/>
                <a:cs typeface="DejaVu Sans" charset="0"/>
              </a:rPr>
              <a:t> y la </a:t>
            </a:r>
            <a:r>
              <a:rPr lang="es-ES" sz="1000" smtClean="0">
                <a:solidFill>
                  <a:srgbClr val="CCCCFF"/>
                </a:solidFill>
                <a:latin typeface="Arial" charset="0"/>
                <a:cs typeface="DejaVu Sans" charset="0"/>
                <a:hlinkClick r:id="rId11"/>
              </a:rPr>
              <a:t>Lógica de negocio</a:t>
            </a:r>
            <a:r>
              <a:rPr lang="es-ES" sz="1000" smtClean="0">
                <a:latin typeface="Arial" charset="0"/>
                <a:cs typeface="DejaVu Sans" charset="0"/>
              </a:rPr>
              <a:t>, y el controlador es el responsable de recibir los eventos de entrada desde la vista. </a:t>
            </a:r>
          </a:p>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1000" smtClean="0">
              <a:latin typeface="Arial" charset="0"/>
              <a:cs typeface="DejaVu Sans" charset="0"/>
            </a:endParaRPr>
          </a:p>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smtClean="0">
                <a:latin typeface="Arial" charset="0"/>
                <a:cs typeface="DejaVu Sans" charset="0"/>
              </a:rPr>
              <a:t>Modelo</a:t>
            </a:r>
            <a:r>
              <a:rPr lang="es-ES" sz="1000" smtClean="0">
                <a:latin typeface="Arial" charset="0"/>
                <a:cs typeface="DejaVu Sans" charset="0"/>
              </a:rPr>
              <a:t>: Esta es la representación específica de la información con la cual el sistema opera. La lógica de datos asegura la integridad de estos y permite derivar nuevos datos; por ejemplo, no permitiendo comparar un número de unidades negativo, calculando si hoy es el cumpleaños del usuario o los totales, impuestos o importes en un carrito de la compra. </a:t>
            </a:r>
          </a:p>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smtClean="0">
                <a:latin typeface="Arial" charset="0"/>
                <a:cs typeface="DejaVu Sans" charset="0"/>
              </a:rPr>
              <a:t>Vista</a:t>
            </a:r>
            <a:r>
              <a:rPr lang="es-ES" sz="1000" smtClean="0">
                <a:latin typeface="Arial" charset="0"/>
                <a:cs typeface="DejaVu Sans" charset="0"/>
              </a:rPr>
              <a:t>: Este presenta el modelo en un formato adecuado para interactuar, usualmente la </a:t>
            </a:r>
            <a:r>
              <a:rPr lang="es-ES" sz="1000" smtClean="0">
                <a:solidFill>
                  <a:srgbClr val="CCCCFF"/>
                </a:solidFill>
                <a:latin typeface="Arial" charset="0"/>
                <a:cs typeface="DejaVu Sans" charset="0"/>
                <a:hlinkClick r:id="rId5"/>
              </a:rPr>
              <a:t>interfaz de usuario</a:t>
            </a:r>
            <a:r>
              <a:rPr lang="es-ES" sz="1000" smtClean="0">
                <a:latin typeface="Arial" charset="0"/>
                <a:cs typeface="DejaVu Sans" charset="0"/>
              </a:rPr>
              <a:t>. </a:t>
            </a:r>
          </a:p>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b="1" smtClean="0">
                <a:latin typeface="Arial" charset="0"/>
                <a:cs typeface="DejaVu Sans" charset="0"/>
              </a:rPr>
              <a:t>Controlador</a:t>
            </a:r>
            <a:r>
              <a:rPr lang="es-ES" sz="1000" smtClean="0">
                <a:latin typeface="Arial" charset="0"/>
                <a:cs typeface="DejaVu Sans" charset="0"/>
              </a:rPr>
              <a:t>: Este responde a eventos, usualmente acciones del usuario e invoca cambios en el modelo y probablemente en la vista. </a:t>
            </a:r>
          </a:p>
          <a:p>
            <a:pPr eaLnBrk="1" hangingPunct="1">
              <a:spcBef>
                <a:spcPts val="3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1000" smtClean="0">
                <a:latin typeface="Arial" charset="0"/>
                <a:cs typeface="DejaVu Sans" charset="0"/>
              </a:rPr>
              <a:t>Muchos sistemas </a:t>
            </a:r>
            <a:r>
              <a:rPr lang="es-ES" sz="1000" smtClean="0">
                <a:solidFill>
                  <a:srgbClr val="CCCCFF"/>
                </a:solidFill>
                <a:latin typeface="Arial" charset="0"/>
                <a:cs typeface="DejaVu Sans" charset="0"/>
                <a:hlinkClick r:id="rId12"/>
              </a:rPr>
              <a:t>informáticos</a:t>
            </a:r>
            <a:r>
              <a:rPr lang="es-ES" sz="1000" smtClean="0">
                <a:latin typeface="Arial" charset="0"/>
                <a:cs typeface="DejaVu Sans" charset="0"/>
              </a:rPr>
              <a:t> utilizan un </a:t>
            </a:r>
            <a:r>
              <a:rPr lang="es-ES" sz="1000" smtClean="0">
                <a:solidFill>
                  <a:srgbClr val="CCCCFF"/>
                </a:solidFill>
                <a:latin typeface="Arial" charset="0"/>
                <a:cs typeface="DejaVu Sans" charset="0"/>
                <a:hlinkClick r:id="rId10"/>
              </a:rPr>
              <a:t>Sistema de Gestión de Base de Datos</a:t>
            </a:r>
            <a:r>
              <a:rPr lang="es-ES" sz="1000" smtClean="0">
                <a:latin typeface="Arial" charset="0"/>
                <a:cs typeface="DejaVu Sans" charset="0"/>
              </a:rPr>
              <a:t> para gestionar los datos: en </a:t>
            </a:r>
            <a:r>
              <a:rPr lang="es-ES" sz="1000" b="1" smtClean="0">
                <a:latin typeface="Arial" charset="0"/>
                <a:cs typeface="DejaVu Sans" charset="0"/>
              </a:rPr>
              <a:t>MVC</a:t>
            </a:r>
            <a:r>
              <a:rPr lang="es-ES" sz="1000" smtClean="0">
                <a:latin typeface="Arial" charset="0"/>
                <a:cs typeface="DejaVu Sans" charset="0"/>
              </a:rPr>
              <a:t> corresponde al modelo. La unión entre </a:t>
            </a:r>
            <a:r>
              <a:rPr lang="es-ES" sz="1000" i="1" smtClean="0">
                <a:latin typeface="Arial" charset="0"/>
                <a:cs typeface="DejaVu Sans" charset="0"/>
              </a:rPr>
              <a:t>capa de presentación</a:t>
            </a:r>
            <a:r>
              <a:rPr lang="es-ES" sz="1000" smtClean="0">
                <a:latin typeface="Arial" charset="0"/>
                <a:cs typeface="DejaVu Sans" charset="0"/>
              </a:rPr>
              <a:t> y </a:t>
            </a:r>
            <a:r>
              <a:rPr lang="es-ES" sz="1000" i="1" smtClean="0">
                <a:latin typeface="Arial" charset="0"/>
                <a:cs typeface="DejaVu Sans" charset="0"/>
              </a:rPr>
              <a:t>capa de negocio</a:t>
            </a:r>
            <a:r>
              <a:rPr lang="es-ES" sz="1000" smtClean="0">
                <a:latin typeface="Arial" charset="0"/>
                <a:cs typeface="DejaVu Sans" charset="0"/>
              </a:rPr>
              <a:t> conocido en el paradigma de la </a:t>
            </a:r>
            <a:r>
              <a:rPr lang="es-ES" sz="1000" smtClean="0">
                <a:solidFill>
                  <a:srgbClr val="CCCCFF"/>
                </a:solidFill>
                <a:latin typeface="Arial" charset="0"/>
                <a:cs typeface="DejaVu Sans" charset="0"/>
                <a:hlinkClick r:id="rId13"/>
              </a:rPr>
              <a:t>Programación por capas</a:t>
            </a:r>
            <a:r>
              <a:rPr lang="es-ES" sz="1000" smtClean="0">
                <a:latin typeface="Arial" charset="0"/>
                <a:cs typeface="DejaVu Sans" charset="0"/>
              </a:rPr>
              <a:t> representaría la integración entre </a:t>
            </a:r>
            <a:r>
              <a:rPr lang="es-ES" sz="1000" b="1" smtClean="0">
                <a:latin typeface="Arial" charset="0"/>
                <a:cs typeface="DejaVu Sans" charset="0"/>
              </a:rPr>
              <a:t>Vista</a:t>
            </a:r>
            <a:r>
              <a:rPr lang="es-ES" sz="1000" smtClean="0">
                <a:latin typeface="Arial" charset="0"/>
                <a:cs typeface="DejaVu Sans" charset="0"/>
              </a:rPr>
              <a:t> y su correspondiente </a:t>
            </a:r>
            <a:r>
              <a:rPr lang="es-ES" sz="1000" b="1" smtClean="0">
                <a:latin typeface="Arial" charset="0"/>
                <a:cs typeface="DejaVu Sans" charset="0"/>
              </a:rPr>
              <a:t>Controlador</a:t>
            </a:r>
            <a:r>
              <a:rPr lang="es-ES" sz="1000" smtClean="0">
                <a:latin typeface="Arial" charset="0"/>
                <a:cs typeface="DejaVu Sans" charset="0"/>
              </a:rPr>
              <a:t> de eventos y acceso a datos, MVC no pretende discriminar entre capa de negocio de capa de presentación pero si pretende separar la capa </a:t>
            </a:r>
            <a:r>
              <a:rPr lang="es-ES" sz="1000" i="1" smtClean="0">
                <a:latin typeface="Arial" charset="0"/>
                <a:cs typeface="DejaVu Sans" charset="0"/>
              </a:rPr>
              <a:t>visual gráfica</a:t>
            </a:r>
            <a:r>
              <a:rPr lang="es-ES" sz="1000" smtClean="0">
                <a:latin typeface="Arial" charset="0"/>
                <a:cs typeface="DejaVu Sans" charset="0"/>
              </a:rPr>
              <a:t> de su correspondiente </a:t>
            </a:r>
            <a:r>
              <a:rPr lang="es-ES" sz="1000" i="1" smtClean="0">
                <a:latin typeface="Arial" charset="0"/>
                <a:cs typeface="DejaVu Sans" charset="0"/>
              </a:rPr>
              <a:t>programación y acceso a datos</a:t>
            </a:r>
            <a:r>
              <a:rPr lang="es-ES" sz="1000" smtClean="0">
                <a:latin typeface="Arial" charset="0"/>
                <a:cs typeface="DejaVu Sans" charset="0"/>
              </a:rPr>
              <a:t> algo que mejora el desarrollo y mantenimiento de la </a:t>
            </a:r>
            <a:r>
              <a:rPr lang="es-ES" sz="1000" i="1" smtClean="0">
                <a:latin typeface="Arial" charset="0"/>
                <a:cs typeface="DejaVu Sans" charset="0"/>
              </a:rPr>
              <a:t>Vista</a:t>
            </a:r>
            <a:r>
              <a:rPr lang="es-ES" sz="1000" smtClean="0">
                <a:latin typeface="Arial" charset="0"/>
                <a:cs typeface="DejaVu Sans" charset="0"/>
              </a:rPr>
              <a:t> y el </a:t>
            </a:r>
            <a:r>
              <a:rPr lang="es-ES" sz="1000" i="1" smtClean="0">
                <a:latin typeface="Arial" charset="0"/>
                <a:cs typeface="DejaVu Sans" charset="0"/>
              </a:rPr>
              <a:t>Controlador</a:t>
            </a:r>
            <a:r>
              <a:rPr lang="es-ES" sz="1000" smtClean="0">
                <a:latin typeface="Arial" charset="0"/>
                <a:cs typeface="DejaVu Sans" charset="0"/>
              </a:rPr>
              <a:t> en paralelo ya que ambos cumplen ciclos de vida muy distintos entre si.</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p:nvPr>
        </p:nvSpPr>
        <p:spPr>
          <a:noFill/>
        </p:spPr>
        <p:txBody>
          <a:bodyPr/>
          <a:lstStyle/>
          <a:p>
            <a:fld id="{7DE03344-34B1-458F-AABB-0F54A5526A9B}" type="slidenum">
              <a:rPr lang="es-ES"/>
              <a:pPr/>
              <a:t>28</a:t>
            </a:fld>
            <a:endParaRPr lang="es-ES"/>
          </a:p>
        </p:txBody>
      </p:sp>
      <p:sp>
        <p:nvSpPr>
          <p:cNvPr id="7577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5780" name="Text Box 2"/>
          <p:cNvSpPr txBox="1">
            <a:spLocks noChangeArrowheads="1"/>
          </p:cNvSpPr>
          <p:nvPr>
            <p:ph type="body"/>
          </p:nvPr>
        </p:nvSpPr>
        <p:spPr>
          <a:xfrm>
            <a:off x="685800" y="4343400"/>
            <a:ext cx="5486400" cy="4114800"/>
          </a:xfrm>
          <a:noFill/>
          <a:ln/>
        </p:spPr>
        <p:txBody>
          <a:bodyPr/>
          <a:lstStyle/>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smtClean="0">
                <a:latin typeface="Arial" charset="0"/>
                <a:cs typeface="DejaVu Sans" charset="0"/>
              </a:rPr>
              <a:t>JavaDoc:</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Javadoc is a </a:t>
            </a:r>
            <a:r>
              <a:rPr lang="es-ES" smtClean="0">
                <a:solidFill>
                  <a:srgbClr val="CCCCFF"/>
                </a:solidFill>
                <a:latin typeface="Arial" charset="0"/>
                <a:cs typeface="DejaVu Sans" charset="0"/>
                <a:hlinkClick r:id="rId3"/>
              </a:rPr>
              <a:t>documentation generator</a:t>
            </a:r>
            <a:r>
              <a:rPr lang="es-ES" smtClean="0">
                <a:latin typeface="Arial" charset="0"/>
                <a:cs typeface="DejaVu Sans" charset="0"/>
              </a:rPr>
              <a:t> from </a:t>
            </a:r>
            <a:r>
              <a:rPr lang="es-ES" smtClean="0">
                <a:solidFill>
                  <a:srgbClr val="CCCCFF"/>
                </a:solidFill>
                <a:latin typeface="Arial" charset="0"/>
                <a:cs typeface="DejaVu Sans" charset="0"/>
                <a:hlinkClick r:id="rId4"/>
              </a:rPr>
              <a:t>Sun Microsystems</a:t>
            </a:r>
            <a:r>
              <a:rPr lang="es-ES" smtClean="0">
                <a:latin typeface="Arial" charset="0"/>
                <a:cs typeface="DejaVu Sans" charset="0"/>
              </a:rPr>
              <a:t> for generating </a:t>
            </a:r>
            <a:r>
              <a:rPr lang="es-ES" smtClean="0">
                <a:solidFill>
                  <a:srgbClr val="CCCCFF"/>
                </a:solidFill>
                <a:latin typeface="Arial" charset="0"/>
                <a:cs typeface="DejaVu Sans" charset="0"/>
                <a:hlinkClick r:id="rId5"/>
              </a:rPr>
              <a:t>API</a:t>
            </a:r>
            <a:r>
              <a:rPr lang="es-ES" smtClean="0">
                <a:latin typeface="Arial" charset="0"/>
                <a:cs typeface="DejaVu Sans" charset="0"/>
              </a:rPr>
              <a:t> documentation in </a:t>
            </a:r>
            <a:r>
              <a:rPr lang="es-ES" smtClean="0">
                <a:solidFill>
                  <a:srgbClr val="CCCCFF"/>
                </a:solidFill>
                <a:latin typeface="Arial" charset="0"/>
                <a:cs typeface="DejaVu Sans" charset="0"/>
                <a:hlinkClick r:id="rId6"/>
              </a:rPr>
              <a:t>HTML</a:t>
            </a:r>
            <a:r>
              <a:rPr lang="es-ES" smtClean="0">
                <a:latin typeface="Arial" charset="0"/>
                <a:cs typeface="DejaVu Sans" charset="0"/>
              </a:rPr>
              <a:t> format from </a:t>
            </a:r>
            <a:r>
              <a:rPr lang="es-ES" smtClean="0">
                <a:solidFill>
                  <a:srgbClr val="CCCCFF"/>
                </a:solidFill>
                <a:latin typeface="Arial" charset="0"/>
                <a:cs typeface="DejaVu Sans" charset="0"/>
                <a:hlinkClick r:id="rId7"/>
              </a:rPr>
              <a:t>Java</a:t>
            </a:r>
            <a:r>
              <a:rPr lang="es-ES" smtClean="0">
                <a:latin typeface="Arial" charset="0"/>
                <a:cs typeface="DejaVu Sans" charset="0"/>
              </a:rPr>
              <a:t> source code.</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The "doc comments" format used by Javadoc is the de facto industry standard for documenting Java classes. Some </a:t>
            </a:r>
            <a:r>
              <a:rPr lang="es-ES" smtClean="0">
                <a:solidFill>
                  <a:srgbClr val="CCCCFF"/>
                </a:solidFill>
                <a:latin typeface="Arial" charset="0"/>
                <a:cs typeface="DejaVu Sans" charset="0"/>
                <a:hlinkClick r:id="rId8"/>
              </a:rPr>
              <a:t>IDEs</a:t>
            </a:r>
            <a:r>
              <a:rPr lang="es-ES" smtClean="0">
                <a:latin typeface="Arial" charset="0"/>
                <a:cs typeface="DejaVu Sans" charset="0"/>
              </a:rPr>
              <a:t> </a:t>
            </a:r>
            <a:r>
              <a:rPr lang="es-ES" smtClean="0">
                <a:solidFill>
                  <a:srgbClr val="CCCCFF"/>
                </a:solidFill>
                <a:latin typeface="Arial" charset="0"/>
                <a:cs typeface="DejaVu Sans" charset="0"/>
                <a:hlinkClick r:id="rId9"/>
              </a:rPr>
              <a:t>[1]</a:t>
            </a:r>
            <a:r>
              <a:rPr lang="es-ES" smtClean="0">
                <a:latin typeface="Arial" charset="0"/>
                <a:cs typeface="DejaVu Sans" charset="0"/>
              </a:rPr>
              <a:t>, such as </a:t>
            </a:r>
            <a:r>
              <a:rPr lang="es-ES" smtClean="0">
                <a:solidFill>
                  <a:srgbClr val="CCCCFF"/>
                </a:solidFill>
                <a:latin typeface="Arial" charset="0"/>
                <a:cs typeface="DejaVu Sans" charset="0"/>
                <a:hlinkClick r:id="rId10"/>
              </a:rPr>
              <a:t>Netbeans</a:t>
            </a:r>
            <a:r>
              <a:rPr lang="es-ES" smtClean="0">
                <a:latin typeface="Arial" charset="0"/>
                <a:cs typeface="DejaVu Sans" charset="0"/>
              </a:rPr>
              <a:t> and </a:t>
            </a:r>
            <a:r>
              <a:rPr lang="es-ES" smtClean="0">
                <a:solidFill>
                  <a:srgbClr val="CCCCFF"/>
                </a:solidFill>
                <a:latin typeface="Arial" charset="0"/>
                <a:cs typeface="DejaVu Sans" charset="0"/>
                <a:hlinkClick r:id="rId11"/>
              </a:rPr>
              <a:t>Eclipse</a:t>
            </a:r>
            <a:r>
              <a:rPr lang="es-ES" smtClean="0">
                <a:latin typeface="Arial" charset="0"/>
                <a:cs typeface="DejaVu Sans" charset="0"/>
              </a:rPr>
              <a:t> will automatically generate Javadoc </a:t>
            </a:r>
            <a:r>
              <a:rPr lang="es-ES" smtClean="0">
                <a:solidFill>
                  <a:srgbClr val="CCCCFF"/>
                </a:solidFill>
                <a:latin typeface="Arial" charset="0"/>
                <a:cs typeface="DejaVu Sans" charset="0"/>
                <a:hlinkClick r:id="rId6"/>
              </a:rPr>
              <a:t>HTML</a:t>
            </a:r>
            <a:r>
              <a:rPr lang="es-ES" smtClean="0">
                <a:latin typeface="Arial" charset="0"/>
                <a:cs typeface="DejaVu Sans" charset="0"/>
              </a:rPr>
              <a:t>. Many file editors will assist the user in producing Javadoc source and will use the Javadoc info as internal references for the programmer.</a:t>
            </a:r>
          </a:p>
          <a:p>
            <a:pPr eaLnBrk="1" hangingPunct="1">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mtClean="0">
                <a:latin typeface="Arial" charset="0"/>
                <a:cs typeface="DejaVu Sans" charset="0"/>
              </a:rPr>
              <a:t>Javadoc also provides an API for creating </a:t>
            </a:r>
            <a:r>
              <a:rPr lang="es-ES" smtClean="0">
                <a:solidFill>
                  <a:srgbClr val="CCCCFF"/>
                </a:solidFill>
                <a:latin typeface="Arial" charset="0"/>
                <a:cs typeface="DejaVu Sans" charset="0"/>
                <a:hlinkClick r:id="rId12"/>
              </a:rPr>
              <a:t>doclets</a:t>
            </a:r>
            <a:r>
              <a:rPr lang="es-ES" smtClean="0">
                <a:latin typeface="Arial" charset="0"/>
                <a:cs typeface="DejaVu Sans" charset="0"/>
              </a:rPr>
              <a:t> and </a:t>
            </a:r>
            <a:r>
              <a:rPr lang="es-ES" smtClean="0">
                <a:solidFill>
                  <a:srgbClr val="CCCCFF"/>
                </a:solidFill>
                <a:latin typeface="Arial" charset="0"/>
                <a:cs typeface="DejaVu Sans" charset="0"/>
                <a:hlinkClick r:id="rId13"/>
              </a:rPr>
              <a:t>taglets</a:t>
            </a:r>
            <a:r>
              <a:rPr lang="es-ES" smtClean="0">
                <a:latin typeface="Arial" charset="0"/>
                <a:cs typeface="DejaVu Sans" charset="0"/>
              </a:rPr>
              <a:t>, which allows you to analyze the structure of a Java application. This is how </a:t>
            </a:r>
            <a:r>
              <a:rPr lang="es-ES" smtClean="0">
                <a:solidFill>
                  <a:srgbClr val="CCCCFF"/>
                </a:solidFill>
                <a:latin typeface="Arial" charset="0"/>
                <a:cs typeface="DejaVu Sans" charset="0"/>
                <a:hlinkClick r:id="rId14"/>
              </a:rPr>
              <a:t>JDiff</a:t>
            </a:r>
            <a:r>
              <a:rPr lang="es-ES" smtClean="0">
                <a:latin typeface="Arial" charset="0"/>
                <a:cs typeface="DejaVu Sans" charset="0"/>
              </a:rPr>
              <a:t> can generate reports of what changed between two versions of an API.</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p:nvPr>
        </p:nvSpPr>
        <p:spPr>
          <a:noFill/>
        </p:spPr>
        <p:txBody>
          <a:bodyPr/>
          <a:lstStyle/>
          <a:p>
            <a:fld id="{64958535-8543-4E4F-8CBC-56ADA0ADC6D3}" type="slidenum">
              <a:rPr lang="es-ES"/>
              <a:pPr/>
              <a:t>29</a:t>
            </a:fld>
            <a:endParaRPr lang="es-ES"/>
          </a:p>
        </p:txBody>
      </p:sp>
      <p:sp>
        <p:nvSpPr>
          <p:cNvPr id="7680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6804" name="Text Box 2"/>
          <p:cNvSpPr txBox="1">
            <a:spLocks noChangeArrowheads="1"/>
          </p:cNvSpPr>
          <p:nvPr>
            <p:ph type="body"/>
          </p:nvPr>
        </p:nvSpPr>
        <p:spPr>
          <a:xfrm>
            <a:off x="685800" y="4306888"/>
            <a:ext cx="5486400" cy="4835525"/>
          </a:xfrm>
          <a:noFill/>
          <a:ln/>
        </p:spPr>
        <p:txBody>
          <a:bodyPr/>
          <a:lstStyle/>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Prueba unitaria</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En </a:t>
            </a:r>
            <a:r>
              <a:rPr lang="es-ES" sz="800" smtClean="0">
                <a:solidFill>
                  <a:srgbClr val="CCCCFF"/>
                </a:solidFill>
                <a:latin typeface="Arial" charset="0"/>
                <a:cs typeface="DejaVu Sans" charset="0"/>
                <a:hlinkClick r:id="rId3"/>
              </a:rPr>
              <a:t>programación</a:t>
            </a:r>
            <a:r>
              <a:rPr lang="es-ES" sz="800" smtClean="0">
                <a:latin typeface="Arial" charset="0"/>
                <a:cs typeface="DejaVu Sans" charset="0"/>
              </a:rPr>
              <a:t>, una </a:t>
            </a:r>
            <a:r>
              <a:rPr lang="es-ES" sz="800" b="1" smtClean="0">
                <a:latin typeface="Arial" charset="0"/>
                <a:cs typeface="DejaVu Sans" charset="0"/>
              </a:rPr>
              <a:t>prueba unitaria</a:t>
            </a:r>
            <a:r>
              <a:rPr lang="es-ES" sz="800" smtClean="0">
                <a:latin typeface="Arial" charset="0"/>
                <a:cs typeface="DejaVu Sans" charset="0"/>
              </a:rPr>
              <a:t> es una forma de probar el correcto funcionamiento de un módulo de código. Esto sirve para asegurar que cada uno de los módulos funcione correctamente por separado. Luego, con las </a:t>
            </a:r>
            <a:r>
              <a:rPr lang="es-ES" sz="800" smtClean="0">
                <a:solidFill>
                  <a:srgbClr val="CCCCFF"/>
                </a:solidFill>
                <a:latin typeface="Arial" charset="0"/>
                <a:cs typeface="DejaVu Sans" charset="0"/>
                <a:hlinkClick r:id="rId4"/>
              </a:rPr>
              <a:t>Pruebas de Integración</a:t>
            </a:r>
            <a:r>
              <a:rPr lang="es-ES" sz="800" smtClean="0">
                <a:latin typeface="Arial" charset="0"/>
                <a:cs typeface="DejaVu Sans" charset="0"/>
              </a:rPr>
              <a:t>, se podrá asegurar el correcto funcionamiento del sistema o subsistema en cuestión.</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La idea es escribir casos de prueba para cada función no trivial o </a:t>
            </a:r>
            <a:r>
              <a:rPr lang="es-ES" sz="800" smtClean="0">
                <a:solidFill>
                  <a:srgbClr val="CCCCFF"/>
                </a:solidFill>
                <a:latin typeface="Arial" charset="0"/>
                <a:cs typeface="DejaVu Sans" charset="0"/>
                <a:hlinkClick r:id="rId5"/>
              </a:rPr>
              <a:t>método</a:t>
            </a:r>
            <a:r>
              <a:rPr lang="es-ES" sz="800" smtClean="0">
                <a:latin typeface="Arial" charset="0"/>
                <a:cs typeface="DejaVu Sans" charset="0"/>
              </a:rPr>
              <a:t> en el módulo de forma que cada caso sea independiente del resto.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Para que una prueba unitaria sea </a:t>
            </a:r>
            <a:r>
              <a:rPr lang="es-ES" sz="800" i="1" smtClean="0">
                <a:latin typeface="Arial" charset="0"/>
                <a:cs typeface="DejaVu Sans" charset="0"/>
              </a:rPr>
              <a:t>buena</a:t>
            </a:r>
            <a:r>
              <a:rPr lang="es-ES" sz="800" smtClean="0">
                <a:latin typeface="Arial" charset="0"/>
                <a:cs typeface="DejaVu Sans" charset="0"/>
              </a:rPr>
              <a:t> se deben cumplir los siguientes requisitos: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Automatizable</a:t>
            </a:r>
            <a:r>
              <a:rPr lang="es-ES" sz="800" smtClean="0">
                <a:latin typeface="Arial" charset="0"/>
                <a:cs typeface="DejaVu Sans" charset="0"/>
              </a:rPr>
              <a:t>: no debería requerirse una intervención manual. Esto es especialmente útil para </a:t>
            </a:r>
            <a:r>
              <a:rPr lang="es-ES" sz="800" smtClean="0">
                <a:solidFill>
                  <a:srgbClr val="CCCCFF"/>
                </a:solidFill>
                <a:latin typeface="Arial" charset="0"/>
                <a:cs typeface="DejaVu Sans" charset="0"/>
                <a:hlinkClick r:id="rId6"/>
              </a:rPr>
              <a:t>integración continua</a:t>
            </a:r>
            <a:r>
              <a:rPr lang="es-ES" sz="800" b="1" smtClean="0">
                <a:latin typeface="Arial" charset="0"/>
                <a:cs typeface="DejaVu Sans" charset="0"/>
              </a:rPr>
              <a:t>Completas</a:t>
            </a:r>
            <a:r>
              <a:rPr lang="es-ES" sz="800" smtClean="0">
                <a:latin typeface="Arial" charset="0"/>
                <a:cs typeface="DejaVu Sans" charset="0"/>
              </a:rPr>
              <a:t>: deben cubrir la mayor cantidad de código.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Repetibles o Reutilizables</a:t>
            </a:r>
            <a:r>
              <a:rPr lang="es-ES" sz="800" smtClean="0">
                <a:latin typeface="Arial" charset="0"/>
                <a:cs typeface="DejaVu Sans" charset="0"/>
              </a:rPr>
              <a:t>: no se deben crear pruebas que sólo puedan ser ejecutadas una sola vez. También es útil para </a:t>
            </a:r>
            <a:r>
              <a:rPr lang="es-ES" sz="800" i="1" smtClean="0">
                <a:latin typeface="Arial" charset="0"/>
                <a:cs typeface="DejaVu Sans" charset="0"/>
              </a:rPr>
              <a:t>integración continua</a:t>
            </a:r>
            <a:r>
              <a:rPr lang="es-ES" sz="800" smtClean="0">
                <a:latin typeface="Arial" charset="0"/>
                <a:cs typeface="DejaVu Sans" charset="0"/>
              </a:rPr>
              <a:t>.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Independientes</a:t>
            </a:r>
            <a:r>
              <a:rPr lang="es-ES" sz="800" smtClean="0">
                <a:latin typeface="Arial" charset="0"/>
                <a:cs typeface="DejaVu Sans" charset="0"/>
              </a:rPr>
              <a:t>: la ejecución de una prueba no debe afectar a la ejecución de otra.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Profesionales</a:t>
            </a:r>
            <a:r>
              <a:rPr lang="es-ES" sz="800" smtClean="0">
                <a:latin typeface="Arial" charset="0"/>
                <a:cs typeface="DejaVu Sans" charset="0"/>
              </a:rPr>
              <a:t>: las pruebas deben ser consideradas igual que el código, con la misma profesionalidad, documentación, etc.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Aunque estos requisitos no tienen que ser cumplidos al pie de la letra, se recomienda seguirlos o de lo contrario las pruebas pierden parte de su función.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p:nvPr>
        </p:nvSpPr>
        <p:spPr>
          <a:noFill/>
        </p:spPr>
        <p:txBody>
          <a:bodyPr/>
          <a:lstStyle/>
          <a:p>
            <a:fld id="{1023E8F1-ED95-4BA4-89B6-053EC5AD8676}" type="slidenum">
              <a:rPr lang="es-ES"/>
              <a:pPr/>
              <a:t>3</a:t>
            </a:fld>
            <a:endParaRPr lang="es-ES"/>
          </a:p>
        </p:txBody>
      </p:sp>
      <p:sp>
        <p:nvSpPr>
          <p:cNvPr id="50179"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FB50D20-DAF6-43F9-A9D3-46E7D912A7FE}"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a:t>
            </a:fld>
            <a:endParaRPr lang="es-ES" sz="1200">
              <a:solidFill>
                <a:srgbClr val="000000"/>
              </a:solidFill>
            </a:endParaRPr>
          </a:p>
        </p:txBody>
      </p:sp>
      <p:sp>
        <p:nvSpPr>
          <p:cNvPr id="5018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50181" name="Rectangle 3"/>
          <p:cNvSpPr txBox="1">
            <a:spLocks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p:nvPr>
        </p:nvSpPr>
        <p:spPr>
          <a:noFill/>
        </p:spPr>
        <p:txBody>
          <a:bodyPr/>
          <a:lstStyle/>
          <a:p>
            <a:fld id="{D2C30114-DED8-4EB1-BC8C-78CCF646608E}" type="slidenum">
              <a:rPr lang="es-ES"/>
              <a:pPr/>
              <a:t>30</a:t>
            </a:fld>
            <a:endParaRPr lang="es-ES"/>
          </a:p>
        </p:txBody>
      </p:sp>
      <p:sp>
        <p:nvSpPr>
          <p:cNvPr id="7782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7828" name="Rectangle 2"/>
          <p:cNvSpPr txBox="1">
            <a:spLocks noChangeArrowheads="1"/>
          </p:cNvSpPr>
          <p:nvPr>
            <p:ph type="body"/>
          </p:nvPr>
        </p:nvSpPr>
        <p:spPr>
          <a:xfrm>
            <a:off x="685800" y="4343400"/>
            <a:ext cx="5478463" cy="4200525"/>
          </a:xfrm>
          <a:noFill/>
          <a:ln/>
        </p:spPr>
        <p:txBody>
          <a:bodyPr wrap="none" anchor="ctr"/>
          <a:lstStyle/>
          <a:p>
            <a:endParaRPr lang="es-E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p:spPr>
        <p:txBody>
          <a:bodyPr/>
          <a:lstStyle/>
          <a:p>
            <a:fld id="{6523EDB5-DB79-426A-8214-F96860EEE11A}" type="slidenum">
              <a:rPr lang="es-ES"/>
              <a:pPr/>
              <a:t>31</a:t>
            </a:fld>
            <a:endParaRPr lang="es-ES"/>
          </a:p>
        </p:txBody>
      </p:sp>
      <p:sp>
        <p:nvSpPr>
          <p:cNvPr id="7885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8852" name="Text Box 2"/>
          <p:cNvSpPr txBox="1">
            <a:spLocks noChangeArrowheads="1"/>
          </p:cNvSpPr>
          <p:nvPr>
            <p:ph type="body"/>
          </p:nvPr>
        </p:nvSpPr>
        <p:spPr>
          <a:xfrm>
            <a:off x="685800" y="3567113"/>
            <a:ext cx="5486400" cy="5575300"/>
          </a:xfrm>
          <a:noFill/>
          <a:ln/>
        </p:spPr>
        <p:txBody>
          <a:bodyPr/>
          <a:lstStyle/>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La </a:t>
            </a:r>
            <a:r>
              <a:rPr lang="es-ES" sz="800" b="1" smtClean="0">
                <a:latin typeface="Arial" charset="0"/>
                <a:cs typeface="DejaVu Sans" charset="0"/>
              </a:rPr>
              <a:t>programación por capas</a:t>
            </a:r>
            <a:r>
              <a:rPr lang="es-ES" sz="800" smtClean="0">
                <a:latin typeface="Arial" charset="0"/>
                <a:cs typeface="DejaVu Sans" charset="0"/>
              </a:rPr>
              <a:t> es un estilo de </a:t>
            </a:r>
            <a:r>
              <a:rPr lang="es-ES" sz="800" smtClean="0">
                <a:solidFill>
                  <a:srgbClr val="CCCCFF"/>
                </a:solidFill>
                <a:latin typeface="Arial" charset="0"/>
                <a:cs typeface="DejaVu Sans" charset="0"/>
                <a:hlinkClick r:id="rId3"/>
              </a:rPr>
              <a:t>programación</a:t>
            </a:r>
            <a:r>
              <a:rPr lang="es-ES" sz="800" smtClean="0">
                <a:latin typeface="Arial" charset="0"/>
                <a:cs typeface="DejaVu Sans" charset="0"/>
              </a:rPr>
              <a:t> en el que el objetivo primordial es la separación de la lógica de negocios de la lógica de diseño; un ejemplo básico de esto consiste en separar la capa de datos de la capa de presentación al usuario.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La ventaja principal de este estilo es que el desarrollo se puede llevar a cabo en varios niveles y, en caso de que sobrevenga algún cambio, sólo se ataca al nivel requerido sin tener que revisar entre código mezclado. Un buen ejemplo de este método de programación sería el </a:t>
            </a:r>
            <a:r>
              <a:rPr lang="es-ES" sz="800" smtClean="0">
                <a:solidFill>
                  <a:srgbClr val="CCCCFF"/>
                </a:solidFill>
                <a:latin typeface="Arial" charset="0"/>
                <a:cs typeface="DejaVu Sans" charset="0"/>
                <a:hlinkClick r:id="rId4"/>
              </a:rPr>
              <a:t>modelo de interconexión de sistemas abiertos</a:t>
            </a:r>
            <a:r>
              <a:rPr lang="es-ES" sz="800" smtClean="0">
                <a:latin typeface="Arial" charset="0"/>
                <a:cs typeface="DejaVu Sans" charset="0"/>
              </a:rPr>
              <a:t>.</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Además, permite distribuir el trabajo de creación de una aplicación por niveles; de este modo, cada grupo de trabajo está totalmente </a:t>
            </a:r>
            <a:r>
              <a:rPr lang="es-ES" sz="800" smtClean="0">
                <a:solidFill>
                  <a:srgbClr val="CCCCFF"/>
                </a:solidFill>
                <a:latin typeface="Arial" charset="0"/>
                <a:cs typeface="DejaVu Sans" charset="0"/>
                <a:hlinkClick r:id="rId5"/>
              </a:rPr>
              <a:t>abstraído</a:t>
            </a:r>
            <a:r>
              <a:rPr lang="es-ES" sz="800" smtClean="0">
                <a:latin typeface="Arial" charset="0"/>
                <a:cs typeface="DejaVu Sans" charset="0"/>
              </a:rPr>
              <a:t> del resto de niveles, de forma que basta con conocer la </a:t>
            </a:r>
            <a:r>
              <a:rPr lang="es-ES" sz="800" smtClean="0">
                <a:solidFill>
                  <a:srgbClr val="CCCCFF"/>
                </a:solidFill>
                <a:latin typeface="Arial" charset="0"/>
                <a:cs typeface="DejaVu Sans" charset="0"/>
                <a:hlinkClick r:id="rId6"/>
              </a:rPr>
              <a:t>API</a:t>
            </a:r>
            <a:r>
              <a:rPr lang="es-ES" sz="800" smtClean="0">
                <a:latin typeface="Arial" charset="0"/>
                <a:cs typeface="DejaVu Sans" charset="0"/>
              </a:rPr>
              <a:t> que existe entre niveles.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En el </a:t>
            </a:r>
            <a:r>
              <a:rPr lang="es-ES" sz="800" smtClean="0">
                <a:solidFill>
                  <a:srgbClr val="CCCCFF"/>
                </a:solidFill>
                <a:latin typeface="Arial" charset="0"/>
                <a:cs typeface="DejaVu Sans" charset="0"/>
                <a:hlinkClick r:id="rId7"/>
              </a:rPr>
              <a:t>diseño</a:t>
            </a:r>
            <a:r>
              <a:rPr lang="es-ES" sz="800" smtClean="0">
                <a:latin typeface="Arial" charset="0"/>
                <a:cs typeface="DejaVu Sans" charset="0"/>
              </a:rPr>
              <a:t> de </a:t>
            </a:r>
            <a:r>
              <a:rPr lang="es-ES" sz="800" smtClean="0">
                <a:solidFill>
                  <a:srgbClr val="CCCCFF"/>
                </a:solidFill>
                <a:latin typeface="Arial" charset="0"/>
                <a:cs typeface="DejaVu Sans" charset="0"/>
                <a:hlinkClick r:id="rId8"/>
              </a:rPr>
              <a:t>sistemas informáticos</a:t>
            </a:r>
            <a:r>
              <a:rPr lang="es-ES" sz="800" smtClean="0">
                <a:latin typeface="Arial" charset="0"/>
                <a:cs typeface="DejaVu Sans" charset="0"/>
              </a:rPr>
              <a:t> actual se suele usar las </a:t>
            </a:r>
            <a:r>
              <a:rPr lang="es-ES" sz="800" smtClean="0">
                <a:solidFill>
                  <a:srgbClr val="CCCCFF"/>
                </a:solidFill>
                <a:latin typeface="Arial" charset="0"/>
                <a:cs typeface="DejaVu Sans" charset="0"/>
                <a:hlinkClick r:id="rId9"/>
              </a:rPr>
              <a:t>arquitecturas multinivel</a:t>
            </a:r>
            <a:r>
              <a:rPr lang="es-ES" sz="800" smtClean="0">
                <a:latin typeface="Arial" charset="0"/>
                <a:cs typeface="DejaVu Sans" charset="0"/>
              </a:rPr>
              <a:t> o Programación por capas. En dichas arquitecturas a cada nivel se le confía una misión simple, lo que permite el diseño de arquitecturas escalables (que pueden ampliarse con facilidad en caso de que las necesidades aumenten).</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El diseño más utilizado actualmente es el diseño en tres niveles (o en tres capas).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Capas y niveles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1.- Capa de presentación:</a:t>
            </a:r>
            <a:r>
              <a:rPr lang="es-ES" sz="800" smtClean="0">
                <a:latin typeface="Arial" charset="0"/>
                <a:cs typeface="DejaVu Sans" charset="0"/>
              </a:rPr>
              <a:t> es la que ve el usuario (también se la denomina "capa de usuario"), presenta el sistema al usuario, le comunica la información y captura la información del usuario en un mínimo de proceso (realiza un filtrado previo para comprobar que no hay errores de formato). Esta capa se comunica únicamente con la capa de negocio. También es conocida como interfaz gráfica y debe tener la característica de ser "amigable" (entendible y fácil de usar) para el usuario.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2.- Capa de negocio:</a:t>
            </a:r>
            <a:r>
              <a:rPr lang="es-ES" sz="800" smtClean="0">
                <a:latin typeface="Arial" charset="0"/>
                <a:cs typeface="DejaVu Sans" charset="0"/>
              </a:rPr>
              <a:t> es donde residen los </a:t>
            </a:r>
            <a:r>
              <a:rPr lang="es-ES" sz="800" smtClean="0">
                <a:solidFill>
                  <a:srgbClr val="CCCCFF"/>
                </a:solidFill>
                <a:latin typeface="Arial" charset="0"/>
                <a:cs typeface="DejaVu Sans" charset="0"/>
                <a:hlinkClick r:id="rId10"/>
              </a:rPr>
              <a:t>programas</a:t>
            </a:r>
            <a:r>
              <a:rPr lang="es-ES" sz="800" smtClean="0">
                <a:latin typeface="Arial" charset="0"/>
                <a:cs typeface="DejaVu Sans" charset="0"/>
              </a:rPr>
              <a:t> que se ejecutan, se reciben las peticiones del usuario y se envían las respuestas tras el proceso. Se denomina capa de negocio (e incluso de lógica del negocio) porque es aquí donde se establecen todas las reglas que deben cumplirse. Esta capa se comunica con la capa de presentación, para recibir las solicitudes y presentar los resultados, y con la capa de datos, para solicitar al gestor de </a:t>
            </a:r>
            <a:r>
              <a:rPr lang="es-ES" sz="800" smtClean="0">
                <a:solidFill>
                  <a:srgbClr val="CCCCFF"/>
                </a:solidFill>
                <a:latin typeface="Arial" charset="0"/>
                <a:cs typeface="DejaVu Sans" charset="0"/>
                <a:hlinkClick r:id="rId11"/>
              </a:rPr>
              <a:t>base de datos</a:t>
            </a:r>
            <a:r>
              <a:rPr lang="es-ES" sz="800" smtClean="0">
                <a:latin typeface="Arial" charset="0"/>
                <a:cs typeface="DejaVu Sans" charset="0"/>
              </a:rPr>
              <a:t> para almacenar o recuperar datos de él. También se consideran aquí los programas de aplicación.</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b="1" smtClean="0">
                <a:latin typeface="Arial" charset="0"/>
                <a:cs typeface="DejaVu Sans" charset="0"/>
              </a:rPr>
              <a:t>3.- Capa de datos:</a:t>
            </a:r>
            <a:r>
              <a:rPr lang="es-ES" sz="800" smtClean="0">
                <a:latin typeface="Arial" charset="0"/>
                <a:cs typeface="DejaVu Sans" charset="0"/>
              </a:rPr>
              <a:t> es donde residen los datos y es la encargada de acceder a los mismos. Está formada por uno o más gestores de bases de datos que realizan todo el almacenamiento de datos, reciben solicitudes de almacenamiento o recuperación de información desde la capa de negocio.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Todas estas capas pueden residir en un único ordenador, si bien lo más usual es que haya una multitud de ordenadores en donde reside la capa de presentación (son los clientes de la arquitectura cliente/servidor). Las capas de negocio y de datos pueden residir en el mismo ordenador, y si el crecimiento de las necesidades lo aconseja se pueden separar en dos o más </a:t>
            </a:r>
            <a:r>
              <a:rPr lang="es-ES" sz="800" smtClean="0">
                <a:solidFill>
                  <a:srgbClr val="CCCCFF"/>
                </a:solidFill>
                <a:latin typeface="Arial" charset="0"/>
                <a:cs typeface="DejaVu Sans" charset="0"/>
                <a:hlinkClick r:id="rId12"/>
              </a:rPr>
              <a:t>ordenadores</a:t>
            </a:r>
            <a:r>
              <a:rPr lang="es-ES" sz="800" smtClean="0">
                <a:latin typeface="Arial" charset="0"/>
                <a:cs typeface="DejaVu Sans" charset="0"/>
              </a:rPr>
              <a:t>. Así, si el tamaño o complejidad de la base de datos aumenta, se puede separar en varios ordenadores los cuales recibirán las peticiones del ordenador en que resida la capa de negocio.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Si, por el contrario, fuese la complejidad en la capa de negocio lo que obligase a la separación, esta capa de negocio podría residir en uno o más ordenadores que realizarían solicitudes a una única base de datos. En sistemas muy complejos se llega a tener una serie de ordenadores sobre los cuales corre la capa de negocio, y otra serie de ordenadores sobre los cuales corre la base de datos.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a:t>
            </a:r>
            <a:br>
              <a:rPr lang="es-ES" sz="800" smtClean="0">
                <a:latin typeface="Arial" charset="0"/>
                <a:cs typeface="DejaVu Sans" charset="0"/>
              </a:rPr>
            </a:br>
            <a:r>
              <a:rPr lang="es-ES" sz="800" smtClean="0">
                <a:latin typeface="Arial" charset="0"/>
                <a:cs typeface="DejaVu Sans" charset="0"/>
              </a:rPr>
              <a:t>En una arquitectura de tres niveles, los términos "capas" y "niveles" no significan lo mismo ni son similares.</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El término "capa" hace referencia a la forma como una solución es segmentada desde el punto de vista lógico:</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Presentación/ Lógica de Negocio/ Datos.En cambio, el término "nivel" corresponde a la forma en que las capas lógicas se encuentran distribuidas de forma física. Por ejemplo Una solución de tres capas (presentación, lógica del negocio, datos) que residen en un solo ordenador (Presentación+lógica+datos). Se dice que la arquitectura de la solución es de tres capas y </a:t>
            </a:r>
            <a:r>
              <a:rPr lang="es-ES" sz="800" i="1" smtClean="0">
                <a:latin typeface="Arial" charset="0"/>
                <a:cs typeface="DejaVu Sans" charset="0"/>
              </a:rPr>
              <a:t>un nivel</a:t>
            </a:r>
            <a:r>
              <a:rPr lang="es-ES" sz="800" smtClean="0">
                <a:latin typeface="Arial" charset="0"/>
                <a:cs typeface="DejaVu Sans" charset="0"/>
              </a:rPr>
              <a:t>.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Una solución de tres capas (presentación, lógica del negocio, datos) que residen en dos ordenadores (presentación+lógica, lógica+datos). Se dice que la arquitectura de la solución es de tres capas y </a:t>
            </a:r>
            <a:r>
              <a:rPr lang="es-ES" sz="800" i="1" smtClean="0">
                <a:latin typeface="Arial" charset="0"/>
                <a:cs typeface="DejaVu Sans" charset="0"/>
              </a:rPr>
              <a:t>dos niveles</a:t>
            </a:r>
            <a:r>
              <a:rPr lang="es-ES" sz="800" smtClean="0">
                <a:latin typeface="Arial" charset="0"/>
                <a:cs typeface="DejaVu Sans" charset="0"/>
              </a:rPr>
              <a:t>.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Una solución de tres capas (presentación, lógica del negocio, datos) que residen en tres ordenadores (presentación, lógica, datos). La arquitectura que la define es: solución de tres capas y </a:t>
            </a:r>
            <a:r>
              <a:rPr lang="es-ES" sz="800" i="1" smtClean="0">
                <a:latin typeface="Arial" charset="0"/>
                <a:cs typeface="DejaVu Sans" charset="0"/>
              </a:rPr>
              <a:t>tres niveles</a:t>
            </a:r>
            <a:r>
              <a:rPr lang="es-ES" sz="800" smtClean="0">
                <a:latin typeface="Arial" charset="0"/>
                <a:cs typeface="DejaVu Sans" charset="0"/>
              </a:rPr>
              <a:t>. </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p:nvPr>
        </p:nvSpPr>
        <p:spPr>
          <a:noFill/>
        </p:spPr>
        <p:txBody>
          <a:bodyPr/>
          <a:lstStyle/>
          <a:p>
            <a:fld id="{5E0E3339-C084-48B1-9652-9ACB62F7DB43}" type="slidenum">
              <a:rPr lang="es-ES"/>
              <a:pPr/>
              <a:t>32</a:t>
            </a:fld>
            <a:endParaRPr lang="es-ES"/>
          </a:p>
        </p:txBody>
      </p:sp>
      <p:sp>
        <p:nvSpPr>
          <p:cNvPr id="7987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79876" name="Text Box 2"/>
          <p:cNvSpPr txBox="1">
            <a:spLocks noChangeArrowheads="1"/>
          </p:cNvSpPr>
          <p:nvPr>
            <p:ph type="body"/>
          </p:nvPr>
        </p:nvSpPr>
        <p:spPr>
          <a:xfrm>
            <a:off x="685800" y="2671763"/>
            <a:ext cx="5486400" cy="6470650"/>
          </a:xfrm>
          <a:noFill/>
          <a:ln/>
        </p:spPr>
        <p:txBody>
          <a:bodyPr/>
          <a:lstStyle/>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Application Development Model</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The primary goal behind the ICEfaces architecture is to provide the application developers with a familiar Java Enterprise development model, and completely shelter them from the complexities of low-level Ajax development in JavaScript. The key to the ICEfaces architecture is a server- centric application model, where all application logic is developed in pure Java, and executes in a standard Java Application Server runtime environment. This means that existing JEE infrastructure, development environments, and best practices remain relevant and useful.</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The rich presentation features of ICEfaces are based on the JavaServer Faces standard. ICEfaces application development is essentially JSF development, which promotes a component-based architecture using familiar tag-based declaritive UI definition, and dynamic data binding into the server-resident application data model. Utilizing theICEfaces Component Suite , which provides all the standard JSF components, as well as a complete set of extended components, developers can build a standard JSF application that benefits automatically from rich Ajax-based features of ICEfaces. Because ICEfaces supportsAjax Push style applications, it extends the JSF framework to provide a trigger-based, server-initiated rendering API that make it simple to enhance applications with instantaneous presentation updates based on server-resident application state changes. ICEfaces also enables Ajax Push style applications, making it simple to enhance applications with instantaneous presentation updates driven by server-side state changes, or collaborative user interactions. Using ICEfaces and pure Java/JSF programming techniques, application developers can develop next-generation rich web applications without ever writing a single line of JavaScript.</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ICEfaces Architecture</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While the underlying Ajax-based rich presentation mechanism in the ICEfaces implementation is completely transparent to the application developer, it is useful to understand what is happening behind the scenes in a ICEfaces applications. There are three core elements to the ICEfaces architecture illustrated in the diagram below.</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ICEfaces Framework</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The ICEfaces Framework is an extention to the standard JSF framework, with the key difference in ICEfaces related to the rendering phase. In standard JSF, the render phase produces new markup for the current application state, and delivers that to the browser, where a full page refresh occurs. With the ICEfaces framework, rendering occurs into a server-side DOM and only incremental changes to the DOM are delivered to the browser, and reassembled with a lightweight Ajax Bridge. This results in seamless, smooth update of the browser page with only the necessary presentation elements being rerendered. The ICEfaces Framework also provides complete run-time management ofAjax Push and integrates the mechanism seamlessly with the JSF lifecycle.</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Ajax Bridge</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The Ajax Bridge has server-resident and client-resident elements that coordinate Ajax- based communication between the client browser and the server-resident application. The Bridge is responsible for delivering incremental presentation changes to the browser client, and reassembling those changes in the browser DOM to affect presentation changes. The Bridge is also responsible for detecting user interaction with the presentation, and delivering user events back to the application for processing through the standard JSF lifecycle. A mechanism call partial submit is built into the ICEfaces components and facilitates automatic event generation across the bridge, so the application developer is not exposed to the low-level event mechanism. The Ajax Bridge is established automatically on first page load of the application and coordinates presentation updates and user event transmission for the entire lifetime of the application.</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ICEfaces Component Suite</a:t>
            </a: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800" smtClean="0">
              <a:latin typeface="Arial" charset="0"/>
              <a:cs typeface="DejaVu Sans" charset="0"/>
            </a:endParaRPr>
          </a:p>
          <a:p>
            <a:pPr eaLnBrk="1" hangingPunct="1">
              <a:lnSpc>
                <a:spcPct val="80000"/>
              </a:lnSpc>
              <a:spcBef>
                <a:spcPts val="3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800" smtClean="0">
                <a:latin typeface="Arial" charset="0"/>
                <a:cs typeface="DejaVu Sans" charset="0"/>
              </a:rPr>
              <a:t>TheICEfaces Component Suite provides all of the building blocks for the application UI. It includes both the standard JSF components, and a wide array of advanced components that enable the developer to assemble sophisticated application interfaces efficiently. All ICEfaces component renders leverage the server-based, direct-to-DOM rendering mechanism provided in the framework, and use their partial submit attribute to facilitate automated event generation over the Ajax Bridge based on user interaction with the component's presentation. Optionally, ICEfaces components can be enabled with a variety of script.acul.us effects such as drag and drop. Again, ICEfaces components carry attributes that enable various effects, so the developer is never exposed to low-level JavaScript programming to get dynamic features from a component. Have a look at theComponent Showcase to see all the ICEfaces components in action. Find out more about theICEfaces Component Suite.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p:nvPr>
        </p:nvSpPr>
        <p:spPr>
          <a:noFill/>
        </p:spPr>
        <p:txBody>
          <a:bodyPr/>
          <a:lstStyle/>
          <a:p>
            <a:fld id="{B1B810F3-D52C-4DA7-8595-681E4604F59D}" type="slidenum">
              <a:rPr lang="es-ES"/>
              <a:pPr/>
              <a:t>33</a:t>
            </a:fld>
            <a:endParaRPr lang="es-ES"/>
          </a:p>
        </p:txBody>
      </p:sp>
      <p:sp>
        <p:nvSpPr>
          <p:cNvPr id="8089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0900" name="Rectangle 2"/>
          <p:cNvSpPr txBox="1">
            <a:spLocks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p:spPr>
        <p:txBody>
          <a:bodyPr/>
          <a:lstStyle/>
          <a:p>
            <a:fld id="{7B177369-08B8-46E6-9DCE-841A074BE5A4}" type="slidenum">
              <a:rPr lang="es-ES"/>
              <a:pPr/>
              <a:t>34</a:t>
            </a:fld>
            <a:endParaRPr lang="es-ES"/>
          </a:p>
        </p:txBody>
      </p:sp>
      <p:sp>
        <p:nvSpPr>
          <p:cNvPr id="8192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1924" name="Rectangle 2"/>
          <p:cNvSpPr txBox="1">
            <a:spLocks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p:nvPr>
        </p:nvSpPr>
        <p:spPr>
          <a:noFill/>
        </p:spPr>
        <p:txBody>
          <a:bodyPr/>
          <a:lstStyle/>
          <a:p>
            <a:fld id="{3EA813E5-3D1D-44DD-9D9F-1B2FD5D3B0A3}" type="slidenum">
              <a:rPr lang="es-ES"/>
              <a:pPr/>
              <a:t>35</a:t>
            </a:fld>
            <a:endParaRPr lang="es-ES"/>
          </a:p>
        </p:txBody>
      </p:sp>
      <p:sp>
        <p:nvSpPr>
          <p:cNvPr id="8294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2948" name="Rectangle 2"/>
          <p:cNvSpPr txBox="1">
            <a:spLocks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p:nvPr>
        </p:nvSpPr>
        <p:spPr>
          <a:noFill/>
        </p:spPr>
        <p:txBody>
          <a:bodyPr/>
          <a:lstStyle/>
          <a:p>
            <a:fld id="{6A129FF9-F0F8-4533-94ED-BCA71A76F62E}" type="slidenum">
              <a:rPr lang="es-ES"/>
              <a:pPr/>
              <a:t>36</a:t>
            </a:fld>
            <a:endParaRPr lang="es-ES"/>
          </a:p>
        </p:txBody>
      </p:sp>
      <p:sp>
        <p:nvSpPr>
          <p:cNvPr id="8397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3972" name="Rectangle 2"/>
          <p:cNvSpPr txBox="1">
            <a:spLocks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p:spPr>
        <p:txBody>
          <a:bodyPr/>
          <a:lstStyle/>
          <a:p>
            <a:fld id="{6F6333C0-9C3B-4928-B7E8-F409294FCD35}" type="slidenum">
              <a:rPr lang="es-ES"/>
              <a:pPr/>
              <a:t>37</a:t>
            </a:fld>
            <a:endParaRPr lang="es-ES"/>
          </a:p>
        </p:txBody>
      </p:sp>
      <p:sp>
        <p:nvSpPr>
          <p:cNvPr id="8499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4996" name="Rectangle 2"/>
          <p:cNvSpPr txBox="1">
            <a:spLocks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p:nvPr>
        </p:nvSpPr>
        <p:spPr>
          <a:noFill/>
        </p:spPr>
        <p:txBody>
          <a:bodyPr/>
          <a:lstStyle/>
          <a:p>
            <a:fld id="{D49062A2-6EDD-4A82-A19B-C55782FF6905}" type="slidenum">
              <a:rPr lang="es-ES"/>
              <a:pPr/>
              <a:t>38</a:t>
            </a:fld>
            <a:endParaRPr lang="es-ES"/>
          </a:p>
        </p:txBody>
      </p:sp>
      <p:sp>
        <p:nvSpPr>
          <p:cNvPr id="8601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6020" name="Rectangle 2"/>
          <p:cNvSpPr txBox="1">
            <a:spLocks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p:nvPr>
        </p:nvSpPr>
        <p:spPr>
          <a:noFill/>
        </p:spPr>
        <p:txBody>
          <a:bodyPr/>
          <a:lstStyle/>
          <a:p>
            <a:fld id="{65E548CF-35A7-4986-A047-16A202445980}" type="slidenum">
              <a:rPr lang="es-ES"/>
              <a:pPr/>
              <a:t>39</a:t>
            </a:fld>
            <a:endParaRPr lang="es-ES"/>
          </a:p>
        </p:txBody>
      </p:sp>
      <p:sp>
        <p:nvSpPr>
          <p:cNvPr id="8704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es-ES"/>
          </a:p>
        </p:txBody>
      </p:sp>
      <p:sp>
        <p:nvSpPr>
          <p:cNvPr id="87044" name="Rectangle 2"/>
          <p:cNvSpPr txBox="1">
            <a:spLocks noChangeArrowheads="1"/>
          </p:cNvSpPr>
          <p:nvPr>
            <p:ph type="body"/>
          </p:nvPr>
        </p:nvSpPr>
        <p:spPr>
          <a:xfrm>
            <a:off x="685800" y="4343400"/>
            <a:ext cx="5483225" cy="4205288"/>
          </a:xfrm>
          <a:noFill/>
          <a:ln/>
        </p:spPr>
        <p:txBody>
          <a:bodyPr wrap="none" anchor="ctr"/>
          <a:lstStyle/>
          <a:p>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p:cNvSpPr>
            <a:spLocks noGrp="1" noChangeArrowheads="1"/>
          </p:cNvSpPr>
          <p:nvPr>
            <p:ph type="sldNum" sz="quarter"/>
          </p:nvPr>
        </p:nvSpPr>
        <p:spPr>
          <a:noFill/>
        </p:spPr>
        <p:txBody>
          <a:bodyPr/>
          <a:lstStyle/>
          <a:p>
            <a:fld id="{748178E0-0931-4D2F-8A59-6652660733B8}" type="slidenum">
              <a:rPr lang="es-ES"/>
              <a:pPr/>
              <a:t>4</a:t>
            </a:fld>
            <a:endParaRPr lang="es-ES"/>
          </a:p>
        </p:txBody>
      </p:sp>
      <p:sp>
        <p:nvSpPr>
          <p:cNvPr id="51203"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66BCF9B-9AA6-4B8D-9D1E-3015BC98C211}"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s-ES" sz="1200">
              <a:solidFill>
                <a:srgbClr val="000000"/>
              </a:solidFill>
            </a:endParaRPr>
          </a:p>
        </p:txBody>
      </p:sp>
      <p:sp>
        <p:nvSpPr>
          <p:cNvPr id="5120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51205" name="Rectangle 3"/>
          <p:cNvSpPr txBox="1">
            <a:spLocks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p:cNvSpPr>
            <a:spLocks noGrp="1" noChangeArrowheads="1"/>
          </p:cNvSpPr>
          <p:nvPr>
            <p:ph type="sldNum" sz="quarter"/>
          </p:nvPr>
        </p:nvSpPr>
        <p:spPr>
          <a:noFill/>
        </p:spPr>
        <p:txBody>
          <a:bodyPr/>
          <a:lstStyle/>
          <a:p>
            <a:fld id="{06C8B5CB-AAA1-4697-91C5-B6CE8000ECC9}" type="slidenum">
              <a:rPr lang="es-ES"/>
              <a:pPr/>
              <a:t>40</a:t>
            </a:fld>
            <a:endParaRPr lang="es-ES"/>
          </a:p>
        </p:txBody>
      </p:sp>
      <p:sp>
        <p:nvSpPr>
          <p:cNvPr id="88067"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B723D5E7-C0C3-45AB-B2FC-C62B76F7A97D}"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s-ES" sz="1200">
              <a:solidFill>
                <a:srgbClr val="000000"/>
              </a:solidFill>
            </a:endParaRPr>
          </a:p>
        </p:txBody>
      </p:sp>
      <p:sp>
        <p:nvSpPr>
          <p:cNvPr id="88068"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88069" name="Rectangle 3"/>
          <p:cNvSpPr txBox="1">
            <a:spLocks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8"/>
          <p:cNvSpPr>
            <a:spLocks noGrp="1" noChangeArrowheads="1"/>
          </p:cNvSpPr>
          <p:nvPr>
            <p:ph type="sldNum" sz="quarter"/>
          </p:nvPr>
        </p:nvSpPr>
        <p:spPr>
          <a:noFill/>
        </p:spPr>
        <p:txBody>
          <a:bodyPr/>
          <a:lstStyle/>
          <a:p>
            <a:fld id="{C8DE7EC6-E829-4D8E-A289-DDB9CBAB56A8}" type="slidenum">
              <a:rPr lang="es-ES"/>
              <a:pPr/>
              <a:t>41</a:t>
            </a:fld>
            <a:endParaRPr lang="es-ES"/>
          </a:p>
        </p:txBody>
      </p:sp>
      <p:sp>
        <p:nvSpPr>
          <p:cNvPr id="89091"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BFC2A56-398B-4731-A463-8CF20C29D6E9}"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s-ES" sz="1200">
              <a:solidFill>
                <a:srgbClr val="000000"/>
              </a:solidFill>
            </a:endParaRPr>
          </a:p>
        </p:txBody>
      </p:sp>
      <p:sp>
        <p:nvSpPr>
          <p:cNvPr id="89092"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89093" name="Rectangle 3"/>
          <p:cNvSpPr txBox="1">
            <a:spLocks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8"/>
          <p:cNvSpPr>
            <a:spLocks noGrp="1" noChangeArrowheads="1"/>
          </p:cNvSpPr>
          <p:nvPr>
            <p:ph type="sldNum" sz="quarter"/>
          </p:nvPr>
        </p:nvSpPr>
        <p:spPr>
          <a:noFill/>
        </p:spPr>
        <p:txBody>
          <a:bodyPr/>
          <a:lstStyle/>
          <a:p>
            <a:fld id="{426BC530-827A-4E2B-A091-7413217CA958}" type="slidenum">
              <a:rPr lang="es-ES"/>
              <a:pPr/>
              <a:t>42</a:t>
            </a:fld>
            <a:endParaRPr lang="es-ES"/>
          </a:p>
        </p:txBody>
      </p:sp>
      <p:sp>
        <p:nvSpPr>
          <p:cNvPr id="90115"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6DC0529-1578-46D4-AFAD-35400313B7C3}"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s-ES" sz="1200">
              <a:solidFill>
                <a:srgbClr val="000000"/>
              </a:solidFill>
            </a:endParaRPr>
          </a:p>
        </p:txBody>
      </p:sp>
      <p:sp>
        <p:nvSpPr>
          <p:cNvPr id="90116"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90117" name="Rectangle 3"/>
          <p:cNvSpPr txBox="1">
            <a:spLocks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8"/>
          <p:cNvSpPr>
            <a:spLocks noGrp="1" noChangeArrowheads="1"/>
          </p:cNvSpPr>
          <p:nvPr>
            <p:ph type="sldNum" sz="quarter"/>
          </p:nvPr>
        </p:nvSpPr>
        <p:spPr>
          <a:noFill/>
        </p:spPr>
        <p:txBody>
          <a:bodyPr/>
          <a:lstStyle/>
          <a:p>
            <a:fld id="{FB615207-7864-46EF-B24E-3780EE070DAB}" type="slidenum">
              <a:rPr lang="es-ES"/>
              <a:pPr/>
              <a:t>43</a:t>
            </a:fld>
            <a:endParaRPr lang="es-ES"/>
          </a:p>
        </p:txBody>
      </p:sp>
      <p:sp>
        <p:nvSpPr>
          <p:cNvPr id="91139"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F4B9B90-5E88-47BF-876F-727A766EFB0F}"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s-ES" sz="1200">
              <a:solidFill>
                <a:srgbClr val="000000"/>
              </a:solidFill>
            </a:endParaRPr>
          </a:p>
        </p:txBody>
      </p:sp>
      <p:sp>
        <p:nvSpPr>
          <p:cNvPr id="9114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91141" name="Rectangle 3"/>
          <p:cNvSpPr txBox="1">
            <a:spLocks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p:nvPr>
        </p:nvSpPr>
        <p:spPr>
          <a:noFill/>
        </p:spPr>
        <p:txBody>
          <a:bodyPr/>
          <a:lstStyle/>
          <a:p>
            <a:fld id="{B9BFC444-DA5D-492B-B6FE-070E099DB6A6}" type="slidenum">
              <a:rPr lang="es-ES"/>
              <a:pPr/>
              <a:t>44</a:t>
            </a:fld>
            <a:endParaRPr lang="es-ES"/>
          </a:p>
        </p:txBody>
      </p:sp>
      <p:sp>
        <p:nvSpPr>
          <p:cNvPr id="92163"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10AA73C4-B3BA-4A72-BC60-A0C89E890387}" type="slidenum">
              <a:rPr lang="es-ES" sz="1200">
                <a:solidFill>
                  <a:srgbClr val="000000"/>
                </a:solidFill>
              </a:rPr>
              <a: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s-ES" sz="1200">
              <a:solidFill>
                <a:srgbClr val="000000"/>
              </a:solidFill>
            </a:endParaRPr>
          </a:p>
        </p:txBody>
      </p:sp>
      <p:sp>
        <p:nvSpPr>
          <p:cNvPr id="9216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s-ES"/>
          </a:p>
        </p:txBody>
      </p:sp>
      <p:sp>
        <p:nvSpPr>
          <p:cNvPr id="92165" name="Rectangle 3"/>
          <p:cNvSpPr txBox="1">
            <a:spLocks noChangeArrowheads="1"/>
          </p:cNvSpPr>
          <p:nvPr>
            <p:ph type="body"/>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p:spPr>
        <p:txBody>
          <a:bodyPr/>
          <a:lstStyle/>
          <a:p>
            <a:fld id="{A556F106-3C25-4A13-B9D7-92D12444B080}" type="slidenum">
              <a:rPr lang="es-ES"/>
              <a:pPr/>
              <a:t>5</a:t>
            </a:fld>
            <a:endParaRPr lang="es-ES"/>
          </a:p>
        </p:txBody>
      </p:sp>
      <p:sp>
        <p:nvSpPr>
          <p:cNvPr id="52227" name="Rectangle 1"/>
          <p:cNvSpPr txBox="1">
            <a:spLocks noChangeArrowheads="1" noTextEdit="1"/>
          </p:cNvSpPr>
          <p:nvPr>
            <p:ph type="sldImg"/>
          </p:nvPr>
        </p:nvSpPr>
        <p:spPr>
          <a:xfrm>
            <a:off x="1143000" y="685800"/>
            <a:ext cx="4570413" cy="3427413"/>
          </a:xfrm>
          <a:ln/>
        </p:spPr>
      </p:sp>
      <p:sp>
        <p:nvSpPr>
          <p:cNvPr id="52228" name="Rectangle 2"/>
          <p:cNvSpPr txBox="1">
            <a:spLocks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p:nvPr>
        </p:nvSpPr>
        <p:spPr>
          <a:noFill/>
        </p:spPr>
        <p:txBody>
          <a:bodyPr/>
          <a:lstStyle/>
          <a:p>
            <a:fld id="{E63B2217-DA0B-4684-9E60-02B321EA0DA6}" type="slidenum">
              <a:rPr lang="es-ES"/>
              <a:pPr/>
              <a:t>6</a:t>
            </a:fld>
            <a:endParaRPr lang="es-ES"/>
          </a:p>
        </p:txBody>
      </p:sp>
      <p:sp>
        <p:nvSpPr>
          <p:cNvPr id="53251" name="Rectangle 1"/>
          <p:cNvSpPr txBox="1">
            <a:spLocks noChangeArrowheads="1" noTextEdit="1"/>
          </p:cNvSpPr>
          <p:nvPr>
            <p:ph type="sldImg"/>
          </p:nvPr>
        </p:nvSpPr>
        <p:spPr>
          <a:xfrm>
            <a:off x="1143000" y="685800"/>
            <a:ext cx="4570413" cy="3427413"/>
          </a:xfrm>
          <a:ln/>
        </p:spPr>
      </p:sp>
      <p:sp>
        <p:nvSpPr>
          <p:cNvPr id="53252" name="Rectangle 2"/>
          <p:cNvSpPr txBox="1">
            <a:spLocks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p:nvPr>
        </p:nvSpPr>
        <p:spPr>
          <a:noFill/>
        </p:spPr>
        <p:txBody>
          <a:bodyPr/>
          <a:lstStyle/>
          <a:p>
            <a:fld id="{3AE13699-3D0A-4B32-AEBE-D231086CFF41}" type="slidenum">
              <a:rPr lang="es-ES"/>
              <a:pPr/>
              <a:t>7</a:t>
            </a:fld>
            <a:endParaRPr lang="es-ES"/>
          </a:p>
        </p:txBody>
      </p:sp>
      <p:sp>
        <p:nvSpPr>
          <p:cNvPr id="54275" name="Rectangle 1"/>
          <p:cNvSpPr txBox="1">
            <a:spLocks noChangeArrowheads="1" noTextEdit="1"/>
          </p:cNvSpPr>
          <p:nvPr>
            <p:ph type="sldImg"/>
          </p:nvPr>
        </p:nvSpPr>
        <p:spPr>
          <a:xfrm>
            <a:off x="1143000" y="685800"/>
            <a:ext cx="4570413" cy="3427413"/>
          </a:xfrm>
          <a:ln/>
        </p:spPr>
      </p:sp>
      <p:sp>
        <p:nvSpPr>
          <p:cNvPr id="54276" name="Rectangle 2"/>
          <p:cNvSpPr txBox="1">
            <a:spLocks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p:nvPr>
        </p:nvSpPr>
        <p:spPr>
          <a:noFill/>
        </p:spPr>
        <p:txBody>
          <a:bodyPr/>
          <a:lstStyle/>
          <a:p>
            <a:fld id="{EF282D8C-FB07-4067-9628-3E4ADED973AE}" type="slidenum">
              <a:rPr lang="es-ES"/>
              <a:pPr/>
              <a:t>8</a:t>
            </a:fld>
            <a:endParaRPr lang="es-ES"/>
          </a:p>
        </p:txBody>
      </p:sp>
      <p:sp>
        <p:nvSpPr>
          <p:cNvPr id="55299" name="Rectangle 1"/>
          <p:cNvSpPr txBox="1">
            <a:spLocks noChangeArrowheads="1" noTextEdit="1"/>
          </p:cNvSpPr>
          <p:nvPr>
            <p:ph type="sldImg"/>
          </p:nvPr>
        </p:nvSpPr>
        <p:spPr>
          <a:xfrm>
            <a:off x="1143000" y="685800"/>
            <a:ext cx="4570413" cy="3427413"/>
          </a:xfrm>
          <a:ln/>
        </p:spPr>
      </p:sp>
      <p:sp>
        <p:nvSpPr>
          <p:cNvPr id="55300" name="Rectangle 2"/>
          <p:cNvSpPr txBox="1">
            <a:spLocks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p:nvPr>
        </p:nvSpPr>
        <p:spPr>
          <a:noFill/>
        </p:spPr>
        <p:txBody>
          <a:bodyPr/>
          <a:lstStyle/>
          <a:p>
            <a:fld id="{3C78B812-E45F-48CB-8501-7EC3F9E68BD7}" type="slidenum">
              <a:rPr lang="es-ES"/>
              <a:pPr/>
              <a:t>9</a:t>
            </a:fld>
            <a:endParaRPr lang="es-ES"/>
          </a:p>
        </p:txBody>
      </p:sp>
      <p:sp>
        <p:nvSpPr>
          <p:cNvPr id="56323" name="Rectangle 1"/>
          <p:cNvSpPr txBox="1">
            <a:spLocks noChangeArrowheads="1" noTextEdit="1"/>
          </p:cNvSpPr>
          <p:nvPr>
            <p:ph type="sldImg"/>
          </p:nvPr>
        </p:nvSpPr>
        <p:spPr>
          <a:xfrm>
            <a:off x="1143000" y="685800"/>
            <a:ext cx="4570413" cy="3427413"/>
          </a:xfrm>
          <a:ln/>
        </p:spPr>
      </p:sp>
      <p:sp>
        <p:nvSpPr>
          <p:cNvPr id="56324" name="Rectangle 2"/>
          <p:cNvSpPr txBox="1">
            <a:spLocks noChangeArrowheads="1"/>
          </p:cNvSpPr>
          <p:nvPr>
            <p:ph type="body" idx="1"/>
          </p:nvPr>
        </p:nvSpPr>
        <p:spPr>
          <a:xfrm>
            <a:off x="685800" y="4343400"/>
            <a:ext cx="5484813" cy="4208463"/>
          </a:xfrm>
          <a:noFill/>
          <a:ln/>
        </p:spPr>
        <p:txBody>
          <a:bodyPr wrap="none" anchor="ctr"/>
          <a:lstStyle/>
          <a:p>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5"/>
          <p:cNvSpPr>
            <a:spLocks noGrp="1" noChangeArrowheads="1"/>
          </p:cNvSpPr>
          <p:nvPr>
            <p:ph type="sldNum" idx="10"/>
          </p:nvPr>
        </p:nvSpPr>
        <p:spPr>
          <a:ln/>
        </p:spPr>
        <p:txBody>
          <a:bodyPr/>
          <a:lstStyle>
            <a:lvl1pPr>
              <a:defRPr/>
            </a:lvl1pPr>
          </a:lstStyle>
          <a:p>
            <a:pPr>
              <a:defRPr/>
            </a:pPr>
            <a:fld id="{ADEA543A-4652-412D-821B-0DBB73C8D427}" type="slidenum">
              <a:rPr lang="es-SV"/>
              <a:pPr>
                <a:defRPr/>
              </a:pPr>
              <a:t>‹Nº›</a:t>
            </a:fld>
            <a:endParaRPr lang="es-SV"/>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5"/>
          <p:cNvSpPr>
            <a:spLocks noGrp="1" noChangeArrowheads="1"/>
          </p:cNvSpPr>
          <p:nvPr>
            <p:ph type="sldNum" idx="10"/>
          </p:nvPr>
        </p:nvSpPr>
        <p:spPr>
          <a:ln/>
        </p:spPr>
        <p:txBody>
          <a:bodyPr/>
          <a:lstStyle>
            <a:lvl1pPr>
              <a:defRPr/>
            </a:lvl1pPr>
          </a:lstStyle>
          <a:p>
            <a:pPr>
              <a:defRPr/>
            </a:pPr>
            <a:fld id="{3F83E065-CB43-450B-8E87-D4CEE58683CE}" type="slidenum">
              <a:rPr lang="es-SV"/>
              <a:pPr>
                <a:defRPr/>
              </a:pPr>
              <a:t>‹Nº›</a:t>
            </a:fld>
            <a:endParaRPr lang="es-SV"/>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7813" y="128588"/>
            <a:ext cx="2055812" cy="599440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28588"/>
            <a:ext cx="6018213" cy="5994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5"/>
          <p:cNvSpPr>
            <a:spLocks noGrp="1" noChangeArrowheads="1"/>
          </p:cNvSpPr>
          <p:nvPr>
            <p:ph type="sldNum" idx="10"/>
          </p:nvPr>
        </p:nvSpPr>
        <p:spPr>
          <a:ln/>
        </p:spPr>
        <p:txBody>
          <a:bodyPr/>
          <a:lstStyle>
            <a:lvl1pPr>
              <a:defRPr/>
            </a:lvl1pPr>
          </a:lstStyle>
          <a:p>
            <a:pPr>
              <a:defRPr/>
            </a:pPr>
            <a:fld id="{0264E593-DFFA-4048-8E00-2A40FB03172B}" type="slidenum">
              <a:rPr lang="es-SV"/>
              <a:pPr>
                <a:defRPr/>
              </a:pPr>
              <a:t>‹Nº›</a:t>
            </a:fld>
            <a:endParaRPr lang="es-SV"/>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8588"/>
            <a:ext cx="8226425" cy="1433512"/>
          </a:xfrm>
        </p:spPr>
        <p:txBody>
          <a:bodyPr/>
          <a:lstStyle/>
          <a:p>
            <a:r>
              <a:rPr lang="es-ES" smtClean="0"/>
              <a:t>Haga clic para modificar el estilo de título del patrón</a:t>
            </a:r>
            <a:endParaRPr lang="es-ES"/>
          </a:p>
        </p:txBody>
      </p:sp>
      <p:sp>
        <p:nvSpPr>
          <p:cNvPr id="3" name="Rectangle 5"/>
          <p:cNvSpPr>
            <a:spLocks noGrp="1" noChangeArrowheads="1"/>
          </p:cNvSpPr>
          <p:nvPr>
            <p:ph type="sldNum" idx="10"/>
          </p:nvPr>
        </p:nvSpPr>
        <p:spPr>
          <a:ln/>
        </p:spPr>
        <p:txBody>
          <a:bodyPr/>
          <a:lstStyle>
            <a:lvl1pPr>
              <a:defRPr/>
            </a:lvl1pPr>
          </a:lstStyle>
          <a:p>
            <a:pPr>
              <a:defRPr/>
            </a:pPr>
            <a:fld id="{EEEDFFF3-C957-4987-B300-2B2ADF378672}" type="slidenum">
              <a:rPr lang="es-SV"/>
              <a:pPr>
                <a:defRPr/>
              </a:pPr>
              <a:t>‹Nº›</a:t>
            </a:fld>
            <a:endParaRPr lang="es-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5"/>
          <p:cNvSpPr>
            <a:spLocks noGrp="1" noChangeArrowheads="1"/>
          </p:cNvSpPr>
          <p:nvPr>
            <p:ph type="sldNum" idx="10"/>
          </p:nvPr>
        </p:nvSpPr>
        <p:spPr>
          <a:ln/>
        </p:spPr>
        <p:txBody>
          <a:bodyPr/>
          <a:lstStyle>
            <a:lvl1pPr>
              <a:defRPr/>
            </a:lvl1pPr>
          </a:lstStyle>
          <a:p>
            <a:pPr>
              <a:defRPr/>
            </a:pPr>
            <a:fld id="{FB66393C-166F-4BB7-B4F9-DFEA21F09FF7}" type="slidenum">
              <a:rPr lang="es-SV"/>
              <a:pPr>
                <a:defRPr/>
              </a:pPr>
              <a:t>‹Nº›</a:t>
            </a:fld>
            <a:endParaRPr lang="es-SV"/>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5"/>
          <p:cNvSpPr>
            <a:spLocks noGrp="1" noChangeArrowheads="1"/>
          </p:cNvSpPr>
          <p:nvPr>
            <p:ph type="sldNum" idx="10"/>
          </p:nvPr>
        </p:nvSpPr>
        <p:spPr>
          <a:ln/>
        </p:spPr>
        <p:txBody>
          <a:bodyPr/>
          <a:lstStyle>
            <a:lvl1pPr>
              <a:defRPr/>
            </a:lvl1pPr>
          </a:lstStyle>
          <a:p>
            <a:pPr>
              <a:defRPr/>
            </a:pPr>
            <a:fld id="{58A3789B-D962-49AD-8C43-33DC1E3E85E9}" type="slidenum">
              <a:rPr lang="es-SV"/>
              <a:pPr>
                <a:defRPr/>
              </a:pPr>
              <a:t>‹Nº›</a:t>
            </a:fld>
            <a:endParaRPr lang="es-SV"/>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7013"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6613" y="1600200"/>
            <a:ext cx="4037012" cy="452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5"/>
          <p:cNvSpPr>
            <a:spLocks noGrp="1" noChangeArrowheads="1"/>
          </p:cNvSpPr>
          <p:nvPr>
            <p:ph type="sldNum" idx="10"/>
          </p:nvPr>
        </p:nvSpPr>
        <p:spPr>
          <a:ln/>
        </p:spPr>
        <p:txBody>
          <a:bodyPr/>
          <a:lstStyle>
            <a:lvl1pPr>
              <a:defRPr/>
            </a:lvl1pPr>
          </a:lstStyle>
          <a:p>
            <a:pPr>
              <a:defRPr/>
            </a:pPr>
            <a:fld id="{DC182492-A566-4052-AC76-E660EFD9A55D}" type="slidenum">
              <a:rPr lang="es-SV"/>
              <a:pPr>
                <a:defRPr/>
              </a:pPr>
              <a:t>‹Nº›</a:t>
            </a:fld>
            <a:endParaRPr lang="es-SV"/>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5"/>
          <p:cNvSpPr>
            <a:spLocks noGrp="1" noChangeArrowheads="1"/>
          </p:cNvSpPr>
          <p:nvPr>
            <p:ph type="sldNum" idx="10"/>
          </p:nvPr>
        </p:nvSpPr>
        <p:spPr>
          <a:ln/>
        </p:spPr>
        <p:txBody>
          <a:bodyPr/>
          <a:lstStyle>
            <a:lvl1pPr>
              <a:defRPr/>
            </a:lvl1pPr>
          </a:lstStyle>
          <a:p>
            <a:pPr>
              <a:defRPr/>
            </a:pPr>
            <a:fld id="{17AAD595-2F91-4FE9-86C9-33D46FD462E6}" type="slidenum">
              <a:rPr lang="es-SV"/>
              <a:pPr>
                <a:defRPr/>
              </a:pPr>
              <a:t>‹Nº›</a:t>
            </a:fld>
            <a:endParaRPr lang="es-SV"/>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5"/>
          <p:cNvSpPr>
            <a:spLocks noGrp="1" noChangeArrowheads="1"/>
          </p:cNvSpPr>
          <p:nvPr>
            <p:ph type="sldNum" idx="10"/>
          </p:nvPr>
        </p:nvSpPr>
        <p:spPr>
          <a:ln/>
        </p:spPr>
        <p:txBody>
          <a:bodyPr/>
          <a:lstStyle>
            <a:lvl1pPr>
              <a:defRPr/>
            </a:lvl1pPr>
          </a:lstStyle>
          <a:p>
            <a:pPr>
              <a:defRPr/>
            </a:pPr>
            <a:fld id="{90F3D14C-E4DA-45A9-9133-8890E3285036}" type="slidenum">
              <a:rPr lang="es-SV"/>
              <a:pPr>
                <a:defRPr/>
              </a:pPr>
              <a:t>‹Nº›</a:t>
            </a:fld>
            <a:endParaRPr lang="es-SV"/>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6FBF2E6-EE27-4D86-8813-C63986E35955}" type="slidenum">
              <a:rPr lang="es-SV"/>
              <a:pPr>
                <a:defRPr/>
              </a:pPr>
              <a:t>‹Nº›</a:t>
            </a:fld>
            <a:endParaRPr lang="es-SV"/>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5"/>
          <p:cNvSpPr>
            <a:spLocks noGrp="1" noChangeArrowheads="1"/>
          </p:cNvSpPr>
          <p:nvPr>
            <p:ph type="sldNum" idx="10"/>
          </p:nvPr>
        </p:nvSpPr>
        <p:spPr>
          <a:ln/>
        </p:spPr>
        <p:txBody>
          <a:bodyPr/>
          <a:lstStyle>
            <a:lvl1pPr>
              <a:defRPr/>
            </a:lvl1pPr>
          </a:lstStyle>
          <a:p>
            <a:pPr>
              <a:defRPr/>
            </a:pPr>
            <a:fld id="{59A84BFF-12DE-4FD7-8221-81127201D331}" type="slidenum">
              <a:rPr lang="es-SV"/>
              <a:pPr>
                <a:defRPr/>
              </a:pPr>
              <a:t>‹Nº›</a:t>
            </a:fld>
            <a:endParaRPr lang="es-SV"/>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5"/>
          <p:cNvSpPr>
            <a:spLocks noGrp="1" noChangeArrowheads="1"/>
          </p:cNvSpPr>
          <p:nvPr>
            <p:ph type="sldNum" idx="10"/>
          </p:nvPr>
        </p:nvSpPr>
        <p:spPr>
          <a:ln/>
        </p:spPr>
        <p:txBody>
          <a:bodyPr/>
          <a:lstStyle>
            <a:lvl1pPr>
              <a:defRPr/>
            </a:lvl1pPr>
          </a:lstStyle>
          <a:p>
            <a:pPr>
              <a:defRPr/>
            </a:pPr>
            <a:fld id="{34B5BBEF-87D3-4FCA-9893-F07E60877AD3}" type="slidenum">
              <a:rPr lang="es-SV"/>
              <a:pPr>
                <a:defRPr/>
              </a:pPr>
              <a:t>‹Nº›</a:t>
            </a:fld>
            <a:endParaRPr lang="es-SV"/>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128588"/>
            <a:ext cx="8226425" cy="1433512"/>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smtClean="0"/>
              <a:t>Pulse para editar el formato del texto de título</a:t>
            </a:r>
          </a:p>
        </p:txBody>
      </p:sp>
      <p:sp>
        <p:nvSpPr>
          <p:cNvPr id="1027" name="Rectangle 2"/>
          <p:cNvSpPr>
            <a:spLocks noGrp="1" noChangeArrowheads="1"/>
          </p:cNvSpPr>
          <p:nvPr>
            <p:ph type="body" idx="1"/>
          </p:nvPr>
        </p:nvSpPr>
        <p:spPr bwMode="auto">
          <a:xfrm>
            <a:off x="457200" y="1600200"/>
            <a:ext cx="8226425" cy="4522788"/>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Pulse para editar los formatos del texto del esquema</a:t>
            </a:r>
          </a:p>
          <a:p>
            <a:pPr lvl="1"/>
            <a:r>
              <a:rPr lang="en-GB" smtClean="0"/>
              <a:t>Segundo nivel del esquema</a:t>
            </a:r>
          </a:p>
          <a:p>
            <a:pPr lvl="2"/>
            <a:r>
              <a:rPr lang="en-GB" smtClean="0"/>
              <a:t>Tercer nivel del esquema</a:t>
            </a:r>
          </a:p>
          <a:p>
            <a:pPr lvl="3"/>
            <a:r>
              <a:rPr lang="en-GB" smtClean="0"/>
              <a:t>Cuarto nivel del esquema</a:t>
            </a:r>
          </a:p>
          <a:p>
            <a:pPr lvl="4"/>
            <a:r>
              <a:rPr lang="en-GB" smtClean="0"/>
              <a:t>Quinto nivel del esquema</a:t>
            </a:r>
          </a:p>
          <a:p>
            <a:pPr lvl="4"/>
            <a:r>
              <a:rPr lang="en-GB" smtClean="0"/>
              <a:t>Sexto nivel del esquema</a:t>
            </a:r>
          </a:p>
          <a:p>
            <a:pPr lvl="4"/>
            <a:r>
              <a:rPr lang="en-GB" smtClean="0"/>
              <a:t>Séptimo nivel del esquema</a:t>
            </a:r>
          </a:p>
          <a:p>
            <a:pPr lvl="4"/>
            <a:r>
              <a:rPr lang="en-GB" smtClean="0"/>
              <a:t>Octavo nivel del esquema</a:t>
            </a:r>
          </a:p>
          <a:p>
            <a:pPr lvl="4"/>
            <a:r>
              <a:rPr lang="en-GB" smtClean="0"/>
              <a:t>Noveno nivel del esquema</a:t>
            </a:r>
          </a:p>
        </p:txBody>
      </p:sp>
      <p:sp>
        <p:nvSpPr>
          <p:cNvPr id="2" name="Text Box 3"/>
          <p:cNvSpPr txBox="1">
            <a:spLocks noChangeArrowheads="1"/>
          </p:cNvSpPr>
          <p:nvPr/>
        </p:nvSpPr>
        <p:spPr bwMode="auto">
          <a:xfrm>
            <a:off x="457200" y="6245225"/>
            <a:ext cx="2132013" cy="474663"/>
          </a:xfrm>
          <a:prstGeom prst="rect">
            <a:avLst/>
          </a:prstGeom>
          <a:noFill/>
          <a:ln w="9525">
            <a:noFill/>
            <a:round/>
            <a:headEnd/>
            <a:tailEnd/>
          </a:ln>
          <a:effectLst/>
        </p:spPr>
        <p:txBody>
          <a:bodyPr wrap="none" anchor="ctr"/>
          <a:lstStyle/>
          <a:p>
            <a:pPr>
              <a:defRPr/>
            </a:pPr>
            <a:endParaRPr lang="es-ES"/>
          </a:p>
        </p:txBody>
      </p:sp>
      <p:sp>
        <p:nvSpPr>
          <p:cNvPr id="1028" name="Text Box 4"/>
          <p:cNvSpPr txBox="1">
            <a:spLocks noChangeArrowheads="1"/>
          </p:cNvSpPr>
          <p:nvPr/>
        </p:nvSpPr>
        <p:spPr bwMode="auto">
          <a:xfrm>
            <a:off x="3124200" y="6245225"/>
            <a:ext cx="2894013" cy="474663"/>
          </a:xfrm>
          <a:prstGeom prst="rect">
            <a:avLst/>
          </a:prstGeom>
          <a:noFill/>
          <a:ln w="9525">
            <a:noFill/>
            <a:round/>
            <a:headEnd/>
            <a:tailEnd/>
          </a:ln>
          <a:effectLst/>
        </p:spPr>
        <p:txBody>
          <a:bodyPr wrap="none" anchor="ctr"/>
          <a:lstStyle/>
          <a:p>
            <a:pPr>
              <a:defRPr/>
            </a:pPr>
            <a:endParaRPr lang="es-ES"/>
          </a:p>
        </p:txBody>
      </p:sp>
      <p:sp>
        <p:nvSpPr>
          <p:cNvPr id="1029" name="Rectangle 5"/>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smtClean="0">
                <a:solidFill>
                  <a:srgbClr val="000000"/>
                </a:solidFill>
              </a:defRPr>
            </a:lvl1pPr>
          </a:lstStyle>
          <a:p>
            <a:pPr>
              <a:defRPr/>
            </a:pPr>
            <a:fld id="{93F7A4B2-3FE5-4D6F-BBB0-41C2F59DA63A}" type="slidenum">
              <a:rPr lang="es-SV"/>
              <a:pPr>
                <a:defRPr/>
              </a:pPr>
              <a:t>‹Nº›</a:t>
            </a:fld>
            <a:endParaRPr lang="es-SV"/>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2pPr>
      <a:lvl3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3pPr>
      <a:lvl4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4pPr>
      <a:lvl5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DejaVu Sans"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buChar char="•"/>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buChar char="–"/>
        <a:defRPr sz="2800">
          <a:solidFill>
            <a:srgbClr val="000000"/>
          </a:solidFill>
          <a:latin typeface="+mn-lt"/>
          <a:cs typeface="+mn-cs"/>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buChar char="•"/>
        <a:defRPr sz="2400">
          <a:solidFill>
            <a:srgbClr val="000000"/>
          </a:solidFill>
          <a:latin typeface="+mn-lt"/>
          <a:cs typeface="+mn-cs"/>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cs typeface="+mn-cs"/>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png"/><Relationship Id="rId4" Type="http://schemas.openxmlformats.org/officeDocument/2006/relationships/image" Target="../media/image43.gif"/></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p:cNvPicPr>
            <a:picLocks noChangeAspect="1" noChangeArrowheads="1"/>
          </p:cNvPicPr>
          <p:nvPr/>
        </p:nvPicPr>
        <p:blipFill>
          <a:blip r:embed="rId3"/>
          <a:srcRect/>
          <a:stretch>
            <a:fillRect/>
          </a:stretch>
        </p:blipFill>
        <p:spPr bwMode="auto">
          <a:xfrm>
            <a:off x="6796115" y="900107"/>
            <a:ext cx="1704975" cy="1743075"/>
          </a:xfrm>
          <a:prstGeom prst="rect">
            <a:avLst/>
          </a:prstGeom>
          <a:noFill/>
          <a:ln w="9525">
            <a:noFill/>
            <a:round/>
            <a:headEnd/>
            <a:tailEnd/>
          </a:ln>
        </p:spPr>
      </p:pic>
      <p:sp>
        <p:nvSpPr>
          <p:cNvPr id="2051"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052"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err="1" smtClean="0">
                <a:solidFill>
                  <a:srgbClr val="FFFFFF"/>
                </a:solidFill>
              </a:rPr>
              <a:t>jHard</a:t>
            </a:r>
            <a:endParaRPr lang="es-SV" b="1" dirty="0">
              <a:solidFill>
                <a:srgbClr val="FFFFFF"/>
              </a:solidFill>
            </a:endParaRPr>
          </a:p>
        </p:txBody>
      </p:sp>
      <p:sp>
        <p:nvSpPr>
          <p:cNvPr id="3075" name="Text Box 3"/>
          <p:cNvSpPr txBox="1">
            <a:spLocks noChangeArrowheads="1"/>
          </p:cNvSpPr>
          <p:nvPr/>
        </p:nvSpPr>
        <p:spPr bwMode="auto">
          <a:xfrm>
            <a:off x="762000" y="846138"/>
            <a:ext cx="7559675" cy="2000250"/>
          </a:xfrm>
          <a:prstGeom prst="rect">
            <a:avLst/>
          </a:prstGeom>
          <a:noFill/>
          <a:ln w="9525">
            <a:noFill/>
            <a:round/>
            <a:headEnd/>
            <a:tailEnd/>
          </a:ln>
          <a:effectLst/>
        </p:spPr>
        <p:txBody>
          <a:bodyPr lIns="90000" tIns="45000" rIns="90000" bIns="45000"/>
          <a:lstStyle/>
          <a:p>
            <a:pPr algn="ctr">
              <a:lnSpc>
                <a:spcPct val="10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SV" sz="12000" b="1" dirty="0">
                <a:solidFill>
                  <a:srgbClr val="005D8F"/>
                </a:solidFill>
                <a:effectLst>
                  <a:outerShdw blurRad="38100" dist="38100" dir="2700000" algn="tl">
                    <a:srgbClr val="C0C0C0"/>
                  </a:outerShdw>
                </a:effectLst>
                <a:latin typeface="ZapfChancery-MediumItalic Ex" charset="0"/>
                <a:cs typeface="Arial Unicode MS" charset="0"/>
              </a:rPr>
              <a:t>JHard</a:t>
            </a:r>
          </a:p>
        </p:txBody>
      </p:sp>
      <p:sp>
        <p:nvSpPr>
          <p:cNvPr id="2054" name="Text Box 4"/>
          <p:cNvSpPr txBox="1">
            <a:spLocks noChangeArrowheads="1"/>
          </p:cNvSpPr>
          <p:nvPr/>
        </p:nvSpPr>
        <p:spPr bwMode="auto">
          <a:xfrm>
            <a:off x="762000" y="3025775"/>
            <a:ext cx="7654925" cy="936625"/>
          </a:xfrm>
          <a:prstGeom prst="rect">
            <a:avLst/>
          </a:prstGeom>
          <a:noFill/>
          <a:ln w="9525">
            <a:noFill/>
            <a:round/>
            <a:headEnd/>
            <a:tailEnd/>
          </a:ln>
        </p:spPr>
        <p:txBody>
          <a:bodyPr lIns="90000" tIns="45000" rIns="90000" bIns="45000"/>
          <a:lstStyle/>
          <a:p>
            <a:pPr algn="ct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200" i="1" dirty="0">
                <a:solidFill>
                  <a:srgbClr val="005D8F"/>
                </a:solidFill>
                <a:latin typeface="Times New Roman" pitchFamily="16" charset="0"/>
                <a:cs typeface="Arial Unicode MS" charset="0"/>
              </a:rPr>
              <a:t>“Una Solución Informática, codificada en Java, para la Unidad de Hardware y Software del Departamento de Ingeniería y Arquitectura.”</a:t>
            </a:r>
          </a:p>
        </p:txBody>
      </p:sp>
      <p:sp>
        <p:nvSpPr>
          <p:cNvPr id="7" name="Text Box 4"/>
          <p:cNvSpPr txBox="1">
            <a:spLocks noChangeArrowheads="1"/>
          </p:cNvSpPr>
          <p:nvPr/>
        </p:nvSpPr>
        <p:spPr bwMode="auto">
          <a:xfrm>
            <a:off x="785786" y="5214950"/>
            <a:ext cx="7654925" cy="428628"/>
          </a:xfrm>
          <a:prstGeom prst="rect">
            <a:avLst/>
          </a:prstGeom>
          <a:noFill/>
          <a:ln w="9525">
            <a:noFill/>
            <a:round/>
            <a:headEnd/>
            <a:tailEnd/>
          </a:ln>
        </p:spPr>
        <p:txBody>
          <a:bodyPr lIns="90000" tIns="45000" rIns="90000" bIns="45000"/>
          <a:lstStyle/>
          <a:p>
            <a:pPr algn="ct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200" i="1" dirty="0" smtClean="0">
                <a:solidFill>
                  <a:schemeClr val="tx1"/>
                </a:solidFill>
                <a:latin typeface="Times New Roman" pitchFamily="16" charset="0"/>
                <a:cs typeface="Arial Unicode MS" charset="0"/>
              </a:rPr>
              <a:t>Rodrigo Amaya              Hugo Barrientos             Roberto Linares </a:t>
            </a:r>
          </a:p>
          <a:p>
            <a:pPr algn="ctr">
              <a:lnSpc>
                <a:spcPct val="9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SV" sz="2200" i="1" dirty="0">
              <a:solidFill>
                <a:srgbClr val="005D8F"/>
              </a:solidFill>
              <a:latin typeface="Times New Roman" pitchFamily="16" charset="0"/>
              <a:cs typeface="Arial Unicode MS" charset="0"/>
            </a:endParaRPr>
          </a:p>
        </p:txBody>
      </p:sp>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1267" name="Text Box 2"/>
          <p:cNvSpPr txBox="1">
            <a:spLocks noChangeArrowheads="1"/>
          </p:cNvSpPr>
          <p:nvPr/>
        </p:nvSpPr>
        <p:spPr bwMode="auto">
          <a:xfrm>
            <a:off x="457200" y="1600200"/>
            <a:ext cx="8229600" cy="4525963"/>
          </a:xfrm>
          <a:prstGeom prst="rect">
            <a:avLst/>
          </a:prstGeom>
          <a:noFill/>
          <a:ln w="9525">
            <a:noFill/>
            <a:round/>
            <a:headEnd/>
            <a:tailEnd/>
          </a:ln>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solidFill>
                  <a:srgbClr val="005D8F"/>
                </a:solidFill>
              </a:rPr>
              <a:t>Oferta de horarios inexistentes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280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solidFill>
                  <a:srgbClr val="005D8F"/>
                </a:solidFill>
              </a:rPr>
              <a:t>Falta de horarios para estudiantes trabajadores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ES" sz="280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ES" sz="2800">
                <a:solidFill>
                  <a:srgbClr val="005D8F"/>
                </a:solidFill>
              </a:rPr>
              <a:t>Piden perder menos horas de clases y saber con rapidez y exactitud el grupo de laboratorio en el que se inscribirán</a:t>
            </a:r>
          </a:p>
        </p:txBody>
      </p:sp>
      <p:sp>
        <p:nvSpPr>
          <p:cNvPr id="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3314" name="Text Box 2"/>
          <p:cNvSpPr txBox="1">
            <a:spLocks noChangeArrowheads="1"/>
          </p:cNvSpPr>
          <p:nvPr/>
        </p:nvSpPr>
        <p:spPr bwMode="auto">
          <a:xfrm>
            <a:off x="428625" y="1214438"/>
            <a:ext cx="8229600" cy="4525962"/>
          </a:xfrm>
          <a:prstGeom prst="rect">
            <a:avLst/>
          </a:prstGeom>
          <a:noFill/>
          <a:ln w="9525">
            <a:noFill/>
            <a:round/>
            <a:headEnd/>
            <a:tailEnd/>
          </a:ln>
          <a:effectLst/>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2800" b="1" dirty="0">
                <a:solidFill>
                  <a:srgbClr val="005D8F"/>
                </a:solidFill>
              </a:rPr>
              <a:t>Los problemas para docentes son: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Pérdida de horas clases en sus cátedras (entre ½  y 2 horas clase)</a:t>
            </a:r>
          </a:p>
          <a:p>
            <a:pPr>
              <a:spcBef>
                <a:spcPts val="7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7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p:txBody>
      </p:sp>
      <p:pic>
        <p:nvPicPr>
          <p:cNvPr id="12292" name="Picture 3"/>
          <p:cNvPicPr>
            <a:picLocks noChangeAspect="1" noChangeArrowheads="1"/>
          </p:cNvPicPr>
          <p:nvPr/>
        </p:nvPicPr>
        <p:blipFill>
          <a:blip r:embed="rId3"/>
          <a:srcRect/>
          <a:stretch>
            <a:fillRect/>
          </a:stretch>
        </p:blipFill>
        <p:spPr bwMode="auto">
          <a:xfrm>
            <a:off x="2071688" y="2857500"/>
            <a:ext cx="5072062" cy="2781300"/>
          </a:xfrm>
          <a:prstGeom prst="rect">
            <a:avLst/>
          </a:prstGeom>
          <a:noFill/>
          <a:ln w="9525">
            <a:noFill/>
            <a:round/>
            <a:headEnd/>
            <a:tailEnd/>
          </a:ln>
        </p:spPr>
      </p:pic>
      <p:sp>
        <p:nvSpPr>
          <p:cNvPr id="5"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6"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4338" name="Text Box 2"/>
          <p:cNvSpPr txBox="1">
            <a:spLocks noChangeArrowheads="1"/>
          </p:cNvSpPr>
          <p:nvPr/>
        </p:nvSpPr>
        <p:spPr bwMode="auto">
          <a:xfrm>
            <a:off x="457200" y="1600200"/>
            <a:ext cx="8229600" cy="5064125"/>
          </a:xfrm>
          <a:prstGeom prst="rect">
            <a:avLst/>
          </a:prstGeom>
          <a:noFill/>
          <a:ln w="9525">
            <a:noFill/>
            <a:round/>
            <a:headEnd/>
            <a:tailEnd/>
          </a:ln>
          <a:effectLst/>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Falta de control administrativo para la reserva de equipo multimedia</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Solicitan ya no perder más el tiempo en formar grupos de laboratorio</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Mejorar el proceso de reserva de equipo</a:t>
            </a:r>
          </a:p>
          <a:p>
            <a:pPr>
              <a:spcBef>
                <a:spcPts val="700"/>
              </a:spcBef>
              <a:tabLst>
                <a:tab pos="847725" algn="l"/>
                <a:tab pos="1296988" algn="l"/>
                <a:tab pos="1746250" algn="l"/>
                <a:tab pos="2195513" algn="l"/>
                <a:tab pos="2644775" algn="l"/>
                <a:tab pos="3094038" algn="l"/>
                <a:tab pos="3543300" algn="l"/>
                <a:tab pos="3992563" algn="l"/>
                <a:tab pos="4441825" algn="l"/>
                <a:tab pos="4891088" algn="l"/>
                <a:tab pos="5340350" algn="l"/>
                <a:tab pos="5789613" algn="l"/>
                <a:tab pos="6238875" algn="l"/>
                <a:tab pos="6688138" algn="l"/>
                <a:tab pos="7137400" algn="l"/>
                <a:tab pos="7586663" algn="l"/>
                <a:tab pos="8035925" algn="l"/>
                <a:tab pos="8485188" algn="l"/>
                <a:tab pos="8934450" algn="l"/>
                <a:tab pos="9383713" algn="l"/>
              </a:tabLst>
              <a:defRPr/>
            </a:pPr>
            <a:endParaRPr lang="es-ES" sz="3200" dirty="0">
              <a:solidFill>
                <a:srgbClr val="000000"/>
              </a:solidFill>
            </a:endParaRPr>
          </a:p>
          <a:p>
            <a:pPr>
              <a:spcBef>
                <a:spcPts val="800"/>
              </a:spcBef>
              <a:tabLst>
                <a:tab pos="847725" algn="l"/>
                <a:tab pos="1296988" algn="l"/>
                <a:tab pos="1746250" algn="l"/>
                <a:tab pos="2195513" algn="l"/>
                <a:tab pos="2644775" algn="l"/>
                <a:tab pos="3094038" algn="l"/>
                <a:tab pos="3543300" algn="l"/>
                <a:tab pos="3992563" algn="l"/>
                <a:tab pos="4441825" algn="l"/>
                <a:tab pos="4891088" algn="l"/>
                <a:tab pos="5340350" algn="l"/>
                <a:tab pos="5789613" algn="l"/>
                <a:tab pos="6238875" algn="l"/>
                <a:tab pos="6688138" algn="l"/>
                <a:tab pos="7137400" algn="l"/>
                <a:tab pos="7586663" algn="l"/>
                <a:tab pos="8035925" algn="l"/>
                <a:tab pos="8485188" algn="l"/>
                <a:tab pos="8934450" algn="l"/>
                <a:tab pos="9383713" algn="l"/>
              </a:tabLst>
              <a:defRPr/>
            </a:pPr>
            <a:endParaRPr lang="es-ES" sz="3200" dirty="0">
              <a:solidFill>
                <a:srgbClr val="000000"/>
              </a:solidFill>
            </a:endParaRPr>
          </a:p>
        </p:txBody>
      </p:sp>
      <p:sp>
        <p:nvSpPr>
          <p:cNvPr id="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5362" name="Text Box 2"/>
          <p:cNvSpPr txBox="1">
            <a:spLocks noChangeArrowheads="1"/>
          </p:cNvSpPr>
          <p:nvPr/>
        </p:nvSpPr>
        <p:spPr bwMode="auto">
          <a:xfrm>
            <a:off x="457200" y="1285875"/>
            <a:ext cx="8229600" cy="5286375"/>
          </a:xfrm>
          <a:prstGeom prst="rect">
            <a:avLst/>
          </a:prstGeom>
          <a:noFill/>
          <a:ln w="9525">
            <a:noFill/>
            <a:round/>
            <a:headEnd/>
            <a:tailEnd/>
          </a:ln>
          <a:effectLst/>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2800" b="1" dirty="0">
                <a:solidFill>
                  <a:srgbClr val="005D8F"/>
                </a:solidFill>
              </a:rPr>
              <a:t>Problemas informáticos para personal administrativo:</a:t>
            </a: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2800" b="1" dirty="0">
              <a:solidFill>
                <a:srgbClr val="005D8F"/>
              </a:solidFill>
            </a:endParaRP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2800" b="1" dirty="0">
              <a:solidFill>
                <a:srgbClr val="005D8F"/>
              </a:solidFill>
            </a:endParaRPr>
          </a:p>
          <a:p>
            <a:pPr marL="339725" indent="-339725">
              <a:lnSpc>
                <a:spcPct val="150000"/>
              </a:lnSpc>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Virus</a:t>
            </a:r>
          </a:p>
          <a:p>
            <a:pPr>
              <a:spcBef>
                <a:spcPts val="7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7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7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p:txBody>
      </p:sp>
      <p:pic>
        <p:nvPicPr>
          <p:cNvPr id="14340" name="Picture 4"/>
          <p:cNvPicPr>
            <a:picLocks noChangeAspect="1" noChangeArrowheads="1"/>
          </p:cNvPicPr>
          <p:nvPr/>
        </p:nvPicPr>
        <p:blipFill>
          <a:blip r:embed="rId3"/>
          <a:srcRect/>
          <a:stretch>
            <a:fillRect/>
          </a:stretch>
        </p:blipFill>
        <p:spPr bwMode="auto">
          <a:xfrm>
            <a:off x="2928938" y="2286000"/>
            <a:ext cx="3357562" cy="3357563"/>
          </a:xfrm>
          <a:prstGeom prst="rect">
            <a:avLst/>
          </a:prstGeom>
          <a:noFill/>
          <a:ln w="9525">
            <a:noFill/>
            <a:round/>
            <a:headEnd/>
            <a:tailEnd/>
          </a:ln>
        </p:spPr>
      </p:pic>
      <p:sp>
        <p:nvSpPr>
          <p:cNvPr id="8"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9"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2" name="Text Box 2"/>
          <p:cNvSpPr txBox="1">
            <a:spLocks noChangeArrowheads="1"/>
          </p:cNvSpPr>
          <p:nvPr/>
        </p:nvSpPr>
        <p:spPr bwMode="auto">
          <a:xfrm>
            <a:off x="457200" y="1428750"/>
            <a:ext cx="8229600" cy="5143500"/>
          </a:xfrm>
          <a:prstGeom prst="rect">
            <a:avLst/>
          </a:prstGeom>
          <a:noFill/>
          <a:ln w="9525">
            <a:noFill/>
            <a:round/>
            <a:headEnd/>
            <a:tailEnd/>
          </a:ln>
          <a:effectLst/>
        </p:spPr>
        <p:txBody>
          <a:bodyPr lIns="90000" tIns="46800" rIns="90000" bIns="46800"/>
          <a:lstStyle/>
          <a:p>
            <a:pPr marL="339725" indent="-339725">
              <a:lnSpc>
                <a:spcPct val="150000"/>
              </a:lnSpc>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Instalación de nuevos programas</a:t>
            </a: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p:txBody>
      </p:sp>
      <p:pic>
        <p:nvPicPr>
          <p:cNvPr id="15364" name="Picture 3"/>
          <p:cNvPicPr>
            <a:picLocks noChangeAspect="1" noChangeArrowheads="1"/>
          </p:cNvPicPr>
          <p:nvPr/>
        </p:nvPicPr>
        <p:blipFill>
          <a:blip r:embed="rId3"/>
          <a:srcRect/>
          <a:stretch>
            <a:fillRect/>
          </a:stretch>
        </p:blipFill>
        <p:spPr bwMode="auto">
          <a:xfrm>
            <a:off x="2000250" y="2286000"/>
            <a:ext cx="5000625" cy="3098800"/>
          </a:xfrm>
          <a:prstGeom prst="rect">
            <a:avLst/>
          </a:prstGeom>
          <a:noFill/>
          <a:ln w="9525">
            <a:noFill/>
            <a:round/>
            <a:headEnd/>
            <a:tailEnd/>
          </a:ln>
        </p:spPr>
      </p:pic>
      <p:sp>
        <p:nvSpPr>
          <p:cNvPr id="8"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9"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2" name="Text Box 2"/>
          <p:cNvSpPr txBox="1">
            <a:spLocks noChangeArrowheads="1"/>
          </p:cNvSpPr>
          <p:nvPr/>
        </p:nvSpPr>
        <p:spPr bwMode="auto">
          <a:xfrm>
            <a:off x="500063" y="1214438"/>
            <a:ext cx="8229600" cy="5576887"/>
          </a:xfrm>
          <a:prstGeom prst="rect">
            <a:avLst/>
          </a:prstGeom>
          <a:noFill/>
          <a:ln w="9525">
            <a:noFill/>
            <a:round/>
            <a:headEnd/>
            <a:tailEnd/>
          </a:ln>
          <a:effectLst/>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Creen importante someterse a capacitaciones de informática básica.</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endParaRPr lang="es-ES" sz="2800"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También creen que pueden solucionar los problemas más sencillos con un tutor</a:t>
            </a: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p:txBody>
      </p:sp>
      <p:pic>
        <p:nvPicPr>
          <p:cNvPr id="16388" name="Picture 3"/>
          <p:cNvPicPr>
            <a:picLocks noChangeAspect="1" noChangeArrowheads="1"/>
          </p:cNvPicPr>
          <p:nvPr/>
        </p:nvPicPr>
        <p:blipFill>
          <a:blip r:embed="rId3"/>
          <a:srcRect/>
          <a:stretch>
            <a:fillRect/>
          </a:stretch>
        </p:blipFill>
        <p:spPr bwMode="auto">
          <a:xfrm>
            <a:off x="3143250" y="2214563"/>
            <a:ext cx="2714625" cy="2566987"/>
          </a:xfrm>
          <a:prstGeom prst="rect">
            <a:avLst/>
          </a:prstGeom>
          <a:noFill/>
          <a:ln w="9525">
            <a:noFill/>
            <a:round/>
            <a:headEnd/>
            <a:tailEnd/>
          </a:ln>
        </p:spPr>
      </p:pic>
      <p:sp>
        <p:nvSpPr>
          <p:cNvPr id="6"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7"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Solución</a:t>
            </a:r>
          </a:p>
        </p:txBody>
      </p:sp>
      <p:sp>
        <p:nvSpPr>
          <p:cNvPr id="16386" name="Text Box 2"/>
          <p:cNvSpPr txBox="1">
            <a:spLocks noChangeArrowheads="1"/>
          </p:cNvSpPr>
          <p:nvPr/>
        </p:nvSpPr>
        <p:spPr bwMode="auto">
          <a:xfrm>
            <a:off x="500063" y="857232"/>
            <a:ext cx="8229600" cy="1857375"/>
          </a:xfrm>
          <a:prstGeom prst="rect">
            <a:avLst/>
          </a:prstGeom>
          <a:noFill/>
          <a:ln w="9525">
            <a:noFill/>
            <a:round/>
            <a:headEnd/>
            <a:tailEnd/>
          </a:ln>
          <a:effectLst/>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_tradnl" sz="12000" b="1" dirty="0">
                <a:solidFill>
                  <a:srgbClr val="005D8F"/>
                </a:solidFill>
                <a:effectLst>
                  <a:outerShdw blurRad="38100" dist="38100" dir="2700000" algn="tl">
                    <a:srgbClr val="C0C0C0"/>
                  </a:outerShdw>
                </a:effectLst>
                <a:latin typeface="ZapfChancery-MediumItalic Ex" charset="0"/>
                <a:cs typeface="Arial Unicode MS" charset="0"/>
              </a:rPr>
              <a:t>JHard</a:t>
            </a:r>
            <a:endParaRPr lang="es-ES" sz="12000" b="1" dirty="0">
              <a:solidFill>
                <a:srgbClr val="005D8F"/>
              </a:solidFill>
              <a:effectLst>
                <a:outerShdw blurRad="38100" dist="38100" dir="2700000" algn="tl">
                  <a:srgbClr val="C0C0C0"/>
                </a:outerShdw>
              </a:effectLst>
              <a:latin typeface="ZapfChancery-MediumItalic Ex" charset="0"/>
              <a:cs typeface="Arial Unicode MS" charset="0"/>
            </a:endParaRPr>
          </a:p>
        </p:txBody>
      </p:sp>
      <p:pic>
        <p:nvPicPr>
          <p:cNvPr id="17412" name="Picture 6"/>
          <p:cNvPicPr>
            <a:picLocks noChangeAspect="1" noChangeArrowheads="1"/>
          </p:cNvPicPr>
          <p:nvPr/>
        </p:nvPicPr>
        <p:blipFill>
          <a:blip r:embed="rId3"/>
          <a:srcRect/>
          <a:stretch>
            <a:fillRect/>
          </a:stretch>
        </p:blipFill>
        <p:spPr bwMode="auto">
          <a:xfrm>
            <a:off x="3857625" y="2714638"/>
            <a:ext cx="2643188" cy="2643188"/>
          </a:xfrm>
          <a:prstGeom prst="rect">
            <a:avLst/>
          </a:prstGeom>
          <a:noFill/>
          <a:ln w="9525">
            <a:noFill/>
            <a:round/>
            <a:headEnd/>
            <a:tailEnd/>
          </a:ln>
          <a:effectLst>
            <a:reflection blurRad="6350" stA="52000" endA="300" endPos="35000" dir="5400000" sy="-100000" algn="bl" rotWithShape="0"/>
          </a:effectLst>
        </p:spPr>
      </p:pic>
      <p:pic>
        <p:nvPicPr>
          <p:cNvPr id="17413" name="Picture 7"/>
          <p:cNvPicPr>
            <a:picLocks noChangeAspect="1" noChangeArrowheads="1"/>
          </p:cNvPicPr>
          <p:nvPr/>
        </p:nvPicPr>
        <p:blipFill>
          <a:blip r:embed="rId4"/>
          <a:srcRect/>
          <a:stretch>
            <a:fillRect/>
          </a:stretch>
        </p:blipFill>
        <p:spPr bwMode="auto">
          <a:xfrm>
            <a:off x="2857500" y="2857513"/>
            <a:ext cx="1219200" cy="2049463"/>
          </a:xfrm>
          <a:prstGeom prst="rect">
            <a:avLst/>
          </a:prstGeom>
          <a:noFill/>
          <a:ln w="9525">
            <a:noFill/>
            <a:round/>
            <a:headEnd/>
            <a:tailEnd/>
          </a:ln>
          <a:effectLst>
            <a:reflection blurRad="6350" stA="52000" endA="300" endPos="35000" dir="5400000" sy="-100000" algn="bl" rotWithShape="0"/>
          </a:effectLst>
        </p:spPr>
      </p:pic>
      <p:sp>
        <p:nvSpPr>
          <p:cNvPr id="7"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8"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err="1" smtClean="0">
                <a:solidFill>
                  <a:srgbClr val="FFFFFF"/>
                </a:solidFill>
              </a:rPr>
              <a:t>jHard</a:t>
            </a:r>
            <a:r>
              <a:rPr lang="es-SV" b="1" dirty="0" smtClean="0">
                <a:solidFill>
                  <a:srgbClr val="FFFFFF"/>
                </a:solidFill>
              </a:rPr>
              <a:t> </a:t>
            </a:r>
            <a:r>
              <a:rPr lang="es-SV" b="1" dirty="0" smtClean="0">
                <a:solidFill>
                  <a:srgbClr val="FFFFFF"/>
                </a:solidFill>
                <a:sym typeface="Wingdings" pitchFamily="2" charset="2"/>
              </a:rPr>
              <a:t></a:t>
            </a:r>
            <a:endParaRPr lang="es-SV" b="1" dirty="0">
              <a:solidFill>
                <a:srgbClr val="FFFFFF"/>
              </a:solidFill>
            </a:endParaRPr>
          </a:p>
        </p:txBody>
      </p:sp>
    </p:spTree>
  </p:cSld>
  <p:clrMapOvr>
    <a:masterClrMapping/>
  </p:clrMapOvr>
  <p:transition spd="med">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1843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18436"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Agenda</a:t>
            </a:r>
          </a:p>
        </p:txBody>
      </p:sp>
      <p:sp>
        <p:nvSpPr>
          <p:cNvPr id="18437" name="Rectangle 4"/>
          <p:cNvSpPr>
            <a:spLocks noGrp="1" noChangeArrowheads="1"/>
          </p:cNvSpPr>
          <p:nvPr>
            <p:ph type="body" idx="1"/>
          </p:nvPr>
        </p:nvSpPr>
        <p:spPr>
          <a:xfrm>
            <a:off x="457200" y="1260475"/>
            <a:ext cx="8229600" cy="6746875"/>
          </a:xfrm>
        </p:spPr>
        <p:txBody>
          <a:bodyPr/>
          <a:lstStyle/>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Investigación y resultados</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FF9900"/>
                </a:solidFill>
              </a:rPr>
              <a:t>Tecnologías, herramientas y estándares empleados</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Arquitectura de la solución</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Aspectos multiplataforma</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Requerimientos de producción, licenciamiento y costo</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Demostración</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Sesión de preguntas y respuestas</a:t>
            </a:r>
          </a:p>
          <a:p>
            <a:pPr marL="333375" indent="-333375" eaLnBrk="1" hangingPunct="1">
              <a:spcBef>
                <a:spcPts val="700"/>
              </a:spcBef>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z="2800" smtClean="0">
              <a:solidFill>
                <a:srgbClr val="005D8F"/>
              </a:solidFill>
            </a:endParaRPr>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p:txBody>
      </p:sp>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6400800" y="6302375"/>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19459" name="Text Box 2"/>
          <p:cNvSpPr txBox="1">
            <a:spLocks noChangeArrowheads="1"/>
          </p:cNvSpPr>
          <p:nvPr/>
        </p:nvSpPr>
        <p:spPr bwMode="auto">
          <a:xfrm>
            <a:off x="762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err="1">
                <a:solidFill>
                  <a:srgbClr val="FFFFFF"/>
                </a:solidFill>
              </a:rPr>
              <a:t>jHard</a:t>
            </a:r>
            <a:endParaRPr lang="es-SV" b="1" dirty="0">
              <a:solidFill>
                <a:srgbClr val="FFFFFF"/>
              </a:solidFill>
            </a:endParaRPr>
          </a:p>
        </p:txBody>
      </p:sp>
      <p:sp>
        <p:nvSpPr>
          <p:cNvPr id="19460" name="Rectangle 3"/>
          <p:cNvSpPr>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Tecnologías…</a:t>
            </a:r>
          </a:p>
        </p:txBody>
      </p:sp>
      <p:pic>
        <p:nvPicPr>
          <p:cNvPr id="19461" name="Picture 4"/>
          <p:cNvPicPr>
            <a:picLocks noChangeAspect="1" noChangeArrowheads="1"/>
          </p:cNvPicPr>
          <p:nvPr/>
        </p:nvPicPr>
        <p:blipFill>
          <a:blip r:embed="rId3"/>
          <a:srcRect/>
          <a:stretch>
            <a:fillRect/>
          </a:stretch>
        </p:blipFill>
        <p:spPr bwMode="auto">
          <a:xfrm>
            <a:off x="4524375" y="2000250"/>
            <a:ext cx="4619625" cy="2333625"/>
          </a:xfrm>
          <a:prstGeom prst="rect">
            <a:avLst/>
          </a:prstGeom>
          <a:noFill/>
          <a:ln w="9525">
            <a:noFill/>
            <a:round/>
            <a:headEnd/>
            <a:tailEnd/>
          </a:ln>
        </p:spPr>
      </p:pic>
      <p:pic>
        <p:nvPicPr>
          <p:cNvPr id="19462" name="Picture 5"/>
          <p:cNvPicPr>
            <a:picLocks noChangeAspect="1" noChangeArrowheads="1"/>
          </p:cNvPicPr>
          <p:nvPr/>
        </p:nvPicPr>
        <p:blipFill>
          <a:blip r:embed="rId4"/>
          <a:srcRect/>
          <a:stretch>
            <a:fillRect/>
          </a:stretch>
        </p:blipFill>
        <p:spPr bwMode="auto">
          <a:xfrm>
            <a:off x="685800" y="1404938"/>
            <a:ext cx="3094038" cy="3779837"/>
          </a:xfrm>
          <a:prstGeom prst="rect">
            <a:avLst/>
          </a:prstGeom>
          <a:noFill/>
          <a:ln w="9525">
            <a:noFill/>
            <a:round/>
            <a:headEnd/>
            <a:tailEnd/>
          </a:ln>
        </p:spPr>
      </p:pic>
      <p:sp>
        <p:nvSpPr>
          <p:cNvPr id="19463" name="Text Box 6"/>
          <p:cNvSpPr txBox="1">
            <a:spLocks noChangeArrowheads="1"/>
          </p:cNvSpPr>
          <p:nvPr/>
        </p:nvSpPr>
        <p:spPr bwMode="auto">
          <a:xfrm>
            <a:off x="76200" y="5729288"/>
            <a:ext cx="4038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000000"/>
                </a:solidFill>
              </a:rPr>
              <a:t>ORM </a:t>
            </a:r>
            <a:r>
              <a:rPr lang="es-ES">
                <a:solidFill>
                  <a:srgbClr val="000000"/>
                </a:solidFill>
              </a:rPr>
              <a:t>y</a:t>
            </a:r>
            <a:r>
              <a:rPr lang="es-ES" b="1">
                <a:solidFill>
                  <a:srgbClr val="000000"/>
                </a:solidFill>
              </a:rPr>
              <a:t> Ajax</a:t>
            </a:r>
          </a:p>
        </p:txBody>
      </p:sp>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64008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0483" name="Text Box 2"/>
          <p:cNvSpPr txBox="1">
            <a:spLocks noChangeArrowheads="1"/>
          </p:cNvSpPr>
          <p:nvPr/>
        </p:nvSpPr>
        <p:spPr bwMode="auto">
          <a:xfrm>
            <a:off x="762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pic>
        <p:nvPicPr>
          <p:cNvPr id="20484" name="Picture 3"/>
          <p:cNvPicPr>
            <a:picLocks noChangeAspect="1" noChangeArrowheads="1"/>
          </p:cNvPicPr>
          <p:nvPr/>
        </p:nvPicPr>
        <p:blipFill>
          <a:blip r:embed="rId3"/>
          <a:srcRect/>
          <a:stretch>
            <a:fillRect/>
          </a:stretch>
        </p:blipFill>
        <p:spPr bwMode="auto">
          <a:xfrm>
            <a:off x="3613150" y="1720850"/>
            <a:ext cx="1976438" cy="3679825"/>
          </a:xfrm>
          <a:prstGeom prst="rect">
            <a:avLst/>
          </a:prstGeom>
          <a:noFill/>
          <a:ln w="9525">
            <a:noFill/>
            <a:round/>
            <a:headEnd/>
            <a:tailEnd/>
          </a:ln>
        </p:spPr>
      </p:pic>
      <p:pic>
        <p:nvPicPr>
          <p:cNvPr id="20485" name="Picture 4"/>
          <p:cNvPicPr>
            <a:picLocks noChangeAspect="1" noChangeArrowheads="1"/>
          </p:cNvPicPr>
          <p:nvPr/>
        </p:nvPicPr>
        <p:blipFill>
          <a:blip r:embed="rId4"/>
          <a:srcRect/>
          <a:stretch>
            <a:fillRect/>
          </a:stretch>
        </p:blipFill>
        <p:spPr bwMode="auto">
          <a:xfrm>
            <a:off x="6164263" y="2071678"/>
            <a:ext cx="2657475" cy="1000125"/>
          </a:xfrm>
          <a:prstGeom prst="rect">
            <a:avLst/>
          </a:prstGeom>
          <a:noFill/>
          <a:ln w="9525">
            <a:noFill/>
            <a:round/>
            <a:headEnd/>
            <a:tailEnd/>
          </a:ln>
        </p:spPr>
      </p:pic>
      <p:sp>
        <p:nvSpPr>
          <p:cNvPr id="20486" name="Rectangle 5"/>
          <p:cNvSpPr>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Tecnologías…</a:t>
            </a:r>
          </a:p>
        </p:txBody>
      </p:sp>
      <p:pic>
        <p:nvPicPr>
          <p:cNvPr id="20487" name="Picture 6"/>
          <p:cNvPicPr>
            <a:picLocks noChangeAspect="1" noChangeArrowheads="1"/>
          </p:cNvPicPr>
          <p:nvPr/>
        </p:nvPicPr>
        <p:blipFill>
          <a:blip r:embed="rId5"/>
          <a:srcRect/>
          <a:stretch>
            <a:fillRect/>
          </a:stretch>
        </p:blipFill>
        <p:spPr bwMode="auto">
          <a:xfrm>
            <a:off x="536575" y="3484563"/>
            <a:ext cx="2425700" cy="1768475"/>
          </a:xfrm>
          <a:prstGeom prst="rect">
            <a:avLst/>
          </a:prstGeom>
          <a:noFill/>
          <a:ln w="9525">
            <a:noFill/>
            <a:round/>
            <a:headEnd/>
            <a:tailEnd/>
          </a:ln>
        </p:spPr>
      </p:pic>
      <p:pic>
        <p:nvPicPr>
          <p:cNvPr id="20488" name="Picture 7"/>
          <p:cNvPicPr>
            <a:picLocks noChangeAspect="1" noChangeArrowheads="1"/>
          </p:cNvPicPr>
          <p:nvPr/>
        </p:nvPicPr>
        <p:blipFill>
          <a:blip r:embed="rId6"/>
          <a:srcRect/>
          <a:stretch>
            <a:fillRect/>
          </a:stretch>
        </p:blipFill>
        <p:spPr bwMode="auto">
          <a:xfrm>
            <a:off x="360363" y="2206625"/>
            <a:ext cx="2701925" cy="746125"/>
          </a:xfrm>
          <a:prstGeom prst="rect">
            <a:avLst/>
          </a:prstGeom>
          <a:noFill/>
          <a:ln w="9525">
            <a:noFill/>
            <a:round/>
            <a:headEnd/>
            <a:tailEnd/>
          </a:ln>
        </p:spPr>
      </p:pic>
      <p:pic>
        <p:nvPicPr>
          <p:cNvPr id="20489" name="Picture 8"/>
          <p:cNvPicPr>
            <a:picLocks noChangeAspect="1" noChangeArrowheads="1"/>
          </p:cNvPicPr>
          <p:nvPr/>
        </p:nvPicPr>
        <p:blipFill>
          <a:blip r:embed="rId7"/>
          <a:srcRect/>
          <a:stretch>
            <a:fillRect/>
          </a:stretch>
        </p:blipFill>
        <p:spPr bwMode="auto">
          <a:xfrm>
            <a:off x="6643702" y="3268645"/>
            <a:ext cx="1817672" cy="2303495"/>
          </a:xfrm>
          <a:prstGeom prst="rect">
            <a:avLst/>
          </a:prstGeom>
          <a:noFill/>
          <a:ln w="9525">
            <a:noFill/>
            <a:round/>
            <a:headEnd/>
            <a:tailEnd/>
          </a:ln>
        </p:spPr>
      </p:pic>
      <p:sp>
        <p:nvSpPr>
          <p:cNvPr id="19465" name="Text Box 9"/>
          <p:cNvSpPr txBox="1">
            <a:spLocks noChangeArrowheads="1"/>
          </p:cNvSpPr>
          <p:nvPr/>
        </p:nvSpPr>
        <p:spPr bwMode="auto">
          <a:xfrm>
            <a:off x="1223963" y="2808288"/>
            <a:ext cx="1295400" cy="365125"/>
          </a:xfrm>
          <a:prstGeom prst="rect">
            <a:avLst/>
          </a:prstGeom>
          <a:noFill/>
          <a:ln w="9525">
            <a:noFill/>
            <a:round/>
            <a:headEnd/>
            <a:tailEnd/>
          </a:ln>
          <a:effectLst/>
        </p:spPr>
        <p:txBody>
          <a:bodyPr lIns="90000" tIns="45000" rIns="90000" bIns="45000"/>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SV" b="1" dirty="0">
                <a:solidFill>
                  <a:srgbClr val="000000"/>
                </a:solidFill>
                <a:effectLst>
                  <a:outerShdw blurRad="38100" dist="38100" dir="2700000" algn="tl">
                    <a:srgbClr val="C0C0C0"/>
                  </a:outerShdw>
                </a:effectLst>
              </a:rPr>
              <a:t>TOPLINK</a:t>
            </a:r>
          </a:p>
        </p:txBody>
      </p:sp>
      <p:sp>
        <p:nvSpPr>
          <p:cNvPr id="20491" name="Text Box 10"/>
          <p:cNvSpPr txBox="1">
            <a:spLocks noChangeArrowheads="1"/>
          </p:cNvSpPr>
          <p:nvPr/>
        </p:nvSpPr>
        <p:spPr bwMode="auto">
          <a:xfrm>
            <a:off x="76200" y="5729288"/>
            <a:ext cx="622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Software proveedor de tecnologías </a:t>
            </a:r>
          </a:p>
        </p:txBody>
      </p:sp>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07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076"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Agenda</a:t>
            </a:r>
          </a:p>
        </p:txBody>
      </p:sp>
      <p:sp>
        <p:nvSpPr>
          <p:cNvPr id="3077" name="Text Box 4"/>
          <p:cNvSpPr txBox="1">
            <a:spLocks noChangeArrowheads="1"/>
          </p:cNvSpPr>
          <p:nvPr/>
        </p:nvSpPr>
        <p:spPr bwMode="auto">
          <a:xfrm>
            <a:off x="457200" y="1219200"/>
            <a:ext cx="8229600" cy="6746875"/>
          </a:xfrm>
          <a:prstGeom prst="rect">
            <a:avLst/>
          </a:prstGeom>
          <a:noFill/>
          <a:ln w="9525">
            <a:noFill/>
            <a:round/>
            <a:headEnd/>
            <a:tailEnd/>
          </a:ln>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FF9900"/>
                </a:solidFill>
              </a:rPr>
              <a:t>Problemática, Investigación y Resultados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Tecnologías, herramientas y estándares empleados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Arquitectura de la solución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Aspectos multiplataforma</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Requerimientos de producción, licenciamiento y costo</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Demostración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Sesión de preguntas y respuestas</a:t>
            </a:r>
          </a:p>
          <a:p>
            <a:pPr marL="339725" indent="-339725">
              <a:spcBef>
                <a:spcPts val="7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2800">
              <a:solidFill>
                <a:srgbClr val="005D8F"/>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p:txBody>
      </p:sp>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64008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1507" name="Text Box 2"/>
          <p:cNvSpPr txBox="1">
            <a:spLocks noChangeArrowheads="1"/>
          </p:cNvSpPr>
          <p:nvPr/>
        </p:nvSpPr>
        <p:spPr bwMode="auto">
          <a:xfrm>
            <a:off x="762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1508" name="Rectangle 3"/>
          <p:cNvSpPr>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Herramientas…</a:t>
            </a:r>
          </a:p>
        </p:txBody>
      </p:sp>
      <p:pic>
        <p:nvPicPr>
          <p:cNvPr id="21509" name="Picture 4"/>
          <p:cNvPicPr>
            <a:picLocks noChangeAspect="1" noChangeArrowheads="1"/>
          </p:cNvPicPr>
          <p:nvPr/>
        </p:nvPicPr>
        <p:blipFill>
          <a:blip r:embed="rId3"/>
          <a:srcRect r="51082"/>
          <a:stretch>
            <a:fillRect/>
          </a:stretch>
        </p:blipFill>
        <p:spPr bwMode="auto">
          <a:xfrm>
            <a:off x="357158" y="2314613"/>
            <a:ext cx="1785950" cy="1757329"/>
          </a:xfrm>
          <a:prstGeom prst="rect">
            <a:avLst/>
          </a:prstGeom>
          <a:noFill/>
          <a:ln w="9525">
            <a:noFill/>
            <a:round/>
            <a:headEnd/>
            <a:tailEnd/>
          </a:ln>
        </p:spPr>
      </p:pic>
      <p:pic>
        <p:nvPicPr>
          <p:cNvPr id="21510" name="Picture 5"/>
          <p:cNvPicPr>
            <a:picLocks noChangeAspect="1" noChangeArrowheads="1"/>
          </p:cNvPicPr>
          <p:nvPr/>
        </p:nvPicPr>
        <p:blipFill>
          <a:blip r:embed="rId4"/>
          <a:srcRect r="55468"/>
          <a:stretch>
            <a:fillRect/>
          </a:stretch>
        </p:blipFill>
        <p:spPr bwMode="auto">
          <a:xfrm>
            <a:off x="4786314" y="2171705"/>
            <a:ext cx="2000264" cy="2044700"/>
          </a:xfrm>
          <a:prstGeom prst="rect">
            <a:avLst/>
          </a:prstGeom>
          <a:noFill/>
          <a:ln w="9525">
            <a:noFill/>
            <a:round/>
            <a:headEnd/>
            <a:tailEnd/>
          </a:ln>
        </p:spPr>
      </p:pic>
      <p:pic>
        <p:nvPicPr>
          <p:cNvPr id="21511" name="Picture 6"/>
          <p:cNvPicPr>
            <a:picLocks noChangeAspect="1" noChangeArrowheads="1"/>
          </p:cNvPicPr>
          <p:nvPr/>
        </p:nvPicPr>
        <p:blipFill>
          <a:blip r:embed="rId5" cstate="print"/>
          <a:srcRect/>
          <a:stretch>
            <a:fillRect/>
          </a:stretch>
        </p:blipFill>
        <p:spPr bwMode="auto">
          <a:xfrm>
            <a:off x="2643174" y="2244732"/>
            <a:ext cx="1775422" cy="1827210"/>
          </a:xfrm>
          <a:prstGeom prst="rect">
            <a:avLst/>
          </a:prstGeom>
          <a:noFill/>
          <a:ln w="9525">
            <a:noFill/>
            <a:round/>
            <a:headEnd/>
            <a:tailEnd/>
          </a:ln>
        </p:spPr>
      </p:pic>
      <p:pic>
        <p:nvPicPr>
          <p:cNvPr id="21512" name="Picture 7"/>
          <p:cNvPicPr>
            <a:picLocks noChangeAspect="1" noChangeArrowheads="1"/>
          </p:cNvPicPr>
          <p:nvPr/>
        </p:nvPicPr>
        <p:blipFill>
          <a:blip r:embed="rId6"/>
          <a:srcRect/>
          <a:stretch>
            <a:fillRect/>
          </a:stretch>
        </p:blipFill>
        <p:spPr bwMode="auto">
          <a:xfrm>
            <a:off x="7143768" y="2428868"/>
            <a:ext cx="1791129" cy="1500198"/>
          </a:xfrm>
          <a:prstGeom prst="rect">
            <a:avLst/>
          </a:prstGeom>
          <a:noFill/>
          <a:ln w="9525">
            <a:noFill/>
            <a:round/>
            <a:headEnd/>
            <a:tailEnd/>
          </a:ln>
        </p:spPr>
      </p:pic>
      <p:sp>
        <p:nvSpPr>
          <p:cNvPr id="21513" name="Text Box 8"/>
          <p:cNvSpPr txBox="1">
            <a:spLocks noChangeArrowheads="1"/>
          </p:cNvSpPr>
          <p:nvPr/>
        </p:nvSpPr>
        <p:spPr bwMode="auto">
          <a:xfrm>
            <a:off x="76200" y="5730875"/>
            <a:ext cx="622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Herramientas empleadas en el desarrollo...</a:t>
            </a:r>
          </a:p>
        </p:txBody>
      </p:sp>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2531"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2532" name="Rectangle 3"/>
          <p:cNvSpPr>
            <a:spLocks noGrp="1" noChangeArrowheads="1"/>
          </p:cNvSpPr>
          <p:nvPr>
            <p:ph type="title"/>
          </p:nvPr>
        </p:nvSpPr>
        <p:spPr>
          <a:xfrm>
            <a:off x="457200" y="76200"/>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Herramientas…</a:t>
            </a:r>
          </a:p>
        </p:txBody>
      </p:sp>
      <p:sp>
        <p:nvSpPr>
          <p:cNvPr id="22533" name="Text Box 4"/>
          <p:cNvSpPr txBox="1">
            <a:spLocks noChangeArrowheads="1"/>
          </p:cNvSpPr>
          <p:nvPr/>
        </p:nvSpPr>
        <p:spPr bwMode="auto">
          <a:xfrm>
            <a:off x="76200" y="5729288"/>
            <a:ext cx="4038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IDE: </a:t>
            </a:r>
            <a:r>
              <a:rPr lang="es-ES" b="1">
                <a:solidFill>
                  <a:srgbClr val="000000"/>
                </a:solidFill>
              </a:rPr>
              <a:t>Netbeans 6.5.1</a:t>
            </a:r>
          </a:p>
        </p:txBody>
      </p:sp>
      <p:pic>
        <p:nvPicPr>
          <p:cNvPr id="22534" name="Picture 5"/>
          <p:cNvPicPr>
            <a:picLocks noChangeAspect="1" noChangeArrowheads="1"/>
          </p:cNvPicPr>
          <p:nvPr/>
        </p:nvPicPr>
        <p:blipFill>
          <a:blip r:embed="rId3"/>
          <a:srcRect/>
          <a:stretch>
            <a:fillRect/>
          </a:stretch>
        </p:blipFill>
        <p:spPr bwMode="auto">
          <a:xfrm>
            <a:off x="1420813" y="954088"/>
            <a:ext cx="6400800" cy="4724400"/>
          </a:xfrm>
          <a:prstGeom prst="rect">
            <a:avLst/>
          </a:prstGeom>
          <a:noFill/>
          <a:ln w="9525">
            <a:noFill/>
            <a:round/>
            <a:headEnd/>
            <a:tailEnd/>
          </a:ln>
        </p:spPr>
      </p:pic>
      <p:pic>
        <p:nvPicPr>
          <p:cNvPr id="22535" name="Picture 6"/>
          <p:cNvPicPr>
            <a:picLocks noChangeAspect="1" noChangeArrowheads="1"/>
          </p:cNvPicPr>
          <p:nvPr/>
        </p:nvPicPr>
        <p:blipFill>
          <a:blip r:embed="rId4"/>
          <a:srcRect/>
          <a:stretch>
            <a:fillRect/>
          </a:stretch>
        </p:blipFill>
        <p:spPr bwMode="auto">
          <a:xfrm>
            <a:off x="2324100" y="1998663"/>
            <a:ext cx="4505325" cy="2857500"/>
          </a:xfrm>
          <a:prstGeom prst="rect">
            <a:avLst/>
          </a:prstGeom>
          <a:noFill/>
          <a:ln w="9525">
            <a:noFill/>
            <a:round/>
            <a:headEnd/>
            <a:tailEnd/>
          </a:ln>
        </p:spPr>
      </p:pic>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355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3556" name="Rectangle 3"/>
          <p:cNvSpPr>
            <a:spLocks noGrp="1" noChangeArrowheads="1"/>
          </p:cNvSpPr>
          <p:nvPr>
            <p:ph type="title"/>
          </p:nvPr>
        </p:nvSpPr>
        <p:spPr>
          <a:xfrm>
            <a:off x="457200" y="76200"/>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Herramientas…</a:t>
            </a:r>
          </a:p>
        </p:txBody>
      </p:sp>
      <p:sp>
        <p:nvSpPr>
          <p:cNvPr id="23557"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Web Server: </a:t>
            </a:r>
            <a:r>
              <a:rPr lang="es-ES" b="1">
                <a:solidFill>
                  <a:srgbClr val="000000"/>
                </a:solidFill>
              </a:rPr>
              <a:t>Apache Tomcat 6.0.20</a:t>
            </a:r>
          </a:p>
        </p:txBody>
      </p:sp>
      <p:pic>
        <p:nvPicPr>
          <p:cNvPr id="23558" name="Picture 5"/>
          <p:cNvPicPr>
            <a:picLocks noChangeAspect="1" noChangeArrowheads="1"/>
          </p:cNvPicPr>
          <p:nvPr/>
        </p:nvPicPr>
        <p:blipFill>
          <a:blip r:embed="rId3"/>
          <a:srcRect/>
          <a:stretch>
            <a:fillRect/>
          </a:stretch>
        </p:blipFill>
        <p:spPr bwMode="auto">
          <a:xfrm>
            <a:off x="1308100" y="984250"/>
            <a:ext cx="6503988" cy="4667250"/>
          </a:xfrm>
          <a:prstGeom prst="rect">
            <a:avLst/>
          </a:prstGeom>
          <a:noFill/>
          <a:ln w="9525">
            <a:noFill/>
            <a:round/>
            <a:headEnd/>
            <a:tailEnd/>
          </a:ln>
        </p:spPr>
      </p:pic>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4579"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4580" name="Rectangle 3"/>
          <p:cNvSpPr>
            <a:spLocks noGrp="1" noChangeArrowheads="1"/>
          </p:cNvSpPr>
          <p:nvPr>
            <p:ph type="title"/>
          </p:nvPr>
        </p:nvSpPr>
        <p:spPr>
          <a:xfrm>
            <a:off x="457200" y="76200"/>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Herramientas…</a:t>
            </a:r>
          </a:p>
        </p:txBody>
      </p:sp>
      <p:sp>
        <p:nvSpPr>
          <p:cNvPr id="24581" name="Text Box 4"/>
          <p:cNvSpPr txBox="1">
            <a:spLocks noChangeArrowheads="1"/>
          </p:cNvSpPr>
          <p:nvPr/>
        </p:nvSpPr>
        <p:spPr bwMode="auto">
          <a:xfrm>
            <a:off x="76200" y="5729288"/>
            <a:ext cx="8383588"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DB: </a:t>
            </a:r>
            <a:r>
              <a:rPr lang="es-ES" b="1">
                <a:solidFill>
                  <a:srgbClr val="000000"/>
                </a:solidFill>
              </a:rPr>
              <a:t>MySQL(Query, Administrator, Server y Workbench)</a:t>
            </a:r>
          </a:p>
        </p:txBody>
      </p:sp>
      <p:pic>
        <p:nvPicPr>
          <p:cNvPr id="24582" name="Picture 5"/>
          <p:cNvPicPr>
            <a:picLocks noChangeAspect="1" noChangeArrowheads="1"/>
          </p:cNvPicPr>
          <p:nvPr/>
        </p:nvPicPr>
        <p:blipFill>
          <a:blip r:embed="rId3"/>
          <a:srcRect/>
          <a:stretch>
            <a:fillRect/>
          </a:stretch>
        </p:blipFill>
        <p:spPr bwMode="auto">
          <a:xfrm>
            <a:off x="0" y="2051050"/>
            <a:ext cx="3022600" cy="2374900"/>
          </a:xfrm>
          <a:prstGeom prst="rect">
            <a:avLst/>
          </a:prstGeom>
          <a:noFill/>
          <a:ln w="9525">
            <a:noFill/>
            <a:round/>
            <a:headEnd/>
            <a:tailEnd/>
          </a:ln>
        </p:spPr>
      </p:pic>
      <p:pic>
        <p:nvPicPr>
          <p:cNvPr id="24583" name="Picture 6"/>
          <p:cNvPicPr>
            <a:picLocks noChangeAspect="1" noChangeArrowheads="1"/>
          </p:cNvPicPr>
          <p:nvPr/>
        </p:nvPicPr>
        <p:blipFill>
          <a:blip r:embed="rId4"/>
          <a:srcRect/>
          <a:stretch>
            <a:fillRect/>
          </a:stretch>
        </p:blipFill>
        <p:spPr bwMode="auto">
          <a:xfrm>
            <a:off x="2376488" y="977900"/>
            <a:ext cx="6751637" cy="4710113"/>
          </a:xfrm>
          <a:prstGeom prst="rect">
            <a:avLst/>
          </a:prstGeom>
          <a:noFill/>
          <a:ln w="9525">
            <a:noFill/>
            <a:round/>
            <a:headEnd/>
            <a:tailEnd/>
          </a:ln>
        </p:spPr>
      </p:pic>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5603"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5604" name="Rectangle 3"/>
          <p:cNvSpPr>
            <a:spLocks noGrp="1" noChangeArrowheads="1"/>
          </p:cNvSpPr>
          <p:nvPr>
            <p:ph type="title"/>
          </p:nvPr>
        </p:nvSpPr>
        <p:spPr>
          <a:xfrm>
            <a:off x="457200" y="76200"/>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Herramientas…</a:t>
            </a:r>
          </a:p>
        </p:txBody>
      </p:sp>
      <p:sp>
        <p:nvSpPr>
          <p:cNvPr id="25605"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Source Control: </a:t>
            </a:r>
            <a:r>
              <a:rPr lang="es-ES" b="1">
                <a:solidFill>
                  <a:srgbClr val="000000"/>
                </a:solidFill>
              </a:rPr>
              <a:t>Subversion, SVN plugin</a:t>
            </a:r>
          </a:p>
        </p:txBody>
      </p:sp>
      <p:pic>
        <p:nvPicPr>
          <p:cNvPr id="25606" name="Picture 5"/>
          <p:cNvPicPr>
            <a:picLocks noChangeAspect="1" noChangeArrowheads="1"/>
          </p:cNvPicPr>
          <p:nvPr/>
        </p:nvPicPr>
        <p:blipFill>
          <a:blip r:embed="rId3"/>
          <a:srcRect/>
          <a:stretch>
            <a:fillRect/>
          </a:stretch>
        </p:blipFill>
        <p:spPr bwMode="auto">
          <a:xfrm>
            <a:off x="838200" y="971550"/>
            <a:ext cx="7629525" cy="4738688"/>
          </a:xfrm>
          <a:prstGeom prst="rect">
            <a:avLst/>
          </a:prstGeom>
          <a:noFill/>
          <a:ln w="9525">
            <a:noFill/>
            <a:round/>
            <a:headEnd/>
            <a:tailEnd/>
          </a:ln>
        </p:spPr>
      </p:pic>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6627"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6628" name="Rectangle 3"/>
          <p:cNvSpPr>
            <a:spLocks noGrp="1" noChangeArrowheads="1"/>
          </p:cNvSpPr>
          <p:nvPr>
            <p:ph type="title"/>
          </p:nvPr>
        </p:nvSpPr>
        <p:spPr>
          <a:xfrm>
            <a:off x="457200" y="76200"/>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Herramientas…</a:t>
            </a:r>
          </a:p>
        </p:txBody>
      </p:sp>
      <p:sp>
        <p:nvSpPr>
          <p:cNvPr id="26629"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Repositorio: </a:t>
            </a:r>
            <a:r>
              <a:rPr lang="es-ES" b="1">
                <a:solidFill>
                  <a:srgbClr val="000000"/>
                </a:solidFill>
              </a:rPr>
              <a:t>Google Code</a:t>
            </a:r>
          </a:p>
        </p:txBody>
      </p:sp>
      <p:pic>
        <p:nvPicPr>
          <p:cNvPr id="26630" name="Picture 5"/>
          <p:cNvPicPr>
            <a:picLocks noChangeAspect="1" noChangeArrowheads="1"/>
          </p:cNvPicPr>
          <p:nvPr/>
        </p:nvPicPr>
        <p:blipFill>
          <a:blip r:embed="rId3"/>
          <a:srcRect t="781"/>
          <a:stretch>
            <a:fillRect/>
          </a:stretch>
        </p:blipFill>
        <p:spPr bwMode="auto">
          <a:xfrm>
            <a:off x="1260475" y="1260475"/>
            <a:ext cx="6837363" cy="3905250"/>
          </a:xfrm>
          <a:prstGeom prst="rect">
            <a:avLst/>
          </a:prstGeom>
          <a:noFill/>
          <a:ln w="9525">
            <a:noFill/>
            <a:round/>
            <a:headEnd/>
            <a:tailEnd/>
          </a:ln>
        </p:spPr>
      </p:pic>
      <p:pic>
        <p:nvPicPr>
          <p:cNvPr id="26631" name="Picture 6"/>
          <p:cNvPicPr>
            <a:picLocks noChangeAspect="1" noChangeArrowheads="1"/>
          </p:cNvPicPr>
          <p:nvPr/>
        </p:nvPicPr>
        <p:blipFill>
          <a:blip r:embed="rId4"/>
          <a:srcRect/>
          <a:stretch>
            <a:fillRect/>
          </a:stretch>
        </p:blipFill>
        <p:spPr bwMode="auto">
          <a:xfrm>
            <a:off x="2339975" y="3375025"/>
            <a:ext cx="2222500" cy="584200"/>
          </a:xfrm>
          <a:prstGeom prst="rect">
            <a:avLst/>
          </a:prstGeom>
          <a:noFill/>
          <a:ln w="9525">
            <a:noFill/>
            <a:round/>
            <a:headEnd/>
            <a:tailEnd/>
          </a:ln>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7651"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7652"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Estándares…</a:t>
            </a:r>
          </a:p>
        </p:txBody>
      </p:sp>
      <p:sp>
        <p:nvSpPr>
          <p:cNvPr id="27653" name="Text Box 4"/>
          <p:cNvSpPr txBox="1">
            <a:spLocks noChangeArrowheads="1"/>
          </p:cNvSpPr>
          <p:nvPr/>
        </p:nvSpPr>
        <p:spPr bwMode="auto">
          <a:xfrm>
            <a:off x="76200" y="5729288"/>
            <a:ext cx="81534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Programación orientada a objetos y Normalización de Datos</a:t>
            </a:r>
          </a:p>
        </p:txBody>
      </p:sp>
      <p:pic>
        <p:nvPicPr>
          <p:cNvPr id="27654" name="Picture 5"/>
          <p:cNvPicPr>
            <a:picLocks noChangeAspect="1" noChangeArrowheads="1"/>
          </p:cNvPicPr>
          <p:nvPr/>
        </p:nvPicPr>
        <p:blipFill>
          <a:blip r:embed="rId3"/>
          <a:srcRect/>
          <a:stretch>
            <a:fillRect/>
          </a:stretch>
        </p:blipFill>
        <p:spPr bwMode="auto">
          <a:xfrm>
            <a:off x="1079500" y="1800225"/>
            <a:ext cx="2371725" cy="2924175"/>
          </a:xfrm>
          <a:prstGeom prst="rect">
            <a:avLst/>
          </a:prstGeom>
          <a:noFill/>
          <a:ln w="9525">
            <a:noFill/>
            <a:round/>
            <a:headEnd/>
            <a:tailEnd/>
          </a:ln>
          <a:effectLst>
            <a:outerShdw blurRad="50800" dist="38100" dir="2700000" algn="tl" rotWithShape="0">
              <a:prstClr val="black">
                <a:alpha val="40000"/>
              </a:prstClr>
            </a:outerShdw>
          </a:effectLst>
        </p:spPr>
      </p:pic>
      <p:pic>
        <p:nvPicPr>
          <p:cNvPr id="27655" name="Picture 6"/>
          <p:cNvPicPr>
            <a:picLocks noChangeAspect="1" noChangeArrowheads="1"/>
          </p:cNvPicPr>
          <p:nvPr/>
        </p:nvPicPr>
        <p:blipFill>
          <a:blip r:embed="rId4"/>
          <a:srcRect/>
          <a:stretch>
            <a:fillRect/>
          </a:stretch>
        </p:blipFill>
        <p:spPr bwMode="auto">
          <a:xfrm>
            <a:off x="5580063" y="1800225"/>
            <a:ext cx="2339975" cy="2879725"/>
          </a:xfrm>
          <a:prstGeom prst="rect">
            <a:avLst/>
          </a:prstGeom>
          <a:noFill/>
          <a:ln w="9525">
            <a:noFill/>
            <a:round/>
            <a:headEnd/>
            <a:tailEnd/>
          </a:ln>
          <a:effectLst>
            <a:outerShdw blurRad="50800" dist="38100" dir="2700000" algn="tl" rotWithShape="0">
              <a:prstClr val="black">
                <a:alpha val="40000"/>
              </a:prstClr>
            </a:outerShdw>
          </a:effectLst>
        </p:spPr>
      </p:pic>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867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8676"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Estándares…</a:t>
            </a:r>
          </a:p>
        </p:txBody>
      </p:sp>
      <p:sp>
        <p:nvSpPr>
          <p:cNvPr id="28677"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Modelo Vista Controlador</a:t>
            </a:r>
          </a:p>
        </p:txBody>
      </p:sp>
      <p:pic>
        <p:nvPicPr>
          <p:cNvPr id="28678" name="Picture 5"/>
          <p:cNvPicPr>
            <a:picLocks noChangeAspect="1" noChangeArrowheads="1"/>
          </p:cNvPicPr>
          <p:nvPr/>
        </p:nvPicPr>
        <p:blipFill>
          <a:blip r:embed="rId3"/>
          <a:srcRect/>
          <a:stretch>
            <a:fillRect/>
          </a:stretch>
        </p:blipFill>
        <p:spPr bwMode="auto">
          <a:xfrm>
            <a:off x="138113" y="1549400"/>
            <a:ext cx="4541837" cy="3810000"/>
          </a:xfrm>
          <a:prstGeom prst="rect">
            <a:avLst/>
          </a:prstGeom>
          <a:noFill/>
          <a:ln w="9525">
            <a:noFill/>
            <a:round/>
            <a:headEnd/>
            <a:tailEnd/>
          </a:ln>
        </p:spPr>
      </p:pic>
      <p:pic>
        <p:nvPicPr>
          <p:cNvPr id="28679" name="Picture 6"/>
          <p:cNvPicPr>
            <a:picLocks noChangeAspect="1" noChangeArrowheads="1"/>
          </p:cNvPicPr>
          <p:nvPr/>
        </p:nvPicPr>
        <p:blipFill>
          <a:blip r:embed="rId4"/>
          <a:srcRect/>
          <a:stretch>
            <a:fillRect/>
          </a:stretch>
        </p:blipFill>
        <p:spPr bwMode="auto">
          <a:xfrm>
            <a:off x="5688013" y="1476375"/>
            <a:ext cx="2879725" cy="3779838"/>
          </a:xfrm>
          <a:prstGeom prst="rect">
            <a:avLst/>
          </a:prstGeom>
          <a:noFill/>
          <a:ln w="9525">
            <a:noFill/>
            <a:round/>
            <a:headEnd/>
            <a:tailEnd/>
          </a:ln>
        </p:spPr>
      </p:pic>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29699"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29700"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Estándares…</a:t>
            </a:r>
          </a:p>
        </p:txBody>
      </p:sp>
      <p:sp>
        <p:nvSpPr>
          <p:cNvPr id="29701"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JavaDoc</a:t>
            </a:r>
          </a:p>
        </p:txBody>
      </p:sp>
      <p:pic>
        <p:nvPicPr>
          <p:cNvPr id="29702" name="Picture 5"/>
          <p:cNvPicPr>
            <a:picLocks noChangeAspect="1" noChangeArrowheads="1"/>
          </p:cNvPicPr>
          <p:nvPr/>
        </p:nvPicPr>
        <p:blipFill>
          <a:blip r:embed="rId3"/>
          <a:srcRect/>
          <a:stretch>
            <a:fillRect/>
          </a:stretch>
        </p:blipFill>
        <p:spPr bwMode="auto">
          <a:xfrm>
            <a:off x="1614488" y="1276350"/>
            <a:ext cx="5981700" cy="3838575"/>
          </a:xfrm>
          <a:prstGeom prst="rect">
            <a:avLst/>
          </a:prstGeom>
          <a:noFill/>
          <a:ln w="9525">
            <a:noFill/>
            <a:round/>
            <a:headEnd/>
            <a:tailEnd/>
          </a:ln>
        </p:spPr>
      </p:pic>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0723"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0724"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Estándares…</a:t>
            </a:r>
          </a:p>
        </p:txBody>
      </p:sp>
      <p:sp>
        <p:nvSpPr>
          <p:cNvPr id="30725"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Unit Testing</a:t>
            </a:r>
          </a:p>
        </p:txBody>
      </p:sp>
      <p:pic>
        <p:nvPicPr>
          <p:cNvPr id="30726" name="Picture 5"/>
          <p:cNvPicPr>
            <a:picLocks noChangeAspect="1" noChangeArrowheads="1"/>
          </p:cNvPicPr>
          <p:nvPr/>
        </p:nvPicPr>
        <p:blipFill>
          <a:blip r:embed="rId3"/>
          <a:srcRect/>
          <a:stretch>
            <a:fillRect/>
          </a:stretch>
        </p:blipFill>
        <p:spPr bwMode="auto">
          <a:xfrm>
            <a:off x="2282825" y="1470025"/>
            <a:ext cx="4648200" cy="3667125"/>
          </a:xfrm>
          <a:prstGeom prst="rect">
            <a:avLst/>
          </a:prstGeom>
          <a:noFill/>
          <a:ln w="9525">
            <a:noFill/>
            <a:round/>
            <a:headEnd/>
            <a:tailEnd/>
          </a:ln>
        </p:spPr>
      </p:pic>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3"/>
          <a:srcRect/>
          <a:stretch>
            <a:fillRect/>
          </a:stretch>
        </p:blipFill>
        <p:spPr bwMode="auto">
          <a:xfrm>
            <a:off x="2857488" y="3500438"/>
            <a:ext cx="3429000" cy="2087562"/>
          </a:xfrm>
          <a:prstGeom prst="rect">
            <a:avLst/>
          </a:prstGeom>
          <a:noFill/>
          <a:ln w="9525">
            <a:noFill/>
            <a:round/>
            <a:headEnd/>
            <a:tailEnd/>
          </a:ln>
        </p:spPr>
      </p:pic>
      <p:sp>
        <p:nvSpPr>
          <p:cNvPr id="4099" name="Text Box 2"/>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100" name="Text Box 3"/>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101" name="Text Box 4"/>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Problemática</a:t>
            </a:r>
          </a:p>
        </p:txBody>
      </p:sp>
      <p:sp>
        <p:nvSpPr>
          <p:cNvPr id="4102" name="Text Box 5"/>
          <p:cNvSpPr txBox="1">
            <a:spLocks noChangeArrowheads="1"/>
          </p:cNvSpPr>
          <p:nvPr/>
        </p:nvSpPr>
        <p:spPr bwMode="auto">
          <a:xfrm>
            <a:off x="428625" y="1214438"/>
            <a:ext cx="8229600" cy="4525962"/>
          </a:xfrm>
          <a:prstGeom prst="rect">
            <a:avLst/>
          </a:prstGeom>
          <a:noFill/>
          <a:ln w="9525">
            <a:noFill/>
            <a:round/>
            <a:headEnd/>
            <a:tailEnd/>
          </a:ln>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3200" b="1">
                <a:solidFill>
                  <a:srgbClr val="000000"/>
                </a:solidFill>
              </a:rPr>
              <a:t>   </a:t>
            </a:r>
            <a:r>
              <a:rPr lang="es-ES" sz="2800" b="1">
                <a:solidFill>
                  <a:srgbClr val="005D8F"/>
                </a:solidFill>
              </a:rPr>
              <a:t>“El problema encontrado dentro de la Unidad de Hardware y Software del Departamento de Ingeniería y Arquitectura es el manejo convencional de sus labores que le resta eficiencia a su quehacer diario.”</a:t>
            </a: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3200" b="1">
              <a:solidFill>
                <a:srgbClr val="000000"/>
              </a:solidFill>
            </a:endParaRPr>
          </a:p>
        </p:txBody>
      </p:sp>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1747"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1748"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Agenda</a:t>
            </a:r>
          </a:p>
        </p:txBody>
      </p:sp>
      <p:sp>
        <p:nvSpPr>
          <p:cNvPr id="31749" name="Rectangle 4"/>
          <p:cNvSpPr>
            <a:spLocks noGrp="1" noChangeArrowheads="1"/>
          </p:cNvSpPr>
          <p:nvPr>
            <p:ph type="body" idx="1"/>
          </p:nvPr>
        </p:nvSpPr>
        <p:spPr>
          <a:xfrm>
            <a:off x="457200" y="1260475"/>
            <a:ext cx="8229600" cy="6746875"/>
          </a:xfrm>
        </p:spPr>
        <p:txBody>
          <a:bodyPr/>
          <a:lstStyle/>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Investigación y resultados</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Tecnologías, herramientas y estándares empleados</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FF9900"/>
                </a:solidFill>
              </a:rPr>
              <a:t>Arquitectura de la solución</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Aspectos multiplataforma</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Requerimientos de producción, licenciamiento y costo</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Demostración</a:t>
            </a:r>
          </a:p>
          <a:p>
            <a:pPr marL="333375" indent="-333375" eaLnBrk="1" hangingPunct="1">
              <a:spcBef>
                <a:spcPts val="700"/>
              </a:spcBef>
              <a:buClr>
                <a:srgbClr val="FF9900"/>
              </a:buClr>
              <a:buFont typeface="Wingdings" charset="2"/>
              <a:buChar char=""/>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r>
              <a:rPr lang="es-SV" sz="2800" smtClean="0">
                <a:solidFill>
                  <a:srgbClr val="005D8F"/>
                </a:solidFill>
              </a:rPr>
              <a:t>Sesión de preguntas y respuestas</a:t>
            </a:r>
          </a:p>
          <a:p>
            <a:pPr marL="333375" indent="-333375" eaLnBrk="1" hangingPunct="1">
              <a:spcBef>
                <a:spcPts val="700"/>
              </a:spcBef>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z="2800" smtClean="0">
              <a:solidFill>
                <a:srgbClr val="005D8F"/>
              </a:solidFill>
            </a:endParaRPr>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a:p>
            <a:pPr marL="333375" indent="-333375" eaLnBrk="1" hangingPunct="1">
              <a:buClrTx/>
              <a:buSzTx/>
              <a:buFontTx/>
              <a:buNone/>
              <a:tabLst>
                <a:tab pos="438150" algn="l"/>
                <a:tab pos="887413" algn="l"/>
                <a:tab pos="1336675" algn="l"/>
                <a:tab pos="1785938" algn="l"/>
                <a:tab pos="2235200" algn="l"/>
                <a:tab pos="2684463" algn="l"/>
                <a:tab pos="3133725" algn="l"/>
                <a:tab pos="3582988" algn="l"/>
                <a:tab pos="4032250" algn="l"/>
                <a:tab pos="4481513" algn="l"/>
                <a:tab pos="4930775" algn="l"/>
                <a:tab pos="5380038" algn="l"/>
                <a:tab pos="5829300" algn="l"/>
                <a:tab pos="6278563" algn="l"/>
                <a:tab pos="6727825" algn="l"/>
                <a:tab pos="7177088" algn="l"/>
                <a:tab pos="7626350" algn="l"/>
                <a:tab pos="8075613" algn="l"/>
                <a:tab pos="8524875" algn="l"/>
                <a:tab pos="8974138" algn="l"/>
              </a:tabLst>
            </a:pPr>
            <a:endParaRPr lang="es-SV" smtClean="0"/>
          </a:p>
        </p:txBody>
      </p:sp>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2771"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2772"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Arquitectura…</a:t>
            </a:r>
          </a:p>
        </p:txBody>
      </p:sp>
      <p:sp>
        <p:nvSpPr>
          <p:cNvPr id="32773"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Presentación, Lógica de Negocio y Datos</a:t>
            </a:r>
          </a:p>
        </p:txBody>
      </p:sp>
      <p:pic>
        <p:nvPicPr>
          <p:cNvPr id="32774" name="Picture 5"/>
          <p:cNvPicPr>
            <a:picLocks noChangeAspect="1" noChangeArrowheads="1"/>
          </p:cNvPicPr>
          <p:nvPr/>
        </p:nvPicPr>
        <p:blipFill>
          <a:blip r:embed="rId3"/>
          <a:srcRect/>
          <a:stretch>
            <a:fillRect/>
          </a:stretch>
        </p:blipFill>
        <p:spPr bwMode="auto">
          <a:xfrm>
            <a:off x="1676400" y="2009775"/>
            <a:ext cx="5791200" cy="2638425"/>
          </a:xfrm>
          <a:prstGeom prst="rect">
            <a:avLst/>
          </a:prstGeom>
          <a:noFill/>
          <a:ln w="9525">
            <a:noFill/>
            <a:round/>
            <a:headEnd/>
            <a:tailEnd/>
          </a:ln>
        </p:spPr>
      </p:pic>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5791200" y="63373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379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3796"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Arquitectura…</a:t>
            </a:r>
          </a:p>
        </p:txBody>
      </p:sp>
      <p:sp>
        <p:nvSpPr>
          <p:cNvPr id="33797" name="Text Box 4"/>
          <p:cNvSpPr txBox="1">
            <a:spLocks noChangeArrowheads="1"/>
          </p:cNvSpPr>
          <p:nvPr/>
        </p:nvSpPr>
        <p:spPr bwMode="auto">
          <a:xfrm>
            <a:off x="76200" y="5729288"/>
            <a:ext cx="49530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ICEFaces</a:t>
            </a:r>
          </a:p>
        </p:txBody>
      </p:sp>
      <p:pic>
        <p:nvPicPr>
          <p:cNvPr id="33798" name="Picture 5"/>
          <p:cNvPicPr>
            <a:picLocks noChangeAspect="1" noChangeArrowheads="1"/>
          </p:cNvPicPr>
          <p:nvPr/>
        </p:nvPicPr>
        <p:blipFill>
          <a:blip r:embed="rId3"/>
          <a:srcRect/>
          <a:stretch>
            <a:fillRect/>
          </a:stretch>
        </p:blipFill>
        <p:spPr bwMode="auto">
          <a:xfrm>
            <a:off x="1035050" y="2840038"/>
            <a:ext cx="7143750" cy="2381250"/>
          </a:xfrm>
          <a:prstGeom prst="rect">
            <a:avLst/>
          </a:prstGeom>
          <a:noFill/>
          <a:ln w="9525">
            <a:noFill/>
            <a:round/>
            <a:headEnd/>
            <a:tailEnd/>
          </a:ln>
        </p:spPr>
      </p:pic>
      <p:pic>
        <p:nvPicPr>
          <p:cNvPr id="33799" name="Picture 6"/>
          <p:cNvPicPr>
            <a:picLocks noChangeAspect="1" noChangeArrowheads="1"/>
          </p:cNvPicPr>
          <p:nvPr/>
        </p:nvPicPr>
        <p:blipFill>
          <a:blip r:embed="rId4"/>
          <a:srcRect/>
          <a:stretch>
            <a:fillRect/>
          </a:stretch>
        </p:blipFill>
        <p:spPr bwMode="auto">
          <a:xfrm>
            <a:off x="3278188" y="1506538"/>
            <a:ext cx="2657475" cy="1000125"/>
          </a:xfrm>
          <a:prstGeom prst="rect">
            <a:avLst/>
          </a:prstGeom>
          <a:noFill/>
          <a:ln w="9525">
            <a:noFill/>
            <a:round/>
            <a:headEnd/>
            <a:tailEnd/>
          </a:ln>
        </p:spPr>
      </p:pic>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4819"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4820"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Agenda</a:t>
            </a:r>
          </a:p>
        </p:txBody>
      </p:sp>
      <p:sp>
        <p:nvSpPr>
          <p:cNvPr id="33796" name="Rectangle 4"/>
          <p:cNvSpPr>
            <a:spLocks noGrp="1" noChangeArrowheads="1"/>
          </p:cNvSpPr>
          <p:nvPr>
            <p:ph type="body" idx="1"/>
          </p:nvPr>
        </p:nvSpPr>
        <p:spPr>
          <a:xfrm>
            <a:off x="457200" y="1219200"/>
            <a:ext cx="8229600" cy="6746875"/>
          </a:xfrm>
        </p:spPr>
        <p:txBody>
          <a:bodyPr/>
          <a:lstStyle/>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Investigación y resultados</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Tecnologías, herramientas y estándares empleados</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Arquitectura de la solución</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FF9900"/>
                </a:solidFill>
              </a:rPr>
              <a:t>Aspectos multiplataforma</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Requerimientos de producción, licenciamiento y costo</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Demostración</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Sesión de preguntas y respuestas</a:t>
            </a:r>
          </a:p>
          <a:p>
            <a:pPr marL="338138" indent="-338138" eaLnBrk="1" hangingPunct="1">
              <a:spcBef>
                <a:spcPts val="700"/>
              </a:spcBef>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800" dirty="0" smtClean="0">
              <a:solidFill>
                <a:srgbClr val="005D8F"/>
              </a:solidFill>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5843"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5844"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Plataforma…</a:t>
            </a:r>
          </a:p>
        </p:txBody>
      </p:sp>
      <p:sp>
        <p:nvSpPr>
          <p:cNvPr id="35845" name="Text Box 4"/>
          <p:cNvSpPr txBox="1">
            <a:spLocks noChangeArrowheads="1"/>
          </p:cNvSpPr>
          <p:nvPr/>
        </p:nvSpPr>
        <p:spPr bwMode="auto">
          <a:xfrm>
            <a:off x="76200" y="5729288"/>
            <a:ext cx="49530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Multi-plataforma</a:t>
            </a:r>
          </a:p>
        </p:txBody>
      </p:sp>
      <p:pic>
        <p:nvPicPr>
          <p:cNvPr id="35850" name="Picture 10" descr="H:\opersystems\WindowsVista.small.logo.jpg"/>
          <p:cNvPicPr>
            <a:picLocks noChangeAspect="1" noChangeArrowheads="1"/>
          </p:cNvPicPr>
          <p:nvPr/>
        </p:nvPicPr>
        <p:blipFill>
          <a:blip r:embed="rId3"/>
          <a:srcRect/>
          <a:stretch>
            <a:fillRect/>
          </a:stretch>
        </p:blipFill>
        <p:spPr bwMode="auto">
          <a:xfrm>
            <a:off x="6443643" y="2357430"/>
            <a:ext cx="2700357" cy="2000264"/>
          </a:xfrm>
          <a:prstGeom prst="rect">
            <a:avLst/>
          </a:prstGeom>
          <a:noFill/>
        </p:spPr>
      </p:pic>
      <p:pic>
        <p:nvPicPr>
          <p:cNvPr id="35851" name="Picture 11" descr="H:\opersystems\debian-logo-vertical.gif"/>
          <p:cNvPicPr>
            <a:picLocks noChangeAspect="1" noChangeArrowheads="1"/>
          </p:cNvPicPr>
          <p:nvPr/>
        </p:nvPicPr>
        <p:blipFill>
          <a:blip r:embed="rId4"/>
          <a:srcRect/>
          <a:stretch>
            <a:fillRect/>
          </a:stretch>
        </p:blipFill>
        <p:spPr bwMode="auto">
          <a:xfrm>
            <a:off x="214282" y="2571744"/>
            <a:ext cx="1920831" cy="1698472"/>
          </a:xfrm>
          <a:prstGeom prst="rect">
            <a:avLst/>
          </a:prstGeom>
          <a:noFill/>
        </p:spPr>
      </p:pic>
      <p:pic>
        <p:nvPicPr>
          <p:cNvPr id="35852" name="Picture 12" descr="H:\opersystems\ubuntu-logo.png"/>
          <p:cNvPicPr>
            <a:picLocks noChangeAspect="1" noChangeArrowheads="1"/>
          </p:cNvPicPr>
          <p:nvPr/>
        </p:nvPicPr>
        <p:blipFill>
          <a:blip r:embed="rId5"/>
          <a:srcRect/>
          <a:stretch>
            <a:fillRect/>
          </a:stretch>
        </p:blipFill>
        <p:spPr bwMode="auto">
          <a:xfrm>
            <a:off x="2428860" y="2357430"/>
            <a:ext cx="1714512" cy="1772106"/>
          </a:xfrm>
          <a:prstGeom prst="rect">
            <a:avLst/>
          </a:prstGeom>
          <a:noFill/>
        </p:spPr>
      </p:pic>
      <p:pic>
        <p:nvPicPr>
          <p:cNvPr id="35853" name="Picture 13" descr="H:\opersystems\windows-logo.jpg"/>
          <p:cNvPicPr>
            <a:picLocks noChangeAspect="1" noChangeArrowheads="1"/>
          </p:cNvPicPr>
          <p:nvPr/>
        </p:nvPicPr>
        <p:blipFill>
          <a:blip r:embed="rId6"/>
          <a:srcRect/>
          <a:stretch>
            <a:fillRect/>
          </a:stretch>
        </p:blipFill>
        <p:spPr bwMode="auto">
          <a:xfrm>
            <a:off x="4786314" y="2500306"/>
            <a:ext cx="1766792" cy="1567391"/>
          </a:xfrm>
          <a:prstGeom prst="rect">
            <a:avLst/>
          </a:prstGeom>
          <a:noFill/>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6867"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6868"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smtClean="0">
                <a:solidFill>
                  <a:srgbClr val="005D8F"/>
                </a:solidFill>
              </a:rPr>
              <a:t>Plataforma…</a:t>
            </a:r>
            <a:endParaRPr lang="es-SV" b="1" dirty="0" smtClean="0">
              <a:solidFill>
                <a:srgbClr val="005D8F"/>
              </a:solidFill>
            </a:endParaRPr>
          </a:p>
        </p:txBody>
      </p:sp>
      <p:sp>
        <p:nvSpPr>
          <p:cNvPr id="36869" name="Text Box 4"/>
          <p:cNvSpPr txBox="1">
            <a:spLocks noChangeArrowheads="1"/>
          </p:cNvSpPr>
          <p:nvPr/>
        </p:nvSpPr>
        <p:spPr bwMode="auto">
          <a:xfrm>
            <a:off x="76200" y="5729288"/>
            <a:ext cx="49530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a:solidFill>
                  <a:srgbClr val="000000"/>
                </a:solidFill>
              </a:rPr>
              <a:t>Multi-navegador</a:t>
            </a:r>
          </a:p>
        </p:txBody>
      </p:sp>
      <p:pic>
        <p:nvPicPr>
          <p:cNvPr id="36878" name="Picture 14" descr="H:\browsers\Firefox.png"/>
          <p:cNvPicPr>
            <a:picLocks noChangeAspect="1" noChangeArrowheads="1"/>
          </p:cNvPicPr>
          <p:nvPr/>
        </p:nvPicPr>
        <p:blipFill>
          <a:blip r:embed="rId3"/>
          <a:srcRect/>
          <a:stretch>
            <a:fillRect/>
          </a:stretch>
        </p:blipFill>
        <p:spPr bwMode="auto">
          <a:xfrm>
            <a:off x="428596" y="2500306"/>
            <a:ext cx="1595437" cy="1595437"/>
          </a:xfrm>
          <a:prstGeom prst="rect">
            <a:avLst/>
          </a:prstGeom>
          <a:noFill/>
        </p:spPr>
      </p:pic>
      <p:pic>
        <p:nvPicPr>
          <p:cNvPr id="36879" name="Picture 15" descr="H:\browsers\IE.png"/>
          <p:cNvPicPr>
            <a:picLocks noChangeAspect="1" noChangeArrowheads="1"/>
          </p:cNvPicPr>
          <p:nvPr/>
        </p:nvPicPr>
        <p:blipFill>
          <a:blip r:embed="rId4"/>
          <a:srcRect/>
          <a:stretch>
            <a:fillRect/>
          </a:stretch>
        </p:blipFill>
        <p:spPr bwMode="auto">
          <a:xfrm>
            <a:off x="2714612" y="2476505"/>
            <a:ext cx="1595437" cy="1595437"/>
          </a:xfrm>
          <a:prstGeom prst="rect">
            <a:avLst/>
          </a:prstGeom>
          <a:noFill/>
        </p:spPr>
      </p:pic>
      <p:pic>
        <p:nvPicPr>
          <p:cNvPr id="36880" name="Picture 16" descr="H:\browsers\Opera.png"/>
          <p:cNvPicPr>
            <a:picLocks noChangeAspect="1" noChangeArrowheads="1"/>
          </p:cNvPicPr>
          <p:nvPr/>
        </p:nvPicPr>
        <p:blipFill>
          <a:blip r:embed="rId5"/>
          <a:srcRect/>
          <a:stretch>
            <a:fillRect/>
          </a:stretch>
        </p:blipFill>
        <p:spPr bwMode="auto">
          <a:xfrm>
            <a:off x="5000628" y="2500306"/>
            <a:ext cx="1595437" cy="1595437"/>
          </a:xfrm>
          <a:prstGeom prst="rect">
            <a:avLst/>
          </a:prstGeom>
          <a:noFill/>
        </p:spPr>
      </p:pic>
      <p:pic>
        <p:nvPicPr>
          <p:cNvPr id="36881" name="Picture 17" descr="H:\browsers\Safari.png"/>
          <p:cNvPicPr>
            <a:picLocks noChangeAspect="1" noChangeArrowheads="1"/>
          </p:cNvPicPr>
          <p:nvPr/>
        </p:nvPicPr>
        <p:blipFill>
          <a:blip r:embed="rId6"/>
          <a:srcRect/>
          <a:stretch>
            <a:fillRect/>
          </a:stretch>
        </p:blipFill>
        <p:spPr bwMode="auto">
          <a:xfrm>
            <a:off x="7119967" y="2500306"/>
            <a:ext cx="1595437" cy="1595437"/>
          </a:xfrm>
          <a:prstGeom prst="rect">
            <a:avLst/>
          </a:prstGeom>
          <a:noFill/>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7891"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7892"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Agenda</a:t>
            </a:r>
          </a:p>
        </p:txBody>
      </p:sp>
      <p:sp>
        <p:nvSpPr>
          <p:cNvPr id="36868" name="Rectangle 4"/>
          <p:cNvSpPr>
            <a:spLocks noGrp="1" noChangeArrowheads="1"/>
          </p:cNvSpPr>
          <p:nvPr>
            <p:ph type="body" idx="1"/>
          </p:nvPr>
        </p:nvSpPr>
        <p:spPr>
          <a:xfrm>
            <a:off x="457200" y="1219200"/>
            <a:ext cx="8229600" cy="6746875"/>
          </a:xfrm>
        </p:spPr>
        <p:txBody>
          <a:bodyPr/>
          <a:lstStyle/>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Investigación y resultados</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Tecnologías, herramientas y estándares empleados</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Arquitectura de la solución</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Aspectos multiplataforma</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FF9900"/>
                </a:solidFill>
              </a:rPr>
              <a:t>Requerimientos de producción, licenciamiento y costo</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Demostración</a:t>
            </a:r>
          </a:p>
          <a:p>
            <a:pPr marL="339725" indent="-339725" eaLnBrk="1" hangingPunct="1">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SV" sz="2800" kern="1200" dirty="0" smtClean="0">
                <a:solidFill>
                  <a:srgbClr val="005D8F"/>
                </a:solidFill>
              </a:rPr>
              <a:t>Sesión de preguntas y respuestas</a:t>
            </a:r>
          </a:p>
          <a:p>
            <a:pPr marL="338138" indent="-338138" eaLnBrk="1" hangingPunct="1">
              <a:spcBef>
                <a:spcPts val="700"/>
              </a:spcBef>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800" dirty="0" smtClean="0">
              <a:solidFill>
                <a:srgbClr val="005D8F"/>
              </a:solidFill>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a:p>
            <a:pPr marL="338138" indent="-338138" eaLnBrk="1" hangingPunct="1">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s-SV" sz="2400" dirty="0" smtClean="0">
              <a:latin typeface="Times New Roman" pitchFamily="16" charset="0"/>
              <a:cs typeface="Arial Unicode MS"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8915"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8916"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Requerimientos…</a:t>
            </a:r>
          </a:p>
        </p:txBody>
      </p:sp>
      <p:sp>
        <p:nvSpPr>
          <p:cNvPr id="38917" name="AutoShape 4"/>
          <p:cNvSpPr>
            <a:spLocks noChangeArrowheads="1"/>
          </p:cNvSpPr>
          <p:nvPr/>
        </p:nvSpPr>
        <p:spPr bwMode="auto">
          <a:xfrm>
            <a:off x="711186" y="4886341"/>
            <a:ext cx="1860550" cy="900113"/>
          </a:xfrm>
          <a:prstGeom prst="roundRect">
            <a:avLst>
              <a:gd name="adj" fmla="val 176"/>
            </a:avLst>
          </a:prstGeom>
          <a:ln>
            <a:headEnd/>
            <a:tailEnd/>
          </a:ln>
        </p:spPr>
        <p:style>
          <a:lnRef idx="0">
            <a:schemeClr val="accent1"/>
          </a:lnRef>
          <a:fillRef idx="3">
            <a:schemeClr val="accent1"/>
          </a:fillRef>
          <a:effectRef idx="3">
            <a:schemeClr val="accent1"/>
          </a:effectRef>
          <a:fontRef idx="minor">
            <a:schemeClr val="lt1"/>
          </a:fontRef>
        </p:style>
        <p:txBody>
          <a:bodyPr lIns="90000" tIns="45000" rIns="90000" bIns="45000" anchor="ctr" anchorCtr="1"/>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dirty="0">
                <a:solidFill>
                  <a:srgbClr val="000000"/>
                </a:solidFill>
              </a:rPr>
              <a:t>Windows </a:t>
            </a: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dirty="0">
                <a:solidFill>
                  <a:srgbClr val="000000"/>
                </a:solidFill>
              </a:rPr>
              <a:t>XP / Vista</a:t>
            </a:r>
          </a:p>
        </p:txBody>
      </p:sp>
      <p:sp>
        <p:nvSpPr>
          <p:cNvPr id="38918" name="AutoShape 5"/>
          <p:cNvSpPr>
            <a:spLocks noChangeArrowheads="1"/>
          </p:cNvSpPr>
          <p:nvPr/>
        </p:nvSpPr>
        <p:spPr bwMode="auto">
          <a:xfrm>
            <a:off x="2640013" y="4895850"/>
            <a:ext cx="1860550" cy="900113"/>
          </a:xfrm>
          <a:prstGeom prst="roundRect">
            <a:avLst>
              <a:gd name="adj" fmla="val 176"/>
            </a:avLst>
          </a:prstGeom>
          <a:ln>
            <a:headEnd/>
            <a:tailEnd/>
          </a:ln>
        </p:spPr>
        <p:style>
          <a:lnRef idx="0">
            <a:schemeClr val="accent1"/>
          </a:lnRef>
          <a:fillRef idx="3">
            <a:schemeClr val="accent1"/>
          </a:fillRef>
          <a:effectRef idx="3">
            <a:schemeClr val="accent1"/>
          </a:effectRef>
          <a:fontRef idx="minor">
            <a:schemeClr val="lt1"/>
          </a:fontRef>
        </p:style>
        <p:txBody>
          <a:bodyPr lIns="90000" tIns="45000" rIns="90000" bIns="45000" anchor="ctr" anchorCtr="1"/>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GNU/Linux</a:t>
            </a:r>
          </a:p>
        </p:txBody>
      </p:sp>
      <p:sp>
        <p:nvSpPr>
          <p:cNvPr id="38919" name="AutoShape 6"/>
          <p:cNvSpPr>
            <a:spLocks noChangeArrowheads="1"/>
          </p:cNvSpPr>
          <p:nvPr/>
        </p:nvSpPr>
        <p:spPr bwMode="auto">
          <a:xfrm>
            <a:off x="4583113" y="4895850"/>
            <a:ext cx="1860550" cy="900113"/>
          </a:xfrm>
          <a:prstGeom prst="roundRect">
            <a:avLst>
              <a:gd name="adj" fmla="val 176"/>
            </a:avLst>
          </a:prstGeom>
          <a:ln>
            <a:headEnd/>
            <a:tailEnd/>
          </a:ln>
        </p:spPr>
        <p:style>
          <a:lnRef idx="0">
            <a:schemeClr val="accent1"/>
          </a:lnRef>
          <a:fillRef idx="3">
            <a:schemeClr val="accent1"/>
          </a:fillRef>
          <a:effectRef idx="3">
            <a:schemeClr val="accent1"/>
          </a:effectRef>
          <a:fontRef idx="minor">
            <a:schemeClr val="lt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Solaris / </a:t>
            </a:r>
          </a:p>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Opensolaris</a:t>
            </a:r>
          </a:p>
        </p:txBody>
      </p:sp>
      <p:sp>
        <p:nvSpPr>
          <p:cNvPr id="38920" name="AutoShape 7"/>
          <p:cNvSpPr>
            <a:spLocks noChangeArrowheads="1"/>
          </p:cNvSpPr>
          <p:nvPr/>
        </p:nvSpPr>
        <p:spPr bwMode="auto">
          <a:xfrm>
            <a:off x="6564313" y="4895850"/>
            <a:ext cx="1860550" cy="900113"/>
          </a:xfrm>
          <a:prstGeom prst="roundRect">
            <a:avLst>
              <a:gd name="adj" fmla="val 176"/>
            </a:avLst>
          </a:prstGeom>
          <a:ln>
            <a:headEnd/>
            <a:tailEnd/>
          </a:ln>
        </p:spPr>
        <p:style>
          <a:lnRef idx="0">
            <a:schemeClr val="accent1"/>
          </a:lnRef>
          <a:fillRef idx="3">
            <a:schemeClr val="accent1"/>
          </a:fillRef>
          <a:effectRef idx="3">
            <a:schemeClr val="accent1"/>
          </a:effectRef>
          <a:fontRef idx="minor">
            <a:schemeClr val="lt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Mac OSX</a:t>
            </a:r>
          </a:p>
        </p:txBody>
      </p:sp>
      <p:sp>
        <p:nvSpPr>
          <p:cNvPr id="38921" name="AutoShape 8"/>
          <p:cNvSpPr>
            <a:spLocks noChangeArrowheads="1"/>
          </p:cNvSpPr>
          <p:nvPr/>
        </p:nvSpPr>
        <p:spPr bwMode="auto">
          <a:xfrm>
            <a:off x="684213" y="4068763"/>
            <a:ext cx="7740650" cy="720725"/>
          </a:xfrm>
          <a:prstGeom prst="roundRect">
            <a:avLst>
              <a:gd name="adj" fmla="val 218"/>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Java 6 (Java EE 5 compatible)</a:t>
            </a:r>
          </a:p>
        </p:txBody>
      </p:sp>
      <p:sp>
        <p:nvSpPr>
          <p:cNvPr id="38922" name="AutoShape 9"/>
          <p:cNvSpPr>
            <a:spLocks noChangeArrowheads="1"/>
          </p:cNvSpPr>
          <p:nvPr/>
        </p:nvSpPr>
        <p:spPr bwMode="auto">
          <a:xfrm>
            <a:off x="684213" y="3563938"/>
            <a:ext cx="7740650" cy="360362"/>
          </a:xfrm>
          <a:prstGeom prst="roundRect">
            <a:avLst>
              <a:gd name="adj" fmla="val 440"/>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Tomcat 6.0</a:t>
            </a:r>
          </a:p>
        </p:txBody>
      </p:sp>
      <p:sp>
        <p:nvSpPr>
          <p:cNvPr id="38923" name="AutoShape 10"/>
          <p:cNvSpPr>
            <a:spLocks noChangeArrowheads="1"/>
          </p:cNvSpPr>
          <p:nvPr/>
        </p:nvSpPr>
        <p:spPr bwMode="auto">
          <a:xfrm>
            <a:off x="684213" y="3060700"/>
            <a:ext cx="7740650" cy="360363"/>
          </a:xfrm>
          <a:prstGeom prst="roundRect">
            <a:avLst>
              <a:gd name="adj" fmla="val 440"/>
            </a:avLst>
          </a:prstGeom>
          <a:ln>
            <a:headEnd/>
            <a:tailEnd/>
          </a:ln>
        </p:spPr>
        <p:style>
          <a:lnRef idx="1">
            <a:schemeClr val="accent1"/>
          </a:lnRef>
          <a:fillRef idx="2">
            <a:schemeClr val="accent1"/>
          </a:fillRef>
          <a:effectRef idx="1">
            <a:schemeClr val="accent1"/>
          </a:effectRef>
          <a:fontRef idx="minor">
            <a:schemeClr val="dk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MySql 5.0</a:t>
            </a:r>
          </a:p>
        </p:txBody>
      </p:sp>
      <p:sp>
        <p:nvSpPr>
          <p:cNvPr id="38924" name="AutoShape 11"/>
          <p:cNvSpPr>
            <a:spLocks noChangeArrowheads="1"/>
          </p:cNvSpPr>
          <p:nvPr/>
        </p:nvSpPr>
        <p:spPr bwMode="auto">
          <a:xfrm>
            <a:off x="684213" y="1895475"/>
            <a:ext cx="1860550" cy="438150"/>
          </a:xfrm>
          <a:prstGeom prst="roundRect">
            <a:avLst>
              <a:gd name="adj" fmla="val 361"/>
            </a:avLst>
          </a:prstGeom>
          <a:ln>
            <a:headEnd/>
            <a:tailEnd/>
          </a:ln>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Mozilla Firefox</a:t>
            </a:r>
          </a:p>
        </p:txBody>
      </p:sp>
      <p:sp>
        <p:nvSpPr>
          <p:cNvPr id="38925" name="AutoShape 12"/>
          <p:cNvSpPr>
            <a:spLocks noChangeArrowheads="1"/>
          </p:cNvSpPr>
          <p:nvPr/>
        </p:nvSpPr>
        <p:spPr bwMode="auto">
          <a:xfrm>
            <a:off x="2663825" y="1901825"/>
            <a:ext cx="1860550" cy="438150"/>
          </a:xfrm>
          <a:prstGeom prst="roundRect">
            <a:avLst>
              <a:gd name="adj" fmla="val 361"/>
            </a:avLst>
          </a:prstGeom>
          <a:ln>
            <a:headEnd/>
            <a:tailEnd/>
          </a:ln>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Explorer</a:t>
            </a:r>
          </a:p>
        </p:txBody>
      </p:sp>
      <p:sp>
        <p:nvSpPr>
          <p:cNvPr id="38926" name="AutoShape 13"/>
          <p:cNvSpPr>
            <a:spLocks noChangeArrowheads="1"/>
          </p:cNvSpPr>
          <p:nvPr/>
        </p:nvSpPr>
        <p:spPr bwMode="auto">
          <a:xfrm>
            <a:off x="4608513" y="1901825"/>
            <a:ext cx="1860550" cy="438150"/>
          </a:xfrm>
          <a:prstGeom prst="roundRect">
            <a:avLst>
              <a:gd name="adj" fmla="val 361"/>
            </a:avLst>
          </a:prstGeom>
          <a:ln>
            <a:headEnd/>
            <a:tailEnd/>
          </a:ln>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Opera</a:t>
            </a:r>
          </a:p>
        </p:txBody>
      </p:sp>
      <p:sp>
        <p:nvSpPr>
          <p:cNvPr id="38927" name="AutoShape 14"/>
          <p:cNvSpPr>
            <a:spLocks noChangeArrowheads="1"/>
          </p:cNvSpPr>
          <p:nvPr/>
        </p:nvSpPr>
        <p:spPr bwMode="auto">
          <a:xfrm>
            <a:off x="6588125" y="1901825"/>
            <a:ext cx="1860550" cy="438150"/>
          </a:xfrm>
          <a:prstGeom prst="roundRect">
            <a:avLst>
              <a:gd name="adj" fmla="val 361"/>
            </a:avLst>
          </a:prstGeom>
          <a:ln>
            <a:headEnd/>
            <a:tailEnd/>
          </a:ln>
        </p:spPr>
        <p:style>
          <a:lnRef idx="1">
            <a:schemeClr val="accent2"/>
          </a:lnRef>
          <a:fillRef idx="2">
            <a:schemeClr val="accent2"/>
          </a:fillRef>
          <a:effectRef idx="1">
            <a:schemeClr val="accent2"/>
          </a:effectRef>
          <a:fontRef idx="minor">
            <a:schemeClr val="dk1"/>
          </a:fontRef>
        </p:style>
        <p:txBody>
          <a:bodyPr lIns="90000" tIns="45000" rIns="90000" bIns="45000" anchor="ctr" anchorCtr="1"/>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Konkeror</a:t>
            </a:r>
          </a:p>
        </p:txBody>
      </p:sp>
      <p:sp>
        <p:nvSpPr>
          <p:cNvPr id="38928" name="Text Box 15"/>
          <p:cNvSpPr txBox="1">
            <a:spLocks noChangeArrowheads="1"/>
          </p:cNvSpPr>
          <p:nvPr/>
        </p:nvSpPr>
        <p:spPr bwMode="auto">
          <a:xfrm>
            <a:off x="612775" y="2592388"/>
            <a:ext cx="2160588" cy="365125"/>
          </a:xfrm>
          <a:prstGeom prst="rect">
            <a:avLst/>
          </a:prstGeom>
          <a:noFill/>
          <a:ln w="9525">
            <a:noFill/>
            <a:round/>
            <a:headEnd/>
            <a:tailEnd/>
          </a:ln>
        </p:spPr>
        <p:txBody>
          <a:bodyPr lIns="90000" tIns="45000" rIns="90000" bIns="45000"/>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Server:</a:t>
            </a:r>
          </a:p>
        </p:txBody>
      </p:sp>
      <p:sp>
        <p:nvSpPr>
          <p:cNvPr id="38929" name="Text Box 16"/>
          <p:cNvSpPr txBox="1">
            <a:spLocks noChangeArrowheads="1"/>
          </p:cNvSpPr>
          <p:nvPr/>
        </p:nvSpPr>
        <p:spPr bwMode="auto">
          <a:xfrm>
            <a:off x="612775" y="1439863"/>
            <a:ext cx="1439863" cy="365125"/>
          </a:xfrm>
          <a:prstGeom prst="rect">
            <a:avLst/>
          </a:prstGeom>
          <a:noFill/>
          <a:ln w="9525">
            <a:noFill/>
            <a:round/>
            <a:headEnd/>
            <a:tailEnd/>
          </a:ln>
        </p:spPr>
        <p:txBody>
          <a:bodyPr lIns="90000" tIns="45000" rIns="90000" bIns="45000"/>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a:solidFill>
                  <a:srgbClr val="000000"/>
                </a:solidFill>
              </a:rPr>
              <a:t>Cliente: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39939"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39940"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smtClean="0">
                <a:solidFill>
                  <a:srgbClr val="005D8F"/>
                </a:solidFill>
              </a:rPr>
              <a:t>Licenciamiento…</a:t>
            </a:r>
          </a:p>
        </p:txBody>
      </p:sp>
      <p:sp>
        <p:nvSpPr>
          <p:cNvPr id="39941" name="Text Box 4"/>
          <p:cNvSpPr txBox="1">
            <a:spLocks noChangeArrowheads="1"/>
          </p:cNvSpPr>
          <p:nvPr/>
        </p:nvSpPr>
        <p:spPr bwMode="auto">
          <a:xfrm>
            <a:off x="457200" y="1219200"/>
            <a:ext cx="8229600" cy="6746875"/>
          </a:xfrm>
          <a:prstGeom prst="rect">
            <a:avLst/>
          </a:prstGeom>
          <a:noFill/>
          <a:ln w="9525">
            <a:noFill/>
            <a:round/>
            <a:headEnd/>
            <a:tailEnd/>
          </a:ln>
        </p:spPr>
        <p:txBody>
          <a:bodyPr lIns="90000" tIns="46800" rIns="90000" bIns="46800"/>
          <a:lstStyle/>
          <a:p>
            <a:pPr marL="338138" indent="-338138">
              <a:spcBef>
                <a:spcPts val="700"/>
              </a:spcBef>
              <a:buClr>
                <a:srgbClr val="FF9900"/>
              </a:buClr>
              <a:buFont typeface="Wingdings" charset="2"/>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Apache Public License</a:t>
            </a:r>
          </a:p>
          <a:p>
            <a:pPr marL="338138" indent="-338138">
              <a:spcBef>
                <a:spcPts val="700"/>
              </a:spcBef>
              <a:buClr>
                <a:srgbClr val="FF9900"/>
              </a:buClr>
              <a:buFont typeface="Wingdings" charset="2"/>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Netbeans Public License</a:t>
            </a:r>
          </a:p>
          <a:p>
            <a:pPr marL="338138" indent="-338138">
              <a:spcBef>
                <a:spcPts val="700"/>
              </a:spcBef>
              <a:buClr>
                <a:srgbClr val="FF9900"/>
              </a:buClr>
              <a:buFont typeface="Wingdings" charset="2"/>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General Public License</a:t>
            </a:r>
          </a:p>
          <a:p>
            <a:pPr marL="338138" indent="-338138">
              <a:spcBef>
                <a:spcPts val="700"/>
              </a:spcBef>
              <a:buClr>
                <a:srgbClr val="FF9900"/>
              </a:buClr>
              <a:buFont typeface="Wingdings" charset="2"/>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Common Development and Distribution License</a:t>
            </a:r>
          </a:p>
          <a:p>
            <a:pPr marL="338138" indent="-338138">
              <a:spcBef>
                <a:spcPts val="700"/>
              </a:spcBef>
              <a:buClrTx/>
              <a:buSzTx/>
              <a:buFontTx/>
              <a:buNone/>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endParaRPr lang="es-SV" sz="2800">
              <a:solidFill>
                <a:srgbClr val="005D8F"/>
              </a:solidFill>
            </a:endParaRPr>
          </a:p>
          <a:p>
            <a:pPr marL="338138" indent="-338138">
              <a:spcBef>
                <a:spcPts val="700"/>
              </a:spcBef>
              <a:buClrTx/>
              <a:buSzTx/>
              <a:buFontTx/>
              <a:buNone/>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Conceptos Clave en Común:</a:t>
            </a:r>
          </a:p>
          <a:p>
            <a:pPr marL="338138" indent="-338138">
              <a:spcBef>
                <a:spcPts val="700"/>
              </a:spcBef>
              <a:buClrTx/>
              <a:buSzTx/>
              <a:buFontTx/>
              <a:buNone/>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endParaRPr lang="es-SV" sz="2800">
              <a:solidFill>
                <a:srgbClr val="005D8F"/>
              </a:solidFill>
            </a:endParaRPr>
          </a:p>
          <a:p>
            <a:pPr marL="338138" indent="-338138">
              <a:spcBef>
                <a:spcPts val="700"/>
              </a:spcBef>
              <a:buClr>
                <a:srgbClr val="FF9900"/>
              </a:buClr>
              <a:buFont typeface="Wingdings" charset="2"/>
              <a:buChar char=""/>
              <a:tabLst>
                <a:tab pos="338138" algn="l"/>
                <a:tab pos="785813" algn="l"/>
                <a:tab pos="1235075" algn="l"/>
                <a:tab pos="1684338" algn="l"/>
                <a:tab pos="2133600" algn="l"/>
                <a:tab pos="2582863" algn="l"/>
                <a:tab pos="3032125" algn="l"/>
                <a:tab pos="3481388" algn="l"/>
                <a:tab pos="3930650" algn="l"/>
                <a:tab pos="4379913" algn="l"/>
                <a:tab pos="4829175" algn="l"/>
                <a:tab pos="5278438" algn="l"/>
                <a:tab pos="5727700" algn="l"/>
                <a:tab pos="6176963" algn="l"/>
                <a:tab pos="6626225" algn="l"/>
                <a:tab pos="7075488" algn="l"/>
                <a:tab pos="7524750" algn="l"/>
                <a:tab pos="7974013" algn="l"/>
                <a:tab pos="8423275" algn="l"/>
                <a:tab pos="8872538" algn="l"/>
                <a:tab pos="9321800" algn="l"/>
              </a:tabLst>
            </a:pPr>
            <a:r>
              <a:rPr lang="es-SV" sz="2800">
                <a:solidFill>
                  <a:srgbClr val="005D8F"/>
                </a:solidFill>
              </a:rPr>
              <a:t>Libertad, Colaboración, Flexibilidad, Costo, Autoría, Extensibilidad</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5791200" y="6324600"/>
            <a:ext cx="1828800" cy="8255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0963" name="Text Box 2"/>
          <p:cNvSpPr txBox="1">
            <a:spLocks noChangeArrowheads="1"/>
          </p:cNvSpPr>
          <p:nvPr/>
        </p:nvSpPr>
        <p:spPr bwMode="auto">
          <a:xfrm>
            <a:off x="228600" y="6324600"/>
            <a:ext cx="1371600" cy="460375"/>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0964" name="Rectangle 3"/>
          <p:cNvSpPr>
            <a:spLocks noGrp="1" noChangeArrowheads="1"/>
          </p:cNvSpPr>
          <p:nvPr>
            <p:ph type="title"/>
          </p:nvPr>
        </p:nvSpPr>
        <p:spPr>
          <a:xfrm>
            <a:off x="457200" y="274638"/>
            <a:ext cx="82296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dirty="0" smtClean="0">
                <a:solidFill>
                  <a:srgbClr val="005D8F"/>
                </a:solidFill>
              </a:rPr>
              <a:t>Costos…</a:t>
            </a:r>
          </a:p>
        </p:txBody>
      </p:sp>
      <p:graphicFrame>
        <p:nvGraphicFramePr>
          <p:cNvPr id="39940" name="Group 4"/>
          <p:cNvGraphicFramePr>
            <a:graphicFrameLocks noGrp="1"/>
          </p:cNvGraphicFramePr>
          <p:nvPr/>
        </p:nvGraphicFramePr>
        <p:xfrm>
          <a:off x="1400175" y="1817688"/>
          <a:ext cx="5800725" cy="2100264"/>
        </p:xfrm>
        <a:graphic>
          <a:graphicData uri="http://schemas.openxmlformats.org/drawingml/2006/table">
            <a:tbl>
              <a:tblPr lastCol="1">
                <a:effectLst>
                  <a:reflection blurRad="6350" stA="50000" endA="300" endPos="55500" dist="101600" dir="5400000" sy="-100000" algn="bl" rotWithShape="0"/>
                </a:effectLst>
                <a:tableStyleId>{35758FB7-9AC5-4552-8A53-C91805E547FA}</a:tableStyleId>
              </a:tblPr>
              <a:tblGrid>
                <a:gridCol w="2886073"/>
                <a:gridCol w="2914652"/>
              </a:tblGrid>
              <a:tr h="700088">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smtClean="0">
                          <a:solidFill>
                            <a:srgbClr val="005D8F"/>
                          </a:solidFill>
                          <a:latin typeface="+mj-lt"/>
                          <a:ea typeface="+mj-ea"/>
                          <a:cs typeface="+mj-cs"/>
                        </a:rPr>
                        <a:t>Hardware</a:t>
                      </a:r>
                    </a:p>
                  </a:txBody>
                  <a:tcPr marL="90000" marR="90000" marT="92124" marB="46800" anchor="ctr" horzOverflow="overflow"/>
                </a:tc>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smtClean="0">
                          <a:solidFill>
                            <a:srgbClr val="005D8F"/>
                          </a:solidFill>
                          <a:latin typeface="+mj-lt"/>
                          <a:ea typeface="+mj-ea"/>
                          <a:cs typeface="+mj-cs"/>
                        </a:rPr>
                        <a:t>$2,184.5</a:t>
                      </a:r>
                    </a:p>
                  </a:txBody>
                  <a:tcPr marL="90000" marR="90000" marT="92124" marB="46800" anchor="ctr" horzOverflow="overflow"/>
                </a:tc>
              </a:tr>
              <a:tr h="700088">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smtClean="0">
                          <a:solidFill>
                            <a:srgbClr val="005D8F"/>
                          </a:solidFill>
                          <a:latin typeface="+mj-lt"/>
                          <a:ea typeface="+mj-ea"/>
                          <a:cs typeface="+mj-cs"/>
                        </a:rPr>
                        <a:t>Software</a:t>
                      </a:r>
                    </a:p>
                  </a:txBody>
                  <a:tcPr marL="90000" marR="90000" marT="92124" marB="46800" anchor="ctr" horzOverflow="overflow"/>
                </a:tc>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smtClean="0">
                          <a:solidFill>
                            <a:srgbClr val="005D8F"/>
                          </a:solidFill>
                          <a:latin typeface="+mj-lt"/>
                          <a:ea typeface="+mj-ea"/>
                          <a:cs typeface="+mj-cs"/>
                        </a:rPr>
                        <a:t>$0.00</a:t>
                      </a:r>
                    </a:p>
                  </a:txBody>
                  <a:tcPr marL="90000" marR="90000" marT="92124" marB="46800" anchor="ctr" horzOverflow="overflow"/>
                </a:tc>
              </a:tr>
              <a:tr h="700088">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err="1" smtClean="0">
                          <a:solidFill>
                            <a:srgbClr val="005D8F"/>
                          </a:solidFill>
                          <a:latin typeface="+mj-lt"/>
                          <a:ea typeface="+mj-ea"/>
                          <a:cs typeface="+mj-cs"/>
                        </a:rPr>
                        <a:t>Networking</a:t>
                      </a:r>
                      <a:endParaRPr lang="es-SV" sz="2800" b="1" dirty="0" smtClean="0">
                        <a:solidFill>
                          <a:srgbClr val="005D8F"/>
                        </a:solidFill>
                        <a:latin typeface="+mj-lt"/>
                        <a:ea typeface="+mj-ea"/>
                        <a:cs typeface="+mj-cs"/>
                      </a:endParaRPr>
                    </a:p>
                  </a:txBody>
                  <a:tcPr marL="90000" marR="90000" marT="92124" marB="46800" anchor="ctr" horzOverflow="overflow"/>
                </a:tc>
                <a:tc>
                  <a:txBody>
                    <a:bodyPr/>
                    <a:lstStyle/>
                    <a:p>
                      <a:pPr marL="0" marR="0" lvl="0" indent="0" algn="ctr" defTabSz="449263" rtl="0" eaLnBrk="1" fontAlgn="base" latinLnBrk="0" hangingPunct="1">
                        <a:lnSpc>
                          <a:spcPct val="87000"/>
                        </a:lnSpc>
                        <a:spcBef>
                          <a:spcPct val="0"/>
                        </a:spcBef>
                        <a:spcAft>
                          <a:spcPct val="0"/>
                        </a:spcAft>
                        <a:buClr>
                          <a:srgbClr val="000000"/>
                        </a:buClr>
                        <a:buSzPct val="100000"/>
                        <a:buFont typeface="Times New Roman"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2800" b="1" dirty="0" smtClean="0">
                          <a:solidFill>
                            <a:srgbClr val="005D8F"/>
                          </a:solidFill>
                          <a:latin typeface="+mj-lt"/>
                          <a:ea typeface="+mj-ea"/>
                          <a:cs typeface="+mj-cs"/>
                        </a:rPr>
                        <a:t>$603.75</a:t>
                      </a:r>
                    </a:p>
                  </a:txBody>
                  <a:tcPr marL="90000" marR="90000" marT="92124" marB="46800" anchor="ctr" horzOverflow="overflow"/>
                </a:tc>
              </a:tr>
            </a:tbl>
          </a:graphicData>
        </a:graphic>
      </p:graphicFrame>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5123"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5124"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Investigación</a:t>
            </a:r>
          </a:p>
        </p:txBody>
      </p:sp>
      <p:pic>
        <p:nvPicPr>
          <p:cNvPr id="5125" name="Picture 4"/>
          <p:cNvPicPr>
            <a:picLocks noChangeAspect="1" noChangeArrowheads="1"/>
          </p:cNvPicPr>
          <p:nvPr/>
        </p:nvPicPr>
        <p:blipFill>
          <a:blip r:embed="rId3"/>
          <a:srcRect/>
          <a:stretch>
            <a:fillRect/>
          </a:stretch>
        </p:blipFill>
        <p:spPr bwMode="auto">
          <a:xfrm>
            <a:off x="2143125" y="2500313"/>
            <a:ext cx="5000625" cy="3000375"/>
          </a:xfrm>
          <a:prstGeom prst="rect">
            <a:avLst/>
          </a:prstGeom>
          <a:noFill/>
          <a:ln w="9525">
            <a:noFill/>
            <a:round/>
            <a:headEnd/>
            <a:tailEnd/>
          </a:ln>
        </p:spPr>
      </p:pic>
      <p:sp>
        <p:nvSpPr>
          <p:cNvPr id="6149" name="Text Box 5"/>
          <p:cNvSpPr txBox="1">
            <a:spLocks noChangeArrowheads="1"/>
          </p:cNvSpPr>
          <p:nvPr/>
        </p:nvSpPr>
        <p:spPr bwMode="auto">
          <a:xfrm>
            <a:off x="428625" y="1285875"/>
            <a:ext cx="8229600" cy="4525963"/>
          </a:xfrm>
          <a:prstGeom prst="rect">
            <a:avLst/>
          </a:prstGeom>
          <a:noFill/>
          <a:ln w="9525">
            <a:noFill/>
            <a:round/>
            <a:headEnd/>
            <a:tailEnd/>
          </a:ln>
          <a:effectLst/>
        </p:spPr>
        <p:txBody>
          <a:bodyPr lIns="90000" tIns="46800" rIns="90000" bIns="46800"/>
          <a:lstStyle/>
          <a:p>
            <a:pPr marL="339725" indent="-339725" algn="ctr">
              <a:lnSpc>
                <a:spcPct val="150000"/>
              </a:lnSpc>
              <a:spcBef>
                <a:spcPts val="700"/>
              </a:spcBef>
              <a:buClr>
                <a:srgbClr val="FF9900"/>
              </a:buCl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b="1" dirty="0">
                <a:solidFill>
                  <a:srgbClr val="005D8F"/>
                </a:solidFill>
              </a:rPr>
              <a:t>Metodología de la Investigación</a:t>
            </a:r>
          </a:p>
          <a:p>
            <a:pPr marL="339725" indent="-339725" algn="ctr">
              <a:lnSpc>
                <a:spcPct val="150000"/>
              </a:lnSpc>
              <a:spcBef>
                <a:spcPts val="700"/>
              </a:spcBef>
              <a:buClr>
                <a:srgbClr val="FF9900"/>
              </a:buCl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Opinión especializada de expertos.</a:t>
            </a: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3200" dirty="0">
              <a:solidFill>
                <a:srgbClr val="000000"/>
              </a:solidFill>
            </a:endParaRPr>
          </a:p>
        </p:txBody>
      </p:sp>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1987"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1988"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Agenda</a:t>
            </a:r>
          </a:p>
        </p:txBody>
      </p:sp>
      <p:sp>
        <p:nvSpPr>
          <p:cNvPr id="41989" name="Text Box 4"/>
          <p:cNvSpPr txBox="1">
            <a:spLocks noChangeArrowheads="1"/>
          </p:cNvSpPr>
          <p:nvPr/>
        </p:nvSpPr>
        <p:spPr bwMode="auto">
          <a:xfrm>
            <a:off x="457200" y="1219200"/>
            <a:ext cx="8229600" cy="6746875"/>
          </a:xfrm>
          <a:prstGeom prst="rect">
            <a:avLst/>
          </a:prstGeom>
          <a:noFill/>
          <a:ln w="9525">
            <a:noFill/>
            <a:round/>
            <a:headEnd/>
            <a:tailEnd/>
          </a:ln>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Investigación y resultados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Tecnologías, herramientas y estándares empleados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Arquitectura de la solución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Aspectos multiplataforma</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Requerimientos de producción, licenciamiento y costo</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FF9900"/>
                </a:solidFill>
              </a:rPr>
              <a:t>Demostración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Sesión de preguntas y respuestas</a:t>
            </a:r>
          </a:p>
          <a:p>
            <a:pPr marL="339725" indent="-339725">
              <a:spcBef>
                <a:spcPts val="7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2800">
              <a:solidFill>
                <a:srgbClr val="005D8F"/>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p:txBody>
      </p:sp>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3011"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3012"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Demostración…</a:t>
            </a:r>
          </a:p>
        </p:txBody>
      </p:sp>
      <p:pic>
        <p:nvPicPr>
          <p:cNvPr id="43013" name="Picture 4"/>
          <p:cNvPicPr>
            <a:picLocks noChangeAspect="1" noChangeArrowheads="1"/>
          </p:cNvPicPr>
          <p:nvPr/>
        </p:nvPicPr>
        <p:blipFill>
          <a:blip r:embed="rId3"/>
          <a:srcRect/>
          <a:stretch>
            <a:fillRect/>
          </a:stretch>
        </p:blipFill>
        <p:spPr bwMode="auto">
          <a:xfrm>
            <a:off x="4152900" y="3159125"/>
            <a:ext cx="1717675" cy="1717675"/>
          </a:xfrm>
          <a:prstGeom prst="rect">
            <a:avLst/>
          </a:prstGeom>
          <a:noFill/>
          <a:ln w="9525">
            <a:noFill/>
            <a:round/>
            <a:headEnd/>
            <a:tailEnd/>
          </a:ln>
          <a:effectLst>
            <a:reflection blurRad="6350" stA="50000" endA="300" endPos="55500" dist="50800" dir="5400000" sy="-100000" algn="bl" rotWithShape="0"/>
          </a:effectLst>
        </p:spPr>
      </p:pic>
      <p:pic>
        <p:nvPicPr>
          <p:cNvPr id="43014" name="Picture 5"/>
          <p:cNvPicPr>
            <a:picLocks noChangeAspect="1" noChangeArrowheads="1"/>
          </p:cNvPicPr>
          <p:nvPr/>
        </p:nvPicPr>
        <p:blipFill>
          <a:blip r:embed="rId4"/>
          <a:srcRect/>
          <a:stretch>
            <a:fillRect/>
          </a:stretch>
        </p:blipFill>
        <p:spPr bwMode="auto">
          <a:xfrm>
            <a:off x="3505200" y="3124200"/>
            <a:ext cx="792163" cy="1331913"/>
          </a:xfrm>
          <a:prstGeom prst="rect">
            <a:avLst/>
          </a:prstGeom>
          <a:noFill/>
          <a:ln w="9525">
            <a:noFill/>
            <a:round/>
            <a:headEnd/>
            <a:tailEnd/>
          </a:ln>
          <a:effectLst>
            <a:reflection blurRad="6350" stA="50000" endA="300" endPos="55500" dist="50800" dir="5400000" sy="-100000" algn="bl" rotWithShape="0"/>
          </a:effectLst>
        </p:spPr>
      </p:pic>
      <p:sp>
        <p:nvSpPr>
          <p:cNvPr id="41990" name="Text Box 6"/>
          <p:cNvSpPr txBox="1">
            <a:spLocks noChangeArrowheads="1"/>
          </p:cNvSpPr>
          <p:nvPr/>
        </p:nvSpPr>
        <p:spPr bwMode="auto">
          <a:xfrm>
            <a:off x="762000" y="1600200"/>
            <a:ext cx="7559675" cy="2000250"/>
          </a:xfrm>
          <a:prstGeom prst="rect">
            <a:avLst/>
          </a:prstGeom>
          <a:noFill/>
          <a:ln w="9525">
            <a:noFill/>
            <a:round/>
            <a:headEnd/>
            <a:tailEnd/>
          </a:ln>
          <a:effectLst/>
        </p:spPr>
        <p:txBody>
          <a:bodyPr lIns="90000" tIns="45000" rIns="90000" bIns="45000"/>
          <a:lstStyle/>
          <a:p>
            <a:pPr algn="ctr">
              <a:lnSpc>
                <a:spcPct val="10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SV" sz="9100" b="1" dirty="0" smtClean="0">
                <a:solidFill>
                  <a:srgbClr val="005D8F"/>
                </a:solidFill>
                <a:effectLst>
                  <a:outerShdw blurRad="38100" dist="38100" dir="2700000" algn="tl">
                    <a:srgbClr val="C0C0C0"/>
                  </a:outerShdw>
                </a:effectLst>
                <a:latin typeface="ZapfChancery-MediumItalic Ex" charset="0"/>
                <a:cs typeface="Arial Unicode MS" charset="0"/>
              </a:rPr>
              <a:t>JHard</a:t>
            </a:r>
            <a:endParaRPr lang="es-SV" sz="9100" b="1" dirty="0">
              <a:solidFill>
                <a:srgbClr val="005D8F"/>
              </a:solidFill>
              <a:effectLst>
                <a:outerShdw blurRad="38100" dist="38100" dir="2700000" algn="tl">
                  <a:srgbClr val="C0C0C0"/>
                </a:outerShdw>
              </a:effectLst>
              <a:latin typeface="ZapfChancery-MediumItalic Ex" charset="0"/>
              <a:cs typeface="Arial Unicode MS" charset="0"/>
            </a:endParaRPr>
          </a:p>
        </p:txBody>
      </p:sp>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403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4036"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Agenda</a:t>
            </a:r>
          </a:p>
        </p:txBody>
      </p:sp>
      <p:sp>
        <p:nvSpPr>
          <p:cNvPr id="44037" name="Text Box 4"/>
          <p:cNvSpPr txBox="1">
            <a:spLocks noChangeArrowheads="1"/>
          </p:cNvSpPr>
          <p:nvPr/>
        </p:nvSpPr>
        <p:spPr bwMode="auto">
          <a:xfrm>
            <a:off x="457200" y="1219200"/>
            <a:ext cx="8229600" cy="6746875"/>
          </a:xfrm>
          <a:prstGeom prst="rect">
            <a:avLst/>
          </a:prstGeom>
          <a:noFill/>
          <a:ln w="9525">
            <a:noFill/>
            <a:round/>
            <a:headEnd/>
            <a:tailEnd/>
          </a:ln>
        </p:spPr>
        <p:txBody>
          <a:bodyPr lIns="90000" tIns="46800" rIns="90000" bIns="46800"/>
          <a:lstStyle/>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Investigación y resultados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Tecnologías, herramientas y estándares empleados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Arquitectura de la solución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Aspectos multiplataforma</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Requerimientos de producción, licenciamiento y costo</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005D8F"/>
                </a:solidFill>
              </a:rPr>
              <a:t>Demostración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s-SV" sz="2800">
                <a:solidFill>
                  <a:srgbClr val="FF9900"/>
                </a:solidFill>
              </a:rPr>
              <a:t>Sesión de preguntas y respuestas</a:t>
            </a:r>
          </a:p>
          <a:p>
            <a:pPr marL="339725" indent="-339725">
              <a:spcBef>
                <a:spcPts val="7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2800">
              <a:solidFill>
                <a:srgbClr val="FF99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a:p>
            <a:pPr marL="339725" indent="-339725">
              <a:spcBef>
                <a:spcPts val="800"/>
              </a:spcBef>
              <a:buClrTx/>
              <a:buSzTx/>
              <a:buFontTx/>
              <a:buNone/>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s-SV" sz="3200">
              <a:solidFill>
                <a:srgbClr val="000000"/>
              </a:solidFill>
            </a:endParaRPr>
          </a:p>
        </p:txBody>
      </p:sp>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5059"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5060"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dirty="0">
                <a:solidFill>
                  <a:srgbClr val="005D8F"/>
                </a:solidFill>
              </a:rPr>
              <a:t>Preguntas y respuestas…</a:t>
            </a:r>
          </a:p>
        </p:txBody>
      </p:sp>
      <p:pic>
        <p:nvPicPr>
          <p:cNvPr id="45061" name="Picture 4"/>
          <p:cNvPicPr>
            <a:picLocks noChangeAspect="1" noChangeArrowheads="1"/>
          </p:cNvPicPr>
          <p:nvPr/>
        </p:nvPicPr>
        <p:blipFill>
          <a:blip r:embed="rId3"/>
          <a:srcRect/>
          <a:stretch>
            <a:fillRect/>
          </a:stretch>
        </p:blipFill>
        <p:spPr bwMode="auto">
          <a:xfrm>
            <a:off x="919163" y="1371600"/>
            <a:ext cx="7310437" cy="4156075"/>
          </a:xfrm>
          <a:prstGeom prst="rect">
            <a:avLst/>
          </a:prstGeom>
          <a:noFill/>
          <a:ln w="9525">
            <a:noFill/>
            <a:round/>
            <a:headEnd/>
            <a:tailEnd/>
          </a:ln>
        </p:spPr>
      </p:pic>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46083"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
        <p:nvSpPr>
          <p:cNvPr id="4" name="Text Box 3"/>
          <p:cNvSpPr txBox="1">
            <a:spLocks noChangeArrowheads="1"/>
          </p:cNvSpPr>
          <p:nvPr/>
        </p:nvSpPr>
        <p:spPr bwMode="auto">
          <a:xfrm>
            <a:off x="457200" y="274638"/>
            <a:ext cx="8229600" cy="1143000"/>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dirty="0" smtClean="0">
                <a:solidFill>
                  <a:srgbClr val="005D8F"/>
                </a:solidFill>
              </a:rPr>
              <a:t>Refrigerio…</a:t>
            </a:r>
          </a:p>
        </p:txBody>
      </p:sp>
      <p:pic>
        <p:nvPicPr>
          <p:cNvPr id="46086" name="Picture 6" descr="C:\Users\Hugol\Documents\file_15.jpg"/>
          <p:cNvPicPr>
            <a:picLocks noChangeAspect="1" noChangeArrowheads="1"/>
          </p:cNvPicPr>
          <p:nvPr/>
        </p:nvPicPr>
        <p:blipFill>
          <a:blip r:embed="rId3"/>
          <a:srcRect t="12958" b="22137"/>
          <a:stretch>
            <a:fillRect/>
          </a:stretch>
        </p:blipFill>
        <p:spPr bwMode="auto">
          <a:xfrm>
            <a:off x="785786" y="1571612"/>
            <a:ext cx="7404979" cy="3844945"/>
          </a:xfrm>
          <a:prstGeom prst="rect">
            <a:avLst/>
          </a:prstGeom>
          <a:noFill/>
        </p:spPr>
      </p:pic>
    </p:spTree>
  </p:cSld>
  <p:clrMapOvr>
    <a:masterClrMapping/>
  </p:clrMapOvr>
  <p:transition spd="med">
    <p:fade/>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Investigación</a:t>
            </a:r>
          </a:p>
        </p:txBody>
      </p:sp>
      <p:sp>
        <p:nvSpPr>
          <p:cNvPr id="6147" name="Text Box 2"/>
          <p:cNvSpPr txBox="1">
            <a:spLocks noChangeArrowheads="1"/>
          </p:cNvSpPr>
          <p:nvPr/>
        </p:nvSpPr>
        <p:spPr bwMode="auto">
          <a:xfrm>
            <a:off x="500063" y="1214422"/>
            <a:ext cx="8229600" cy="4525963"/>
          </a:xfrm>
          <a:prstGeom prst="rect">
            <a:avLst/>
          </a:prstGeom>
          <a:noFill/>
          <a:ln w="9525">
            <a:noFill/>
            <a:round/>
            <a:headEnd/>
            <a:tailEnd/>
          </a:ln>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dirty="0">
                <a:solidFill>
                  <a:srgbClr val="005D8F"/>
                </a:solidFill>
              </a:rPr>
              <a:t>Metodología de la Investigación</a:t>
            </a: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dirty="0" smtClean="0">
                <a:solidFill>
                  <a:srgbClr val="005D8F"/>
                </a:solidFill>
              </a:rPr>
              <a:t>			     </a:t>
            </a:r>
            <a:r>
              <a:rPr lang="es-ES" sz="2800" dirty="0">
                <a:solidFill>
                  <a:srgbClr val="005D8F"/>
                </a:solidFill>
              </a:rPr>
              <a:t>Encuesta a estudiantes.</a:t>
            </a:r>
          </a:p>
          <a:p>
            <a:pP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3200" dirty="0">
              <a:solidFill>
                <a:srgbClr val="000000"/>
              </a:solidFill>
            </a:endParaRPr>
          </a:p>
        </p:txBody>
      </p:sp>
      <p:pic>
        <p:nvPicPr>
          <p:cNvPr id="6148" name="Picture 3"/>
          <p:cNvPicPr>
            <a:picLocks noChangeAspect="1" noChangeArrowheads="1"/>
          </p:cNvPicPr>
          <p:nvPr/>
        </p:nvPicPr>
        <p:blipFill>
          <a:blip r:embed="rId3"/>
          <a:srcRect/>
          <a:stretch>
            <a:fillRect/>
          </a:stretch>
        </p:blipFill>
        <p:spPr bwMode="auto">
          <a:xfrm>
            <a:off x="3468023" y="2428868"/>
            <a:ext cx="2104109" cy="3000396"/>
          </a:xfrm>
          <a:prstGeom prst="rect">
            <a:avLst/>
          </a:prstGeom>
          <a:noFill/>
          <a:ln w="9525">
            <a:noFill/>
            <a:round/>
            <a:headEnd/>
            <a:tailEnd/>
          </a:ln>
        </p:spPr>
      </p:pic>
      <p:sp>
        <p:nvSpPr>
          <p:cNvPr id="5"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6"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Investigación</a:t>
            </a:r>
          </a:p>
        </p:txBody>
      </p:sp>
      <p:sp>
        <p:nvSpPr>
          <p:cNvPr id="7171" name="Text Box 2"/>
          <p:cNvSpPr txBox="1">
            <a:spLocks noChangeArrowheads="1"/>
          </p:cNvSpPr>
          <p:nvPr/>
        </p:nvSpPr>
        <p:spPr bwMode="auto">
          <a:xfrm>
            <a:off x="428625" y="1357313"/>
            <a:ext cx="8229600" cy="4525962"/>
          </a:xfrm>
          <a:prstGeom prst="rect">
            <a:avLst/>
          </a:prstGeom>
          <a:noFill/>
          <a:ln w="9525">
            <a:noFill/>
            <a:round/>
            <a:headEnd/>
            <a:tailEnd/>
          </a:ln>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a:solidFill>
                  <a:srgbClr val="005D8F"/>
                </a:solidFill>
              </a:rPr>
              <a:t>Metodología de la Investigación</a:t>
            </a:r>
          </a:p>
          <a:p>
            <a:pPr algn="ctr">
              <a:lnSpc>
                <a:spcPct val="150000"/>
              </a:lnSpc>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a:solidFill>
                  <a:srgbClr val="005D8F"/>
                </a:solidFill>
              </a:rPr>
              <a:t>Encuesta a docentes.</a:t>
            </a: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s-ES" sz="3200">
              <a:solidFill>
                <a:srgbClr val="000000"/>
              </a:solidFill>
            </a:endParaRPr>
          </a:p>
        </p:txBody>
      </p:sp>
      <p:pic>
        <p:nvPicPr>
          <p:cNvPr id="7172" name="Picture 3"/>
          <p:cNvPicPr>
            <a:picLocks noChangeAspect="1" noChangeArrowheads="1"/>
          </p:cNvPicPr>
          <p:nvPr/>
        </p:nvPicPr>
        <p:blipFill>
          <a:blip r:embed="rId3"/>
          <a:srcRect/>
          <a:stretch>
            <a:fillRect/>
          </a:stretch>
        </p:blipFill>
        <p:spPr bwMode="auto">
          <a:xfrm>
            <a:off x="2428875" y="2714625"/>
            <a:ext cx="4224338" cy="2871788"/>
          </a:xfrm>
          <a:prstGeom prst="rect">
            <a:avLst/>
          </a:prstGeom>
          <a:noFill/>
          <a:ln w="9525">
            <a:noFill/>
            <a:round/>
            <a:headEnd/>
            <a:tailEnd/>
          </a:ln>
        </p:spPr>
      </p:pic>
      <p:sp>
        <p:nvSpPr>
          <p:cNvPr id="5"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6"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Investigación</a:t>
            </a:r>
          </a:p>
        </p:txBody>
      </p:sp>
      <p:sp>
        <p:nvSpPr>
          <p:cNvPr id="8195" name="Text Box 2"/>
          <p:cNvSpPr txBox="1">
            <a:spLocks noChangeArrowheads="1"/>
          </p:cNvSpPr>
          <p:nvPr/>
        </p:nvSpPr>
        <p:spPr bwMode="auto">
          <a:xfrm>
            <a:off x="428625" y="1214438"/>
            <a:ext cx="8229600" cy="4525962"/>
          </a:xfrm>
          <a:prstGeom prst="rect">
            <a:avLst/>
          </a:prstGeom>
          <a:noFill/>
          <a:ln w="9525">
            <a:noFill/>
            <a:round/>
            <a:headEnd/>
            <a:tailEnd/>
          </a:ln>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b="1">
                <a:solidFill>
                  <a:srgbClr val="005D8F"/>
                </a:solidFill>
              </a:rPr>
              <a:t>Metodología de la Investigación</a:t>
            </a:r>
          </a:p>
          <a:p>
            <a:pPr algn="ctr">
              <a:lnSpc>
                <a:spcPct val="150000"/>
              </a:lnSpc>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sz="2800">
                <a:solidFill>
                  <a:srgbClr val="005D8F"/>
                </a:solidFill>
              </a:rPr>
              <a:t>Encuesta a Personal Administrativo</a:t>
            </a:r>
            <a:endParaRPr lang="es-ES" sz="3200">
              <a:solidFill>
                <a:srgbClr val="000000"/>
              </a:solidFill>
            </a:endParaRPr>
          </a:p>
        </p:txBody>
      </p:sp>
      <p:pic>
        <p:nvPicPr>
          <p:cNvPr id="8196" name="Picture 3"/>
          <p:cNvPicPr>
            <a:picLocks noChangeAspect="1" noChangeArrowheads="1"/>
          </p:cNvPicPr>
          <p:nvPr/>
        </p:nvPicPr>
        <p:blipFill>
          <a:blip r:embed="rId3"/>
          <a:srcRect/>
          <a:stretch>
            <a:fillRect/>
          </a:stretch>
        </p:blipFill>
        <p:spPr bwMode="auto">
          <a:xfrm>
            <a:off x="2500313" y="2500313"/>
            <a:ext cx="4171950" cy="3128962"/>
          </a:xfrm>
          <a:prstGeom prst="rect">
            <a:avLst/>
          </a:prstGeom>
          <a:noFill/>
          <a:ln w="9525">
            <a:noFill/>
            <a:round/>
            <a:headEnd/>
            <a:tailEnd/>
          </a:ln>
        </p:spPr>
      </p:pic>
      <p:sp>
        <p:nvSpPr>
          <p:cNvPr id="5"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6"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0242" name="Text Box 2"/>
          <p:cNvSpPr txBox="1">
            <a:spLocks noChangeArrowheads="1"/>
          </p:cNvSpPr>
          <p:nvPr/>
        </p:nvSpPr>
        <p:spPr bwMode="auto">
          <a:xfrm>
            <a:off x="428625" y="1357313"/>
            <a:ext cx="8229600" cy="4784725"/>
          </a:xfrm>
          <a:prstGeom prst="rect">
            <a:avLst/>
          </a:prstGeom>
          <a:noFill/>
          <a:ln w="9525">
            <a:noFill/>
            <a:round/>
            <a:headEnd/>
            <a:tailEnd/>
          </a:ln>
          <a:effectLst/>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2800" b="1" dirty="0">
                <a:solidFill>
                  <a:srgbClr val="005D8F"/>
                </a:solidFill>
              </a:rPr>
              <a:t>Los expertos sugirieron:</a:t>
            </a:r>
          </a:p>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es-ES" sz="2800" b="1" dirty="0">
              <a:solidFill>
                <a:srgbClr val="005D8F"/>
              </a:solidFill>
            </a:endParaRP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Esperan que el sistema informático ayude a “ordenar” la información que ya tienen</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Acortar tiempos de procesos repetitivos y que en la actualidad se hacen largos y tediosos.</a:t>
            </a:r>
          </a:p>
          <a:p>
            <a:pPr marL="339725" indent="-339725">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Ayudar al personal de la Universidad a que puedan conocer un poco más de la informática básica.</a:t>
            </a:r>
          </a:p>
        </p:txBody>
      </p:sp>
      <p:sp>
        <p:nvSpPr>
          <p:cNvPr id="4"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5"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457200" y="128588"/>
            <a:ext cx="8228013" cy="1433512"/>
          </a:xfrm>
          <a:prstGeom prst="rect">
            <a:avLst/>
          </a:prstGeom>
          <a:noFill/>
          <a:ln w="9525">
            <a:noFill/>
            <a:round/>
            <a:headEnd/>
            <a:tailEnd/>
          </a:ln>
        </p:spPr>
        <p:txBody>
          <a:bodyPr lIns="90000" tIns="46800" rIns="90000" bIns="46800" anchor="ct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sz="4400" b="1">
                <a:solidFill>
                  <a:srgbClr val="005D8F"/>
                </a:solidFill>
              </a:rPr>
              <a:t>Resultados</a:t>
            </a:r>
          </a:p>
        </p:txBody>
      </p:sp>
      <p:sp>
        <p:nvSpPr>
          <p:cNvPr id="11266" name="Text Box 2"/>
          <p:cNvSpPr txBox="1">
            <a:spLocks noChangeArrowheads="1"/>
          </p:cNvSpPr>
          <p:nvPr/>
        </p:nvSpPr>
        <p:spPr bwMode="auto">
          <a:xfrm>
            <a:off x="428625" y="1143000"/>
            <a:ext cx="8229600" cy="4525963"/>
          </a:xfrm>
          <a:prstGeom prst="rect">
            <a:avLst/>
          </a:prstGeom>
          <a:noFill/>
          <a:ln w="9525">
            <a:noFill/>
            <a:round/>
            <a:headEnd/>
            <a:tailEnd/>
          </a:ln>
          <a:effectLst/>
        </p:spPr>
        <p:txBody>
          <a:bodyPr lIns="90000" tIns="46800" rIns="90000" bIns="46800"/>
          <a:lstStyle/>
          <a:p>
            <a:pPr algn="ctr">
              <a:spcBef>
                <a:spcPts val="800"/>
              </a:spcBef>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s-ES" sz="2800" b="1" dirty="0">
                <a:solidFill>
                  <a:srgbClr val="005D8F"/>
                </a:solidFill>
              </a:rPr>
              <a:t>Los estudiantes manifestaron:</a:t>
            </a:r>
            <a:endParaRPr lang="es-ES" sz="3200" dirty="0">
              <a:solidFill>
                <a:srgbClr val="000000"/>
              </a:solidFill>
            </a:endParaRPr>
          </a:p>
          <a:p>
            <a:pPr marL="339725" indent="-339725">
              <a:lnSpc>
                <a:spcPct val="150000"/>
              </a:lnSpc>
              <a:spcBef>
                <a:spcPts val="700"/>
              </a:spcBef>
              <a:buClr>
                <a:srgbClr val="FF9900"/>
              </a:buClr>
              <a:buFont typeface="Wingdings" charset="2"/>
              <a:buChar cha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defRPr/>
            </a:pPr>
            <a:r>
              <a:rPr lang="es-ES" sz="2800" dirty="0">
                <a:solidFill>
                  <a:srgbClr val="005D8F"/>
                </a:solidFill>
              </a:rPr>
              <a:t>Pérdida de Clases</a:t>
            </a:r>
          </a:p>
        </p:txBody>
      </p:sp>
      <p:pic>
        <p:nvPicPr>
          <p:cNvPr id="10244" name="Picture 3"/>
          <p:cNvPicPr>
            <a:picLocks noChangeAspect="1" noChangeArrowheads="1"/>
          </p:cNvPicPr>
          <p:nvPr/>
        </p:nvPicPr>
        <p:blipFill>
          <a:blip r:embed="rId3"/>
          <a:srcRect/>
          <a:stretch>
            <a:fillRect/>
          </a:stretch>
        </p:blipFill>
        <p:spPr bwMode="auto">
          <a:xfrm>
            <a:off x="2143125" y="2357438"/>
            <a:ext cx="5143500" cy="3236912"/>
          </a:xfrm>
          <a:prstGeom prst="rect">
            <a:avLst/>
          </a:prstGeom>
          <a:noFill/>
          <a:ln w="9525">
            <a:noFill/>
            <a:round/>
            <a:headEnd/>
            <a:tailEnd/>
          </a:ln>
        </p:spPr>
      </p:pic>
      <p:sp>
        <p:nvSpPr>
          <p:cNvPr id="5" name="Text Box 1"/>
          <p:cNvSpPr txBox="1">
            <a:spLocks noChangeArrowheads="1"/>
          </p:cNvSpPr>
          <p:nvPr/>
        </p:nvSpPr>
        <p:spPr bwMode="auto">
          <a:xfrm>
            <a:off x="5791200" y="6324600"/>
            <a:ext cx="18288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ES" b="1">
                <a:solidFill>
                  <a:srgbClr val="FF9900"/>
                </a:solidFill>
              </a:rPr>
              <a:t>UES-FMOcc</a:t>
            </a:r>
          </a:p>
        </p:txBody>
      </p:sp>
      <p:sp>
        <p:nvSpPr>
          <p:cNvPr id="6" name="Text Box 2"/>
          <p:cNvSpPr txBox="1">
            <a:spLocks noChangeArrowheads="1"/>
          </p:cNvSpPr>
          <p:nvPr/>
        </p:nvSpPr>
        <p:spPr bwMode="auto">
          <a:xfrm>
            <a:off x="228600" y="6324600"/>
            <a:ext cx="1371600" cy="368300"/>
          </a:xfrm>
          <a:prstGeom prst="rect">
            <a:avLst/>
          </a:prstGeom>
          <a:noFill/>
          <a:ln w="9525">
            <a:noFill/>
            <a:round/>
            <a:headEnd/>
            <a:tailEnd/>
          </a:ln>
        </p:spPr>
        <p:txBody>
          <a:bodyPr lIns="90000" tIns="46800" rIns="90000" bIns="46800">
            <a:spAutoFit/>
          </a:bodyPr>
          <a:lstStyle/>
          <a:p>
            <a:pPr>
              <a:spcBef>
                <a:spcPts val="11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s-SV" b="1">
                <a:solidFill>
                  <a:srgbClr val="FFFFFF"/>
                </a:solidFill>
              </a:rPr>
              <a:t>jHard</a:t>
            </a:r>
          </a:p>
        </p:txBody>
      </p:sp>
    </p:spTree>
  </p:cSld>
  <p:clrMapOvr>
    <a:masterClrMapping/>
  </p:clrMapOvr>
  <p:transition spd="med">
    <p:fade/>
  </p:transition>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DejaVu Sans"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4216</Words>
  <PresentationFormat>Presentación en pantalla (4:3)</PresentationFormat>
  <Paragraphs>440</Paragraphs>
  <Slides>44</Slides>
  <Notes>44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44</vt:i4>
      </vt:variant>
    </vt:vector>
  </HeadingPairs>
  <TitlesOfParts>
    <vt:vector size="51" baseType="lpstr">
      <vt:lpstr>Arial</vt:lpstr>
      <vt:lpstr>DejaVu Sans</vt:lpstr>
      <vt:lpstr>Times New Roman</vt:lpstr>
      <vt:lpstr>ZapfChancery-MediumItalic Ex</vt:lpstr>
      <vt:lpstr>Arial Unicode MS</vt:lpstr>
      <vt:lpstr>Wingdings</vt: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Agenda</vt:lpstr>
      <vt:lpstr>Diapositiva 18</vt:lpstr>
      <vt:lpstr>Diapositiva 19</vt:lpstr>
      <vt:lpstr>Diapositiva 20</vt:lpstr>
      <vt:lpstr>Herramientas…</vt:lpstr>
      <vt:lpstr>Herramientas…</vt:lpstr>
      <vt:lpstr>Herramientas…</vt:lpstr>
      <vt:lpstr>Herramientas…</vt:lpstr>
      <vt:lpstr>Herramientas…</vt:lpstr>
      <vt:lpstr>Estándares…</vt:lpstr>
      <vt:lpstr>Estándares…</vt:lpstr>
      <vt:lpstr>Estándares…</vt:lpstr>
      <vt:lpstr>Estándares…</vt:lpstr>
      <vt:lpstr>Agenda</vt:lpstr>
      <vt:lpstr>Arquitectura…</vt:lpstr>
      <vt:lpstr>Arquitectura…</vt:lpstr>
      <vt:lpstr>Agenda</vt:lpstr>
      <vt:lpstr>Plataforma…</vt:lpstr>
      <vt:lpstr>Plataforma…</vt:lpstr>
      <vt:lpstr>Agenda</vt:lpstr>
      <vt:lpstr>Requerimientos…</vt:lpstr>
      <vt:lpstr>Licenciamiento…</vt:lpstr>
      <vt:lpstr>Costos…</vt:lpstr>
      <vt:lpstr>Diapositiva 40</vt:lpstr>
      <vt:lpstr>Diapositiva 41</vt:lpstr>
      <vt:lpstr>Diapositiva 42</vt:lpstr>
      <vt:lpstr>Diapositiva 43</vt:lpstr>
      <vt:lpstr>Diapositiva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Hugol</dc:creator>
  <cp:lastModifiedBy>Hugol</cp:lastModifiedBy>
  <cp:revision>33</cp:revision>
  <cp:lastPrinted>1601-01-01T00:00:00Z</cp:lastPrinted>
  <dcterms:created xsi:type="dcterms:W3CDTF">1601-01-01T00:00:00Z</dcterms:created>
  <dcterms:modified xsi:type="dcterms:W3CDTF">2009-09-07T01:44:16Z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ies>
</file>