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aleway"/>
      <p:regular r:id="rId34"/>
      <p:bold r:id="rId35"/>
      <p:italic r:id="rId36"/>
      <p:boldItalic r:id="rId37"/>
    </p:embeddedFont>
    <p:embeddedFont>
      <p:font typeface="Roboto"/>
      <p:regular r:id="rId38"/>
      <p:bold r:id="rId39"/>
      <p:italic r:id="rId40"/>
      <p:boldItalic r:id="rId41"/>
    </p:embeddedFont>
    <p:embeddedFont>
      <p:font typeface="Lato"/>
      <p:regular r:id="rId42"/>
      <p:bold r:id="rId43"/>
      <p:italic r:id="rId44"/>
      <p:boldItalic r:id="rId45"/>
    </p:embeddedFont>
    <p:embeddedFont>
      <p:font typeface="Lato Light"/>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1784B0-3E6D-4289-8435-B1DA90938B59}">
  <a:tblStyle styleId="{581784B0-3E6D-4289-8435-B1DA90938B5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Lato-regular.fntdata"/><Relationship Id="rId41" Type="http://schemas.openxmlformats.org/officeDocument/2006/relationships/font" Target="fonts/Roboto-boldItalic.fntdata"/><Relationship Id="rId44" Type="http://schemas.openxmlformats.org/officeDocument/2006/relationships/font" Target="fonts/Lato-italic.fntdata"/><Relationship Id="rId43" Type="http://schemas.openxmlformats.org/officeDocument/2006/relationships/font" Target="fonts/Lato-bold.fntdata"/><Relationship Id="rId46" Type="http://schemas.openxmlformats.org/officeDocument/2006/relationships/font" Target="fonts/LatoLight-regular.fntdata"/><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Light-italic.fntdata"/><Relationship Id="rId47" Type="http://schemas.openxmlformats.org/officeDocument/2006/relationships/font" Target="fonts/LatoLight-bold.fntdata"/><Relationship Id="rId49" Type="http://schemas.openxmlformats.org/officeDocument/2006/relationships/font" Target="fonts/LatoLigh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Raleway-bold.fntdata"/><Relationship Id="rId34" Type="http://schemas.openxmlformats.org/officeDocument/2006/relationships/font" Target="fonts/Raleway-regular.fntdata"/><Relationship Id="rId37" Type="http://schemas.openxmlformats.org/officeDocument/2006/relationships/font" Target="fonts/Raleway-boldItalic.fntdata"/><Relationship Id="rId36" Type="http://schemas.openxmlformats.org/officeDocument/2006/relationships/font" Target="fonts/Raleway-italic.fntdata"/><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ikit-learn.org/stable/modules/generated/sklearn.metrics.precision_recall_fscore_support.html#sklearn.metrics.precision_recall_fscore_support"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51233703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51233703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Overfitting is a modeling error in statistics that occurs when a function is too closely aligned to a limited set of data points. As a result, the model is useful in reference only to its initial data set, and not to any other data sets.</a:t>
            </a:r>
            <a:endParaRPr/>
          </a:p>
          <a:p>
            <a:pPr indent="0" lvl="0" marL="0" rtl="0" algn="l">
              <a:spcBef>
                <a:spcPts val="0"/>
              </a:spcBef>
              <a:spcAft>
                <a:spcPts val="0"/>
              </a:spcAft>
              <a:buNone/>
            </a:pPr>
            <a:r>
              <a:rPr lang="en"/>
              <a:t>Model becomes not generalizable and essentially just memorizes the </a:t>
            </a:r>
            <a:r>
              <a:rPr lang="en"/>
              <a:t>training</a:t>
            </a:r>
            <a:r>
              <a:rPr lang="en"/>
              <a:t> data set rather than using that to predict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23422d52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23422d52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1f7d94c4e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1f7d94c4e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51233703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51233703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51233703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51233703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Clr>
                <a:srgbClr val="555555"/>
              </a:buClr>
              <a:buSzPts val="1150"/>
              <a:buChar char="●"/>
            </a:pPr>
            <a:r>
              <a:rPr lang="en"/>
              <a:t>Why? </a:t>
            </a:r>
            <a:endParaRPr/>
          </a:p>
          <a:p>
            <a:pPr indent="-298450" lvl="1" marL="914400" rtl="0" algn="l">
              <a:lnSpc>
                <a:spcPct val="115000"/>
              </a:lnSpc>
              <a:spcBef>
                <a:spcPts val="0"/>
              </a:spcBef>
              <a:spcAft>
                <a:spcPts val="0"/>
              </a:spcAft>
              <a:buClr>
                <a:schemeClr val="dk1"/>
              </a:buClr>
              <a:buSzPts val="1100"/>
              <a:buAutoNum type="alphaLcPeriod"/>
            </a:pPr>
            <a:r>
              <a:rPr b="1" lang="en" sz="1150">
                <a:solidFill>
                  <a:srgbClr val="555555"/>
                </a:solidFill>
                <a:highlight>
                  <a:srgbClr val="FFFFFF"/>
                </a:highlight>
              </a:rPr>
              <a:t>Remove Correlated Inputs</a:t>
            </a:r>
            <a:r>
              <a:rPr lang="en" sz="1150">
                <a:solidFill>
                  <a:srgbClr val="555555"/>
                </a:solidFill>
                <a:highlight>
                  <a:srgbClr val="FFFFFF"/>
                </a:highlight>
              </a:rPr>
              <a:t>: Like linear regression, the model can overfit if you have multiple highly-correlated inputs. Consider calculating the pairwise correlations between all inputs and removing highly correlated inputs.</a:t>
            </a:r>
            <a:endParaRPr sz="1150">
              <a:solidFill>
                <a:srgbClr val="555555"/>
              </a:solidFill>
              <a:highlight>
                <a:srgbClr val="FFFFFF"/>
              </a:highlight>
            </a:endParaRPr>
          </a:p>
          <a:p>
            <a:pPr indent="-301625" lvl="1" marL="914400" rtl="0" algn="l">
              <a:lnSpc>
                <a:spcPct val="115000"/>
              </a:lnSpc>
              <a:spcBef>
                <a:spcPts val="0"/>
              </a:spcBef>
              <a:spcAft>
                <a:spcPts val="0"/>
              </a:spcAft>
              <a:buClr>
                <a:srgbClr val="555555"/>
              </a:buClr>
              <a:buSzPts val="1150"/>
              <a:buAutoNum type="alphaLcPeriod"/>
            </a:pPr>
            <a:r>
              <a:rPr b="1" lang="en" sz="1150">
                <a:solidFill>
                  <a:srgbClr val="555555"/>
                </a:solidFill>
                <a:highlight>
                  <a:srgbClr val="FFFFFF"/>
                </a:highlight>
              </a:rPr>
              <a:t> complexity that minimizes bias + variance = reducible error</a:t>
            </a:r>
            <a:endParaRPr b="1" sz="1150">
              <a:solidFill>
                <a:srgbClr val="555555"/>
              </a:solidFill>
              <a:highlight>
                <a:srgbClr val="FFFFFF"/>
              </a:highlight>
            </a:endParaRPr>
          </a:p>
          <a:p>
            <a:pPr indent="-301625" lvl="1" marL="914400" rtl="0" algn="l">
              <a:lnSpc>
                <a:spcPct val="115000"/>
              </a:lnSpc>
              <a:spcBef>
                <a:spcPts val="0"/>
              </a:spcBef>
              <a:spcAft>
                <a:spcPts val="0"/>
              </a:spcAft>
              <a:buClr>
                <a:srgbClr val="555555"/>
              </a:buClr>
              <a:buSzPts val="1150"/>
              <a:buAutoNum type="alphaLcPeriod"/>
            </a:pPr>
            <a:r>
              <a:rPr b="1" lang="en" sz="1150">
                <a:solidFill>
                  <a:srgbClr val="555555"/>
                </a:solidFill>
                <a:highlight>
                  <a:srgbClr val="FFFFFF"/>
                </a:highlight>
              </a:rPr>
              <a:t>More features = higher complexity </a:t>
            </a:r>
            <a:endParaRPr b="1" sz="1150">
              <a:solidFill>
                <a:srgbClr val="555555"/>
              </a:solidFill>
              <a:highlight>
                <a:srgbClr val="FFFFFF"/>
              </a:highlight>
            </a:endParaRPr>
          </a:p>
          <a:p>
            <a:pPr indent="-301625" lvl="0" marL="457200" rtl="0" algn="l">
              <a:spcBef>
                <a:spcPts val="0"/>
              </a:spcBef>
              <a:spcAft>
                <a:spcPts val="0"/>
              </a:spcAft>
              <a:buClr>
                <a:srgbClr val="555555"/>
              </a:buClr>
              <a:buSzPts val="1150"/>
              <a:buChar char="●"/>
            </a:pPr>
            <a:r>
              <a:rPr lang="en"/>
              <a:t>Multicollinearity: </a:t>
            </a:r>
            <a:endParaRPr/>
          </a:p>
          <a:p>
            <a:pPr indent="-301625" lvl="0" marL="914400" rtl="0" algn="l">
              <a:spcBef>
                <a:spcPts val="0"/>
              </a:spcBef>
              <a:spcAft>
                <a:spcPts val="0"/>
              </a:spcAft>
              <a:buClr>
                <a:srgbClr val="555555"/>
              </a:buClr>
              <a:buSzPts val="1150"/>
              <a:buChar char="●"/>
            </a:pPr>
            <a:r>
              <a:rPr lang="en"/>
              <a:t>the existence of such a high degree of correlation between supposedly independent variables being used to estimate a dependent variable that the contribution of each independent variable to variation in the dependent variable cannot be determined.</a:t>
            </a:r>
            <a:endParaRPr/>
          </a:p>
          <a:p>
            <a:pPr indent="-301625" lvl="0" marL="914400" rtl="0" algn="l">
              <a:spcBef>
                <a:spcPts val="0"/>
              </a:spcBef>
              <a:spcAft>
                <a:spcPts val="0"/>
              </a:spcAft>
              <a:buClr>
                <a:srgbClr val="555555"/>
              </a:buClr>
              <a:buSzPts val="1150"/>
              <a:buChar char="●"/>
            </a:pPr>
            <a:r>
              <a:rPr lang="en"/>
              <a:t>it undermines the statistical significance of an independent variable.</a:t>
            </a:r>
            <a:endParaRPr/>
          </a:p>
          <a:p>
            <a:pPr indent="-301625" lvl="0" marL="914400" rtl="0" algn="l">
              <a:spcBef>
                <a:spcPts val="0"/>
              </a:spcBef>
              <a:spcAft>
                <a:spcPts val="0"/>
              </a:spcAft>
              <a:buClr>
                <a:srgbClr val="555555"/>
              </a:buClr>
              <a:buSzPts val="1150"/>
              <a:buChar char="●"/>
            </a:pPr>
            <a:r>
              <a:rPr lang="en"/>
              <a:t>an independent variable can be predicted from another independent variable in a regression model</a:t>
            </a:r>
            <a:endParaRPr/>
          </a:p>
          <a:p>
            <a:pPr indent="0" lvl="0" marL="45720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51233703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51233703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KNN </a:t>
            </a:r>
            <a:endParaRPr/>
          </a:p>
          <a:p>
            <a:pPr indent="-298450" lvl="1" marL="914400" rtl="0" algn="l">
              <a:spcBef>
                <a:spcPts val="0"/>
              </a:spcBef>
              <a:spcAft>
                <a:spcPts val="0"/>
              </a:spcAft>
              <a:buSzPts val="1100"/>
              <a:buChar char="○"/>
            </a:pPr>
            <a:r>
              <a:rPr lang="en"/>
              <a:t> simple algorithm that stores all the available cases and classifies the new data or case based on a similarity measure</a:t>
            </a:r>
            <a:endParaRPr/>
          </a:p>
          <a:p>
            <a:pPr indent="-298450" lvl="1" marL="914400" rtl="0" algn="l">
              <a:spcBef>
                <a:spcPts val="0"/>
              </a:spcBef>
              <a:spcAft>
                <a:spcPts val="0"/>
              </a:spcAft>
              <a:buSzPts val="1100"/>
              <a:buChar char="○"/>
            </a:pPr>
            <a:r>
              <a:rPr lang="en"/>
              <a:t>K is the number of neighbors the algorithm looks at </a:t>
            </a:r>
            <a:endParaRPr/>
          </a:p>
          <a:p>
            <a:pPr indent="-298450" lvl="1" marL="914400" rtl="0" algn="l">
              <a:spcBef>
                <a:spcPts val="0"/>
              </a:spcBef>
              <a:spcAft>
                <a:spcPts val="0"/>
              </a:spcAft>
              <a:buSzPts val="1100"/>
              <a:buChar char="○"/>
            </a:pPr>
            <a:r>
              <a:rPr lang="en"/>
              <a:t>Let’s say we have a dataset with two kinds of points — Label 1 and Label 2. Now given a new point in this dataset we want to figure out its label. The way it is done in kNN is by taking a majority vote of its k nearest neighbours. k can take any value between 1 and infinity but in most practical cases k is less than 30.</a:t>
            </a:r>
            <a:endParaRPr/>
          </a:p>
          <a:p>
            <a:pPr indent="-298450" lvl="1" marL="914400" rtl="0" algn="l">
              <a:spcBef>
                <a:spcPts val="0"/>
              </a:spcBef>
              <a:spcAft>
                <a:spcPts val="0"/>
              </a:spcAft>
              <a:buSzPts val="1100"/>
              <a:buChar char="○"/>
            </a:pPr>
            <a:r>
              <a:rPr lang="en"/>
              <a:t>Let’s say we have two groups of points — blue-circles and orange-triangles. We want to classify the Test Point = black circle with a question mark, as either a blue circle or an orange triangle.</a:t>
            </a:r>
            <a:endParaRPr/>
          </a:p>
          <a:p>
            <a:pPr indent="-298450" lvl="2" marL="1371600" rtl="0" algn="l">
              <a:spcBef>
                <a:spcPts val="0"/>
              </a:spcBef>
              <a:spcAft>
                <a:spcPts val="0"/>
              </a:spcAft>
              <a:buSzPts val="1100"/>
              <a:buChar char="■"/>
            </a:pPr>
            <a:r>
              <a:rPr lang="en"/>
              <a:t>For K = 1 we will look at the first nearest neighbour. Since we take majority vote and there is only 1 voter we assign its label to our black test point. We can see that the test point will be classified as a blue circle for k=1.</a:t>
            </a:r>
            <a:endParaRPr/>
          </a:p>
          <a:p>
            <a:pPr indent="-298450" lvl="2" marL="1371600" rtl="0" algn="l">
              <a:spcBef>
                <a:spcPts val="0"/>
              </a:spcBef>
              <a:spcAft>
                <a:spcPts val="0"/>
              </a:spcAft>
              <a:buSzPts val="1100"/>
              <a:buChar char="■"/>
            </a:pPr>
            <a:r>
              <a:rPr lang="en"/>
              <a:t>Expanding our search radius to K=3 also keeps the result same, except that this time it is not an absolute majority, it’s 2 out of 3. Still with k=3 test point is predicted to have the class blue-circle →because the majority of points are blue.</a:t>
            </a:r>
            <a:endParaRPr/>
          </a:p>
          <a:p>
            <a:pPr indent="-298450" lvl="2" marL="1371600" rtl="0" algn="l">
              <a:spcBef>
                <a:spcPts val="0"/>
              </a:spcBef>
              <a:spcAft>
                <a:spcPts val="0"/>
              </a:spcAft>
              <a:buSzPts val="1100"/>
              <a:buChar char="■"/>
            </a:pPr>
            <a:r>
              <a:rPr lang="en"/>
              <a:t>Let’s see how k=5 and K =9 do. To look at the nearest neighbors we draw circle with test point at the centre and stop when 5 points fall inside the circle.</a:t>
            </a:r>
            <a:endParaRPr/>
          </a:p>
          <a:p>
            <a:pPr indent="-298450" lvl="2" marL="1371600" rtl="0" algn="l">
              <a:spcBef>
                <a:spcPts val="0"/>
              </a:spcBef>
              <a:spcAft>
                <a:spcPts val="0"/>
              </a:spcAft>
              <a:buSzPts val="1100"/>
              <a:buChar char="■"/>
            </a:pPr>
            <a:r>
              <a:rPr lang="en"/>
              <a:t>When we look at the 5 and subsequently at K = 9, the majority of the closest neighbors of our test point are orange-triangles. That indicates that the test point must be an orange triangle.</a:t>
            </a:r>
            <a:endParaRPr/>
          </a:p>
          <a:p>
            <a:pPr indent="-298450" lvl="2" marL="1371600" rtl="0" algn="l">
              <a:spcBef>
                <a:spcPts val="0"/>
              </a:spcBef>
              <a:spcAft>
                <a:spcPts val="0"/>
              </a:spcAft>
              <a:buSzPts val="1100"/>
              <a:buChar char="■"/>
            </a:pPr>
            <a:r>
              <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1f7d94c4e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1f7d94c4e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51233703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51233703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Cross Validation </a:t>
            </a:r>
            <a:endParaRPr/>
          </a:p>
          <a:p>
            <a:pPr indent="-298450" lvl="1" marL="914400" rtl="0" algn="l">
              <a:spcBef>
                <a:spcPts val="0"/>
              </a:spcBef>
              <a:spcAft>
                <a:spcPts val="0"/>
              </a:spcAft>
              <a:buSzPts val="1100"/>
              <a:buChar char="○"/>
            </a:pPr>
            <a:r>
              <a:rPr lang="en"/>
              <a:t>a technique for evaluating ML models by training several ML models on subsets of the available input data and evaluating them on the complementary subset of the data. Use cross-validation to detect overfitting, ie, failing to generalize a pattern.</a:t>
            </a:r>
            <a:endParaRPr/>
          </a:p>
          <a:p>
            <a:pPr indent="-298450" lvl="1" marL="914400" rtl="0" algn="l">
              <a:spcBef>
                <a:spcPts val="0"/>
              </a:spcBef>
              <a:spcAft>
                <a:spcPts val="0"/>
              </a:spcAft>
              <a:buSzPts val="1100"/>
              <a:buChar char="○"/>
            </a:pPr>
            <a:r>
              <a:rPr lang="en"/>
              <a:t>Essentially redoing the split of the train and test dataset cv times, usually around 5-10, to ensure that it is not because of the way we split the data that the results turned out so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1f7d94c4e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1f7d94c4e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Decision Tree Classifier </a:t>
            </a:r>
            <a:endParaRPr/>
          </a:p>
          <a:p>
            <a:pPr indent="-298450" lvl="1" marL="914400" rtl="0" algn="l">
              <a:spcBef>
                <a:spcPts val="0"/>
              </a:spcBef>
              <a:spcAft>
                <a:spcPts val="0"/>
              </a:spcAft>
              <a:buSzPts val="1100"/>
              <a:buAutoNum type="alphaLcPeriod"/>
            </a:pPr>
            <a:r>
              <a:rPr lang="en"/>
              <a:t>uses a set of rules to make decisions, similarly to how humans make decisions.</a:t>
            </a:r>
            <a:endParaRPr/>
          </a:p>
          <a:p>
            <a:pPr indent="-298450" lvl="1" marL="914400" rtl="0" algn="l">
              <a:spcBef>
                <a:spcPts val="0"/>
              </a:spcBef>
              <a:spcAft>
                <a:spcPts val="0"/>
              </a:spcAft>
              <a:buSzPts val="1100"/>
              <a:buAutoNum type="alphaLcPeriod"/>
            </a:pPr>
            <a:r>
              <a:rPr lang="en"/>
              <a:t> create a training model that can use to predict the class or value of the target variable by learning simple decision rules inferred from prior data(training data)</a:t>
            </a:r>
            <a:endParaRPr/>
          </a:p>
          <a:p>
            <a:pPr indent="-298450" lvl="1" marL="914400" rtl="0" algn="l">
              <a:spcBef>
                <a:spcPts val="0"/>
              </a:spcBef>
              <a:spcAft>
                <a:spcPts val="0"/>
              </a:spcAft>
              <a:buSzPts val="1100"/>
              <a:buAutoNum type="alphaLcPeriod"/>
            </a:pPr>
            <a:r>
              <a:rPr lang="en"/>
              <a:t>for predicting a class label for a record we start from the root of the tree. We compare the values of the root attribute with the record’s attribute. On the basis of comparison, we follow the branch corresponding to that value and jump to the next node.</a:t>
            </a:r>
            <a:endParaRPr/>
          </a:p>
          <a:p>
            <a:pPr indent="-298450" lvl="1" marL="914400" rtl="0" algn="l">
              <a:spcBef>
                <a:spcPts val="0"/>
              </a:spcBef>
              <a:spcAft>
                <a:spcPts val="0"/>
              </a:spcAft>
              <a:buSzPts val="1100"/>
              <a:buAutoNum type="alphaLcPeriod"/>
            </a:pPr>
            <a:r>
              <a:rPr lang="en"/>
              <a:t>Decision trees normally suffer from the problem of overfitting if it’s allowed to grow without any control.</a:t>
            </a:r>
            <a:endParaRPr/>
          </a:p>
          <a:p>
            <a:pPr indent="-298450" lvl="1" marL="914400" rtl="0" algn="l">
              <a:spcBef>
                <a:spcPts val="0"/>
              </a:spcBef>
              <a:spcAft>
                <a:spcPts val="0"/>
              </a:spcAft>
              <a:buSzPts val="1100"/>
              <a:buAutoNum type="alphaLcPeriod"/>
            </a:pPr>
            <a:r>
              <a:rPr lang="en"/>
              <a:t>A single decision tree is faster in computation.</a:t>
            </a:r>
            <a:endParaRPr/>
          </a:p>
          <a:p>
            <a:pPr indent="-298450" lvl="1" marL="914400" rtl="0" algn="l">
              <a:spcBef>
                <a:spcPts val="0"/>
              </a:spcBef>
              <a:spcAft>
                <a:spcPts val="0"/>
              </a:spcAft>
              <a:buSzPts val="1100"/>
              <a:buAutoNum type="alphaLcPeriod"/>
            </a:pPr>
            <a:r>
              <a:rPr lang="en"/>
              <a:t>When a data set with features is taken as input by a decision tree it will formulate some set of rules to do prediction.</a:t>
            </a:r>
            <a:endParaRPr/>
          </a:p>
          <a:p>
            <a:pPr indent="-298450" lvl="0" marL="457200" rtl="0" algn="l">
              <a:spcBef>
                <a:spcPts val="0"/>
              </a:spcBef>
              <a:spcAft>
                <a:spcPts val="0"/>
              </a:spcAft>
              <a:buSzPts val="1100"/>
              <a:buAutoNum type="arabicPeriod"/>
            </a:pPr>
            <a:r>
              <a:rPr lang="en"/>
              <a:t>Random Forest </a:t>
            </a:r>
            <a:endParaRPr/>
          </a:p>
          <a:p>
            <a:pPr indent="-298450" lvl="1" marL="914400" rtl="0" algn="l">
              <a:spcBef>
                <a:spcPts val="0"/>
              </a:spcBef>
              <a:spcAft>
                <a:spcPts val="0"/>
              </a:spcAft>
              <a:buSzPts val="1100"/>
              <a:buAutoNum type="alphaLcPeriod"/>
            </a:pPr>
            <a:r>
              <a:rPr lang="en"/>
              <a:t>builds decision trees on different samples and takes their majority vote for classification and average in case of regression.</a:t>
            </a:r>
            <a:endParaRPr/>
          </a:p>
          <a:p>
            <a:pPr indent="-298450" lvl="1" marL="914400" rtl="0" algn="l">
              <a:spcBef>
                <a:spcPts val="0"/>
              </a:spcBef>
              <a:spcAft>
                <a:spcPts val="0"/>
              </a:spcAft>
              <a:buSzPts val="1100"/>
              <a:buAutoNum type="alphaLcPeriod"/>
            </a:pPr>
            <a:r>
              <a:rPr lang="en"/>
              <a:t>Random forests are created from subsets of data and the final output is based on average or majority ranking and hence the problem of overfitting is taken care of.</a:t>
            </a:r>
            <a:endParaRPr/>
          </a:p>
          <a:p>
            <a:pPr indent="-298450" lvl="1" marL="914400" rtl="0" algn="l">
              <a:spcBef>
                <a:spcPts val="0"/>
              </a:spcBef>
              <a:spcAft>
                <a:spcPts val="0"/>
              </a:spcAft>
              <a:buSzPts val="1100"/>
              <a:buAutoNum type="alphaLcPeriod"/>
            </a:pPr>
            <a:r>
              <a:rPr lang="en"/>
              <a:t>It is comparatively slower.</a:t>
            </a:r>
            <a:endParaRPr/>
          </a:p>
          <a:p>
            <a:pPr indent="-298450" lvl="1" marL="914400" rtl="0" algn="l">
              <a:spcBef>
                <a:spcPts val="0"/>
              </a:spcBef>
              <a:spcAft>
                <a:spcPts val="0"/>
              </a:spcAft>
              <a:buSzPts val="1100"/>
              <a:buAutoNum type="alphaLcPeriod"/>
            </a:pPr>
            <a:r>
              <a:rPr lang="en"/>
              <a:t>Random forest randomly selects observations, builds a decision tree and the average result is taken. It doesn’t use any set of formulas.</a:t>
            </a:r>
            <a:endParaRPr/>
          </a:p>
          <a:p>
            <a:pPr indent="-298450" lvl="0" marL="457200" rtl="0" algn="l">
              <a:spcBef>
                <a:spcPts val="0"/>
              </a:spcBef>
              <a:spcAft>
                <a:spcPts val="0"/>
              </a:spcAft>
              <a:buSzPts val="1100"/>
              <a:buAutoNum type="arabicPeriod"/>
            </a:pPr>
            <a:r>
              <a:rPr lang="en"/>
              <a:t>Logistic Regression </a:t>
            </a:r>
            <a:endParaRPr/>
          </a:p>
          <a:p>
            <a:pPr indent="-298450" lvl="1" marL="914400" rtl="0" algn="l">
              <a:spcBef>
                <a:spcPts val="0"/>
              </a:spcBef>
              <a:spcAft>
                <a:spcPts val="0"/>
              </a:spcAft>
              <a:buSzPts val="1100"/>
              <a:buAutoNum type="alphaLcPeriod"/>
            </a:pPr>
            <a:r>
              <a:rPr lang="en"/>
              <a:t>Next slide </a:t>
            </a:r>
            <a:endParaRPr/>
          </a:p>
          <a:p>
            <a:pPr indent="-298450" lvl="0" marL="457200" rtl="0" algn="l">
              <a:spcBef>
                <a:spcPts val="0"/>
              </a:spcBef>
              <a:spcAft>
                <a:spcPts val="0"/>
              </a:spcAft>
              <a:buSzPts val="1100"/>
              <a:buAutoNum type="arabicPeriod"/>
            </a:pPr>
            <a:r>
              <a:rPr lang="en"/>
              <a:t>QDA</a:t>
            </a:r>
            <a:endParaRPr/>
          </a:p>
          <a:p>
            <a:pPr indent="-298450" lvl="1" marL="914400" rtl="0" algn="l">
              <a:spcBef>
                <a:spcPts val="0"/>
              </a:spcBef>
              <a:spcAft>
                <a:spcPts val="0"/>
              </a:spcAft>
              <a:buSzPts val="1100"/>
              <a:buAutoNum type="alphaLcPeriod"/>
            </a:pPr>
            <a:r>
              <a:rPr lang="en"/>
              <a:t>Next slide</a:t>
            </a:r>
            <a:endParaRPr/>
          </a:p>
          <a:p>
            <a:pPr indent="-298450" lvl="0" marL="457200" rtl="0" algn="l">
              <a:spcBef>
                <a:spcPts val="0"/>
              </a:spcBef>
              <a:spcAft>
                <a:spcPts val="0"/>
              </a:spcAft>
              <a:buSzPts val="1100"/>
              <a:buAutoNum type="arabicPeriod"/>
            </a:pPr>
            <a:r>
              <a:rPr lang="en"/>
              <a:t>LDA </a:t>
            </a:r>
            <a:endParaRPr/>
          </a:p>
          <a:p>
            <a:pPr indent="-298450" lvl="1" marL="914400" rtl="0" algn="l">
              <a:spcBef>
                <a:spcPts val="0"/>
              </a:spcBef>
              <a:spcAft>
                <a:spcPts val="0"/>
              </a:spcAft>
              <a:buSzPts val="1100"/>
              <a:buAutoNum type="alphaLcPeriod"/>
            </a:pPr>
            <a:r>
              <a:rPr lang="en"/>
              <a:t>used here to reduce the number of features to a more manageable number before the process of classification</a:t>
            </a:r>
            <a:endParaRPr/>
          </a:p>
          <a:p>
            <a:pPr indent="-298450" lvl="1" marL="914400" rtl="0" algn="l">
              <a:spcBef>
                <a:spcPts val="0"/>
              </a:spcBef>
              <a:spcAft>
                <a:spcPts val="0"/>
              </a:spcAft>
              <a:buSzPts val="1100"/>
              <a:buAutoNum type="alphaLcPeriod"/>
            </a:pPr>
            <a:r>
              <a:rPr lang="en"/>
              <a:t>use Bayes' Theorem to estimate probabilities. They make predictions based upon the probability that a new input dataset belongs to each class. The class which has the highest probability is considered the output class and then the LDA makes a prediction.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Gaussian</a:t>
            </a:r>
            <a:r>
              <a:rPr lang="en"/>
              <a:t> Bayes Naive </a:t>
            </a:r>
            <a:endParaRPr/>
          </a:p>
          <a:p>
            <a:pPr indent="-298450" lvl="1" marL="914400" rtl="0" algn="l">
              <a:spcBef>
                <a:spcPts val="0"/>
              </a:spcBef>
              <a:spcAft>
                <a:spcPts val="0"/>
              </a:spcAft>
              <a:buSzPts val="1100"/>
              <a:buAutoNum type="alphaLcPeriod"/>
            </a:pPr>
            <a:r>
              <a:rPr lang="en"/>
              <a:t>Gaussian Naive Bayes is a variant of Naive Bayes that follows Gaussian normal distribution and supports continuous data.</a:t>
            </a:r>
            <a:endParaRPr/>
          </a:p>
          <a:p>
            <a:pPr indent="-298450" lvl="1" marL="914400" rtl="0" algn="l">
              <a:spcBef>
                <a:spcPts val="0"/>
              </a:spcBef>
              <a:spcAft>
                <a:spcPts val="0"/>
              </a:spcAft>
              <a:buSzPts val="1100"/>
              <a:buAutoNum type="alphaLcPeriod"/>
            </a:pPr>
            <a:r>
              <a:rPr lang="en"/>
              <a:t>Bayes theorem → calculate conditional probability</a:t>
            </a:r>
            <a:endParaRPr/>
          </a:p>
          <a:p>
            <a:pPr indent="-298450" lvl="2" marL="1371600" rtl="0" algn="l">
              <a:spcBef>
                <a:spcPts val="0"/>
              </a:spcBef>
              <a:spcAft>
                <a:spcPts val="0"/>
              </a:spcAft>
              <a:buSzPts val="1100"/>
              <a:buAutoNum type="romanLcPeriod"/>
            </a:pPr>
            <a:r>
              <a:rPr lang="en"/>
              <a:t>These classifiers assume that the value of a particular feature is independent of the value of any other feature. In a supervised learning situation, Naive Bayes Classifiers are trained very efficiently. Naive Bayed classifiers need a small training data to estimate the parameters needed for classification. Naive Bayes Classifiers have simple design and implementation and they can applied to many real life situations.</a:t>
            </a:r>
            <a:endParaRPr/>
          </a:p>
          <a:p>
            <a:pPr indent="-298450" lvl="1" marL="914400" rtl="0" algn="l">
              <a:spcBef>
                <a:spcPts val="0"/>
              </a:spcBef>
              <a:spcAft>
                <a:spcPts val="0"/>
              </a:spcAft>
              <a:buSzPts val="1100"/>
              <a:buAutoNum type="alphaLcPeriod"/>
            </a:pPr>
            <a:r>
              <a:rPr lang="en"/>
              <a:t> an assumption often taken is that the continuous values associated with each class are distributed according to a normal (or Gaussian) distribution.</a:t>
            </a:r>
            <a:endParaRPr/>
          </a:p>
          <a:p>
            <a:pPr indent="-298450" lvl="0" marL="457200" rtl="0" algn="l">
              <a:spcBef>
                <a:spcPts val="0"/>
              </a:spcBef>
              <a:spcAft>
                <a:spcPts val="0"/>
              </a:spcAft>
              <a:buClr>
                <a:schemeClr val="dk1"/>
              </a:buClr>
              <a:buSzPts val="1100"/>
              <a:buAutoNum type="arabicPeriod"/>
            </a:pPr>
            <a:r>
              <a:rPr lang="en">
                <a:solidFill>
                  <a:schemeClr val="dk1"/>
                </a:solidFill>
              </a:rPr>
              <a:t>Ridge Regression</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model tuning method that is used to analyse any data that suffers from multicollinearity. This method performs L2 regularization. When the issue of multicollinearity occurs, least-squares are unbiased, and variances are large, this results in predicted values being far away from the actual values.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LASSO </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 lasso (least absolute shrinkage and selection operator; also Lasso or LASSO) is a regression analysis method that performs both variable selection and regularization in order to enhance the prediction accuracy and interpretability of the resulting statistical model.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51233703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51233703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rPr lang="en">
                <a:solidFill>
                  <a:schemeClr val="dk1"/>
                </a:solidFill>
              </a:rPr>
              <a:t>Decision Tree Classifier </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uses a set of rules to make decisions, similarly to how humans make decisions.</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 create a training model that can use to predict the class or value of the target variable by learning simple decision rules inferred from prior data(training data)</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for predicting a class label for a record we start from the root of the tree. We compare the values of the root attribute with the record’s attribute. On the basis of comparison, we follow the branch corresponding to that value and jump to the next node.</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Decision trees normally suffer from the problem of overfitting if it’s allowed to grow without any control.</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A single decision tree is faster in computation.</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When a data set with features is taken as input by a decision tree it will formulate some set of rules to do prediction.</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Random Forest </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builds decision trees on different samples and takes their majority vote for classification and average in case of regression.</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Random forests are created from subsets of data and the final output is based on average or majority ranking and hence the problem of overfitting is taken care of.</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It is comparatively slower.</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Random forest randomly selects observations, builds a decision tree and the average result is taken. It doesn’t use any set of formulas.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Logistic Regression </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Next slide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QDA</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Next slide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LDA </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used here to reduce the number of features to a more manageable number before the process of classification</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use Bayes' Theorem to estimate probabilities. They make predictions based upon the probability that a new input dataset belongs to each class. The class which has the highest probability is considered the output class and then the LDA makes a prediction.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Gaussian Bayes Naive </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Gaussian Naive Bayes is a variant of Naive Bayes that follows Gaussian normal distribution and supports continuous data.</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Bayes theorem → calculate conditional probability</a:t>
            </a:r>
            <a:endParaRPr>
              <a:solidFill>
                <a:schemeClr val="dk1"/>
              </a:solidFill>
            </a:endParaRPr>
          </a:p>
          <a:p>
            <a:pPr indent="-298450" lvl="2" marL="1371600" rtl="0" algn="l">
              <a:spcBef>
                <a:spcPts val="0"/>
              </a:spcBef>
              <a:spcAft>
                <a:spcPts val="0"/>
              </a:spcAft>
              <a:buClr>
                <a:schemeClr val="dk1"/>
              </a:buClr>
              <a:buSzPts val="1100"/>
              <a:buAutoNum type="romanLcPeriod"/>
            </a:pPr>
            <a:r>
              <a:rPr lang="en">
                <a:solidFill>
                  <a:schemeClr val="dk1"/>
                </a:solidFill>
              </a:rPr>
              <a:t>These classifiers assume that the value of a particular feature is independent of the value of any other feature. In a supervised learning situation, Naive Bayes Classifiers are trained very efficiently. Naive Bayed classifiers need a small training data to estimate the parameters needed for classification. Naive Bayes Classifiers have simple design and implementation and they can applied to many real life situations.</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 an assumption often taken is that the continuous values associated with each class are distributed according to a normal (or Gaussian) distribution.</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Ridge Regression</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model tuning method that is used to analyse any data that suffers from multicollinearity. This method performs L2 regularization. When the issue of multicollinearity occurs, least-squares are unbiased, and variances are large, this results in predicted values being far away from the actual values.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LASSO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51233703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51233703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512337032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512337032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rPr lang="en">
                <a:solidFill>
                  <a:schemeClr val="dk1"/>
                </a:solidFill>
              </a:rPr>
              <a:t>Decision Tree Classifier </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uses a set of rules to make decisions, similarly to how humans make decisions.</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 create a training model that can use to predict the class or value of the target variable by learning simple decision rules inferred from prior data(training data)</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for predicting a class label for a record we start from the root of the tree. We compare the values of the root attribute with the record’s attribute. On the basis of comparison, we follow the branch corresponding to that value and jump to the next node.</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Decision trees normally suffer from the problem of overfitting if it’s allowed to grow without any control.</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A single decision tree is faster in computation.</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When a data set with features is taken as input by a decision tree it will formulate some set of rules to do prediction.</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Random Forest </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builds decision trees on different samples and takes their majority vote for classification and average in case of regression.</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Random forests are created from subsets of data and the final output is based on average or majority ranking and hence the problem of overfitting is taken care of.</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It is comparatively slower.</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Random forest randomly selects observations, builds a decision tree and the average result is taken. It doesn’t use any set of formulas.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Logistic Regression </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Next slide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QDA</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Next slide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LDA </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used here to reduce the number of features to a more manageable number before the process of classification</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use Bayes' Theorem to estimate probabilities. They make predictions based upon the probability that a new input dataset belongs to each class. The class which has the highest probability is considered the output class and then the LDA makes a prediction.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Gaussian Bayes Naive </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Gaussian Naive Bayes is a variant of Naive Bayes that follows Gaussian normal distribution and supports continuous data.</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Bayes theorem → calculate conditional probability</a:t>
            </a:r>
            <a:endParaRPr>
              <a:solidFill>
                <a:schemeClr val="dk1"/>
              </a:solidFill>
            </a:endParaRPr>
          </a:p>
          <a:p>
            <a:pPr indent="-298450" lvl="2" marL="1371600" rtl="0" algn="l">
              <a:spcBef>
                <a:spcPts val="0"/>
              </a:spcBef>
              <a:spcAft>
                <a:spcPts val="0"/>
              </a:spcAft>
              <a:buClr>
                <a:schemeClr val="dk1"/>
              </a:buClr>
              <a:buSzPts val="1100"/>
              <a:buAutoNum type="romanLcPeriod"/>
            </a:pPr>
            <a:r>
              <a:rPr lang="en">
                <a:solidFill>
                  <a:schemeClr val="dk1"/>
                </a:solidFill>
              </a:rPr>
              <a:t>These classifiers assume that the value of a particular feature is independent of the value of any other feature. In a supervised learning situation, Naive Bayes Classifiers are trained very efficiently. Naive Bayed classifiers need a small training data to estimate the parameters needed for classification. Naive Bayes Classifiers have simple design and implementation and they can applied to many real life situations.</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 an assumption often taken is that the continuous values associated with each class are distributed according to a normal (or Gaussian) distribution.</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Ridge Regression</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model tuning method that is used to analyse any data that suffers from multicollinearity. This method performs L2 regularization. When the issue of multicollinearity occurs, least-squares are unbiased, and variances are large, this results in predicted values being far away from the actual values.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LASSO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51233703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51233703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555555"/>
                </a:solidFill>
                <a:highlight>
                  <a:srgbClr val="FFFFFF"/>
                </a:highlight>
              </a:rPr>
              <a:t>The best coefficients would result in a model that would predict a value very close to 1 (e.g. male) for the default class and a value very close to 0 (e.g. female) for the other class. The intuition for maximum-likelihood for logistic regression is that a search procedure seeks values for the coefficients (Beta values) that minimize the error in the probabilities predicted by the model to those in the data (e.g. probability of 1 if the data is the primary class).</a:t>
            </a:r>
            <a:endParaRPr sz="1150">
              <a:solidFill>
                <a:srgbClr val="555555"/>
              </a:solidFill>
              <a:highlight>
                <a:srgbClr val="FFFFFF"/>
              </a:highlight>
            </a:endParaRPr>
          </a:p>
          <a:p>
            <a:pPr indent="0" lvl="0" marL="0" rtl="0" algn="l">
              <a:spcBef>
                <a:spcPts val="0"/>
              </a:spcBef>
              <a:spcAft>
                <a:spcPts val="0"/>
              </a:spcAft>
              <a:buNone/>
            </a:pPr>
            <a:r>
              <a:t/>
            </a:r>
            <a:endParaRPr sz="1150">
              <a:solidFill>
                <a:srgbClr val="555555"/>
              </a:solidFill>
              <a:highlight>
                <a:srgbClr val="FFFFFF"/>
              </a:highlight>
            </a:endParaRPr>
          </a:p>
          <a:p>
            <a:pPr indent="0" lvl="0" marL="0" rtl="0" algn="l">
              <a:spcBef>
                <a:spcPts val="0"/>
              </a:spcBef>
              <a:spcAft>
                <a:spcPts val="0"/>
              </a:spcAft>
              <a:buNone/>
            </a:pPr>
            <a:r>
              <a:rPr lang="en" sz="1150">
                <a:solidFill>
                  <a:srgbClr val="555555"/>
                </a:solidFill>
                <a:highlight>
                  <a:srgbClr val="FFFFFF"/>
                </a:highlight>
              </a:rPr>
              <a:t>minimization algorithm is used to optimize the best values for the coefficients for your training data</a:t>
            </a:r>
            <a:endParaRPr sz="1150">
              <a:solidFill>
                <a:srgbClr val="555555"/>
              </a:solidFill>
              <a:highlight>
                <a:srgbClr val="FFFFFF"/>
              </a:highlight>
            </a:endParaRPr>
          </a:p>
          <a:p>
            <a:pPr indent="0" lvl="0" marL="0" rtl="0" algn="l">
              <a:spcBef>
                <a:spcPts val="0"/>
              </a:spcBef>
              <a:spcAft>
                <a:spcPts val="0"/>
              </a:spcAft>
              <a:buNone/>
            </a:pPr>
            <a:r>
              <a:t/>
            </a:r>
            <a:endParaRPr sz="1150">
              <a:solidFill>
                <a:srgbClr val="555555"/>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51233703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51233703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rPr lang="en">
                <a:solidFill>
                  <a:schemeClr val="dk1"/>
                </a:solidFill>
              </a:rPr>
              <a:t>QDA</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Extension of LDA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LDA </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used here to reduce the number of features to a more manageable number before the process of classification</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use Bayes' Theorem to estimate probabilities. They make predictions based upon the probability that a new input dataset belongs to each class. The class which has the highest probability is considered the output class and then the LDA makes a prediction.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Gaussian Bayes Naive </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Gaussian Naive Bayes is a variant of Naive Bayes that follows Gaussian normal distribution and supports continuous data.</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Bayes theorem → calculate conditional probability</a:t>
            </a:r>
            <a:endParaRPr>
              <a:solidFill>
                <a:schemeClr val="dk1"/>
              </a:solidFill>
            </a:endParaRPr>
          </a:p>
          <a:p>
            <a:pPr indent="-298450" lvl="2" marL="1371600" rtl="0" algn="l">
              <a:spcBef>
                <a:spcPts val="0"/>
              </a:spcBef>
              <a:spcAft>
                <a:spcPts val="0"/>
              </a:spcAft>
              <a:buClr>
                <a:schemeClr val="dk1"/>
              </a:buClr>
              <a:buSzPts val="1100"/>
              <a:buAutoNum type="romanLcPeriod"/>
            </a:pPr>
            <a:r>
              <a:rPr lang="en">
                <a:solidFill>
                  <a:schemeClr val="dk1"/>
                </a:solidFill>
              </a:rPr>
              <a:t>These classifiers assume that the value of a particular feature is independent of the value of any other feature. In a supervised learning situation, Naive Bayes Classifiers are trained very efficiently. Naive Bayed classifiers need a small training data to estimate the parameters needed for classification. Naive Bayes Classifiers have simple design and implementation and they can applied to many real life situations.</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 an assumption often taken is that the continuous values associated with each class are distributed according to a normal (or Gaussian) distribution.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51233703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51233703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512337032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512337032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51233703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51233703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12529"/>
                </a:solidFill>
                <a:highlight>
                  <a:srgbClr val="FFFFFF"/>
                </a:highlight>
                <a:latin typeface="Roboto"/>
                <a:ea typeface="Roboto"/>
                <a:cs typeface="Roboto"/>
                <a:sym typeface="Roboto"/>
              </a:rPr>
              <a:t>macro average (averaging the unweighted mean per label), weighted average (averaging the support-weighted mean per label), and sample average (only for multilabel classification). Micro average (averaging the total true positives, false negatives and false positives) is only shown for multi-label or multi-class with a subset of classes, because it corresponds to accuracy otherwise and would be the same for all metrics. See also </a:t>
            </a:r>
            <a:r>
              <a:rPr b="1" lang="en" sz="1050">
                <a:solidFill>
                  <a:srgbClr val="2878A2"/>
                </a:solidFill>
                <a:highlight>
                  <a:srgbClr val="FFFFFF"/>
                </a:highlight>
                <a:uFill>
                  <a:noFill/>
                </a:uFill>
                <a:latin typeface="Courier New"/>
                <a:ea typeface="Courier New"/>
                <a:cs typeface="Courier New"/>
                <a:sym typeface="Courier New"/>
                <a:hlinkClick r:id="rId2">
                  <a:extLst>
                    <a:ext uri="{A12FA001-AC4F-418D-AE19-62706E023703}">
                      <ahyp:hlinkClr val="tx"/>
                    </a:ext>
                  </a:extLst>
                </a:hlinkClick>
              </a:rPr>
              <a:t>precision_recall_fscore_support</a:t>
            </a:r>
            <a:r>
              <a:rPr lang="en" sz="1200">
                <a:solidFill>
                  <a:srgbClr val="212529"/>
                </a:solidFill>
                <a:highlight>
                  <a:srgbClr val="FFFFFF"/>
                </a:highlight>
                <a:latin typeface="Roboto"/>
                <a:ea typeface="Roboto"/>
                <a:cs typeface="Roboto"/>
                <a:sym typeface="Roboto"/>
              </a:rPr>
              <a:t> for more details on averages.</a:t>
            </a:r>
            <a:endParaRPr sz="12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sz="1200">
                <a:solidFill>
                  <a:srgbClr val="212529"/>
                </a:solidFill>
                <a:highlight>
                  <a:srgbClr val="FFFFFF"/>
                </a:highlight>
                <a:latin typeface="Roboto"/>
                <a:ea typeface="Roboto"/>
                <a:cs typeface="Roboto"/>
                <a:sym typeface="Roboto"/>
              </a:rPr>
              <a:t>Note that in binary classification, recall of the positive class is also known as “sensitivity”; recall of the negative class is “specificity”.</a:t>
            </a:r>
            <a:endParaRPr sz="12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2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sz="1200">
                <a:solidFill>
                  <a:srgbClr val="212529"/>
                </a:solidFill>
                <a:highlight>
                  <a:srgbClr val="FFFFFF"/>
                </a:highlight>
                <a:latin typeface="Roboto"/>
                <a:ea typeface="Roboto"/>
                <a:cs typeface="Roboto"/>
                <a:sym typeface="Roboto"/>
              </a:rPr>
              <a:t>The precision is the ratio </a:t>
            </a:r>
            <a:r>
              <a:rPr lang="en" sz="1050">
                <a:solidFill>
                  <a:srgbClr val="222222"/>
                </a:solidFill>
                <a:highlight>
                  <a:srgbClr val="ECF0F3"/>
                </a:highlight>
                <a:latin typeface="Courier New"/>
                <a:ea typeface="Courier New"/>
                <a:cs typeface="Courier New"/>
                <a:sym typeface="Courier New"/>
              </a:rPr>
              <a:t>tp / (tp + fp)</a:t>
            </a:r>
            <a:r>
              <a:rPr lang="en" sz="1200">
                <a:solidFill>
                  <a:srgbClr val="212529"/>
                </a:solidFill>
                <a:highlight>
                  <a:srgbClr val="FFFFFF"/>
                </a:highlight>
                <a:latin typeface="Roboto"/>
                <a:ea typeface="Roboto"/>
                <a:cs typeface="Roboto"/>
                <a:sym typeface="Roboto"/>
              </a:rPr>
              <a:t> where </a:t>
            </a:r>
            <a:r>
              <a:rPr lang="en" sz="1050">
                <a:solidFill>
                  <a:srgbClr val="222222"/>
                </a:solidFill>
                <a:highlight>
                  <a:srgbClr val="ECF0F3"/>
                </a:highlight>
                <a:latin typeface="Courier New"/>
                <a:ea typeface="Courier New"/>
                <a:cs typeface="Courier New"/>
                <a:sym typeface="Courier New"/>
              </a:rPr>
              <a:t>tp</a:t>
            </a:r>
            <a:r>
              <a:rPr lang="en" sz="1200">
                <a:solidFill>
                  <a:srgbClr val="212529"/>
                </a:solidFill>
                <a:highlight>
                  <a:srgbClr val="FFFFFF"/>
                </a:highlight>
                <a:latin typeface="Roboto"/>
                <a:ea typeface="Roboto"/>
                <a:cs typeface="Roboto"/>
                <a:sym typeface="Roboto"/>
              </a:rPr>
              <a:t> is the number of true positives and </a:t>
            </a:r>
            <a:r>
              <a:rPr lang="en" sz="1050">
                <a:solidFill>
                  <a:srgbClr val="222222"/>
                </a:solidFill>
                <a:highlight>
                  <a:srgbClr val="ECF0F3"/>
                </a:highlight>
                <a:latin typeface="Courier New"/>
                <a:ea typeface="Courier New"/>
                <a:cs typeface="Courier New"/>
                <a:sym typeface="Courier New"/>
              </a:rPr>
              <a:t>fp</a:t>
            </a:r>
            <a:r>
              <a:rPr lang="en" sz="1200">
                <a:solidFill>
                  <a:srgbClr val="212529"/>
                </a:solidFill>
                <a:highlight>
                  <a:srgbClr val="FFFFFF"/>
                </a:highlight>
                <a:latin typeface="Roboto"/>
                <a:ea typeface="Roboto"/>
                <a:cs typeface="Roboto"/>
                <a:sym typeface="Roboto"/>
              </a:rPr>
              <a:t> the number of false positives. The precision is intuitively the ability of the classifier not to label as positive a sample that is negative.</a:t>
            </a:r>
            <a:endParaRPr sz="12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sz="1200">
                <a:solidFill>
                  <a:srgbClr val="212529"/>
                </a:solidFill>
                <a:highlight>
                  <a:srgbClr val="FFFFFF"/>
                </a:highlight>
                <a:latin typeface="Roboto"/>
                <a:ea typeface="Roboto"/>
                <a:cs typeface="Roboto"/>
                <a:sym typeface="Roboto"/>
              </a:rPr>
              <a:t>The recall is the ratio </a:t>
            </a:r>
            <a:r>
              <a:rPr lang="en" sz="1050">
                <a:solidFill>
                  <a:srgbClr val="222222"/>
                </a:solidFill>
                <a:highlight>
                  <a:srgbClr val="ECF0F3"/>
                </a:highlight>
                <a:latin typeface="Courier New"/>
                <a:ea typeface="Courier New"/>
                <a:cs typeface="Courier New"/>
                <a:sym typeface="Courier New"/>
              </a:rPr>
              <a:t>tp / (tp + fn)</a:t>
            </a:r>
            <a:r>
              <a:rPr lang="en" sz="1200">
                <a:solidFill>
                  <a:srgbClr val="212529"/>
                </a:solidFill>
                <a:highlight>
                  <a:srgbClr val="FFFFFF"/>
                </a:highlight>
                <a:latin typeface="Roboto"/>
                <a:ea typeface="Roboto"/>
                <a:cs typeface="Roboto"/>
                <a:sym typeface="Roboto"/>
              </a:rPr>
              <a:t> where </a:t>
            </a:r>
            <a:r>
              <a:rPr lang="en" sz="1050">
                <a:solidFill>
                  <a:srgbClr val="222222"/>
                </a:solidFill>
                <a:highlight>
                  <a:srgbClr val="ECF0F3"/>
                </a:highlight>
                <a:latin typeface="Courier New"/>
                <a:ea typeface="Courier New"/>
                <a:cs typeface="Courier New"/>
                <a:sym typeface="Courier New"/>
              </a:rPr>
              <a:t>tp</a:t>
            </a:r>
            <a:r>
              <a:rPr lang="en" sz="1200">
                <a:solidFill>
                  <a:srgbClr val="212529"/>
                </a:solidFill>
                <a:highlight>
                  <a:srgbClr val="FFFFFF"/>
                </a:highlight>
                <a:latin typeface="Roboto"/>
                <a:ea typeface="Roboto"/>
                <a:cs typeface="Roboto"/>
                <a:sym typeface="Roboto"/>
              </a:rPr>
              <a:t> is the number of true positives and </a:t>
            </a:r>
            <a:r>
              <a:rPr lang="en" sz="1050">
                <a:solidFill>
                  <a:srgbClr val="222222"/>
                </a:solidFill>
                <a:highlight>
                  <a:srgbClr val="ECF0F3"/>
                </a:highlight>
                <a:latin typeface="Courier New"/>
                <a:ea typeface="Courier New"/>
                <a:cs typeface="Courier New"/>
                <a:sym typeface="Courier New"/>
              </a:rPr>
              <a:t>fn</a:t>
            </a:r>
            <a:r>
              <a:rPr lang="en" sz="1200">
                <a:solidFill>
                  <a:srgbClr val="212529"/>
                </a:solidFill>
                <a:highlight>
                  <a:srgbClr val="FFFFFF"/>
                </a:highlight>
                <a:latin typeface="Roboto"/>
                <a:ea typeface="Roboto"/>
                <a:cs typeface="Roboto"/>
                <a:sym typeface="Roboto"/>
              </a:rPr>
              <a:t> the number of false negatives. The recall is intuitively the ability of the classifier to find all the positive samples.</a:t>
            </a:r>
            <a:endParaRPr sz="12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sz="1200">
                <a:solidFill>
                  <a:srgbClr val="212529"/>
                </a:solidFill>
                <a:highlight>
                  <a:srgbClr val="FFFFFF"/>
                </a:highlight>
                <a:latin typeface="Roboto"/>
                <a:ea typeface="Roboto"/>
                <a:cs typeface="Roboto"/>
                <a:sym typeface="Roboto"/>
              </a:rPr>
              <a:t>The F-beta score can be interpreted as a weighted harmonic mean of the precision and recall, where an F-beta score reaches its best value at 1 and worst score at 0.</a:t>
            </a:r>
            <a:endParaRPr sz="12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sz="1200">
                <a:solidFill>
                  <a:srgbClr val="212529"/>
                </a:solidFill>
                <a:highlight>
                  <a:srgbClr val="FFFFFF"/>
                </a:highlight>
                <a:latin typeface="Roboto"/>
                <a:ea typeface="Roboto"/>
                <a:cs typeface="Roboto"/>
                <a:sym typeface="Roboto"/>
              </a:rPr>
              <a:t>The F-beta score weights recall more than precision by a factor of </a:t>
            </a:r>
            <a:r>
              <a:rPr lang="en" sz="1050">
                <a:solidFill>
                  <a:srgbClr val="222222"/>
                </a:solidFill>
                <a:highlight>
                  <a:srgbClr val="ECF0F3"/>
                </a:highlight>
                <a:latin typeface="Courier New"/>
                <a:ea typeface="Courier New"/>
                <a:cs typeface="Courier New"/>
                <a:sym typeface="Courier New"/>
              </a:rPr>
              <a:t>beta</a:t>
            </a:r>
            <a:r>
              <a:rPr lang="en" sz="1200">
                <a:solidFill>
                  <a:srgbClr val="212529"/>
                </a:solidFill>
                <a:highlight>
                  <a:srgbClr val="FFFFFF"/>
                </a:highlight>
                <a:latin typeface="Roboto"/>
                <a:ea typeface="Roboto"/>
                <a:cs typeface="Roboto"/>
                <a:sym typeface="Roboto"/>
              </a:rPr>
              <a:t>. </a:t>
            </a:r>
            <a:r>
              <a:rPr lang="en" sz="1050">
                <a:solidFill>
                  <a:srgbClr val="222222"/>
                </a:solidFill>
                <a:highlight>
                  <a:srgbClr val="ECF0F3"/>
                </a:highlight>
                <a:latin typeface="Courier New"/>
                <a:ea typeface="Courier New"/>
                <a:cs typeface="Courier New"/>
                <a:sym typeface="Courier New"/>
              </a:rPr>
              <a:t>beta == 1.0</a:t>
            </a:r>
            <a:r>
              <a:rPr lang="en" sz="1200">
                <a:solidFill>
                  <a:srgbClr val="212529"/>
                </a:solidFill>
                <a:highlight>
                  <a:srgbClr val="FFFFFF"/>
                </a:highlight>
                <a:latin typeface="Roboto"/>
                <a:ea typeface="Roboto"/>
                <a:cs typeface="Roboto"/>
                <a:sym typeface="Roboto"/>
              </a:rPr>
              <a:t> means recall and precision are equally important.</a:t>
            </a:r>
            <a:endParaRPr sz="12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sz="1200">
                <a:solidFill>
                  <a:srgbClr val="212529"/>
                </a:solidFill>
                <a:highlight>
                  <a:srgbClr val="FFFFFF"/>
                </a:highlight>
                <a:latin typeface="Roboto"/>
                <a:ea typeface="Roboto"/>
                <a:cs typeface="Roboto"/>
                <a:sym typeface="Roboto"/>
              </a:rPr>
              <a:t>The support is the number of occurrences of each class in </a:t>
            </a:r>
            <a:r>
              <a:rPr lang="en" sz="1050">
                <a:solidFill>
                  <a:srgbClr val="222222"/>
                </a:solidFill>
                <a:highlight>
                  <a:srgbClr val="ECF0F3"/>
                </a:highlight>
                <a:latin typeface="Courier New"/>
                <a:ea typeface="Courier New"/>
                <a:cs typeface="Courier New"/>
                <a:sym typeface="Courier New"/>
              </a:rPr>
              <a:t>y_true</a:t>
            </a:r>
            <a:r>
              <a:rPr lang="en" sz="1200">
                <a:solidFill>
                  <a:srgbClr val="212529"/>
                </a:solidFill>
                <a:highlight>
                  <a:srgbClr val="FFFFFF"/>
                </a:highlight>
                <a:latin typeface="Roboto"/>
                <a:ea typeface="Roboto"/>
                <a:cs typeface="Roboto"/>
                <a:sym typeface="Roboto"/>
              </a:rPr>
              <a:t>.</a:t>
            </a:r>
            <a:endParaRPr sz="12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1f7d94c4e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1f7d94c4e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21f7d94c4e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21f7d94c4e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would this model be useful for a company?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51233703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51233703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51233703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51233703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1f7d94c4e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1f7d94c4e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Clr>
                <a:srgbClr val="222222"/>
              </a:buClr>
              <a:buSzPts val="1150"/>
              <a:buFont typeface="Raleway"/>
              <a:buChar char="●"/>
            </a:pPr>
            <a:r>
              <a:rPr lang="en" sz="1150">
                <a:solidFill>
                  <a:srgbClr val="222222"/>
                </a:solidFill>
                <a:latin typeface="Raleway"/>
                <a:ea typeface="Raleway"/>
                <a:cs typeface="Raleway"/>
                <a:sym typeface="Raleway"/>
              </a:rPr>
              <a:t>"The five factors are: N, E, O, A, and C with 12 items per domain. The five traits can be summarized as:</a:t>
            </a:r>
            <a:endParaRPr sz="1150">
              <a:solidFill>
                <a:srgbClr val="222222"/>
              </a:solidFill>
              <a:latin typeface="Raleway"/>
              <a:ea typeface="Raleway"/>
              <a:cs typeface="Raleway"/>
              <a:sym typeface="Raleway"/>
            </a:endParaRPr>
          </a:p>
          <a:p>
            <a:pPr indent="-301625" lvl="1" marL="914400" rtl="0" algn="l">
              <a:lnSpc>
                <a:spcPct val="115000"/>
              </a:lnSpc>
              <a:spcBef>
                <a:spcPts val="0"/>
              </a:spcBef>
              <a:spcAft>
                <a:spcPts val="0"/>
              </a:spcAft>
              <a:buClr>
                <a:srgbClr val="222222"/>
              </a:buClr>
              <a:buSzPts val="1150"/>
              <a:buFont typeface="Raleway"/>
              <a:buChar char="○"/>
            </a:pPr>
            <a:r>
              <a:rPr lang="en" sz="1150">
                <a:solidFill>
                  <a:srgbClr val="222222"/>
                </a:solidFill>
                <a:latin typeface="Raleway"/>
                <a:ea typeface="Raleway"/>
                <a:cs typeface="Raleway"/>
                <a:sym typeface="Raleway"/>
              </a:rPr>
              <a:t>Neuroticism (NS) is a long-term tendency to experience negative emotions such as nervousness, tension, anxiety and depression;</a:t>
            </a:r>
            <a:endParaRPr sz="1150">
              <a:solidFill>
                <a:srgbClr val="222222"/>
              </a:solidFill>
              <a:latin typeface="Raleway"/>
              <a:ea typeface="Raleway"/>
              <a:cs typeface="Raleway"/>
              <a:sym typeface="Raleway"/>
            </a:endParaRPr>
          </a:p>
          <a:p>
            <a:pPr indent="-301625" lvl="1" marL="914400" rtl="0" algn="l">
              <a:lnSpc>
                <a:spcPct val="115000"/>
              </a:lnSpc>
              <a:spcBef>
                <a:spcPts val="0"/>
              </a:spcBef>
              <a:spcAft>
                <a:spcPts val="0"/>
              </a:spcAft>
              <a:buClr>
                <a:srgbClr val="222222"/>
              </a:buClr>
              <a:buSzPts val="1150"/>
              <a:buFont typeface="Raleway"/>
              <a:buChar char="○"/>
            </a:pPr>
            <a:r>
              <a:rPr lang="en" sz="1150">
                <a:solidFill>
                  <a:srgbClr val="222222"/>
                </a:solidFill>
                <a:latin typeface="Raleway"/>
                <a:ea typeface="Raleway"/>
                <a:cs typeface="Raleway"/>
                <a:sym typeface="Raleway"/>
              </a:rPr>
              <a:t>Extraversion (ES) is manifested in outgoing, warm, active, assertive, talkative, cheerful, and in search of stimulation characteristics;</a:t>
            </a:r>
            <a:endParaRPr sz="1150">
              <a:solidFill>
                <a:srgbClr val="222222"/>
              </a:solidFill>
              <a:latin typeface="Raleway"/>
              <a:ea typeface="Raleway"/>
              <a:cs typeface="Raleway"/>
              <a:sym typeface="Raleway"/>
            </a:endParaRPr>
          </a:p>
          <a:p>
            <a:pPr indent="-301625" lvl="1" marL="914400" rtl="0" algn="l">
              <a:lnSpc>
                <a:spcPct val="115000"/>
              </a:lnSpc>
              <a:spcBef>
                <a:spcPts val="0"/>
              </a:spcBef>
              <a:spcAft>
                <a:spcPts val="0"/>
              </a:spcAft>
              <a:buClr>
                <a:srgbClr val="222222"/>
              </a:buClr>
              <a:buSzPts val="1150"/>
              <a:buFont typeface="Raleway"/>
              <a:buChar char="○"/>
            </a:pPr>
            <a:r>
              <a:rPr lang="en" sz="1150">
                <a:solidFill>
                  <a:srgbClr val="222222"/>
                </a:solidFill>
                <a:latin typeface="Raleway"/>
                <a:ea typeface="Raleway"/>
                <a:cs typeface="Raleway"/>
                <a:sym typeface="Raleway"/>
              </a:rPr>
              <a:t>Openness to experience (OS) is a general appreciation for art, unusual ideas, and imaginative, creative, unconventional, and wide interests,</a:t>
            </a:r>
            <a:endParaRPr sz="1150">
              <a:solidFill>
                <a:srgbClr val="222222"/>
              </a:solidFill>
              <a:latin typeface="Raleway"/>
              <a:ea typeface="Raleway"/>
              <a:cs typeface="Raleway"/>
              <a:sym typeface="Raleway"/>
            </a:endParaRPr>
          </a:p>
          <a:p>
            <a:pPr indent="-301625" lvl="1" marL="914400" rtl="0" algn="l">
              <a:lnSpc>
                <a:spcPct val="115000"/>
              </a:lnSpc>
              <a:spcBef>
                <a:spcPts val="0"/>
              </a:spcBef>
              <a:spcAft>
                <a:spcPts val="0"/>
              </a:spcAft>
              <a:buClr>
                <a:srgbClr val="222222"/>
              </a:buClr>
              <a:buSzPts val="1150"/>
              <a:buFont typeface="Raleway"/>
              <a:buChar char="○"/>
            </a:pPr>
            <a:r>
              <a:rPr lang="en" sz="1150">
                <a:solidFill>
                  <a:srgbClr val="222222"/>
                </a:solidFill>
                <a:latin typeface="Raleway"/>
                <a:ea typeface="Raleway"/>
                <a:cs typeface="Raleway"/>
                <a:sym typeface="Raleway"/>
              </a:rPr>
              <a:t>Agreeableness (AS) is a dimension of interpersonal relations, characterized by altruism, trust, modesty, kindness, compassion and cooperativeness;</a:t>
            </a:r>
            <a:endParaRPr sz="1150">
              <a:solidFill>
                <a:srgbClr val="222222"/>
              </a:solidFill>
              <a:latin typeface="Raleway"/>
              <a:ea typeface="Raleway"/>
              <a:cs typeface="Raleway"/>
              <a:sym typeface="Raleway"/>
            </a:endParaRPr>
          </a:p>
          <a:p>
            <a:pPr indent="-301625" lvl="1" marL="914400" rtl="0" algn="l">
              <a:lnSpc>
                <a:spcPct val="115000"/>
              </a:lnSpc>
              <a:spcBef>
                <a:spcPts val="0"/>
              </a:spcBef>
              <a:spcAft>
                <a:spcPts val="0"/>
              </a:spcAft>
              <a:buClr>
                <a:srgbClr val="222222"/>
              </a:buClr>
              <a:buSzPts val="1150"/>
              <a:buFont typeface="Raleway"/>
              <a:buChar char="○"/>
            </a:pPr>
            <a:r>
              <a:rPr lang="en" sz="1150">
                <a:solidFill>
                  <a:srgbClr val="222222"/>
                </a:solidFill>
                <a:latin typeface="Raleway"/>
                <a:ea typeface="Raleway"/>
                <a:cs typeface="Raleway"/>
                <a:sym typeface="Raleway"/>
              </a:rPr>
              <a:t>Conscientiousness (CS) is a tendency to be organized and dependable, strong-willed, persistent, reliable, and efficient.</a:t>
            </a:r>
            <a:endParaRPr sz="1150">
              <a:solidFill>
                <a:srgbClr val="222222"/>
              </a:solidFill>
              <a:latin typeface="Raleway"/>
              <a:ea typeface="Raleway"/>
              <a:cs typeface="Raleway"/>
              <a:sym typeface="Raleway"/>
            </a:endParaRPr>
          </a:p>
          <a:p>
            <a:pPr indent="-301625" lvl="2" marL="1371600" rtl="0" algn="l">
              <a:lnSpc>
                <a:spcPct val="115000"/>
              </a:lnSpc>
              <a:spcBef>
                <a:spcPts val="0"/>
              </a:spcBef>
              <a:spcAft>
                <a:spcPts val="0"/>
              </a:spcAft>
              <a:buClr>
                <a:srgbClr val="222222"/>
              </a:buClr>
              <a:buSzPts val="1150"/>
              <a:buFont typeface="Raleway"/>
              <a:buChar char="■"/>
            </a:pPr>
            <a:r>
              <a:t/>
            </a:r>
            <a:endParaRPr sz="1150">
              <a:solidFill>
                <a:srgbClr val="222222"/>
              </a:solidFill>
              <a:latin typeface="Raleway"/>
              <a:ea typeface="Raleway"/>
              <a:cs typeface="Raleway"/>
              <a:sym typeface="Raleway"/>
            </a:endParaRPr>
          </a:p>
          <a:p>
            <a:pPr indent="-301625" lvl="0" marL="457200" rtl="0" algn="l">
              <a:lnSpc>
                <a:spcPct val="115000"/>
              </a:lnSpc>
              <a:spcBef>
                <a:spcPts val="0"/>
              </a:spcBef>
              <a:spcAft>
                <a:spcPts val="0"/>
              </a:spcAft>
              <a:buClr>
                <a:srgbClr val="222222"/>
              </a:buClr>
              <a:buSzPts val="1150"/>
              <a:buFont typeface="Raleway"/>
              <a:buChar char="●"/>
            </a:pPr>
            <a:r>
              <a:rPr lang="en" sz="1150">
                <a:solidFill>
                  <a:srgbClr val="222222"/>
                </a:solidFill>
                <a:latin typeface="Raleway"/>
                <a:ea typeface="Raleway"/>
                <a:cs typeface="Raleway"/>
                <a:sym typeface="Raleway"/>
              </a:rPr>
              <a:t>Barrat Impulsiveness Scale: </a:t>
            </a:r>
            <a:endParaRPr sz="1150">
              <a:solidFill>
                <a:srgbClr val="222222"/>
              </a:solidFill>
              <a:latin typeface="Raleway"/>
              <a:ea typeface="Raleway"/>
              <a:cs typeface="Raleway"/>
              <a:sym typeface="Raleway"/>
            </a:endParaRPr>
          </a:p>
          <a:p>
            <a:pPr indent="-295275" lvl="1" marL="914400" rtl="0" algn="l">
              <a:lnSpc>
                <a:spcPct val="115000"/>
              </a:lnSpc>
              <a:spcBef>
                <a:spcPts val="0"/>
              </a:spcBef>
              <a:spcAft>
                <a:spcPts val="0"/>
              </a:spcAft>
              <a:buClr>
                <a:schemeClr val="dk1"/>
              </a:buClr>
              <a:buSzPts val="1050"/>
              <a:buFont typeface="Roboto"/>
              <a:buChar char="○"/>
            </a:pPr>
            <a:r>
              <a:rPr lang="en" sz="1050">
                <a:solidFill>
                  <a:schemeClr val="dk1"/>
                </a:solidFill>
                <a:highlight>
                  <a:srgbClr val="FFFFFF"/>
                </a:highlight>
                <a:latin typeface="Roboto"/>
                <a:ea typeface="Roboto"/>
                <a:cs typeface="Roboto"/>
                <a:sym typeface="Roboto"/>
              </a:rPr>
              <a:t>questionnaire designed to assess the personality/behavioral construct of impulsiveness</a:t>
            </a:r>
            <a:endParaRPr sz="1050">
              <a:solidFill>
                <a:schemeClr val="dk1"/>
              </a:solidFill>
              <a:highlight>
                <a:srgbClr val="FFFFFF"/>
              </a:highlight>
              <a:latin typeface="Roboto"/>
              <a:ea typeface="Roboto"/>
              <a:cs typeface="Roboto"/>
              <a:sym typeface="Roboto"/>
            </a:endParaRPr>
          </a:p>
          <a:p>
            <a:pPr indent="-295275" lvl="1" marL="914400" rtl="0" algn="l">
              <a:lnSpc>
                <a:spcPct val="115000"/>
              </a:lnSpc>
              <a:spcBef>
                <a:spcPts val="0"/>
              </a:spcBef>
              <a:spcAft>
                <a:spcPts val="0"/>
              </a:spcAft>
              <a:buClr>
                <a:schemeClr val="dk1"/>
              </a:buClr>
              <a:buSzPts val="1050"/>
              <a:buFont typeface="Roboto"/>
              <a:buChar char="○"/>
            </a:pPr>
            <a:r>
              <a:rPr lang="en" sz="1050">
                <a:solidFill>
                  <a:schemeClr val="dk1"/>
                </a:solidFill>
                <a:highlight>
                  <a:srgbClr val="FFFFFF"/>
                </a:highlight>
                <a:latin typeface="Roboto"/>
                <a:ea typeface="Roboto"/>
                <a:cs typeface="Roboto"/>
                <a:sym typeface="Roboto"/>
              </a:rPr>
              <a:t>composed of 30 items describing common impulsive or non-impulsive (for reverse scored items) behaviors and preferences.</a:t>
            </a:r>
            <a:endParaRPr sz="1050">
              <a:solidFill>
                <a:schemeClr val="dk1"/>
              </a:solidFill>
              <a:highlight>
                <a:srgbClr val="FFFFFF"/>
              </a:highlight>
              <a:latin typeface="Roboto"/>
              <a:ea typeface="Roboto"/>
              <a:cs typeface="Roboto"/>
              <a:sym typeface="Roboto"/>
            </a:endParaRPr>
          </a:p>
          <a:p>
            <a:pPr indent="-295275" lvl="1" marL="914400" rtl="0" algn="l">
              <a:lnSpc>
                <a:spcPct val="115000"/>
              </a:lnSpc>
              <a:spcBef>
                <a:spcPts val="0"/>
              </a:spcBef>
              <a:spcAft>
                <a:spcPts val="0"/>
              </a:spcAft>
              <a:buClr>
                <a:schemeClr val="dk1"/>
              </a:buClr>
              <a:buSzPts val="1050"/>
              <a:buFont typeface="Roboto"/>
              <a:buChar char="○"/>
            </a:pPr>
            <a:r>
              <a:rPr lang="en" sz="1050">
                <a:solidFill>
                  <a:schemeClr val="dk1"/>
                </a:solidFill>
                <a:highlight>
                  <a:srgbClr val="FFFFFF"/>
                </a:highlight>
                <a:latin typeface="Roboto"/>
                <a:ea typeface="Roboto"/>
                <a:cs typeface="Roboto"/>
                <a:sym typeface="Roboto"/>
              </a:rPr>
              <a:t>Items are scored on a 4-point scale:</a:t>
            </a:r>
            <a:endParaRPr sz="1050">
              <a:solidFill>
                <a:schemeClr val="dk1"/>
              </a:solidFill>
              <a:highlight>
                <a:srgbClr val="FFFFFF"/>
              </a:highlight>
              <a:latin typeface="Roboto"/>
              <a:ea typeface="Roboto"/>
              <a:cs typeface="Roboto"/>
              <a:sym typeface="Roboto"/>
            </a:endParaRPr>
          </a:p>
          <a:p>
            <a:pPr indent="-295275" lvl="2" marL="1371600" rtl="0" algn="l">
              <a:lnSpc>
                <a:spcPct val="115000"/>
              </a:lnSpc>
              <a:spcBef>
                <a:spcPts val="0"/>
              </a:spcBef>
              <a:spcAft>
                <a:spcPts val="0"/>
              </a:spcAft>
              <a:buClr>
                <a:schemeClr val="dk1"/>
              </a:buClr>
              <a:buSzPts val="1050"/>
              <a:buFont typeface="Roboto"/>
              <a:buChar char="■"/>
            </a:pPr>
            <a:r>
              <a:rPr lang="en" sz="1050">
                <a:solidFill>
                  <a:schemeClr val="dk1"/>
                </a:solidFill>
                <a:highlight>
                  <a:srgbClr val="FFFFFF"/>
                </a:highlight>
                <a:latin typeface="Roboto"/>
                <a:ea typeface="Roboto"/>
                <a:cs typeface="Roboto"/>
                <a:sym typeface="Roboto"/>
              </a:rPr>
              <a:t>Rarely/Never = 1</a:t>
            </a:r>
            <a:endParaRPr sz="1050">
              <a:solidFill>
                <a:schemeClr val="dk1"/>
              </a:solidFill>
              <a:highlight>
                <a:srgbClr val="FFFFFF"/>
              </a:highlight>
              <a:latin typeface="Roboto"/>
              <a:ea typeface="Roboto"/>
              <a:cs typeface="Roboto"/>
              <a:sym typeface="Roboto"/>
            </a:endParaRPr>
          </a:p>
          <a:p>
            <a:pPr indent="-295275" lvl="2" marL="1371600" rtl="0" algn="l">
              <a:lnSpc>
                <a:spcPct val="115000"/>
              </a:lnSpc>
              <a:spcBef>
                <a:spcPts val="0"/>
              </a:spcBef>
              <a:spcAft>
                <a:spcPts val="0"/>
              </a:spcAft>
              <a:buClr>
                <a:schemeClr val="dk1"/>
              </a:buClr>
              <a:buSzPts val="1050"/>
              <a:buFont typeface="Roboto"/>
              <a:buChar char="■"/>
            </a:pPr>
            <a:r>
              <a:rPr lang="en" sz="1050">
                <a:solidFill>
                  <a:schemeClr val="dk1"/>
                </a:solidFill>
                <a:highlight>
                  <a:srgbClr val="FFFFFF"/>
                </a:highlight>
                <a:latin typeface="Roboto"/>
                <a:ea typeface="Roboto"/>
                <a:cs typeface="Roboto"/>
                <a:sym typeface="Roboto"/>
              </a:rPr>
              <a:t>Occasionally = 2</a:t>
            </a:r>
            <a:endParaRPr sz="1050">
              <a:solidFill>
                <a:schemeClr val="dk1"/>
              </a:solidFill>
              <a:highlight>
                <a:srgbClr val="FFFFFF"/>
              </a:highlight>
              <a:latin typeface="Roboto"/>
              <a:ea typeface="Roboto"/>
              <a:cs typeface="Roboto"/>
              <a:sym typeface="Roboto"/>
            </a:endParaRPr>
          </a:p>
          <a:p>
            <a:pPr indent="-295275" lvl="2" marL="1371600" rtl="0" algn="l">
              <a:lnSpc>
                <a:spcPct val="115000"/>
              </a:lnSpc>
              <a:spcBef>
                <a:spcPts val="0"/>
              </a:spcBef>
              <a:spcAft>
                <a:spcPts val="0"/>
              </a:spcAft>
              <a:buClr>
                <a:schemeClr val="dk1"/>
              </a:buClr>
              <a:buSzPts val="1050"/>
              <a:buFont typeface="Roboto"/>
              <a:buChar char="■"/>
            </a:pPr>
            <a:r>
              <a:rPr lang="en" sz="1050">
                <a:solidFill>
                  <a:schemeClr val="dk1"/>
                </a:solidFill>
                <a:highlight>
                  <a:srgbClr val="FFFFFF"/>
                </a:highlight>
                <a:latin typeface="Roboto"/>
                <a:ea typeface="Roboto"/>
                <a:cs typeface="Roboto"/>
                <a:sym typeface="Roboto"/>
              </a:rPr>
              <a:t>Often = 3</a:t>
            </a:r>
            <a:endParaRPr sz="1050">
              <a:solidFill>
                <a:schemeClr val="dk1"/>
              </a:solidFill>
              <a:highlight>
                <a:srgbClr val="FFFFFF"/>
              </a:highlight>
              <a:latin typeface="Roboto"/>
              <a:ea typeface="Roboto"/>
              <a:cs typeface="Roboto"/>
              <a:sym typeface="Roboto"/>
            </a:endParaRPr>
          </a:p>
          <a:p>
            <a:pPr indent="-295275" lvl="2" marL="1371600" rtl="0" algn="l">
              <a:lnSpc>
                <a:spcPct val="115000"/>
              </a:lnSpc>
              <a:spcBef>
                <a:spcPts val="0"/>
              </a:spcBef>
              <a:spcAft>
                <a:spcPts val="0"/>
              </a:spcAft>
              <a:buClr>
                <a:schemeClr val="dk1"/>
              </a:buClr>
              <a:buSzPts val="1050"/>
              <a:buFont typeface="Roboto"/>
              <a:buChar char="■"/>
            </a:pPr>
            <a:r>
              <a:rPr lang="en" sz="1050">
                <a:solidFill>
                  <a:schemeClr val="dk1"/>
                </a:solidFill>
                <a:highlight>
                  <a:srgbClr val="FFFFFF"/>
                </a:highlight>
                <a:latin typeface="Roboto"/>
                <a:ea typeface="Roboto"/>
                <a:cs typeface="Roboto"/>
                <a:sym typeface="Roboto"/>
              </a:rPr>
              <a:t>Almost Always/Always = 4</a:t>
            </a:r>
            <a:endParaRPr sz="1050">
              <a:solidFill>
                <a:schemeClr val="dk1"/>
              </a:solidFill>
              <a:highlight>
                <a:srgbClr val="FFFFFF"/>
              </a:highlight>
              <a:latin typeface="Roboto"/>
              <a:ea typeface="Roboto"/>
              <a:cs typeface="Roboto"/>
              <a:sym typeface="Roboto"/>
            </a:endParaRPr>
          </a:p>
          <a:p>
            <a:pPr indent="-295275" lvl="1" marL="914400" rtl="0" algn="l">
              <a:lnSpc>
                <a:spcPct val="115000"/>
              </a:lnSpc>
              <a:spcBef>
                <a:spcPts val="0"/>
              </a:spcBef>
              <a:spcAft>
                <a:spcPts val="0"/>
              </a:spcAft>
              <a:buClr>
                <a:schemeClr val="dk1"/>
              </a:buClr>
              <a:buSzPts val="1050"/>
              <a:buFont typeface="Roboto"/>
              <a:buChar char="○"/>
            </a:pPr>
            <a:r>
              <a:rPr lang="en" sz="1050">
                <a:solidFill>
                  <a:schemeClr val="dk1"/>
                </a:solidFill>
                <a:highlight>
                  <a:srgbClr val="FFFFFF"/>
                </a:highlight>
                <a:latin typeface="Roboto"/>
                <a:ea typeface="Roboto"/>
                <a:cs typeface="Roboto"/>
                <a:sym typeface="Roboto"/>
              </a:rPr>
              <a:t>Looking at </a:t>
            </a:r>
            <a:endParaRPr sz="1050">
              <a:solidFill>
                <a:schemeClr val="dk1"/>
              </a:solidFill>
              <a:highlight>
                <a:srgbClr val="FFFFFF"/>
              </a:highlight>
              <a:latin typeface="Roboto"/>
              <a:ea typeface="Roboto"/>
              <a:cs typeface="Roboto"/>
              <a:sym typeface="Roboto"/>
            </a:endParaRPr>
          </a:p>
          <a:p>
            <a:pPr indent="-295275" lvl="2" marL="1371600" rtl="0" algn="l">
              <a:lnSpc>
                <a:spcPct val="115000"/>
              </a:lnSpc>
              <a:spcBef>
                <a:spcPts val="0"/>
              </a:spcBef>
              <a:spcAft>
                <a:spcPts val="0"/>
              </a:spcAft>
              <a:buClr>
                <a:schemeClr val="dk1"/>
              </a:buClr>
              <a:buSzPts val="1050"/>
              <a:buFont typeface="Roboto"/>
              <a:buChar char="■"/>
            </a:pPr>
            <a:r>
              <a:rPr lang="en" sz="1050">
                <a:solidFill>
                  <a:schemeClr val="dk1"/>
                </a:solidFill>
                <a:highlight>
                  <a:srgbClr val="FFFFFF"/>
                </a:highlight>
                <a:latin typeface="Roboto"/>
                <a:ea typeface="Roboto"/>
                <a:cs typeface="Roboto"/>
                <a:sym typeface="Roboto"/>
              </a:rPr>
              <a:t>Attention</a:t>
            </a:r>
            <a:endParaRPr sz="1050">
              <a:solidFill>
                <a:schemeClr val="dk1"/>
              </a:solidFill>
              <a:highlight>
                <a:srgbClr val="FFFFFF"/>
              </a:highlight>
              <a:latin typeface="Roboto"/>
              <a:ea typeface="Roboto"/>
              <a:cs typeface="Roboto"/>
              <a:sym typeface="Roboto"/>
            </a:endParaRPr>
          </a:p>
          <a:p>
            <a:pPr indent="-295275" lvl="2" marL="1371600" rtl="0" algn="l">
              <a:lnSpc>
                <a:spcPct val="115000"/>
              </a:lnSpc>
              <a:spcBef>
                <a:spcPts val="0"/>
              </a:spcBef>
              <a:spcAft>
                <a:spcPts val="0"/>
              </a:spcAft>
              <a:buClr>
                <a:schemeClr val="dk1"/>
              </a:buClr>
              <a:buSzPts val="1050"/>
              <a:buFont typeface="Roboto"/>
              <a:buChar char="■"/>
            </a:pPr>
            <a:r>
              <a:rPr lang="en" sz="1050">
                <a:solidFill>
                  <a:schemeClr val="dk1"/>
                </a:solidFill>
                <a:highlight>
                  <a:srgbClr val="FFFFFF"/>
                </a:highlight>
                <a:latin typeface="Roboto"/>
                <a:ea typeface="Roboto"/>
                <a:cs typeface="Roboto"/>
                <a:sym typeface="Roboto"/>
              </a:rPr>
              <a:t>Cognitive Instability</a:t>
            </a:r>
            <a:endParaRPr sz="1050">
              <a:solidFill>
                <a:schemeClr val="dk1"/>
              </a:solidFill>
              <a:highlight>
                <a:srgbClr val="FFFFFF"/>
              </a:highlight>
              <a:latin typeface="Roboto"/>
              <a:ea typeface="Roboto"/>
              <a:cs typeface="Roboto"/>
              <a:sym typeface="Roboto"/>
            </a:endParaRPr>
          </a:p>
          <a:p>
            <a:pPr indent="-295275" lvl="2" marL="1371600" rtl="0" algn="l">
              <a:lnSpc>
                <a:spcPct val="115000"/>
              </a:lnSpc>
              <a:spcBef>
                <a:spcPts val="0"/>
              </a:spcBef>
              <a:spcAft>
                <a:spcPts val="0"/>
              </a:spcAft>
              <a:buClr>
                <a:schemeClr val="dk1"/>
              </a:buClr>
              <a:buSzPts val="1050"/>
              <a:buFont typeface="Roboto"/>
              <a:buChar char="■"/>
            </a:pPr>
            <a:r>
              <a:rPr lang="en" sz="1050">
                <a:solidFill>
                  <a:schemeClr val="dk1"/>
                </a:solidFill>
                <a:highlight>
                  <a:srgbClr val="FFFFFF"/>
                </a:highlight>
                <a:latin typeface="Roboto"/>
                <a:ea typeface="Roboto"/>
                <a:cs typeface="Roboto"/>
                <a:sym typeface="Roboto"/>
              </a:rPr>
              <a:t>Motor</a:t>
            </a:r>
            <a:endParaRPr sz="1050">
              <a:solidFill>
                <a:schemeClr val="dk1"/>
              </a:solidFill>
              <a:highlight>
                <a:srgbClr val="FFFFFF"/>
              </a:highlight>
              <a:latin typeface="Roboto"/>
              <a:ea typeface="Roboto"/>
              <a:cs typeface="Roboto"/>
              <a:sym typeface="Roboto"/>
            </a:endParaRPr>
          </a:p>
          <a:p>
            <a:pPr indent="-295275" lvl="2" marL="1371600" rtl="0" algn="l">
              <a:lnSpc>
                <a:spcPct val="115000"/>
              </a:lnSpc>
              <a:spcBef>
                <a:spcPts val="0"/>
              </a:spcBef>
              <a:spcAft>
                <a:spcPts val="0"/>
              </a:spcAft>
              <a:buClr>
                <a:schemeClr val="dk1"/>
              </a:buClr>
              <a:buSzPts val="1050"/>
              <a:buFont typeface="Roboto"/>
              <a:buChar char="■"/>
            </a:pPr>
            <a:r>
              <a:rPr lang="en" sz="1050">
                <a:solidFill>
                  <a:schemeClr val="dk1"/>
                </a:solidFill>
                <a:highlight>
                  <a:srgbClr val="FFFFFF"/>
                </a:highlight>
                <a:latin typeface="Roboto"/>
                <a:ea typeface="Roboto"/>
                <a:cs typeface="Roboto"/>
                <a:sym typeface="Roboto"/>
              </a:rPr>
              <a:t>Perseverance</a:t>
            </a:r>
            <a:endParaRPr sz="1050">
              <a:solidFill>
                <a:schemeClr val="dk1"/>
              </a:solidFill>
              <a:highlight>
                <a:srgbClr val="FFFFFF"/>
              </a:highlight>
              <a:latin typeface="Roboto"/>
              <a:ea typeface="Roboto"/>
              <a:cs typeface="Roboto"/>
              <a:sym typeface="Roboto"/>
            </a:endParaRPr>
          </a:p>
          <a:p>
            <a:pPr indent="-295275" lvl="2" marL="1371600" rtl="0" algn="l">
              <a:lnSpc>
                <a:spcPct val="115000"/>
              </a:lnSpc>
              <a:spcBef>
                <a:spcPts val="0"/>
              </a:spcBef>
              <a:spcAft>
                <a:spcPts val="0"/>
              </a:spcAft>
              <a:buClr>
                <a:schemeClr val="dk1"/>
              </a:buClr>
              <a:buSzPts val="1050"/>
              <a:buFont typeface="Roboto"/>
              <a:buChar char="■"/>
            </a:pPr>
            <a:r>
              <a:rPr lang="en" sz="1050">
                <a:solidFill>
                  <a:schemeClr val="dk1"/>
                </a:solidFill>
                <a:highlight>
                  <a:srgbClr val="FFFFFF"/>
                </a:highlight>
                <a:latin typeface="Roboto"/>
                <a:ea typeface="Roboto"/>
                <a:cs typeface="Roboto"/>
                <a:sym typeface="Roboto"/>
              </a:rPr>
              <a:t>Self-Control</a:t>
            </a:r>
            <a:endParaRPr sz="1050">
              <a:solidFill>
                <a:schemeClr val="dk1"/>
              </a:solidFill>
              <a:highlight>
                <a:srgbClr val="FFFFFF"/>
              </a:highlight>
              <a:latin typeface="Roboto"/>
              <a:ea typeface="Roboto"/>
              <a:cs typeface="Roboto"/>
              <a:sym typeface="Roboto"/>
            </a:endParaRPr>
          </a:p>
          <a:p>
            <a:pPr indent="-295275" lvl="2" marL="1371600" rtl="0" algn="l">
              <a:lnSpc>
                <a:spcPct val="115000"/>
              </a:lnSpc>
              <a:spcBef>
                <a:spcPts val="0"/>
              </a:spcBef>
              <a:spcAft>
                <a:spcPts val="0"/>
              </a:spcAft>
              <a:buClr>
                <a:schemeClr val="dk1"/>
              </a:buClr>
              <a:buSzPts val="1050"/>
              <a:buFont typeface="Roboto"/>
              <a:buChar char="■"/>
            </a:pPr>
            <a:r>
              <a:rPr lang="en" sz="1050">
                <a:solidFill>
                  <a:schemeClr val="dk1"/>
                </a:solidFill>
                <a:highlight>
                  <a:srgbClr val="FFFFFF"/>
                </a:highlight>
                <a:latin typeface="Roboto"/>
                <a:ea typeface="Roboto"/>
                <a:cs typeface="Roboto"/>
                <a:sym typeface="Roboto"/>
              </a:rPr>
              <a:t>Cognitive Complexity</a:t>
            </a:r>
            <a:endParaRPr sz="1050">
              <a:solidFill>
                <a:schemeClr val="dk1"/>
              </a:solidFill>
              <a:highlight>
                <a:srgbClr val="FFFFFF"/>
              </a:highlight>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 sz="1150">
                <a:solidFill>
                  <a:srgbClr val="222222"/>
                </a:solidFill>
                <a:latin typeface="Raleway"/>
                <a:ea typeface="Raleway"/>
                <a:cs typeface="Raleway"/>
                <a:sym typeface="Raleway"/>
              </a:rPr>
              <a:t>Participants were questioned concerning their use of 18 legal and illegal drugs (alcohol, amphetamines, amyl nitrite, benzodiazepines, cannabis, chocolate, cocaine, caffeine, crack, ecstasy, heroin, ketamine, legal highs, LSD, methadone, magic mushrooms, nicotine and volatile substance abuse (VSA)) and one fictitious drug (Semeron) which was introduced to identify over-claimers."</a:t>
            </a:r>
            <a:endParaRPr sz="1150">
              <a:solidFill>
                <a:srgbClr val="222222"/>
              </a:solidFill>
              <a:latin typeface="Raleway"/>
              <a:ea typeface="Raleway"/>
              <a:cs typeface="Raleway"/>
              <a:sym typeface="Raleway"/>
            </a:endParaRPr>
          </a:p>
          <a:p>
            <a:pPr indent="0" lvl="0" marL="0" rtl="0" algn="l">
              <a:spcBef>
                <a:spcPts val="30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51233703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51233703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the majority of the age group was 18-24 with 34%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1f7d94c4e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1f7d94c4e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for the presentation we are talking about undersampling/oversampling before feature selection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1f7d94c4e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1f7d94c4e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51233703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51233703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Drug Usage Prediction of Individuals Using Past Drug History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Ram Ayyala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Dataset Distribution</a:t>
            </a:r>
            <a:endParaRPr/>
          </a:p>
        </p:txBody>
      </p:sp>
      <p:sp>
        <p:nvSpPr>
          <p:cNvPr id="145" name="Google Shape;145;p22"/>
          <p:cNvSpPr txBox="1"/>
          <p:nvPr>
            <p:ph idx="1" type="subTitle"/>
          </p:nvPr>
        </p:nvSpPr>
        <p:spPr>
          <a:xfrm>
            <a:off x="612050" y="2571750"/>
            <a:ext cx="3300900" cy="1379400"/>
          </a:xfrm>
          <a:prstGeom prst="rect">
            <a:avLst/>
          </a:prstGeom>
        </p:spPr>
        <p:txBody>
          <a:bodyPr anchorCtr="0" anchor="t" bIns="91425" lIns="91425" spcFirstLastPara="1" rIns="91425" wrap="square" tIns="91425">
            <a:normAutofit fontScale="77500" lnSpcReduction="10000"/>
          </a:bodyPr>
          <a:lstStyle/>
          <a:p>
            <a:pPr indent="-307340" lvl="0" marL="457200" rtl="0" algn="l">
              <a:spcBef>
                <a:spcPts val="0"/>
              </a:spcBef>
              <a:spcAft>
                <a:spcPts val="0"/>
              </a:spcAft>
              <a:buSzPct val="100000"/>
              <a:buChar char="●"/>
            </a:pPr>
            <a:r>
              <a:rPr lang="en"/>
              <a:t>Drug Use/Target Column is </a:t>
            </a:r>
            <a:r>
              <a:rPr b="1" lang="en"/>
              <a:t>imbalanced</a:t>
            </a:r>
            <a:r>
              <a:rPr lang="en"/>
              <a:t>, with a heavy skew towards “Likely to Use Category”</a:t>
            </a:r>
            <a:endParaRPr/>
          </a:p>
          <a:p>
            <a:pPr indent="0" lvl="0" marL="457200" rtl="0" algn="l">
              <a:spcBef>
                <a:spcPts val="0"/>
              </a:spcBef>
              <a:spcAft>
                <a:spcPts val="0"/>
              </a:spcAft>
              <a:buNone/>
            </a:pPr>
            <a:r>
              <a:t/>
            </a:r>
            <a:endParaRPr/>
          </a:p>
          <a:p>
            <a:pPr indent="-307340" lvl="0" marL="457200" rtl="0" algn="l">
              <a:spcBef>
                <a:spcPts val="0"/>
              </a:spcBef>
              <a:spcAft>
                <a:spcPts val="0"/>
              </a:spcAft>
              <a:buSzPct val="100000"/>
              <a:buChar char="●"/>
            </a:pPr>
            <a:r>
              <a:rPr lang="en"/>
              <a:t>Need to use an </a:t>
            </a:r>
            <a:r>
              <a:rPr b="1" lang="en"/>
              <a:t>undersampling or oversampling method </a:t>
            </a:r>
            <a:r>
              <a:rPr lang="en"/>
              <a:t>when creating training datasets to avoid </a:t>
            </a:r>
            <a:r>
              <a:rPr b="1" lang="en"/>
              <a:t>overfitting</a:t>
            </a:r>
            <a:r>
              <a:rPr lang="en"/>
              <a:t> </a:t>
            </a:r>
            <a:endParaRPr/>
          </a:p>
        </p:txBody>
      </p:sp>
      <p:pic>
        <p:nvPicPr>
          <p:cNvPr id="146" name="Google Shape;146;p22"/>
          <p:cNvPicPr preferRelativeResize="0"/>
          <p:nvPr/>
        </p:nvPicPr>
        <p:blipFill>
          <a:blip r:embed="rId3">
            <a:alphaModFix/>
          </a:blip>
          <a:stretch>
            <a:fillRect/>
          </a:stretch>
        </p:blipFill>
        <p:spPr>
          <a:xfrm>
            <a:off x="4572000" y="300550"/>
            <a:ext cx="4571999" cy="44582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Dataset Distribution</a:t>
            </a:r>
            <a:endParaRPr/>
          </a:p>
          <a:p>
            <a:pPr indent="0" lvl="0" marL="0" rtl="0" algn="l">
              <a:spcBef>
                <a:spcPts val="0"/>
              </a:spcBef>
              <a:spcAft>
                <a:spcPts val="0"/>
              </a:spcAft>
              <a:buNone/>
            </a:pPr>
            <a:r>
              <a:t/>
            </a:r>
            <a:endParaRPr/>
          </a:p>
        </p:txBody>
      </p:sp>
      <p:pic>
        <p:nvPicPr>
          <p:cNvPr id="152" name="Google Shape;152;p23"/>
          <p:cNvPicPr preferRelativeResize="0"/>
          <p:nvPr/>
        </p:nvPicPr>
        <p:blipFill>
          <a:blip r:embed="rId3">
            <a:alphaModFix/>
          </a:blip>
          <a:stretch>
            <a:fillRect/>
          </a:stretch>
        </p:blipFill>
        <p:spPr>
          <a:xfrm>
            <a:off x="4786238" y="1473675"/>
            <a:ext cx="3762375" cy="2495550"/>
          </a:xfrm>
          <a:prstGeom prst="rect">
            <a:avLst/>
          </a:prstGeom>
          <a:noFill/>
          <a:ln>
            <a:noFill/>
          </a:ln>
        </p:spPr>
      </p:pic>
      <p:sp>
        <p:nvSpPr>
          <p:cNvPr id="153" name="Google Shape;153;p23"/>
          <p:cNvSpPr txBox="1"/>
          <p:nvPr>
            <p:ph idx="1" type="subTitle"/>
          </p:nvPr>
        </p:nvSpPr>
        <p:spPr>
          <a:xfrm>
            <a:off x="612050" y="2571750"/>
            <a:ext cx="3300900" cy="1379400"/>
          </a:xfrm>
          <a:prstGeom prst="rect">
            <a:avLst/>
          </a:prstGeom>
        </p:spPr>
        <p:txBody>
          <a:bodyPr anchorCtr="0" anchor="t" bIns="91425" lIns="91425" spcFirstLastPara="1" rIns="91425" wrap="square" tIns="91425">
            <a:normAutofit fontScale="77500" lnSpcReduction="10000"/>
          </a:bodyPr>
          <a:lstStyle/>
          <a:p>
            <a:pPr indent="-307340" lvl="0" marL="457200" rtl="0" algn="l">
              <a:spcBef>
                <a:spcPts val="0"/>
              </a:spcBef>
              <a:spcAft>
                <a:spcPts val="0"/>
              </a:spcAft>
              <a:buSzPct val="100000"/>
              <a:buChar char="●"/>
            </a:pPr>
            <a:r>
              <a:rPr lang="en"/>
              <a:t>Drug Use/Target Column is </a:t>
            </a:r>
            <a:r>
              <a:rPr b="1" lang="en"/>
              <a:t>imbalanced</a:t>
            </a:r>
            <a:r>
              <a:rPr lang="en"/>
              <a:t>, with a heavy skew towards “Likely to Use Category”</a:t>
            </a:r>
            <a:endParaRPr/>
          </a:p>
          <a:p>
            <a:pPr indent="0" lvl="0" marL="457200" rtl="0" algn="l">
              <a:spcBef>
                <a:spcPts val="0"/>
              </a:spcBef>
              <a:spcAft>
                <a:spcPts val="0"/>
              </a:spcAft>
              <a:buNone/>
            </a:pPr>
            <a:r>
              <a:t/>
            </a:r>
            <a:endParaRPr/>
          </a:p>
          <a:p>
            <a:pPr indent="-307340" lvl="0" marL="457200" rtl="0" algn="l">
              <a:spcBef>
                <a:spcPts val="0"/>
              </a:spcBef>
              <a:spcAft>
                <a:spcPts val="0"/>
              </a:spcAft>
              <a:buSzPct val="100000"/>
              <a:buChar char="●"/>
            </a:pPr>
            <a:r>
              <a:rPr lang="en"/>
              <a:t>Need to use an </a:t>
            </a:r>
            <a:r>
              <a:rPr b="1" lang="en"/>
              <a:t>undersampling or oversampling method </a:t>
            </a:r>
            <a:r>
              <a:rPr lang="en"/>
              <a:t>when creating training datasets to avoid </a:t>
            </a:r>
            <a:r>
              <a:rPr b="1" lang="en"/>
              <a:t>overfitting</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Undersampling Dataset</a:t>
            </a:r>
            <a:endParaRPr/>
          </a:p>
        </p:txBody>
      </p:sp>
      <p:sp>
        <p:nvSpPr>
          <p:cNvPr id="159" name="Google Shape;159;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b="1" lang="en"/>
              <a:t>Undersampling</a:t>
            </a:r>
            <a:endParaRPr/>
          </a:p>
          <a:p>
            <a:pPr indent="-293211" lvl="1" marL="914400" rtl="0" algn="l">
              <a:spcBef>
                <a:spcPts val="0"/>
              </a:spcBef>
              <a:spcAft>
                <a:spcPts val="0"/>
              </a:spcAft>
              <a:buSzPct val="100000"/>
              <a:buChar char="○"/>
            </a:pPr>
            <a:r>
              <a:rPr lang="en"/>
              <a:t>Randomly  removing samples from the majority class in the </a:t>
            </a:r>
            <a:r>
              <a:rPr lang="en"/>
              <a:t>training</a:t>
            </a:r>
            <a:r>
              <a:rPr lang="en"/>
              <a:t> data to resolve the imbalance </a:t>
            </a:r>
            <a:r>
              <a:rPr lang="en"/>
              <a:t>between</a:t>
            </a:r>
            <a:r>
              <a:rPr lang="en"/>
              <a:t> the two classes</a:t>
            </a:r>
            <a:endParaRPr/>
          </a:p>
          <a:p>
            <a:pPr indent="-304958" lvl="0" marL="457200" rtl="0" algn="l">
              <a:spcBef>
                <a:spcPts val="0"/>
              </a:spcBef>
              <a:spcAft>
                <a:spcPts val="0"/>
              </a:spcAft>
              <a:buSzPct val="100000"/>
              <a:buChar char="●"/>
            </a:pPr>
            <a:r>
              <a:rPr lang="en"/>
              <a:t>In order to address the imbalance between the majority class </a:t>
            </a:r>
            <a:r>
              <a:rPr b="1" lang="en"/>
              <a:t>(Likely to use drugs) </a:t>
            </a:r>
            <a:r>
              <a:rPr lang="en"/>
              <a:t>and the minority class </a:t>
            </a:r>
            <a:r>
              <a:rPr b="1" lang="en"/>
              <a:t>(Not Likely to use drugs)</a:t>
            </a:r>
            <a:endParaRPr/>
          </a:p>
          <a:p>
            <a:pPr indent="-293211" lvl="1" marL="914400" rtl="0" algn="l">
              <a:spcBef>
                <a:spcPts val="0"/>
              </a:spcBef>
              <a:spcAft>
                <a:spcPts val="0"/>
              </a:spcAft>
              <a:buSzPct val="100000"/>
              <a:buChar char="○"/>
            </a:pPr>
            <a:r>
              <a:rPr lang="en"/>
              <a:t>Employ the method of undersampling to prevent the model from overfitting due to the large number of the majority class.  </a:t>
            </a:r>
            <a:endParaRPr/>
          </a:p>
          <a:p>
            <a:pPr indent="-304958" lvl="0" marL="457200" rtl="0" algn="l">
              <a:spcBef>
                <a:spcPts val="0"/>
              </a:spcBef>
              <a:spcAft>
                <a:spcPts val="0"/>
              </a:spcAft>
              <a:buSzPct val="100000"/>
              <a:buChar char="●"/>
            </a:pPr>
            <a:r>
              <a:rPr lang="en"/>
              <a:t>Before Undersampling:</a:t>
            </a:r>
            <a:endParaRPr/>
          </a:p>
          <a:p>
            <a:pPr indent="-293211" lvl="1" marL="914400" rtl="0" algn="l">
              <a:spcBef>
                <a:spcPts val="0"/>
              </a:spcBef>
              <a:spcAft>
                <a:spcPts val="0"/>
              </a:spcAft>
              <a:buSzPct val="100000"/>
              <a:buChar char="○"/>
            </a:pPr>
            <a:r>
              <a:rPr lang="en"/>
              <a:t>Training</a:t>
            </a:r>
            <a:r>
              <a:rPr lang="en"/>
              <a:t> Data contained: </a:t>
            </a:r>
            <a:endParaRPr/>
          </a:p>
          <a:p>
            <a:pPr indent="-293211" lvl="2" marL="1371600" rtl="0" algn="l">
              <a:spcBef>
                <a:spcPts val="0"/>
              </a:spcBef>
              <a:spcAft>
                <a:spcPts val="0"/>
              </a:spcAft>
              <a:buSzPct val="100000"/>
              <a:buChar char="■"/>
            </a:pPr>
            <a:r>
              <a:rPr b="1" lang="en"/>
              <a:t>1000 Majority Class Samples</a:t>
            </a:r>
            <a:r>
              <a:rPr lang="en"/>
              <a:t> &amp; </a:t>
            </a:r>
            <a:r>
              <a:rPr b="1" lang="en"/>
              <a:t>319 Minority Class Samples </a:t>
            </a:r>
            <a:endParaRPr b="1"/>
          </a:p>
          <a:p>
            <a:pPr indent="-304958" lvl="0" marL="457200" rtl="0" algn="l">
              <a:spcBef>
                <a:spcPts val="0"/>
              </a:spcBef>
              <a:spcAft>
                <a:spcPts val="0"/>
              </a:spcAft>
              <a:buSzPct val="100000"/>
              <a:buChar char="●"/>
            </a:pPr>
            <a:r>
              <a:rPr lang="en"/>
              <a:t>After Undersampling:</a:t>
            </a:r>
            <a:endParaRPr/>
          </a:p>
          <a:p>
            <a:pPr indent="-293211" lvl="1" marL="914400" rtl="0" algn="l">
              <a:spcBef>
                <a:spcPts val="0"/>
              </a:spcBef>
              <a:spcAft>
                <a:spcPts val="0"/>
              </a:spcAft>
              <a:buSzPct val="100000"/>
              <a:buChar char="○"/>
            </a:pPr>
            <a:r>
              <a:rPr lang="en"/>
              <a:t>Training Data contained:</a:t>
            </a:r>
            <a:endParaRPr/>
          </a:p>
          <a:p>
            <a:pPr indent="-293211" lvl="2" marL="1371600" rtl="0" algn="l">
              <a:spcBef>
                <a:spcPts val="0"/>
              </a:spcBef>
              <a:spcAft>
                <a:spcPts val="0"/>
              </a:spcAft>
              <a:buSzPct val="100000"/>
              <a:buChar char="■"/>
            </a:pPr>
            <a:r>
              <a:rPr b="1" lang="en"/>
              <a:t>319</a:t>
            </a:r>
            <a:r>
              <a:rPr lang="en"/>
              <a:t> Samples in </a:t>
            </a:r>
            <a:r>
              <a:rPr b="1" lang="en"/>
              <a:t>both Majority and Minority Classes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Oversampling</a:t>
            </a:r>
            <a:r>
              <a:rPr lang="en"/>
              <a:t> Dataset</a:t>
            </a:r>
            <a:endParaRPr/>
          </a:p>
        </p:txBody>
      </p:sp>
      <p:sp>
        <p:nvSpPr>
          <p:cNvPr id="165" name="Google Shape;165;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b="1" lang="en"/>
              <a:t>Oversampling </a:t>
            </a:r>
            <a:endParaRPr/>
          </a:p>
          <a:p>
            <a:pPr indent="-293211" lvl="1" marL="914400" rtl="0" algn="l">
              <a:spcBef>
                <a:spcPts val="0"/>
              </a:spcBef>
              <a:spcAft>
                <a:spcPts val="0"/>
              </a:spcAft>
              <a:buSzPct val="100000"/>
              <a:buChar char="○"/>
            </a:pPr>
            <a:r>
              <a:rPr lang="en"/>
              <a:t>Randomly  duplicating samples from the minority class in the training data to resolve the imbalance between the two classes</a:t>
            </a:r>
            <a:endParaRPr/>
          </a:p>
          <a:p>
            <a:pPr indent="-304958" lvl="0" marL="457200" rtl="0" algn="l">
              <a:spcBef>
                <a:spcPts val="0"/>
              </a:spcBef>
              <a:spcAft>
                <a:spcPts val="0"/>
              </a:spcAft>
              <a:buSzPct val="100000"/>
              <a:buChar char="●"/>
            </a:pPr>
            <a:r>
              <a:rPr lang="en"/>
              <a:t>In order to address the imbalance between the majority class </a:t>
            </a:r>
            <a:r>
              <a:rPr b="1" lang="en"/>
              <a:t>(Likely to use drugs) </a:t>
            </a:r>
            <a:r>
              <a:rPr lang="en"/>
              <a:t>and the minority class </a:t>
            </a:r>
            <a:r>
              <a:rPr b="1" lang="en"/>
              <a:t>(Not Likely to use drugs)</a:t>
            </a:r>
            <a:endParaRPr/>
          </a:p>
          <a:p>
            <a:pPr indent="-293211" lvl="1" marL="914400" rtl="0" algn="l">
              <a:spcBef>
                <a:spcPts val="0"/>
              </a:spcBef>
              <a:spcAft>
                <a:spcPts val="0"/>
              </a:spcAft>
              <a:buSzPct val="100000"/>
              <a:buChar char="○"/>
            </a:pPr>
            <a:r>
              <a:rPr lang="en"/>
              <a:t>Employ the method of oversampling to prevent the model from overfitting due to the large number of the majority class.  </a:t>
            </a:r>
            <a:endParaRPr/>
          </a:p>
          <a:p>
            <a:pPr indent="-304958" lvl="0" marL="457200" rtl="0" algn="l">
              <a:spcBef>
                <a:spcPts val="0"/>
              </a:spcBef>
              <a:spcAft>
                <a:spcPts val="0"/>
              </a:spcAft>
              <a:buSzPct val="100000"/>
              <a:buChar char="●"/>
            </a:pPr>
            <a:r>
              <a:rPr lang="en"/>
              <a:t>Before Oversampling:</a:t>
            </a:r>
            <a:endParaRPr/>
          </a:p>
          <a:p>
            <a:pPr indent="-293211" lvl="1" marL="914400" rtl="0" algn="l">
              <a:spcBef>
                <a:spcPts val="0"/>
              </a:spcBef>
              <a:spcAft>
                <a:spcPts val="0"/>
              </a:spcAft>
              <a:buSzPct val="100000"/>
              <a:buChar char="○"/>
            </a:pPr>
            <a:r>
              <a:rPr lang="en"/>
              <a:t>Training Data contained: </a:t>
            </a:r>
            <a:endParaRPr/>
          </a:p>
          <a:p>
            <a:pPr indent="-293211" lvl="2" marL="1371600" rtl="0" algn="l">
              <a:spcBef>
                <a:spcPts val="0"/>
              </a:spcBef>
              <a:spcAft>
                <a:spcPts val="0"/>
              </a:spcAft>
              <a:buSzPct val="100000"/>
              <a:buChar char="■"/>
            </a:pPr>
            <a:r>
              <a:rPr b="1" lang="en"/>
              <a:t>1000 Majority Class Samples</a:t>
            </a:r>
            <a:r>
              <a:rPr lang="en"/>
              <a:t> &amp; </a:t>
            </a:r>
            <a:r>
              <a:rPr b="1" lang="en"/>
              <a:t>319 Minority Class Samples </a:t>
            </a:r>
            <a:endParaRPr b="1"/>
          </a:p>
          <a:p>
            <a:pPr indent="-304958" lvl="0" marL="457200" rtl="0" algn="l">
              <a:spcBef>
                <a:spcPts val="0"/>
              </a:spcBef>
              <a:spcAft>
                <a:spcPts val="0"/>
              </a:spcAft>
              <a:buSzPct val="100000"/>
              <a:buChar char="●"/>
            </a:pPr>
            <a:r>
              <a:rPr lang="en"/>
              <a:t>After Oversampling:</a:t>
            </a:r>
            <a:endParaRPr/>
          </a:p>
          <a:p>
            <a:pPr indent="-293211" lvl="1" marL="914400" rtl="0" algn="l">
              <a:spcBef>
                <a:spcPts val="0"/>
              </a:spcBef>
              <a:spcAft>
                <a:spcPts val="0"/>
              </a:spcAft>
              <a:buSzPct val="100000"/>
              <a:buChar char="○"/>
            </a:pPr>
            <a:r>
              <a:rPr lang="en"/>
              <a:t>Training Data contained:</a:t>
            </a:r>
            <a:endParaRPr/>
          </a:p>
          <a:p>
            <a:pPr indent="-293211" lvl="2" marL="1371600" rtl="0" algn="l">
              <a:spcBef>
                <a:spcPts val="0"/>
              </a:spcBef>
              <a:spcAft>
                <a:spcPts val="0"/>
              </a:spcAft>
              <a:buSzPct val="100000"/>
              <a:buChar char="■"/>
            </a:pPr>
            <a:r>
              <a:rPr b="1" lang="en"/>
              <a:t>1000</a:t>
            </a:r>
            <a:r>
              <a:rPr lang="en"/>
              <a:t> Samples in </a:t>
            </a:r>
            <a:r>
              <a:rPr b="1" lang="en"/>
              <a:t>both Majority and Minority Classes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Selection</a:t>
            </a:r>
            <a:endParaRPr/>
          </a:p>
        </p:txBody>
      </p:sp>
      <p:sp>
        <p:nvSpPr>
          <p:cNvPr id="171" name="Google Shape;171;p26"/>
          <p:cNvSpPr txBox="1"/>
          <p:nvPr>
            <p:ph idx="1" type="subTitle"/>
          </p:nvPr>
        </p:nvSpPr>
        <p:spPr>
          <a:xfrm>
            <a:off x="612050" y="1912050"/>
            <a:ext cx="3300900" cy="25047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0"/>
              </a:spcBef>
              <a:spcAft>
                <a:spcPts val="0"/>
              </a:spcAft>
              <a:buSzPct val="100000"/>
              <a:buChar char="●"/>
            </a:pPr>
            <a:r>
              <a:rPr lang="en"/>
              <a:t>the process of reducing the number of input variables when developing a predictive model</a:t>
            </a:r>
            <a:endParaRPr/>
          </a:p>
          <a:p>
            <a:pPr indent="-314960" lvl="0" marL="457200" rtl="0" algn="l">
              <a:spcBef>
                <a:spcPts val="0"/>
              </a:spcBef>
              <a:spcAft>
                <a:spcPts val="0"/>
              </a:spcAft>
              <a:buSzPct val="100000"/>
              <a:buChar char="●"/>
            </a:pPr>
            <a:r>
              <a:rPr lang="en"/>
              <a:t>Using manual feature selection for this dataset is a bit of a hassle due to the large number of features available.</a:t>
            </a:r>
            <a:endParaRPr/>
          </a:p>
          <a:p>
            <a:pPr indent="-314960" lvl="1" marL="914400" rtl="0" algn="l">
              <a:spcBef>
                <a:spcPts val="0"/>
              </a:spcBef>
              <a:spcAft>
                <a:spcPts val="0"/>
              </a:spcAft>
              <a:buSzPct val="100000"/>
              <a:buChar char="○"/>
            </a:pPr>
            <a:r>
              <a:rPr lang="en"/>
              <a:t>32 total features  </a:t>
            </a:r>
            <a:endParaRPr/>
          </a:p>
          <a:p>
            <a:pPr indent="-314960" lvl="0" marL="457200" rtl="0" algn="l">
              <a:spcBef>
                <a:spcPts val="0"/>
              </a:spcBef>
              <a:spcAft>
                <a:spcPts val="0"/>
              </a:spcAft>
              <a:buSzPct val="100000"/>
              <a:buChar char="●"/>
            </a:pPr>
            <a:r>
              <a:rPr lang="en"/>
              <a:t>Not every feature is necessarily useful for modeling as it may even decrease performance</a:t>
            </a:r>
            <a:endParaRPr/>
          </a:p>
          <a:p>
            <a:pPr indent="-314960" lvl="0" marL="457200" rtl="0" algn="l">
              <a:spcBef>
                <a:spcPts val="0"/>
              </a:spcBef>
              <a:spcAft>
                <a:spcPts val="0"/>
              </a:spcAft>
              <a:buSzPct val="100000"/>
              <a:buChar char="●"/>
            </a:pPr>
            <a:r>
              <a:rPr lang="en"/>
              <a:t>To avoid manual feature selection, will use </a:t>
            </a:r>
            <a:r>
              <a:rPr b="1" lang="en"/>
              <a:t>sci-kit learn’s</a:t>
            </a:r>
            <a:r>
              <a:rPr lang="en"/>
              <a:t> </a:t>
            </a:r>
            <a:r>
              <a:rPr b="1" lang="en"/>
              <a:t>automated feature selection method</a:t>
            </a:r>
            <a:endParaRPr b="1"/>
          </a:p>
        </p:txBody>
      </p:sp>
      <p:pic>
        <p:nvPicPr>
          <p:cNvPr id="172" name="Google Shape;172;p26"/>
          <p:cNvPicPr preferRelativeResize="0"/>
          <p:nvPr/>
        </p:nvPicPr>
        <p:blipFill>
          <a:blip r:embed="rId3">
            <a:alphaModFix/>
          </a:blip>
          <a:stretch>
            <a:fillRect/>
          </a:stretch>
        </p:blipFill>
        <p:spPr>
          <a:xfrm>
            <a:off x="4572001" y="119950"/>
            <a:ext cx="4572002" cy="4700256"/>
          </a:xfrm>
          <a:prstGeom prst="rect">
            <a:avLst/>
          </a:prstGeom>
          <a:noFill/>
          <a:ln>
            <a:noFill/>
          </a:ln>
        </p:spPr>
      </p:pic>
      <p:sp>
        <p:nvSpPr>
          <p:cNvPr id="173" name="Google Shape;173;p26"/>
          <p:cNvSpPr txBox="1"/>
          <p:nvPr/>
        </p:nvSpPr>
        <p:spPr>
          <a:xfrm>
            <a:off x="105250" y="4721550"/>
            <a:ext cx="4357500" cy="416400"/>
          </a:xfrm>
          <a:prstGeom prst="rect">
            <a:avLst/>
          </a:prstGeom>
          <a:noFill/>
          <a:ln>
            <a:noFill/>
          </a:ln>
        </p:spPr>
        <p:txBody>
          <a:bodyPr anchorCtr="0" anchor="t" bIns="91425" lIns="91425" spcFirstLastPara="1" rIns="91425" wrap="square" tIns="91425">
            <a:spAutoFit/>
          </a:bodyPr>
          <a:lstStyle/>
          <a:p>
            <a:pPr indent="0" lvl="0" marL="355600" rtl="0" algn="l">
              <a:lnSpc>
                <a:spcPct val="115000"/>
              </a:lnSpc>
              <a:spcBef>
                <a:spcPts val="1200"/>
              </a:spcBef>
              <a:spcAft>
                <a:spcPts val="1200"/>
              </a:spcAft>
              <a:buNone/>
            </a:pPr>
            <a:r>
              <a:rPr lang="en" sz="700">
                <a:latin typeface="Lato Light"/>
                <a:ea typeface="Lato Light"/>
                <a:cs typeface="Lato Light"/>
                <a:sym typeface="Lato Light"/>
              </a:rPr>
              <a:t>Sklearn.feature_selection.mutual_info_classif. scikit. (n.d.). Retrieved April 21, 2022, from https://scikit-learn.org/stable/modules/generated/sklearn.feature_selection.mutual_info_classif.html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Automated Feature Selection: Mutual Importance</a:t>
            </a:r>
            <a:endParaRPr/>
          </a:p>
        </p:txBody>
      </p:sp>
      <p:sp>
        <p:nvSpPr>
          <p:cNvPr id="179" name="Google Shape;179;p27"/>
          <p:cNvSpPr txBox="1"/>
          <p:nvPr>
            <p:ph idx="1" type="body"/>
          </p:nvPr>
        </p:nvSpPr>
        <p:spPr>
          <a:xfrm>
            <a:off x="225775" y="2836325"/>
            <a:ext cx="8192400" cy="19995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b="1" lang="en"/>
              <a:t>Mutual Importance (MI):</a:t>
            </a:r>
            <a:endParaRPr b="1"/>
          </a:p>
          <a:p>
            <a:pPr indent="-293211" lvl="1" marL="914400" rtl="0" algn="l">
              <a:spcBef>
                <a:spcPts val="0"/>
              </a:spcBef>
              <a:spcAft>
                <a:spcPts val="0"/>
              </a:spcAft>
              <a:buSzPct val="100000"/>
              <a:buChar char="○"/>
            </a:pPr>
            <a:r>
              <a:rPr lang="en"/>
              <a:t>a non-negative value measuring the dependency between two variables</a:t>
            </a:r>
            <a:endParaRPr/>
          </a:p>
          <a:p>
            <a:pPr indent="-293211" lvl="1" marL="914400" rtl="0" algn="l">
              <a:spcBef>
                <a:spcPts val="0"/>
              </a:spcBef>
              <a:spcAft>
                <a:spcPts val="0"/>
              </a:spcAft>
              <a:buSzPct val="100000"/>
              <a:buChar char="○"/>
            </a:pPr>
            <a:r>
              <a:rPr lang="en"/>
              <a:t>If two </a:t>
            </a:r>
            <a:r>
              <a:rPr lang="en"/>
              <a:t>variables</a:t>
            </a:r>
            <a:r>
              <a:rPr lang="en"/>
              <a:t> are independent of each other then, the MI score will be 0</a:t>
            </a:r>
            <a:endParaRPr/>
          </a:p>
          <a:p>
            <a:pPr indent="-293211" lvl="1" marL="914400" rtl="0" algn="l">
              <a:spcBef>
                <a:spcPts val="0"/>
              </a:spcBef>
              <a:spcAft>
                <a:spcPts val="0"/>
              </a:spcAft>
              <a:buSzPct val="100000"/>
              <a:buChar char="○"/>
            </a:pPr>
            <a:r>
              <a:rPr lang="en"/>
              <a:t>The higher the MI score, the more dependent the target outcome is on that feature</a:t>
            </a:r>
            <a:endParaRPr/>
          </a:p>
          <a:p>
            <a:pPr indent="-293211" lvl="1" marL="914400" rtl="0" algn="l">
              <a:spcBef>
                <a:spcPts val="0"/>
              </a:spcBef>
              <a:spcAft>
                <a:spcPts val="0"/>
              </a:spcAft>
              <a:buSzPct val="100000"/>
              <a:buChar char="○"/>
            </a:pPr>
            <a:r>
              <a:rPr lang="en"/>
              <a:t>The scores are determined using methods based on entropy estimation from K-Nearest-Neighbors (KNN) distances</a:t>
            </a:r>
            <a:endParaRPr/>
          </a:p>
          <a:p>
            <a:pPr indent="-304958" lvl="0" marL="457200" rtl="0" algn="l">
              <a:spcBef>
                <a:spcPts val="0"/>
              </a:spcBef>
              <a:spcAft>
                <a:spcPts val="0"/>
              </a:spcAft>
              <a:buSzPct val="100000"/>
              <a:buChar char="●"/>
            </a:pPr>
            <a:r>
              <a:rPr lang="en"/>
              <a:t>Based on the scores</a:t>
            </a:r>
            <a:endParaRPr/>
          </a:p>
          <a:p>
            <a:pPr indent="-293211" lvl="1" marL="914400" rtl="0" algn="l">
              <a:spcBef>
                <a:spcPts val="0"/>
              </a:spcBef>
              <a:spcAft>
                <a:spcPts val="0"/>
              </a:spcAft>
              <a:buSzPct val="100000"/>
              <a:buChar char="○"/>
            </a:pPr>
            <a:r>
              <a:rPr b="1" lang="en"/>
              <a:t>Cannabis</a:t>
            </a:r>
            <a:r>
              <a:rPr lang="en"/>
              <a:t> is the most important feature</a:t>
            </a:r>
            <a:endParaRPr/>
          </a:p>
          <a:p>
            <a:pPr indent="-293211" lvl="1" marL="914400" rtl="0" algn="l">
              <a:spcBef>
                <a:spcPts val="0"/>
              </a:spcBef>
              <a:spcAft>
                <a:spcPts val="0"/>
              </a:spcAft>
              <a:buSzPct val="100000"/>
              <a:buChar char="○"/>
            </a:pPr>
            <a:r>
              <a:rPr lang="en"/>
              <a:t>Highly correlated with the target </a:t>
            </a:r>
            <a:r>
              <a:rPr lang="en"/>
              <a:t>variable</a:t>
            </a:r>
            <a:r>
              <a:rPr lang="en"/>
              <a:t> </a:t>
            </a:r>
            <a:endParaRPr/>
          </a:p>
          <a:p>
            <a:pPr indent="-304958" lvl="0" marL="457200" rtl="0" algn="l">
              <a:spcBef>
                <a:spcPts val="0"/>
              </a:spcBef>
              <a:spcAft>
                <a:spcPts val="0"/>
              </a:spcAft>
              <a:buSzPct val="100000"/>
              <a:buChar char="●"/>
            </a:pPr>
            <a:r>
              <a:rPr lang="en"/>
              <a:t>Need to minimize the number of features to the features deemed </a:t>
            </a:r>
            <a:r>
              <a:rPr lang="en"/>
              <a:t>influential</a:t>
            </a:r>
            <a:r>
              <a:rPr lang="en"/>
              <a:t> on </a:t>
            </a:r>
            <a:r>
              <a:rPr lang="en"/>
              <a:t>determining</a:t>
            </a:r>
            <a:r>
              <a:rPr lang="en"/>
              <a:t> the target outcome </a:t>
            </a:r>
            <a:endParaRPr/>
          </a:p>
          <a:p>
            <a:pPr indent="-293211" lvl="1" marL="914400" rtl="0" algn="l">
              <a:spcBef>
                <a:spcPts val="0"/>
              </a:spcBef>
              <a:spcAft>
                <a:spcPts val="0"/>
              </a:spcAft>
              <a:buSzPct val="100000"/>
              <a:buChar char="○"/>
            </a:pPr>
            <a:r>
              <a:rPr lang="en"/>
              <a:t>Need to find the optimal percentage of features that work with model </a:t>
            </a:r>
            <a:endParaRPr/>
          </a:p>
        </p:txBody>
      </p:sp>
      <p:pic>
        <p:nvPicPr>
          <p:cNvPr id="180" name="Google Shape;180;p27"/>
          <p:cNvPicPr preferRelativeResize="0"/>
          <p:nvPr/>
        </p:nvPicPr>
        <p:blipFill>
          <a:blip r:embed="rId3">
            <a:alphaModFix/>
          </a:blip>
          <a:stretch>
            <a:fillRect/>
          </a:stretch>
        </p:blipFill>
        <p:spPr>
          <a:xfrm>
            <a:off x="152400" y="1898600"/>
            <a:ext cx="8839198" cy="892970"/>
          </a:xfrm>
          <a:prstGeom prst="rect">
            <a:avLst/>
          </a:prstGeom>
          <a:noFill/>
          <a:ln>
            <a:noFill/>
          </a:ln>
        </p:spPr>
      </p:pic>
      <p:sp>
        <p:nvSpPr>
          <p:cNvPr id="181" name="Google Shape;181;p27"/>
          <p:cNvSpPr txBox="1"/>
          <p:nvPr/>
        </p:nvSpPr>
        <p:spPr>
          <a:xfrm>
            <a:off x="-2150" y="4854125"/>
            <a:ext cx="8228100" cy="678000"/>
          </a:xfrm>
          <a:prstGeom prst="rect">
            <a:avLst/>
          </a:prstGeom>
          <a:noFill/>
          <a:ln>
            <a:noFill/>
          </a:ln>
        </p:spPr>
        <p:txBody>
          <a:bodyPr anchorCtr="0" anchor="t" bIns="91425" lIns="91425" spcFirstLastPara="1" rIns="91425" wrap="square" tIns="91425">
            <a:spAutoFit/>
          </a:bodyPr>
          <a:lstStyle/>
          <a:p>
            <a:pPr indent="0" lvl="0" marL="355600" rtl="0" algn="l">
              <a:lnSpc>
                <a:spcPct val="115000"/>
              </a:lnSpc>
              <a:spcBef>
                <a:spcPts val="1200"/>
              </a:spcBef>
              <a:spcAft>
                <a:spcPts val="0"/>
              </a:spcAft>
              <a:buNone/>
            </a:pPr>
            <a:r>
              <a:rPr lang="en" sz="700">
                <a:latin typeface="Lato Light"/>
                <a:ea typeface="Lato Light"/>
                <a:cs typeface="Lato Light"/>
                <a:sym typeface="Lato Light"/>
              </a:rPr>
              <a:t>Sklearn.feature_selection.mutual_info_classif. scikit. (n.d.). Retrieved April 21, 2022, from https://scikit-learn.org/stable/modules/generated/sklearn.feature_selection.mutual_info_classif.html </a:t>
            </a:r>
            <a:endParaRPr sz="700">
              <a:latin typeface="Lato Light"/>
              <a:ea typeface="Lato Light"/>
              <a:cs typeface="Lato Light"/>
              <a:sym typeface="Lato Light"/>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7650" y="1116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Automated Feature Selection: Selected Features (Top 50%) </a:t>
            </a:r>
            <a:endParaRPr/>
          </a:p>
        </p:txBody>
      </p:sp>
      <p:graphicFrame>
        <p:nvGraphicFramePr>
          <p:cNvPr id="187" name="Google Shape;187;p28"/>
          <p:cNvGraphicFramePr/>
          <p:nvPr/>
        </p:nvGraphicFramePr>
        <p:xfrm>
          <a:off x="365125" y="1928125"/>
          <a:ext cx="3000000" cy="3000000"/>
        </p:xfrm>
        <a:graphic>
          <a:graphicData uri="http://schemas.openxmlformats.org/drawingml/2006/table">
            <a:tbl>
              <a:tblPr>
                <a:noFill/>
                <a:tableStyleId>{581784B0-3E6D-4289-8435-B1DA90938B59}</a:tableStyleId>
              </a:tblPr>
              <a:tblGrid>
                <a:gridCol w="530000"/>
                <a:gridCol w="530000"/>
                <a:gridCol w="530000"/>
                <a:gridCol w="530000"/>
                <a:gridCol w="530000"/>
                <a:gridCol w="530000"/>
                <a:gridCol w="530000"/>
                <a:gridCol w="686300"/>
                <a:gridCol w="373700"/>
                <a:gridCol w="565525"/>
                <a:gridCol w="629450"/>
                <a:gridCol w="501600"/>
                <a:gridCol w="423425"/>
                <a:gridCol w="395000"/>
                <a:gridCol w="666775"/>
                <a:gridCol w="592150"/>
              </a:tblGrid>
              <a:tr h="468175">
                <a:tc>
                  <a:txBody>
                    <a:bodyPr/>
                    <a:lstStyle/>
                    <a:p>
                      <a:pPr indent="0" lvl="0" marL="0" rtl="0" algn="ctr">
                        <a:lnSpc>
                          <a:spcPct val="115000"/>
                        </a:lnSpc>
                        <a:spcBef>
                          <a:spcPts val="0"/>
                        </a:spcBef>
                        <a:spcAft>
                          <a:spcPts val="0"/>
                        </a:spcAft>
                        <a:buNone/>
                      </a:pPr>
                      <a:r>
                        <a:rPr b="1" lang="en" sz="1000"/>
                        <a:t>ID</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Age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Cntry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SS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Amphet</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Amyl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Benzos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Cannabis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Coke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Ecstasy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Ketamine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LegalH</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LSD</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Meth</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Shrooms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Nicotine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8175">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0.49788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0.96082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-1.18084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8175">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-0.07854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0.96082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-0.21575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8175">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0.49788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0.96082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0.40148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8175">
                <a:tc>
                  <a:txBody>
                    <a:bodyPr/>
                    <a:lstStyle/>
                    <a:p>
                      <a:pPr indent="0" lvl="0" marL="0" rtl="0" algn="r">
                        <a:lnSpc>
                          <a:spcPct val="115000"/>
                        </a:lnSpc>
                        <a:spcBef>
                          <a:spcPts val="0"/>
                        </a:spcBef>
                        <a:spcAft>
                          <a:spcPts val="0"/>
                        </a:spcAft>
                        <a:buNone/>
                      </a:pPr>
                      <a:r>
                        <a:rPr lang="en" sz="1000"/>
                        <a: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-0.95197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0.96082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-1.18084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8175">
                <a:tc>
                  <a:txBody>
                    <a:bodyPr/>
                    <a:lstStyle/>
                    <a:p>
                      <a:pPr indent="0" lvl="0" marL="0" rtl="0" algn="r">
                        <a:lnSpc>
                          <a:spcPct val="115000"/>
                        </a:lnSpc>
                        <a:spcBef>
                          <a:spcPts val="0"/>
                        </a:spcBef>
                        <a:spcAft>
                          <a:spcPts val="0"/>
                        </a:spcAft>
                        <a:buNone/>
                      </a:pPr>
                      <a:r>
                        <a:rPr lang="en" sz="1000"/>
                        <a:t>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0.49788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0.96082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-0.21575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0825">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Which Model? </a:t>
            </a:r>
            <a:endParaRPr/>
          </a:p>
        </p:txBody>
      </p:sp>
      <p:sp>
        <p:nvSpPr>
          <p:cNvPr id="193" name="Google Shape;193;p2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There are many models to choose from, but we only need to use one</a:t>
            </a:r>
            <a:endParaRPr/>
          </a:p>
          <a:p>
            <a:pPr indent="-311150" lvl="0" marL="457200" rtl="0" algn="l">
              <a:spcBef>
                <a:spcPts val="0"/>
              </a:spcBef>
              <a:spcAft>
                <a:spcPts val="0"/>
              </a:spcAft>
              <a:buSzPts val="1300"/>
              <a:buChar char="●"/>
            </a:pPr>
            <a:r>
              <a:rPr lang="en"/>
              <a:t>Used </a:t>
            </a:r>
            <a:r>
              <a:rPr b="1" lang="en"/>
              <a:t>GridSearchCV</a:t>
            </a:r>
            <a:r>
              <a:rPr lang="en"/>
              <a:t> to find the best model</a:t>
            </a:r>
            <a:endParaRPr/>
          </a:p>
          <a:p>
            <a:pPr indent="-298450" lvl="1" marL="914400" rtl="0" algn="l">
              <a:spcBef>
                <a:spcPts val="0"/>
              </a:spcBef>
              <a:spcAft>
                <a:spcPts val="0"/>
              </a:spcAft>
              <a:buSzPts val="1100"/>
              <a:buChar char="○"/>
            </a:pPr>
            <a:r>
              <a:rPr lang="en"/>
              <a:t>Performs an exhaustive search over the parameter values for each model </a:t>
            </a:r>
            <a:endParaRPr/>
          </a:p>
          <a:p>
            <a:pPr indent="-298450" lvl="1" marL="914400" rtl="0" algn="l">
              <a:spcBef>
                <a:spcPts val="0"/>
              </a:spcBef>
              <a:spcAft>
                <a:spcPts val="0"/>
              </a:spcAft>
              <a:buSzPts val="1100"/>
              <a:buChar char="○"/>
            </a:pPr>
            <a:r>
              <a:rPr lang="en"/>
              <a:t>Implements a fit and score method </a:t>
            </a:r>
            <a:endParaRPr/>
          </a:p>
          <a:p>
            <a:pPr indent="-298450" lvl="1" marL="914400" rtl="0" algn="l">
              <a:spcBef>
                <a:spcPts val="0"/>
              </a:spcBef>
              <a:spcAft>
                <a:spcPts val="0"/>
              </a:spcAft>
              <a:buSzPts val="1100"/>
              <a:buChar char="○"/>
            </a:pPr>
            <a:r>
              <a:rPr lang="en"/>
              <a:t>Uses a cross validation method which will help us detect </a:t>
            </a:r>
            <a:r>
              <a:rPr b="1" lang="en"/>
              <a:t>overfitting </a:t>
            </a:r>
            <a:endParaRPr b="1"/>
          </a:p>
          <a:p>
            <a:pPr indent="0" lvl="0" marL="0" rtl="0" algn="l">
              <a:spcBef>
                <a:spcPts val="1200"/>
              </a:spcBef>
              <a:spcAft>
                <a:spcPts val="1200"/>
              </a:spcAft>
              <a:buNone/>
            </a:pPr>
            <a:r>
              <a:t/>
            </a:r>
            <a:endParaRPr/>
          </a:p>
        </p:txBody>
      </p:sp>
      <p:sp>
        <p:nvSpPr>
          <p:cNvPr id="194" name="Google Shape;194;p29"/>
          <p:cNvSpPr txBox="1"/>
          <p:nvPr/>
        </p:nvSpPr>
        <p:spPr>
          <a:xfrm>
            <a:off x="55725" y="4674900"/>
            <a:ext cx="4158600" cy="801900"/>
          </a:xfrm>
          <a:prstGeom prst="rect">
            <a:avLst/>
          </a:prstGeom>
          <a:noFill/>
          <a:ln>
            <a:noFill/>
          </a:ln>
        </p:spPr>
        <p:txBody>
          <a:bodyPr anchorCtr="0" anchor="t" bIns="91425" lIns="91425" spcFirstLastPara="1" rIns="91425" wrap="square" tIns="91425">
            <a:spAutoFit/>
          </a:bodyPr>
          <a:lstStyle/>
          <a:p>
            <a:pPr indent="0" lvl="0" marL="355600" rtl="0" algn="l">
              <a:lnSpc>
                <a:spcPct val="115000"/>
              </a:lnSpc>
              <a:spcBef>
                <a:spcPts val="1200"/>
              </a:spcBef>
              <a:spcAft>
                <a:spcPts val="0"/>
              </a:spcAft>
              <a:buNone/>
            </a:pPr>
            <a:r>
              <a:rPr i="1" lang="en" sz="700">
                <a:latin typeface="Lato Light"/>
                <a:ea typeface="Lato Light"/>
                <a:cs typeface="Lato Light"/>
                <a:sym typeface="Lato Light"/>
              </a:rPr>
              <a:t>Sklearn.model_selection.GRIDSEARCHCV</a:t>
            </a:r>
            <a:r>
              <a:rPr lang="en" sz="700">
                <a:latin typeface="Lato Light"/>
                <a:ea typeface="Lato Light"/>
                <a:cs typeface="Lato Light"/>
                <a:sym typeface="Lato Light"/>
              </a:rPr>
              <a:t>. scikit. (n.d.). Retrieved April 20, 2022, from https://scikit-learn.org/stable/modules/generated/sklearn.model_selection.GridSearchCV.html </a:t>
            </a:r>
            <a:endParaRPr sz="700">
              <a:latin typeface="Lato Light"/>
              <a:ea typeface="Lato Light"/>
              <a:cs typeface="Lato Light"/>
              <a:sym typeface="Lato Light"/>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GridSearchCV Without Undersampling/Oversampling</a:t>
            </a:r>
            <a:endParaRPr/>
          </a:p>
        </p:txBody>
      </p:sp>
      <p:sp>
        <p:nvSpPr>
          <p:cNvPr id="200" name="Google Shape;200;p30"/>
          <p:cNvSpPr txBox="1"/>
          <p:nvPr>
            <p:ph idx="1" type="body"/>
          </p:nvPr>
        </p:nvSpPr>
        <p:spPr>
          <a:xfrm>
            <a:off x="729450" y="2231275"/>
            <a:ext cx="41178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Without undersampling, many of the scores are very high, with the top two models,  the decision tree model and random forest model, nearing </a:t>
            </a:r>
            <a:r>
              <a:rPr b="1" lang="en"/>
              <a:t>1.0</a:t>
            </a:r>
            <a:r>
              <a:rPr lang="en"/>
              <a:t>, which is a clear sign of</a:t>
            </a:r>
            <a:r>
              <a:rPr lang="en"/>
              <a:t> </a:t>
            </a:r>
            <a:r>
              <a:rPr b="1" lang="en"/>
              <a:t>overfitting </a:t>
            </a:r>
            <a:endParaRPr b="1"/>
          </a:p>
        </p:txBody>
      </p:sp>
      <p:graphicFrame>
        <p:nvGraphicFramePr>
          <p:cNvPr id="201" name="Google Shape;201;p30"/>
          <p:cNvGraphicFramePr/>
          <p:nvPr/>
        </p:nvGraphicFramePr>
        <p:xfrm>
          <a:off x="4914875" y="2314900"/>
          <a:ext cx="3000000" cy="3000000"/>
        </p:xfrm>
        <a:graphic>
          <a:graphicData uri="http://schemas.openxmlformats.org/drawingml/2006/table">
            <a:tbl>
              <a:tblPr>
                <a:noFill/>
                <a:tableStyleId>{581784B0-3E6D-4289-8435-B1DA90938B59}</a:tableStyleId>
              </a:tblPr>
              <a:tblGrid>
                <a:gridCol w="952500"/>
                <a:gridCol w="952500"/>
                <a:gridCol w="1095375"/>
                <a:gridCol w="952500"/>
              </a:tblGrid>
              <a:tr h="13152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Model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b="1" lang="en" sz="1000"/>
                        <a:t>Best Parameters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lnSpc>
                          <a:spcPct val="115000"/>
                        </a:lnSpc>
                        <a:spcBef>
                          <a:spcPts val="0"/>
                        </a:spcBef>
                        <a:spcAft>
                          <a:spcPts val="0"/>
                        </a:spcAft>
                        <a:buNone/>
                      </a:pPr>
                      <a:r>
                        <a:rPr b="1" lang="en" sz="1000"/>
                        <a:t>Score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r>
              <a:tr h="333375">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decision_tree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{'criterion': 'gini', 'max_depth': 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0.998485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375">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random_forest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{'n_estimators': 200}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0.991661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logistic_regression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 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0.956786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000"/>
                        <a:t>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QDA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0.940849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000"/>
                        <a: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LDA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0.919613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375">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guassian bayes naive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0.912787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RIDGE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0.501211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000"/>
                        <a:t>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LASSO</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0.464053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GridSearchCV With Undersampling</a:t>
            </a:r>
            <a:endParaRPr/>
          </a:p>
        </p:txBody>
      </p:sp>
      <p:sp>
        <p:nvSpPr>
          <p:cNvPr id="207" name="Google Shape;207;p31"/>
          <p:cNvSpPr txBox="1"/>
          <p:nvPr>
            <p:ph idx="1" type="body"/>
          </p:nvPr>
        </p:nvSpPr>
        <p:spPr>
          <a:xfrm>
            <a:off x="729450" y="2078875"/>
            <a:ext cx="4117800" cy="2261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With the undersampled training data, the scores virtually stay the same except that the Logistic Regression model’s score increase while the QDA model’s score decreased</a:t>
            </a:r>
            <a:endParaRPr/>
          </a:p>
          <a:p>
            <a:pPr indent="-298767" lvl="0" marL="457200" rtl="0" algn="l">
              <a:spcBef>
                <a:spcPts val="0"/>
              </a:spcBef>
              <a:spcAft>
                <a:spcPts val="0"/>
              </a:spcAft>
              <a:buSzPct val="100000"/>
              <a:buChar char="●"/>
            </a:pPr>
            <a:r>
              <a:rPr lang="en"/>
              <a:t>These scores are more accurate due to using undersampling </a:t>
            </a:r>
            <a:endParaRPr/>
          </a:p>
          <a:p>
            <a:pPr indent="-298767" lvl="0" marL="457200" rtl="0" algn="l">
              <a:spcBef>
                <a:spcPts val="0"/>
              </a:spcBef>
              <a:spcAft>
                <a:spcPts val="0"/>
              </a:spcAft>
              <a:buSzPct val="100000"/>
              <a:buChar char="●"/>
            </a:pPr>
            <a:r>
              <a:rPr lang="en"/>
              <a:t>When choosing a model from this table, it </a:t>
            </a:r>
            <a:r>
              <a:rPr lang="en"/>
              <a:t>would</a:t>
            </a:r>
            <a:r>
              <a:rPr lang="en"/>
              <a:t> be best to choose the model that is not nearing 1.0 to avoid overfitting</a:t>
            </a:r>
            <a:endParaRPr/>
          </a:p>
          <a:p>
            <a:pPr indent="-298767" lvl="0" marL="457200" rtl="0" algn="l">
              <a:spcBef>
                <a:spcPts val="0"/>
              </a:spcBef>
              <a:spcAft>
                <a:spcPts val="0"/>
              </a:spcAft>
              <a:buSzPct val="100000"/>
              <a:buChar char="●"/>
            </a:pPr>
            <a:r>
              <a:rPr lang="en"/>
              <a:t>Which is why, the </a:t>
            </a:r>
            <a:r>
              <a:rPr b="1" lang="en"/>
              <a:t>Quadratic</a:t>
            </a:r>
            <a:r>
              <a:rPr b="1" lang="en"/>
              <a:t> </a:t>
            </a:r>
            <a:r>
              <a:rPr b="1" lang="en"/>
              <a:t>Discriminant</a:t>
            </a:r>
            <a:r>
              <a:rPr b="1" lang="en"/>
              <a:t> Analysis (QDA)</a:t>
            </a:r>
            <a:r>
              <a:rPr lang="en"/>
              <a:t> or </a:t>
            </a:r>
            <a:r>
              <a:rPr b="1" lang="en"/>
              <a:t>Linear Regression Model </a:t>
            </a:r>
            <a:r>
              <a:rPr lang="en"/>
              <a:t>are the best choice </a:t>
            </a:r>
            <a:endParaRPr/>
          </a:p>
          <a:p>
            <a:pPr indent="0" lvl="0" marL="0" rtl="0" algn="l">
              <a:spcBef>
                <a:spcPts val="1200"/>
              </a:spcBef>
              <a:spcAft>
                <a:spcPts val="1200"/>
              </a:spcAft>
              <a:buNone/>
            </a:pPr>
            <a:r>
              <a:t/>
            </a:r>
            <a:endParaRPr/>
          </a:p>
        </p:txBody>
      </p:sp>
      <p:graphicFrame>
        <p:nvGraphicFramePr>
          <p:cNvPr id="208" name="Google Shape;208;p31"/>
          <p:cNvGraphicFramePr/>
          <p:nvPr/>
        </p:nvGraphicFramePr>
        <p:xfrm>
          <a:off x="5112450" y="2078875"/>
          <a:ext cx="3000000" cy="3000000"/>
        </p:xfrm>
        <a:graphic>
          <a:graphicData uri="http://schemas.openxmlformats.org/drawingml/2006/table">
            <a:tbl>
              <a:tblPr>
                <a:noFill/>
                <a:tableStyleId>{581784B0-3E6D-4289-8435-B1DA90938B59}</a:tableStyleId>
              </a:tblPr>
              <a:tblGrid>
                <a:gridCol w="952500"/>
                <a:gridCol w="952500"/>
                <a:gridCol w="952500"/>
                <a:gridCol w="952500"/>
              </a:tblGrid>
              <a:tr h="3333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Model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b="1" lang="en" sz="1000"/>
                        <a:t>Best Parameters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lnSpc>
                          <a:spcPct val="115000"/>
                        </a:lnSpc>
                        <a:spcBef>
                          <a:spcPts val="0"/>
                        </a:spcBef>
                        <a:spcAft>
                          <a:spcPts val="0"/>
                        </a:spcAft>
                        <a:buNone/>
                      </a:pPr>
                      <a:r>
                        <a:rPr b="1" lang="en" sz="1000"/>
                        <a:t>Score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r>
              <a:tr h="476250">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decision_tree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{'criterion': 'gini', 'max_depth': 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0.9953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375">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random_forest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{'n_estimators': 100}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0.992175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logistic_regression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 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0.970189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000"/>
                        <a:t>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QDA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0.935765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375">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guassian bayes naive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0.927904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000"/>
                        <a: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LDA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0.902879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RIDGE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0.125601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000"/>
                        <a:t>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LASSO</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0.121776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Structure </a:t>
            </a:r>
            <a:endParaRPr/>
          </a:p>
        </p:txBody>
      </p:sp>
      <p:sp>
        <p:nvSpPr>
          <p:cNvPr id="93" name="Google Shape;93;p14"/>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4" name="Google Shape;94;p14"/>
          <p:cNvPicPr preferRelativeResize="0"/>
          <p:nvPr/>
        </p:nvPicPr>
        <p:blipFill>
          <a:blip r:embed="rId3">
            <a:alphaModFix/>
          </a:blip>
          <a:stretch>
            <a:fillRect/>
          </a:stretch>
        </p:blipFill>
        <p:spPr>
          <a:xfrm>
            <a:off x="6074350" y="228600"/>
            <a:ext cx="2419351" cy="483870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GridSearchCV With Oversampling </a:t>
            </a:r>
            <a:endParaRPr/>
          </a:p>
        </p:txBody>
      </p:sp>
      <p:sp>
        <p:nvSpPr>
          <p:cNvPr id="214" name="Google Shape;214;p32"/>
          <p:cNvSpPr txBox="1"/>
          <p:nvPr>
            <p:ph idx="1" type="body"/>
          </p:nvPr>
        </p:nvSpPr>
        <p:spPr>
          <a:xfrm>
            <a:off x="729450" y="2078875"/>
            <a:ext cx="4117800" cy="2261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Like the undersampled scores</a:t>
            </a:r>
            <a:r>
              <a:rPr lang="en"/>
              <a:t>, t</a:t>
            </a:r>
            <a:r>
              <a:rPr lang="en"/>
              <a:t>he oversampled  scores virtually stay the same except that the Logistic Regression model’s score increase while the QDA model’s score decreased</a:t>
            </a:r>
            <a:endParaRPr/>
          </a:p>
          <a:p>
            <a:pPr indent="-298767" lvl="0" marL="457200" rtl="0" algn="l">
              <a:spcBef>
                <a:spcPts val="0"/>
              </a:spcBef>
              <a:spcAft>
                <a:spcPts val="0"/>
              </a:spcAft>
              <a:buSzPct val="100000"/>
              <a:buChar char="●"/>
            </a:pPr>
            <a:r>
              <a:rPr lang="en"/>
              <a:t>These scores are more accurate due to using oversampling </a:t>
            </a:r>
            <a:endParaRPr/>
          </a:p>
          <a:p>
            <a:pPr indent="-298767" lvl="0" marL="457200" rtl="0" algn="l">
              <a:spcBef>
                <a:spcPts val="0"/>
              </a:spcBef>
              <a:spcAft>
                <a:spcPts val="0"/>
              </a:spcAft>
              <a:buSzPct val="100000"/>
              <a:buChar char="●"/>
            </a:pPr>
            <a:r>
              <a:rPr lang="en"/>
              <a:t>When choosing a model from this table, it would be best to choose the model that is not nearing 1.0 to avoid overfitting</a:t>
            </a:r>
            <a:endParaRPr/>
          </a:p>
          <a:p>
            <a:pPr indent="-298767" lvl="0" marL="457200" rtl="0" algn="l">
              <a:spcBef>
                <a:spcPts val="0"/>
              </a:spcBef>
              <a:spcAft>
                <a:spcPts val="0"/>
              </a:spcAft>
              <a:buSzPct val="100000"/>
              <a:buChar char="●"/>
            </a:pPr>
            <a:r>
              <a:rPr lang="en"/>
              <a:t>Which is why, the </a:t>
            </a:r>
            <a:r>
              <a:rPr b="1" lang="en"/>
              <a:t>Quadratic Discriminant Analysis (QDA)</a:t>
            </a:r>
            <a:r>
              <a:rPr lang="en"/>
              <a:t> or </a:t>
            </a:r>
            <a:r>
              <a:rPr b="1" lang="en"/>
              <a:t>Linear Regression Model </a:t>
            </a:r>
            <a:r>
              <a:rPr lang="en"/>
              <a:t>are the best choice </a:t>
            </a:r>
            <a:endParaRPr/>
          </a:p>
          <a:p>
            <a:pPr indent="-298767" lvl="0" marL="457200" rtl="0" algn="l">
              <a:spcBef>
                <a:spcPts val="0"/>
              </a:spcBef>
              <a:spcAft>
                <a:spcPts val="0"/>
              </a:spcAft>
              <a:buSzPct val="100000"/>
              <a:buChar char="●"/>
            </a:pPr>
            <a:r>
              <a:t/>
            </a:r>
            <a:endParaRPr/>
          </a:p>
        </p:txBody>
      </p:sp>
      <p:graphicFrame>
        <p:nvGraphicFramePr>
          <p:cNvPr id="215" name="Google Shape;215;p32"/>
          <p:cNvGraphicFramePr/>
          <p:nvPr/>
        </p:nvGraphicFramePr>
        <p:xfrm>
          <a:off x="4998450" y="2078875"/>
          <a:ext cx="3000000" cy="3000000"/>
        </p:xfrm>
        <a:graphic>
          <a:graphicData uri="http://schemas.openxmlformats.org/drawingml/2006/table">
            <a:tbl>
              <a:tblPr>
                <a:noFill/>
                <a:tableStyleId>{581784B0-3E6D-4289-8435-B1DA90938B59}</a:tableStyleId>
              </a:tblPr>
              <a:tblGrid>
                <a:gridCol w="952500"/>
                <a:gridCol w="952500"/>
                <a:gridCol w="952500"/>
                <a:gridCol w="952500"/>
              </a:tblGrid>
              <a:tr h="3333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Model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lnSpc>
                          <a:spcPct val="115000"/>
                        </a:lnSpc>
                        <a:spcBef>
                          <a:spcPts val="0"/>
                        </a:spcBef>
                        <a:spcAft>
                          <a:spcPts val="0"/>
                        </a:spcAft>
                        <a:buNone/>
                      </a:pPr>
                      <a:r>
                        <a:rPr b="1" lang="en" sz="1000"/>
                        <a:t>Best Parameters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lnSpc>
                          <a:spcPct val="115000"/>
                        </a:lnSpc>
                        <a:spcBef>
                          <a:spcPts val="0"/>
                        </a:spcBef>
                        <a:spcAft>
                          <a:spcPts val="0"/>
                        </a:spcAft>
                        <a:buNone/>
                      </a:pPr>
                      <a:r>
                        <a:rPr b="1" lang="en" sz="1000"/>
                        <a:t>Score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r>
              <a:tr h="619125">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decision_tree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{'criterion': 'gini', 'max_depth': 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0.999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375">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random_forest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{'n_estimators': 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0.9965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logistic_regression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 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0.9685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000"/>
                        <a:t>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QDA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0.938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375">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guassian bayes naive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000"/>
                        <a: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LDA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0.9025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RIDGE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0.351752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000"/>
                        <a:t>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LASSO</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0.325159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Logistic Regression </a:t>
            </a:r>
            <a:endParaRPr/>
          </a:p>
        </p:txBody>
      </p:sp>
      <p:sp>
        <p:nvSpPr>
          <p:cNvPr id="221" name="Google Shape;221;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Most Commonly Used Classifier </a:t>
            </a:r>
            <a:endParaRPr/>
          </a:p>
          <a:p>
            <a:pPr indent="-311150" lvl="0" marL="457200" rtl="0" algn="l">
              <a:spcBef>
                <a:spcPts val="0"/>
              </a:spcBef>
              <a:spcAft>
                <a:spcPts val="0"/>
              </a:spcAft>
              <a:buSzPts val="1300"/>
              <a:buChar char="●"/>
            </a:pPr>
            <a:r>
              <a:rPr lang="en"/>
              <a:t>Binary Classification Setting</a:t>
            </a:r>
            <a:endParaRPr/>
          </a:p>
          <a:p>
            <a:pPr indent="-311150" lvl="0" marL="457200" rtl="0" algn="l">
              <a:spcBef>
                <a:spcPts val="0"/>
              </a:spcBef>
              <a:spcAft>
                <a:spcPts val="0"/>
              </a:spcAft>
              <a:buSzPts val="1300"/>
              <a:buChar char="●"/>
            </a:pPr>
            <a:r>
              <a:rPr lang="en"/>
              <a:t>Comes up with a classification rule based on training data to classify new observations</a:t>
            </a:r>
            <a:endParaRPr/>
          </a:p>
          <a:p>
            <a:pPr indent="-311150" lvl="0" marL="457200" rtl="0" algn="l">
              <a:spcBef>
                <a:spcPts val="0"/>
              </a:spcBef>
              <a:spcAft>
                <a:spcPts val="0"/>
              </a:spcAft>
              <a:buSzPts val="1300"/>
              <a:buChar char="●"/>
            </a:pPr>
            <a:r>
              <a:rPr lang="en"/>
              <a:t>Discriminative Model </a:t>
            </a:r>
            <a:endParaRPr/>
          </a:p>
          <a:p>
            <a:pPr indent="-298450" lvl="1" marL="914400" rtl="0" algn="l">
              <a:spcBef>
                <a:spcPts val="0"/>
              </a:spcBef>
              <a:spcAft>
                <a:spcPts val="0"/>
              </a:spcAft>
              <a:buSzPts val="1100"/>
              <a:buChar char="○"/>
            </a:pPr>
            <a:r>
              <a:rPr lang="en"/>
              <a:t>Meaning it does not tell you the distribution of x </a:t>
            </a:r>
            <a:endParaRPr/>
          </a:p>
          <a:p>
            <a:pPr indent="-298450" lvl="1" marL="914400" rtl="0" algn="l">
              <a:spcBef>
                <a:spcPts val="0"/>
              </a:spcBef>
              <a:spcAft>
                <a:spcPts val="0"/>
              </a:spcAft>
              <a:buSzPts val="1100"/>
              <a:buChar char="○"/>
            </a:pPr>
            <a:r>
              <a:rPr lang="en"/>
              <a:t>Can model non-normal features better than LDA/QDA </a:t>
            </a:r>
            <a:endParaRPr/>
          </a:p>
          <a:p>
            <a:pPr indent="-311150" lvl="0" marL="457200" rtl="0" algn="l">
              <a:spcBef>
                <a:spcPts val="0"/>
              </a:spcBef>
              <a:spcAft>
                <a:spcPts val="0"/>
              </a:spcAft>
              <a:buSzPts val="1300"/>
              <a:buChar char="●"/>
            </a:pPr>
            <a:r>
              <a:rPr lang="en"/>
              <a:t>Linear Decision Boundary </a:t>
            </a:r>
            <a:endParaRPr/>
          </a:p>
          <a:p>
            <a:pPr indent="-311150" lvl="0" marL="457200" rtl="0" algn="l">
              <a:spcBef>
                <a:spcPts val="0"/>
              </a:spcBef>
              <a:spcAft>
                <a:spcPts val="0"/>
              </a:spcAft>
              <a:buSzPts val="1300"/>
              <a:buChar char="●"/>
            </a:pPr>
            <a:r>
              <a:rPr lang="en"/>
              <a:t>Fits Data using Maximum Likelihood </a:t>
            </a:r>
            <a:endParaRPr/>
          </a:p>
        </p:txBody>
      </p:sp>
      <p:sp>
        <p:nvSpPr>
          <p:cNvPr id="222" name="Google Shape;222;p33"/>
          <p:cNvSpPr txBox="1"/>
          <p:nvPr/>
        </p:nvSpPr>
        <p:spPr>
          <a:xfrm>
            <a:off x="476675" y="4772725"/>
            <a:ext cx="7324500" cy="292500"/>
          </a:xfrm>
          <a:prstGeom prst="rect">
            <a:avLst/>
          </a:prstGeom>
          <a:noFill/>
          <a:ln>
            <a:noFill/>
          </a:ln>
        </p:spPr>
        <p:txBody>
          <a:bodyPr anchorCtr="0" anchor="t" bIns="91425" lIns="91425" spcFirstLastPara="1" rIns="91425" wrap="square" tIns="91425">
            <a:spAutoFit/>
          </a:bodyPr>
          <a:lstStyle/>
          <a:p>
            <a:pPr indent="0" lvl="0" marL="355600" rtl="0" algn="l">
              <a:lnSpc>
                <a:spcPct val="115000"/>
              </a:lnSpc>
              <a:spcBef>
                <a:spcPts val="1200"/>
              </a:spcBef>
              <a:spcAft>
                <a:spcPts val="1200"/>
              </a:spcAft>
              <a:buNone/>
            </a:pPr>
            <a:r>
              <a:rPr lang="en" sz="700">
                <a:latin typeface="Lato Light"/>
                <a:ea typeface="Lato Light"/>
                <a:cs typeface="Lato Light"/>
                <a:sym typeface="Lato Light"/>
              </a:rPr>
              <a:t>James, G., Witten, D., Hastie, T., &amp; Tibshirani, R. (n.d.). </a:t>
            </a:r>
            <a:r>
              <a:rPr i="1" lang="en" sz="700">
                <a:latin typeface="Lato Light"/>
                <a:ea typeface="Lato Light"/>
                <a:cs typeface="Lato Light"/>
                <a:sym typeface="Lato Light"/>
              </a:rPr>
              <a:t>An introduction to statistical learning: With applications in R</a:t>
            </a:r>
            <a:r>
              <a:rPr lang="en" sz="700">
                <a:latin typeface="Lato Light"/>
                <a:ea typeface="Lato Light"/>
                <a:cs typeface="Lato Light"/>
                <a:sym typeface="Lato Light"/>
              </a:rPr>
              <a:t>. </a:t>
            </a:r>
            <a:endParaRPr sz="700">
              <a:latin typeface="Lato Light"/>
              <a:ea typeface="Lato Light"/>
              <a:cs typeface="Lato Light"/>
              <a:sym typeface="Lato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Quadratic </a:t>
            </a:r>
            <a:r>
              <a:rPr lang="en"/>
              <a:t>Discriminant</a:t>
            </a:r>
            <a:r>
              <a:rPr lang="en"/>
              <a:t> Analysis  </a:t>
            </a:r>
            <a:endParaRPr/>
          </a:p>
        </p:txBody>
      </p:sp>
      <p:sp>
        <p:nvSpPr>
          <p:cNvPr id="228" name="Google Shape;228;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Extension of Linear Discriminant Analysis (LDA) </a:t>
            </a:r>
            <a:endParaRPr/>
          </a:p>
          <a:p>
            <a:pPr indent="-311150" lvl="0" marL="457200" rtl="0" algn="l">
              <a:spcBef>
                <a:spcPts val="0"/>
              </a:spcBef>
              <a:spcAft>
                <a:spcPts val="0"/>
              </a:spcAft>
              <a:buSzPts val="1300"/>
              <a:buChar char="●"/>
            </a:pPr>
            <a:r>
              <a:rPr lang="en"/>
              <a:t>Does not assume </a:t>
            </a:r>
            <a:r>
              <a:rPr lang="en"/>
              <a:t>variances</a:t>
            </a:r>
            <a:r>
              <a:rPr lang="en"/>
              <a:t> and covariances of the data are the same in the two classes</a:t>
            </a:r>
            <a:endParaRPr/>
          </a:p>
          <a:p>
            <a:pPr indent="-311150" lvl="0" marL="457200" rtl="0" algn="l">
              <a:spcBef>
                <a:spcPts val="0"/>
              </a:spcBef>
              <a:spcAft>
                <a:spcPts val="0"/>
              </a:spcAft>
              <a:buSzPts val="1300"/>
              <a:buChar char="●"/>
            </a:pPr>
            <a:r>
              <a:rPr lang="en"/>
              <a:t>Assumes </a:t>
            </a:r>
            <a:r>
              <a:rPr lang="en"/>
              <a:t>features</a:t>
            </a:r>
            <a:r>
              <a:rPr lang="en"/>
              <a:t> to be multivariate normally distributed </a:t>
            </a:r>
            <a:endParaRPr/>
          </a:p>
          <a:p>
            <a:pPr indent="-311150" lvl="0" marL="457200" rtl="0" algn="l">
              <a:spcBef>
                <a:spcPts val="0"/>
              </a:spcBef>
              <a:spcAft>
                <a:spcPts val="0"/>
              </a:spcAft>
              <a:buSzPts val="1300"/>
              <a:buChar char="●"/>
            </a:pPr>
            <a:r>
              <a:rPr lang="en"/>
              <a:t>Very Flexible model due to less assumptions made, unlike LDA </a:t>
            </a:r>
            <a:endParaRPr/>
          </a:p>
          <a:p>
            <a:pPr indent="-311150" lvl="0" marL="457200" rtl="0" algn="l">
              <a:spcBef>
                <a:spcPts val="0"/>
              </a:spcBef>
              <a:spcAft>
                <a:spcPts val="0"/>
              </a:spcAft>
              <a:buSzPts val="1300"/>
              <a:buChar char="●"/>
            </a:pPr>
            <a:r>
              <a:rPr lang="en"/>
              <a:t>Quadratic Decision Boundary </a:t>
            </a:r>
            <a:endParaRPr/>
          </a:p>
        </p:txBody>
      </p:sp>
      <p:sp>
        <p:nvSpPr>
          <p:cNvPr id="229" name="Google Shape;229;p34"/>
          <p:cNvSpPr txBox="1"/>
          <p:nvPr/>
        </p:nvSpPr>
        <p:spPr>
          <a:xfrm>
            <a:off x="476675" y="4772725"/>
            <a:ext cx="7324500" cy="292500"/>
          </a:xfrm>
          <a:prstGeom prst="rect">
            <a:avLst/>
          </a:prstGeom>
          <a:noFill/>
          <a:ln>
            <a:noFill/>
          </a:ln>
        </p:spPr>
        <p:txBody>
          <a:bodyPr anchorCtr="0" anchor="t" bIns="91425" lIns="91425" spcFirstLastPara="1" rIns="91425" wrap="square" tIns="91425">
            <a:spAutoFit/>
          </a:bodyPr>
          <a:lstStyle/>
          <a:p>
            <a:pPr indent="0" lvl="0" marL="355600" rtl="0" algn="l">
              <a:lnSpc>
                <a:spcPct val="115000"/>
              </a:lnSpc>
              <a:spcBef>
                <a:spcPts val="1200"/>
              </a:spcBef>
              <a:spcAft>
                <a:spcPts val="1200"/>
              </a:spcAft>
              <a:buNone/>
            </a:pPr>
            <a:r>
              <a:rPr lang="en" sz="700">
                <a:latin typeface="Lato Light"/>
                <a:ea typeface="Lato Light"/>
                <a:cs typeface="Lato Light"/>
                <a:sym typeface="Lato Light"/>
              </a:rPr>
              <a:t>James, G., Witten, D., Hastie, T., &amp; Tibshirani, R. (n.d.). </a:t>
            </a:r>
            <a:r>
              <a:rPr i="1" lang="en" sz="700">
                <a:latin typeface="Lato Light"/>
                <a:ea typeface="Lato Light"/>
                <a:cs typeface="Lato Light"/>
                <a:sym typeface="Lato Light"/>
              </a:rPr>
              <a:t>An introduction to statistical learning: With applications in R</a:t>
            </a:r>
            <a:r>
              <a:rPr lang="en" sz="700">
                <a:latin typeface="Lato Light"/>
                <a:ea typeface="Lato Light"/>
                <a:cs typeface="Lato Light"/>
                <a:sym typeface="Lato Light"/>
              </a:rPr>
              <a:t>. </a:t>
            </a:r>
            <a:endParaRPr sz="700">
              <a:latin typeface="Lato Light"/>
              <a:ea typeface="Lato Light"/>
              <a:cs typeface="Lato Light"/>
              <a:sym typeface="Lato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729450" y="1262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Performance: QDA or Logistic Regression?</a:t>
            </a:r>
            <a:endParaRPr/>
          </a:p>
        </p:txBody>
      </p:sp>
      <p:sp>
        <p:nvSpPr>
          <p:cNvPr id="235" name="Google Shape;235;p35"/>
          <p:cNvSpPr txBox="1"/>
          <p:nvPr>
            <p:ph idx="1" type="body"/>
          </p:nvPr>
        </p:nvSpPr>
        <p:spPr>
          <a:xfrm>
            <a:off x="729450" y="2078875"/>
            <a:ext cx="7688700" cy="2469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Cross Validation Scores (</a:t>
            </a:r>
            <a:r>
              <a:rPr b="1" lang="en"/>
              <a:t>cv=5</a:t>
            </a:r>
            <a:r>
              <a:rPr lang="en"/>
              <a:t>):</a:t>
            </a:r>
            <a:endParaRPr/>
          </a:p>
          <a:p>
            <a:pPr indent="0" lvl="0" marL="914400" rtl="0" algn="l">
              <a:spcBef>
                <a:spcPts val="1200"/>
              </a:spcBef>
              <a:spcAft>
                <a:spcPts val="0"/>
              </a:spcAft>
              <a:buNone/>
            </a:pPr>
            <a:r>
              <a:t/>
            </a:r>
            <a:endParaRPr b="1"/>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graphicFrame>
        <p:nvGraphicFramePr>
          <p:cNvPr id="236" name="Google Shape;236;p35"/>
          <p:cNvGraphicFramePr/>
          <p:nvPr/>
        </p:nvGraphicFramePr>
        <p:xfrm>
          <a:off x="1209675" y="2473875"/>
          <a:ext cx="3000000" cy="3000000"/>
        </p:xfrm>
        <a:graphic>
          <a:graphicData uri="http://schemas.openxmlformats.org/drawingml/2006/table">
            <a:tbl>
              <a:tblPr>
                <a:noFill/>
                <a:tableStyleId>{581784B0-3E6D-4289-8435-B1DA90938B59}</a:tableStyleId>
              </a:tblPr>
              <a:tblGrid>
                <a:gridCol w="952500"/>
                <a:gridCol w="952500"/>
                <a:gridCol w="1457325"/>
              </a:tblGrid>
              <a:tr h="333375">
                <a:tc>
                  <a:txBody>
                    <a:bodyPr/>
                    <a:lstStyle/>
                    <a:p>
                      <a:pPr indent="0" lvl="0" marL="0" rtl="0" algn="l">
                        <a:lnSpc>
                          <a:spcPct val="115000"/>
                        </a:lnSpc>
                        <a:spcBef>
                          <a:spcPts val="0"/>
                        </a:spcBef>
                        <a:spcAft>
                          <a:spcPts val="0"/>
                        </a:spcAft>
                        <a:buNone/>
                      </a:pPr>
                      <a:r>
                        <a:rPr b="1" lang="en" sz="1000"/>
                        <a:t>Model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lnSpc>
                          <a:spcPct val="115000"/>
                        </a:lnSpc>
                        <a:spcBef>
                          <a:spcPts val="0"/>
                        </a:spcBef>
                        <a:spcAft>
                          <a:spcPts val="0"/>
                        </a:spcAft>
                        <a:buNone/>
                      </a:pPr>
                      <a:r>
                        <a:rPr b="1" lang="en" sz="1000"/>
                        <a:t>Sampling Method</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lnSpc>
                          <a:spcPct val="115000"/>
                        </a:lnSpc>
                        <a:spcBef>
                          <a:spcPts val="0"/>
                        </a:spcBef>
                        <a:spcAft>
                          <a:spcPts val="0"/>
                        </a:spcAft>
                        <a:buNone/>
                      </a:pPr>
                      <a:r>
                        <a:rPr b="1" lang="en" sz="1000"/>
                        <a:t>Average Accuracy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r>
              <a:tr h="200025">
                <a:tc>
                  <a:txBody>
                    <a:bodyPr/>
                    <a:lstStyle/>
                    <a:p>
                      <a:pPr indent="0" lvl="0" marL="0" rtl="0" algn="l">
                        <a:lnSpc>
                          <a:spcPct val="115000"/>
                        </a:lnSpc>
                        <a:spcBef>
                          <a:spcPts val="0"/>
                        </a:spcBef>
                        <a:spcAft>
                          <a:spcPts val="0"/>
                        </a:spcAft>
                        <a:buNone/>
                      </a:pPr>
                      <a:r>
                        <a:rPr lang="en" sz="1000"/>
                        <a:t>QDA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Oversampling</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QDA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Undersampling</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375">
                <a:tc>
                  <a:txBody>
                    <a:bodyPr/>
                    <a:lstStyle/>
                    <a:p>
                      <a:pPr indent="0" lvl="0" marL="0" rtl="0" algn="l">
                        <a:lnSpc>
                          <a:spcPct val="115000"/>
                        </a:lnSpc>
                        <a:spcBef>
                          <a:spcPts val="0"/>
                        </a:spcBef>
                        <a:spcAft>
                          <a:spcPts val="0"/>
                        </a:spcAft>
                        <a:buNone/>
                      </a:pPr>
                      <a:r>
                        <a:rPr lang="en" sz="1000"/>
                        <a:t>Logistic Regression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Oversampling</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375">
                <a:tc>
                  <a:txBody>
                    <a:bodyPr/>
                    <a:lstStyle/>
                    <a:p>
                      <a:pPr indent="0" lvl="0" marL="0" rtl="0" algn="l">
                        <a:lnSpc>
                          <a:spcPct val="115000"/>
                        </a:lnSpc>
                        <a:spcBef>
                          <a:spcPts val="0"/>
                        </a:spcBef>
                        <a:spcAft>
                          <a:spcPts val="0"/>
                        </a:spcAft>
                        <a:buNone/>
                      </a:pPr>
                      <a:r>
                        <a:rPr lang="en" sz="1000"/>
                        <a:t>Logistic Regression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Undersampling</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37" name="Google Shape;237;p35"/>
          <p:cNvSpPr txBox="1"/>
          <p:nvPr>
            <p:ph idx="1" type="body"/>
          </p:nvPr>
        </p:nvSpPr>
        <p:spPr>
          <a:xfrm>
            <a:off x="794800" y="4190000"/>
            <a:ext cx="7688700" cy="2469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From the cross validation scores, the </a:t>
            </a:r>
            <a:r>
              <a:rPr b="1" lang="en"/>
              <a:t>Logistic Regression Model</a:t>
            </a:r>
            <a:r>
              <a:rPr lang="en"/>
              <a:t> has the best average accuracy</a:t>
            </a:r>
            <a:endParaRPr/>
          </a:p>
          <a:p>
            <a:pPr indent="-311150" lvl="0" marL="457200" rtl="0" algn="l">
              <a:spcBef>
                <a:spcPts val="0"/>
              </a:spcBef>
              <a:spcAft>
                <a:spcPts val="0"/>
              </a:spcAft>
              <a:buSzPts val="1300"/>
              <a:buChar char="●"/>
            </a:pPr>
            <a:r>
              <a:rPr lang="en"/>
              <a:t>However, both average accuracy scores are equivalent for both sampling methods for the Logistic Regression Model</a:t>
            </a:r>
            <a:r>
              <a:rPr b="1" lang="en"/>
              <a:t> </a:t>
            </a:r>
            <a:endParaRPr b="1"/>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729450" y="1262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Performance: Oversampling or Undersampling </a:t>
            </a:r>
            <a:endParaRPr/>
          </a:p>
        </p:txBody>
      </p:sp>
      <p:sp>
        <p:nvSpPr>
          <p:cNvPr id="243" name="Google Shape;243;p36"/>
          <p:cNvSpPr txBox="1"/>
          <p:nvPr>
            <p:ph idx="1" type="body"/>
          </p:nvPr>
        </p:nvSpPr>
        <p:spPr>
          <a:xfrm>
            <a:off x="729450" y="2078875"/>
            <a:ext cx="3246000" cy="2469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Oversampling </a:t>
            </a:r>
            <a:endParaRPr/>
          </a:p>
          <a:p>
            <a:pPr indent="-298450" lvl="1" marL="914400" rtl="0" algn="l">
              <a:spcBef>
                <a:spcPts val="0"/>
              </a:spcBef>
              <a:spcAft>
                <a:spcPts val="0"/>
              </a:spcAft>
              <a:buSzPts val="1100"/>
              <a:buChar char="○"/>
            </a:pPr>
            <a:r>
              <a:rPr lang="en"/>
              <a:t>Higher Test Score</a:t>
            </a:r>
            <a:endParaRPr/>
          </a:p>
          <a:p>
            <a:pPr indent="-298450" lvl="1" marL="914400" rtl="0" algn="l">
              <a:spcBef>
                <a:spcPts val="0"/>
              </a:spcBef>
              <a:spcAft>
                <a:spcPts val="0"/>
              </a:spcAft>
              <a:buSzPts val="1100"/>
              <a:buChar char="○"/>
            </a:pPr>
            <a:r>
              <a:rPr lang="en"/>
              <a:t>Better Generalizable Model</a:t>
            </a:r>
            <a:endParaRPr/>
          </a:p>
          <a:p>
            <a:pPr indent="-311150" lvl="0" marL="457200" rtl="0" algn="l">
              <a:spcBef>
                <a:spcPts val="0"/>
              </a:spcBef>
              <a:spcAft>
                <a:spcPts val="0"/>
              </a:spcAft>
              <a:buSzPts val="1300"/>
              <a:buChar char="●"/>
            </a:pPr>
            <a:r>
              <a:rPr lang="en"/>
              <a:t>Undersampling </a:t>
            </a:r>
            <a:endParaRPr/>
          </a:p>
          <a:p>
            <a:pPr indent="-298450" lvl="1" marL="914400" rtl="0" algn="l">
              <a:spcBef>
                <a:spcPts val="0"/>
              </a:spcBef>
              <a:spcAft>
                <a:spcPts val="0"/>
              </a:spcAft>
              <a:buSzPts val="1100"/>
              <a:buChar char="○"/>
            </a:pPr>
            <a:r>
              <a:rPr lang="en"/>
              <a:t>Lower Test Score</a:t>
            </a:r>
            <a:endParaRPr/>
          </a:p>
          <a:p>
            <a:pPr indent="-298450" lvl="1" marL="914400" rtl="0" algn="l">
              <a:spcBef>
                <a:spcPts val="0"/>
              </a:spcBef>
              <a:spcAft>
                <a:spcPts val="0"/>
              </a:spcAft>
              <a:buSzPts val="1100"/>
              <a:buChar char="○"/>
            </a:pPr>
            <a:r>
              <a:rPr lang="en"/>
              <a:t>Higher Training Score by very little</a:t>
            </a:r>
            <a:endParaRPr/>
          </a:p>
          <a:p>
            <a:pPr indent="-298450" lvl="1" marL="914400" rtl="0" algn="l">
              <a:spcBef>
                <a:spcPts val="0"/>
              </a:spcBef>
              <a:spcAft>
                <a:spcPts val="0"/>
              </a:spcAft>
              <a:buSzPts val="1100"/>
              <a:buChar char="○"/>
            </a:pPr>
            <a:r>
              <a:rPr lang="en"/>
              <a:t>Not as generalizable as the oversampled model </a:t>
            </a:r>
            <a:endParaRPr/>
          </a:p>
          <a:p>
            <a:pPr indent="-311150" lvl="0" marL="457200" rtl="0" algn="l">
              <a:spcBef>
                <a:spcPts val="0"/>
              </a:spcBef>
              <a:spcAft>
                <a:spcPts val="0"/>
              </a:spcAft>
              <a:buSzPts val="1300"/>
              <a:buChar char="●"/>
            </a:pPr>
            <a:r>
              <a:rPr b="1" lang="en"/>
              <a:t>Oversampling Model is the best model </a:t>
            </a:r>
            <a:endParaRPr b="1"/>
          </a:p>
        </p:txBody>
      </p:sp>
      <p:graphicFrame>
        <p:nvGraphicFramePr>
          <p:cNvPr id="244" name="Google Shape;244;p36"/>
          <p:cNvGraphicFramePr/>
          <p:nvPr/>
        </p:nvGraphicFramePr>
        <p:xfrm>
          <a:off x="4030000" y="2379550"/>
          <a:ext cx="3000000" cy="3000000"/>
        </p:xfrm>
        <a:graphic>
          <a:graphicData uri="http://schemas.openxmlformats.org/drawingml/2006/table">
            <a:tbl>
              <a:tblPr>
                <a:noFill/>
                <a:tableStyleId>{581784B0-3E6D-4289-8435-B1DA90938B59}</a:tableStyleId>
              </a:tblPr>
              <a:tblGrid>
                <a:gridCol w="1212750"/>
                <a:gridCol w="1212750"/>
                <a:gridCol w="1212750"/>
                <a:gridCol w="1212750"/>
              </a:tblGrid>
              <a:tr h="836825">
                <a:tc>
                  <a:txBody>
                    <a:bodyPr/>
                    <a:lstStyle/>
                    <a:p>
                      <a:pPr indent="0" lvl="0" marL="0" rtl="0" algn="l">
                        <a:lnSpc>
                          <a:spcPct val="115000"/>
                        </a:lnSpc>
                        <a:spcBef>
                          <a:spcPts val="0"/>
                        </a:spcBef>
                        <a:spcAft>
                          <a:spcPts val="0"/>
                        </a:spcAft>
                        <a:buNone/>
                      </a:pPr>
                      <a:r>
                        <a:rPr b="1" lang="en" sz="1000"/>
                        <a:t>Model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lnSpc>
                          <a:spcPct val="115000"/>
                        </a:lnSpc>
                        <a:spcBef>
                          <a:spcPts val="0"/>
                        </a:spcBef>
                        <a:spcAft>
                          <a:spcPts val="0"/>
                        </a:spcAft>
                        <a:buNone/>
                      </a:pPr>
                      <a:r>
                        <a:rPr b="1" lang="en" sz="1000"/>
                        <a:t>Sampling Method</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lnSpc>
                          <a:spcPct val="115000"/>
                        </a:lnSpc>
                        <a:spcBef>
                          <a:spcPts val="0"/>
                        </a:spcBef>
                        <a:spcAft>
                          <a:spcPts val="0"/>
                        </a:spcAft>
                        <a:buNone/>
                      </a:pPr>
                      <a:r>
                        <a:rPr b="1" lang="en" sz="1000"/>
                        <a:t>Training Score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lnSpc>
                          <a:spcPct val="115000"/>
                        </a:lnSpc>
                        <a:spcBef>
                          <a:spcPts val="0"/>
                        </a:spcBef>
                        <a:spcAft>
                          <a:spcPts val="0"/>
                        </a:spcAft>
                        <a:buNone/>
                      </a:pPr>
                      <a:r>
                        <a:rPr b="1" lang="en" sz="1000"/>
                        <a:t>Test Score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r>
              <a:tr h="836825">
                <a:tc>
                  <a:txBody>
                    <a:bodyPr/>
                    <a:lstStyle/>
                    <a:p>
                      <a:pPr indent="0" lvl="0" marL="0" rtl="0" algn="l">
                        <a:lnSpc>
                          <a:spcPct val="115000"/>
                        </a:lnSpc>
                        <a:spcBef>
                          <a:spcPts val="0"/>
                        </a:spcBef>
                        <a:spcAft>
                          <a:spcPts val="0"/>
                        </a:spcAft>
                        <a:buNone/>
                      </a:pPr>
                      <a:r>
                        <a:rPr lang="en" sz="1000"/>
                        <a:t>Logistic Regression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Oversampling</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0.9815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0.9628975265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36825">
                <a:tc>
                  <a:txBody>
                    <a:bodyPr/>
                    <a:lstStyle/>
                    <a:p>
                      <a:pPr indent="0" lvl="0" marL="0" rtl="0" algn="l">
                        <a:lnSpc>
                          <a:spcPct val="115000"/>
                        </a:lnSpc>
                        <a:spcBef>
                          <a:spcPts val="0"/>
                        </a:spcBef>
                        <a:spcAft>
                          <a:spcPts val="0"/>
                        </a:spcAft>
                        <a:buNone/>
                      </a:pPr>
                      <a:r>
                        <a:rPr lang="en" sz="1000"/>
                        <a:t>Logistic Regression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Undersampling</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0.9827586207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0.9487632509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661050" y="1920800"/>
            <a:ext cx="3300900" cy="1687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Model Performance: Logistic Regression</a:t>
            </a:r>
            <a:endParaRPr/>
          </a:p>
          <a:p>
            <a:pPr indent="0" lvl="0" marL="0" rtl="0" algn="ctr">
              <a:spcBef>
                <a:spcPts val="0"/>
              </a:spcBef>
              <a:spcAft>
                <a:spcPts val="0"/>
              </a:spcAft>
              <a:buNone/>
            </a:pPr>
            <a:r>
              <a:t/>
            </a:r>
            <a:endParaRPr/>
          </a:p>
        </p:txBody>
      </p:sp>
      <p:graphicFrame>
        <p:nvGraphicFramePr>
          <p:cNvPr id="250" name="Google Shape;250;p37"/>
          <p:cNvGraphicFramePr/>
          <p:nvPr/>
        </p:nvGraphicFramePr>
        <p:xfrm>
          <a:off x="4668763" y="141550"/>
          <a:ext cx="3000000" cy="3000000"/>
        </p:xfrm>
        <a:graphic>
          <a:graphicData uri="http://schemas.openxmlformats.org/drawingml/2006/table">
            <a:tbl>
              <a:tblPr>
                <a:noFill/>
                <a:tableStyleId>{581784B0-3E6D-4289-8435-B1DA90938B59}</a:tableStyleId>
              </a:tblPr>
              <a:tblGrid>
                <a:gridCol w="877075"/>
                <a:gridCol w="877075"/>
                <a:gridCol w="877075"/>
                <a:gridCol w="877075"/>
                <a:gridCol w="877075"/>
              </a:tblGrid>
              <a:tr h="25145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Precision</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Recall</a:t>
                      </a:r>
                      <a:endParaRPr b="1" sz="10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F1-Score</a:t>
                      </a:r>
                      <a:endParaRPr b="1" sz="10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lnSpc>
                          <a:spcPct val="115000"/>
                        </a:lnSpc>
                        <a:spcBef>
                          <a:spcPts val="0"/>
                        </a:spcBef>
                        <a:spcAft>
                          <a:spcPts val="0"/>
                        </a:spcAft>
                        <a:buNone/>
                      </a:pPr>
                      <a:r>
                        <a:rPr b="1" lang="en" sz="1000">
                          <a:latin typeface="Roboto"/>
                          <a:ea typeface="Roboto"/>
                          <a:cs typeface="Roboto"/>
                          <a:sym typeface="Roboto"/>
                        </a:rPr>
                        <a:t>Support</a:t>
                      </a:r>
                      <a:endParaRPr b="1" sz="10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r>
              <a:tr h="25145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0.88</a:t>
                      </a:r>
                      <a:endParaRPr sz="10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0.99</a:t>
                      </a:r>
                      <a:endParaRPr sz="10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0.93</a:t>
                      </a:r>
                      <a:endParaRPr sz="10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148</a:t>
                      </a:r>
                      <a:endParaRPr sz="10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145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0.97</a:t>
                      </a:r>
                      <a:endParaRPr sz="10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418</a:t>
                      </a:r>
                      <a:endParaRPr sz="10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1450">
                <a:tc>
                  <a:txBody>
                    <a:bodyPr/>
                    <a:lstStyle/>
                    <a:p>
                      <a:pPr indent="0" lvl="0" marL="0" rtl="0" algn="l">
                        <a:lnSpc>
                          <a:spcPct val="115000"/>
                        </a:lnSpc>
                        <a:spcBef>
                          <a:spcPts val="0"/>
                        </a:spcBef>
                        <a:spcAft>
                          <a:spcPts val="0"/>
                        </a:spcAft>
                        <a:buNone/>
                      </a:pPr>
                      <a:r>
                        <a:rPr b="1" lang="en" sz="1000"/>
                        <a:t>Accuracy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0.96</a:t>
                      </a:r>
                      <a:endParaRPr sz="10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566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375">
                <a:tc>
                  <a:txBody>
                    <a:bodyPr/>
                    <a:lstStyle/>
                    <a:p>
                      <a:pPr indent="0" lvl="0" marL="0" rtl="0" algn="l">
                        <a:lnSpc>
                          <a:spcPct val="115000"/>
                        </a:lnSpc>
                        <a:spcBef>
                          <a:spcPts val="0"/>
                        </a:spcBef>
                        <a:spcAft>
                          <a:spcPts val="0"/>
                        </a:spcAft>
                        <a:buNone/>
                      </a:pPr>
                      <a:r>
                        <a:rPr b="1" lang="en" sz="1000"/>
                        <a:t>Macro Average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0.94</a:t>
                      </a:r>
                      <a:endParaRPr sz="10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latin typeface="Roboto"/>
                          <a:ea typeface="Roboto"/>
                          <a:cs typeface="Roboto"/>
                          <a:sym typeface="Roboto"/>
                        </a:rPr>
                        <a:t>0.97</a:t>
                      </a:r>
                      <a:endParaRPr sz="1000">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0.95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566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375">
                <a:tc>
                  <a:txBody>
                    <a:bodyPr/>
                    <a:lstStyle/>
                    <a:p>
                      <a:pPr indent="0" lvl="0" marL="0" rtl="0" algn="l">
                        <a:lnSpc>
                          <a:spcPct val="115000"/>
                        </a:lnSpc>
                        <a:spcBef>
                          <a:spcPts val="0"/>
                        </a:spcBef>
                        <a:spcAft>
                          <a:spcPts val="0"/>
                        </a:spcAft>
                        <a:buNone/>
                      </a:pPr>
                      <a:r>
                        <a:rPr b="1" lang="en" sz="1000"/>
                        <a:t>Weighted Average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r">
                        <a:lnSpc>
                          <a:spcPct val="115000"/>
                        </a:lnSpc>
                        <a:spcBef>
                          <a:spcPts val="0"/>
                        </a:spcBef>
                        <a:spcAft>
                          <a:spcPts val="0"/>
                        </a:spcAft>
                        <a:buNone/>
                      </a:pPr>
                      <a:r>
                        <a:rPr lang="en" sz="1000"/>
                        <a:t>0.97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566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251" name="Google Shape;251;p37"/>
          <p:cNvPicPr preferRelativeResize="0"/>
          <p:nvPr/>
        </p:nvPicPr>
        <p:blipFill rotWithShape="1">
          <a:blip r:embed="rId3">
            <a:alphaModFix/>
          </a:blip>
          <a:srcRect b="0" l="0" r="0" t="0"/>
          <a:stretch/>
        </p:blipFill>
        <p:spPr>
          <a:xfrm>
            <a:off x="5147525" y="1893450"/>
            <a:ext cx="3460075" cy="3253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57" name="Google Shape;257;p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Logistic Regression seems to be the best model in terms of performance to predict a person’s likelihood of using drugs</a:t>
            </a:r>
            <a:endParaRPr/>
          </a:p>
          <a:p>
            <a:pPr indent="-311150" lvl="0" marL="457200" rtl="0" algn="l">
              <a:spcBef>
                <a:spcPts val="0"/>
              </a:spcBef>
              <a:spcAft>
                <a:spcPts val="0"/>
              </a:spcAft>
              <a:buSzPts val="1300"/>
              <a:buChar char="●"/>
            </a:pPr>
            <a:r>
              <a:rPr lang="en"/>
              <a:t>Use an Oversampling method instead of an Undersampling method leads to better generalization of the model for prediction purposes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Directions</a:t>
            </a:r>
            <a:endParaRPr/>
          </a:p>
        </p:txBody>
      </p:sp>
      <p:sp>
        <p:nvSpPr>
          <p:cNvPr id="263" name="Google Shape;263;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Prediction Dataset</a:t>
            </a:r>
            <a:endParaRPr/>
          </a:p>
          <a:p>
            <a:pPr indent="-293211" lvl="1" marL="914400" rtl="0" algn="l">
              <a:spcBef>
                <a:spcPts val="0"/>
              </a:spcBef>
              <a:spcAft>
                <a:spcPts val="0"/>
              </a:spcAft>
              <a:buSzPct val="100000"/>
              <a:buChar char="○"/>
            </a:pPr>
            <a:r>
              <a:rPr lang="en"/>
              <a:t>No dataset was available that contained all of the same columns as the dataset used in this analysis </a:t>
            </a:r>
            <a:endParaRPr/>
          </a:p>
          <a:p>
            <a:pPr indent="-293211" lvl="1" marL="914400" rtl="0" algn="l">
              <a:spcBef>
                <a:spcPts val="0"/>
              </a:spcBef>
              <a:spcAft>
                <a:spcPts val="0"/>
              </a:spcAft>
              <a:buSzPct val="100000"/>
              <a:buChar char="○"/>
            </a:pPr>
            <a:r>
              <a:rPr lang="en"/>
              <a:t>If I were to use one of these available datasets, would need to impute many of the columns and that still probably lead to poor results</a:t>
            </a:r>
            <a:endParaRPr/>
          </a:p>
          <a:p>
            <a:pPr indent="-293211" lvl="1" marL="914400" rtl="0" algn="l">
              <a:spcBef>
                <a:spcPts val="0"/>
              </a:spcBef>
              <a:spcAft>
                <a:spcPts val="0"/>
              </a:spcAft>
              <a:buSzPct val="100000"/>
              <a:buChar char="○"/>
            </a:pPr>
            <a:r>
              <a:rPr lang="en"/>
              <a:t>Gather new data using the same format to test model on to see if prediction is as good as was the model performance scores are showing</a:t>
            </a:r>
            <a:endParaRPr/>
          </a:p>
          <a:p>
            <a:pPr indent="-304958" lvl="0" marL="457200" rtl="0" algn="l">
              <a:spcBef>
                <a:spcPts val="0"/>
              </a:spcBef>
              <a:spcAft>
                <a:spcPts val="0"/>
              </a:spcAft>
              <a:buSzPct val="100000"/>
              <a:buChar char="●"/>
            </a:pPr>
            <a:r>
              <a:rPr lang="en"/>
              <a:t>Narrow Model to a Singular Drug </a:t>
            </a:r>
            <a:endParaRPr/>
          </a:p>
          <a:p>
            <a:pPr indent="-293211" lvl="1" marL="914400" rtl="0" algn="l">
              <a:spcBef>
                <a:spcPts val="0"/>
              </a:spcBef>
              <a:spcAft>
                <a:spcPts val="0"/>
              </a:spcAft>
              <a:buSzPct val="100000"/>
              <a:buChar char="○"/>
            </a:pPr>
            <a:r>
              <a:rPr lang="en"/>
              <a:t>See if a specific drug, for example cannabis since that had the highest MI, could be a sole predictor of drug use </a:t>
            </a:r>
            <a:endParaRPr/>
          </a:p>
          <a:p>
            <a:pPr indent="-304958" lvl="0" marL="457200" rtl="0" algn="l">
              <a:spcBef>
                <a:spcPts val="0"/>
              </a:spcBef>
              <a:spcAft>
                <a:spcPts val="0"/>
              </a:spcAft>
              <a:buSzPct val="100000"/>
              <a:buChar char="●"/>
            </a:pPr>
            <a:r>
              <a:rPr lang="en"/>
              <a:t>Personality Columns</a:t>
            </a:r>
            <a:endParaRPr/>
          </a:p>
          <a:p>
            <a:pPr indent="-293211" lvl="1" marL="914400" rtl="0" algn="l">
              <a:spcBef>
                <a:spcPts val="0"/>
              </a:spcBef>
              <a:spcAft>
                <a:spcPts val="0"/>
              </a:spcAft>
              <a:buSzPct val="100000"/>
              <a:buChar char="○"/>
            </a:pPr>
            <a:r>
              <a:rPr lang="en"/>
              <a:t>The Automated feature selection removed most of the personality responses, so would be interesting to figure out a way if those values could be used</a:t>
            </a:r>
            <a:endParaRPr/>
          </a:p>
          <a:p>
            <a:pPr indent="-304958" lvl="0" marL="457200" rtl="0" algn="l">
              <a:spcBef>
                <a:spcPts val="0"/>
              </a:spcBef>
              <a:spcAft>
                <a:spcPts val="0"/>
              </a:spcAft>
              <a:buSzPct val="100000"/>
              <a:buChar char="●"/>
            </a:pPr>
            <a:r>
              <a:rPr lang="en"/>
              <a:t>How could it be applied in an industry setting? </a:t>
            </a:r>
            <a:endParaRPr/>
          </a:p>
          <a:p>
            <a:pPr indent="-293211" lvl="1" marL="914400" rtl="0" algn="l">
              <a:spcBef>
                <a:spcPts val="0"/>
              </a:spcBef>
              <a:spcAft>
                <a:spcPts val="0"/>
              </a:spcAft>
              <a:buSzPct val="100000"/>
              <a:buChar char="○"/>
            </a:pPr>
            <a:r>
              <a:rPr lang="en"/>
              <a:t>Potentially to speed up screening of patients for drug use </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Drug Abuse in America </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1990, opioids were prescribed to the general public, leading to an exponential rise in the number of overdose deaths in America </a:t>
            </a:r>
            <a:endParaRPr/>
          </a:p>
          <a:p>
            <a:pPr indent="-311150" lvl="0" marL="457200" rtl="0" algn="l">
              <a:spcBef>
                <a:spcPts val="0"/>
              </a:spcBef>
              <a:spcAft>
                <a:spcPts val="0"/>
              </a:spcAft>
              <a:buSzPts val="1300"/>
              <a:buChar char="●"/>
            </a:pPr>
            <a:r>
              <a:rPr lang="en"/>
              <a:t>In 2010, there was a rapid increase in the number of overdoses deaths involving heroin </a:t>
            </a:r>
            <a:endParaRPr/>
          </a:p>
          <a:p>
            <a:pPr indent="-311150" lvl="0" marL="457200" rtl="0" algn="l">
              <a:spcBef>
                <a:spcPts val="0"/>
              </a:spcBef>
              <a:spcAft>
                <a:spcPts val="0"/>
              </a:spcAft>
              <a:buSzPts val="1300"/>
              <a:buChar char="●"/>
            </a:pPr>
            <a:r>
              <a:rPr lang="en"/>
              <a:t>By 2013, the overdose deaths were increasing due to the creation of synthetic opioids such as fentanyl </a:t>
            </a:r>
            <a:endParaRPr/>
          </a:p>
          <a:p>
            <a:pPr indent="-311150" lvl="0" marL="457200" rtl="0" algn="l">
              <a:spcBef>
                <a:spcPts val="0"/>
              </a:spcBef>
              <a:spcAft>
                <a:spcPts val="0"/>
              </a:spcAft>
              <a:buSzPts val="1300"/>
              <a:buChar char="●"/>
            </a:pPr>
            <a:r>
              <a:rPr lang="en"/>
              <a:t>Since 1999, around 500,000 people have died due to this epidemic and it will probably only get worse from here</a:t>
            </a:r>
            <a:endParaRPr/>
          </a:p>
        </p:txBody>
      </p:sp>
      <p:sp>
        <p:nvSpPr>
          <p:cNvPr id="101" name="Google Shape;101;p15"/>
          <p:cNvSpPr txBox="1"/>
          <p:nvPr/>
        </p:nvSpPr>
        <p:spPr>
          <a:xfrm>
            <a:off x="791825" y="4644775"/>
            <a:ext cx="5658600" cy="416400"/>
          </a:xfrm>
          <a:prstGeom prst="rect">
            <a:avLst/>
          </a:prstGeom>
          <a:noFill/>
          <a:ln>
            <a:noFill/>
          </a:ln>
        </p:spPr>
        <p:txBody>
          <a:bodyPr anchorCtr="0" anchor="t" bIns="91425" lIns="91425" spcFirstLastPara="1" rIns="91425" wrap="square" tIns="91425">
            <a:spAutoFit/>
          </a:bodyPr>
          <a:lstStyle/>
          <a:p>
            <a:pPr indent="0" lvl="0" marL="355600" rtl="0" algn="l">
              <a:lnSpc>
                <a:spcPct val="115000"/>
              </a:lnSpc>
              <a:spcBef>
                <a:spcPts val="1200"/>
              </a:spcBef>
              <a:spcAft>
                <a:spcPts val="1200"/>
              </a:spcAft>
              <a:buNone/>
            </a:pPr>
            <a:r>
              <a:rPr lang="en" sz="700">
                <a:latin typeface="Lato Light"/>
                <a:ea typeface="Lato Light"/>
                <a:cs typeface="Lato Light"/>
                <a:sym typeface="Lato Light"/>
              </a:rPr>
              <a:t>Centers for Disease Control and Prevention. (2021, March 17). </a:t>
            </a:r>
            <a:r>
              <a:rPr i="1" lang="en" sz="700">
                <a:latin typeface="Lato Light"/>
                <a:ea typeface="Lato Light"/>
                <a:cs typeface="Lato Light"/>
                <a:sym typeface="Lato Light"/>
              </a:rPr>
              <a:t>Understanding the epidemic</a:t>
            </a:r>
            <a:r>
              <a:rPr lang="en" sz="700">
                <a:latin typeface="Lato Light"/>
                <a:ea typeface="Lato Light"/>
                <a:cs typeface="Lato Light"/>
                <a:sym typeface="Lato Light"/>
              </a:rPr>
              <a:t>. Centers for Disease Control and Prevention. Retrieved April 20, 2022, from https://www.cdc.gov/drugoverdose/epidemic/index.html</a:t>
            </a:r>
            <a:endParaRPr i="1" sz="500">
              <a:latin typeface="Lato Light"/>
              <a:ea typeface="Lato Light"/>
              <a:cs typeface="Lato Light"/>
              <a:sym typeface="La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671325" y="1532475"/>
            <a:ext cx="3300900" cy="163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a:t>
            </a:r>
            <a:endParaRPr/>
          </a:p>
          <a:p>
            <a:pPr indent="0" lvl="0" marL="0" rtl="0" algn="l">
              <a:spcBef>
                <a:spcPts val="0"/>
              </a:spcBef>
              <a:spcAft>
                <a:spcPts val="0"/>
              </a:spcAft>
              <a:buNone/>
            </a:pPr>
            <a:r>
              <a:rPr lang="en"/>
              <a:t>Goal of this Analysis </a:t>
            </a:r>
            <a:endParaRPr/>
          </a:p>
        </p:txBody>
      </p:sp>
      <p:sp>
        <p:nvSpPr>
          <p:cNvPr id="107" name="Google Shape;107;p16"/>
          <p:cNvSpPr txBox="1"/>
          <p:nvPr>
            <p:ph idx="2" type="body"/>
          </p:nvPr>
        </p:nvSpPr>
        <p:spPr>
          <a:xfrm>
            <a:off x="5241950" y="1765225"/>
            <a:ext cx="3374400" cy="86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b="1" lang="en" sz="2117"/>
              <a:t>Create a machine learning model that will predict a user’s likeliness to use drugs based on past drug history.</a:t>
            </a:r>
            <a:endParaRPr b="1" sz="2317"/>
          </a:p>
          <a:p>
            <a:pPr indent="0" lvl="0" marL="0" rtl="0" algn="l">
              <a:lnSpc>
                <a:spcPct val="95000"/>
              </a:lnSpc>
              <a:spcBef>
                <a:spcPts val="1200"/>
              </a:spcBef>
              <a:spcAft>
                <a:spcPts val="0"/>
              </a:spcAft>
              <a:buSzPts val="523"/>
              <a:buNone/>
            </a:pPr>
            <a:r>
              <a:t/>
            </a:r>
            <a:endParaRPr sz="2117"/>
          </a:p>
          <a:p>
            <a:pPr indent="0" lvl="0" marL="0" rtl="0" algn="l">
              <a:lnSpc>
                <a:spcPct val="95000"/>
              </a:lnSpc>
              <a:spcBef>
                <a:spcPts val="1200"/>
              </a:spcBef>
              <a:spcAft>
                <a:spcPts val="1200"/>
              </a:spcAft>
              <a:buSzPts val="523"/>
              <a:buNone/>
            </a:pPr>
            <a:r>
              <a:t/>
            </a:r>
            <a:endParaRPr sz="2117"/>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Dataset</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Contains 1885 responses</a:t>
            </a:r>
            <a:r>
              <a:rPr lang="en"/>
              <a:t>.</a:t>
            </a:r>
            <a:endParaRPr/>
          </a:p>
          <a:p>
            <a:pPr indent="-298450" lvl="1" marL="914400" rtl="0" algn="l">
              <a:spcBef>
                <a:spcPts val="0"/>
              </a:spcBef>
              <a:spcAft>
                <a:spcPts val="0"/>
              </a:spcAft>
              <a:buSzPts val="1100"/>
              <a:buChar char="○"/>
            </a:pPr>
            <a:r>
              <a:rPr lang="en"/>
              <a:t>Each respondent has 32 attributes </a:t>
            </a:r>
            <a:endParaRPr/>
          </a:p>
          <a:p>
            <a:pPr indent="-311150" lvl="0" marL="457200" rtl="0" algn="l">
              <a:spcBef>
                <a:spcPts val="0"/>
              </a:spcBef>
              <a:spcAft>
                <a:spcPts val="0"/>
              </a:spcAft>
              <a:buSzPts val="1300"/>
              <a:buChar char="●"/>
            </a:pPr>
            <a:r>
              <a:rPr lang="en"/>
              <a:t>Data was collected in 2016</a:t>
            </a:r>
            <a:r>
              <a:rPr lang="en"/>
              <a:t>.</a:t>
            </a:r>
            <a:r>
              <a:rPr lang="en"/>
              <a:t> </a:t>
            </a:r>
            <a:endParaRPr/>
          </a:p>
          <a:p>
            <a:pPr indent="-298450" lvl="1" marL="914400" rtl="0" algn="l">
              <a:spcBef>
                <a:spcPts val="0"/>
              </a:spcBef>
              <a:spcAft>
                <a:spcPts val="0"/>
              </a:spcAft>
              <a:buSzPts val="1100"/>
              <a:buChar char="○"/>
            </a:pPr>
            <a:r>
              <a:rPr lang="en"/>
              <a:t>Used the NEO 5-factor inventory for assessment of personality traits connected to drug abuse </a:t>
            </a:r>
            <a:endParaRPr/>
          </a:p>
          <a:p>
            <a:pPr indent="-298450" lvl="1" marL="914400" rtl="0" algn="l">
              <a:spcBef>
                <a:spcPts val="0"/>
              </a:spcBef>
              <a:spcAft>
                <a:spcPts val="0"/>
              </a:spcAft>
              <a:buSzPts val="1100"/>
              <a:buChar char="○"/>
            </a:pPr>
            <a:r>
              <a:rPr lang="en"/>
              <a:t>Used Barratt Impulsiveness Scale </a:t>
            </a:r>
            <a:endParaRPr/>
          </a:p>
          <a:p>
            <a:pPr indent="-311150" lvl="0" marL="457200" rtl="0" algn="l">
              <a:spcBef>
                <a:spcPts val="0"/>
              </a:spcBef>
              <a:spcAft>
                <a:spcPts val="0"/>
              </a:spcAft>
              <a:buSzPts val="1300"/>
              <a:buChar char="●"/>
            </a:pPr>
            <a:r>
              <a:rPr lang="en"/>
              <a:t>Participants were questioned on their usage of 18 legal and illegal drugs</a:t>
            </a:r>
            <a:r>
              <a:rPr lang="en"/>
              <a:t>.</a:t>
            </a:r>
            <a:endParaRPr/>
          </a:p>
        </p:txBody>
      </p:sp>
      <p:sp>
        <p:nvSpPr>
          <p:cNvPr id="114" name="Google Shape;114;p17"/>
          <p:cNvSpPr txBox="1"/>
          <p:nvPr/>
        </p:nvSpPr>
        <p:spPr>
          <a:xfrm>
            <a:off x="579750" y="4686450"/>
            <a:ext cx="7645200" cy="694200"/>
          </a:xfrm>
          <a:prstGeom prst="rect">
            <a:avLst/>
          </a:prstGeom>
          <a:noFill/>
          <a:ln>
            <a:noFill/>
          </a:ln>
        </p:spPr>
        <p:txBody>
          <a:bodyPr anchorCtr="0" anchor="t" bIns="91425" lIns="91425" spcFirstLastPara="1" rIns="91425" wrap="square" tIns="91425">
            <a:spAutoFit/>
          </a:bodyPr>
          <a:lstStyle/>
          <a:p>
            <a:pPr indent="0" lvl="0" marL="355600" rtl="0" algn="l">
              <a:lnSpc>
                <a:spcPct val="115000"/>
              </a:lnSpc>
              <a:spcBef>
                <a:spcPts val="1200"/>
              </a:spcBef>
              <a:spcAft>
                <a:spcPts val="0"/>
              </a:spcAft>
              <a:buNone/>
            </a:pPr>
            <a:r>
              <a:rPr lang="en" sz="700">
                <a:solidFill>
                  <a:schemeClr val="accent1"/>
                </a:solidFill>
                <a:latin typeface="Lato Light"/>
                <a:ea typeface="Lato Light"/>
                <a:cs typeface="Lato Light"/>
                <a:sym typeface="Lato Light"/>
              </a:rPr>
              <a:t>UCI Machine Learning Repository: Drug Consumption (quantified) data set. (n.d.). Retrieved April 20, 2022, from https://archive.ics.uci.edu/ml/datasets/Drug+consumption+%28quantified%29 </a:t>
            </a:r>
            <a:endParaRPr sz="700">
              <a:solidFill>
                <a:schemeClr val="accent1"/>
              </a:solidFill>
              <a:latin typeface="Lato Light"/>
              <a:ea typeface="Lato Light"/>
              <a:cs typeface="Lato Light"/>
              <a:sym typeface="Lato Light"/>
            </a:endParaRPr>
          </a:p>
          <a:p>
            <a:pPr indent="0" lvl="0" marL="0" rtl="0" algn="l">
              <a:lnSpc>
                <a:spcPct val="115000"/>
              </a:lnSpc>
              <a:spcBef>
                <a:spcPts val="1200"/>
              </a:spcBef>
              <a:spcAft>
                <a:spcPts val="1200"/>
              </a:spcAft>
              <a:buNone/>
            </a:pPr>
            <a:r>
              <a:t/>
            </a:r>
            <a:endParaRPr sz="700">
              <a:solidFill>
                <a:schemeClr val="accent1"/>
              </a:solidFill>
              <a:latin typeface="Lato Light"/>
              <a:ea typeface="Lato Light"/>
              <a:cs typeface="Lato Light"/>
              <a:sym typeface="La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38675" y="1423350"/>
            <a:ext cx="40782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a:t>
            </a:r>
            <a:endParaRPr/>
          </a:p>
          <a:p>
            <a:pPr indent="0" lvl="0" marL="0" rtl="0" algn="l">
              <a:spcBef>
                <a:spcPts val="0"/>
              </a:spcBef>
              <a:spcAft>
                <a:spcPts val="0"/>
              </a:spcAft>
              <a:buNone/>
            </a:pPr>
            <a:r>
              <a:rPr lang="en"/>
              <a:t>Dataset Attributes </a:t>
            </a:r>
            <a:endParaRPr sz="4700"/>
          </a:p>
        </p:txBody>
      </p:sp>
      <p:sp>
        <p:nvSpPr>
          <p:cNvPr id="120" name="Google Shape;120;p18"/>
          <p:cNvSpPr txBox="1"/>
          <p:nvPr>
            <p:ph idx="2" type="body"/>
          </p:nvPr>
        </p:nvSpPr>
        <p:spPr>
          <a:xfrm>
            <a:off x="5174225" y="204600"/>
            <a:ext cx="3374400" cy="486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825" u="sng"/>
              <a:t>Demographic and Personality Attributes</a:t>
            </a:r>
            <a:endParaRPr b="1" sz="825" u="sng"/>
          </a:p>
          <a:p>
            <a:pPr indent="-273129" lvl="0" marL="457200" rtl="0" algn="l">
              <a:spcBef>
                <a:spcPts val="1200"/>
              </a:spcBef>
              <a:spcAft>
                <a:spcPts val="0"/>
              </a:spcAft>
              <a:buSzPct val="100000"/>
              <a:buChar char="●"/>
            </a:pPr>
            <a:r>
              <a:rPr lang="en" sz="825"/>
              <a:t>    ID</a:t>
            </a:r>
            <a:endParaRPr sz="825"/>
          </a:p>
          <a:p>
            <a:pPr indent="-273129" lvl="0" marL="457200" rtl="0" algn="l">
              <a:spcBef>
                <a:spcPts val="0"/>
              </a:spcBef>
              <a:spcAft>
                <a:spcPts val="0"/>
              </a:spcAft>
              <a:buSzPct val="100000"/>
              <a:buChar char="●"/>
            </a:pPr>
            <a:r>
              <a:rPr lang="en" sz="825"/>
              <a:t>    Age: 18-24, 25-34, 35-44, 45-54, 55-64, 65+</a:t>
            </a:r>
            <a:endParaRPr sz="825"/>
          </a:p>
          <a:p>
            <a:pPr indent="-273129" lvl="0" marL="457200" rtl="0" algn="l">
              <a:spcBef>
                <a:spcPts val="0"/>
              </a:spcBef>
              <a:spcAft>
                <a:spcPts val="0"/>
              </a:spcAft>
              <a:buSzPct val="100000"/>
              <a:buChar char="●"/>
            </a:pPr>
            <a:r>
              <a:rPr lang="en" sz="825"/>
              <a:t>    Gender</a:t>
            </a:r>
            <a:endParaRPr sz="825"/>
          </a:p>
          <a:p>
            <a:pPr indent="-273129" lvl="0" marL="457200" rtl="0" algn="l">
              <a:spcBef>
                <a:spcPts val="0"/>
              </a:spcBef>
              <a:spcAft>
                <a:spcPts val="0"/>
              </a:spcAft>
              <a:buSzPct val="100000"/>
              <a:buChar char="●"/>
            </a:pPr>
            <a:r>
              <a:rPr lang="en" sz="825"/>
              <a:t>    Education  </a:t>
            </a:r>
            <a:endParaRPr sz="825"/>
          </a:p>
          <a:p>
            <a:pPr indent="-273129" lvl="1" marL="914400" rtl="0" algn="l">
              <a:spcBef>
                <a:spcPts val="0"/>
              </a:spcBef>
              <a:spcAft>
                <a:spcPts val="0"/>
              </a:spcAft>
              <a:buSzPct val="100000"/>
              <a:buChar char="○"/>
            </a:pPr>
            <a:r>
              <a:rPr lang="en" sz="825"/>
              <a:t>Left before age 16, left @ 16, @ 17, @ 18, some college, prof cert, univ degree, masters, doctorate</a:t>
            </a:r>
            <a:endParaRPr sz="825"/>
          </a:p>
          <a:p>
            <a:pPr indent="-273129" lvl="0" marL="457200" rtl="0" algn="l">
              <a:spcBef>
                <a:spcPts val="0"/>
              </a:spcBef>
              <a:spcAft>
                <a:spcPts val="0"/>
              </a:spcAft>
              <a:buSzPct val="100000"/>
              <a:buChar char="●"/>
            </a:pPr>
            <a:r>
              <a:rPr lang="en" sz="825"/>
              <a:t>    Country</a:t>
            </a:r>
            <a:endParaRPr sz="825"/>
          </a:p>
          <a:p>
            <a:pPr indent="-273129" lvl="1" marL="914400" rtl="0" algn="l">
              <a:spcBef>
                <a:spcPts val="0"/>
              </a:spcBef>
              <a:spcAft>
                <a:spcPts val="0"/>
              </a:spcAft>
              <a:buSzPct val="100000"/>
              <a:buChar char="○"/>
            </a:pPr>
            <a:r>
              <a:rPr lang="en" sz="825"/>
              <a:t> AUS, CAN, NZ, Other, IRE, UK, USA</a:t>
            </a:r>
            <a:endParaRPr sz="825"/>
          </a:p>
          <a:p>
            <a:pPr indent="-273129" lvl="0" marL="457200" rtl="0" algn="l">
              <a:spcBef>
                <a:spcPts val="0"/>
              </a:spcBef>
              <a:spcAft>
                <a:spcPts val="0"/>
              </a:spcAft>
              <a:buSzPct val="100000"/>
              <a:buChar char="●"/>
            </a:pPr>
            <a:r>
              <a:rPr lang="en" sz="825"/>
              <a:t>    "Ethnicity </a:t>
            </a:r>
            <a:endParaRPr sz="825"/>
          </a:p>
          <a:p>
            <a:pPr indent="-273129" lvl="1" marL="914400" rtl="0" algn="l">
              <a:spcBef>
                <a:spcPts val="0"/>
              </a:spcBef>
              <a:spcAft>
                <a:spcPts val="0"/>
              </a:spcAft>
              <a:buSzPct val="100000"/>
              <a:buChar char="○"/>
            </a:pPr>
            <a:r>
              <a:rPr lang="en" sz="825"/>
              <a:t> Asian, Black, Mixed Bla/As, Mixed Whi/As, Mixed Whi/Bla, Other</a:t>
            </a:r>
            <a:endParaRPr sz="825"/>
          </a:p>
          <a:p>
            <a:pPr indent="-273129" lvl="0" marL="457200" rtl="0" algn="l">
              <a:spcBef>
                <a:spcPts val="0"/>
              </a:spcBef>
              <a:spcAft>
                <a:spcPts val="0"/>
              </a:spcAft>
              <a:buSzPct val="100000"/>
              <a:buChar char="●"/>
            </a:pPr>
            <a:r>
              <a:rPr lang="en" sz="825"/>
              <a:t>    Neuroticism Score</a:t>
            </a:r>
            <a:endParaRPr sz="825"/>
          </a:p>
          <a:p>
            <a:pPr indent="-273129" lvl="0" marL="457200" rtl="0" algn="l">
              <a:spcBef>
                <a:spcPts val="0"/>
              </a:spcBef>
              <a:spcAft>
                <a:spcPts val="0"/>
              </a:spcAft>
              <a:buSzPct val="100000"/>
              <a:buChar char="●"/>
            </a:pPr>
            <a:r>
              <a:rPr lang="en" sz="825"/>
              <a:t>    Extroversion Score</a:t>
            </a:r>
            <a:endParaRPr sz="825"/>
          </a:p>
          <a:p>
            <a:pPr indent="-273129" lvl="0" marL="457200" rtl="0" algn="l">
              <a:spcBef>
                <a:spcPts val="0"/>
              </a:spcBef>
              <a:spcAft>
                <a:spcPts val="0"/>
              </a:spcAft>
              <a:buSzPct val="100000"/>
              <a:buChar char="●"/>
            </a:pPr>
            <a:r>
              <a:rPr lang="en" sz="825"/>
              <a:t>    Openness to experience Score</a:t>
            </a:r>
            <a:endParaRPr sz="825"/>
          </a:p>
          <a:p>
            <a:pPr indent="-273129" lvl="0" marL="457200" rtl="0" algn="l">
              <a:spcBef>
                <a:spcPts val="0"/>
              </a:spcBef>
              <a:spcAft>
                <a:spcPts val="0"/>
              </a:spcAft>
              <a:buSzPct val="100000"/>
              <a:buChar char="●"/>
            </a:pPr>
            <a:r>
              <a:rPr lang="en" sz="825"/>
              <a:t>    Agreeableness Score</a:t>
            </a:r>
            <a:endParaRPr sz="825"/>
          </a:p>
          <a:p>
            <a:pPr indent="-273129" lvl="0" marL="457200" rtl="0" algn="l">
              <a:spcBef>
                <a:spcPts val="0"/>
              </a:spcBef>
              <a:spcAft>
                <a:spcPts val="0"/>
              </a:spcAft>
              <a:buSzPct val="100000"/>
              <a:buChar char="●"/>
            </a:pPr>
            <a:r>
              <a:rPr lang="en" sz="825"/>
              <a:t>    Conscientiousness Score</a:t>
            </a:r>
            <a:endParaRPr sz="825"/>
          </a:p>
          <a:p>
            <a:pPr indent="-273129" lvl="0" marL="457200" rtl="0" algn="l">
              <a:spcBef>
                <a:spcPts val="0"/>
              </a:spcBef>
              <a:spcAft>
                <a:spcPts val="0"/>
              </a:spcAft>
              <a:buSzPct val="100000"/>
              <a:buChar char="●"/>
            </a:pPr>
            <a:r>
              <a:rPr lang="en" sz="825"/>
              <a:t>    Impulsivity </a:t>
            </a:r>
            <a:endParaRPr sz="825"/>
          </a:p>
          <a:p>
            <a:pPr indent="-273129" lvl="1" marL="914400" rtl="0" algn="l">
              <a:spcBef>
                <a:spcPts val="0"/>
              </a:spcBef>
              <a:spcAft>
                <a:spcPts val="0"/>
              </a:spcAft>
              <a:buSzPct val="100000"/>
              <a:buChar char="○"/>
            </a:pPr>
            <a:r>
              <a:rPr lang="en" sz="825"/>
              <a:t>Lickert scale with -3 = least impulsive, +3 = most impulsive</a:t>
            </a:r>
            <a:endParaRPr sz="825"/>
          </a:p>
          <a:p>
            <a:pPr indent="-273129" lvl="0" marL="457200" rtl="0" algn="l">
              <a:spcBef>
                <a:spcPts val="0"/>
              </a:spcBef>
              <a:spcAft>
                <a:spcPts val="0"/>
              </a:spcAft>
              <a:buSzPct val="100000"/>
              <a:buChar char="●"/>
            </a:pPr>
            <a:r>
              <a:rPr lang="en" sz="825"/>
              <a:t>    Sensation seeking</a:t>
            </a:r>
            <a:endParaRPr sz="825"/>
          </a:p>
          <a:p>
            <a:pPr indent="-273129" lvl="1" marL="914400" rtl="0" algn="l">
              <a:spcBef>
                <a:spcPts val="0"/>
              </a:spcBef>
              <a:spcAft>
                <a:spcPts val="0"/>
              </a:spcAft>
              <a:buSzPct val="100000"/>
              <a:buChar char="○"/>
            </a:pPr>
            <a:r>
              <a:rPr lang="en" sz="825"/>
              <a:t>part of the Impulsiveness assessment, -3 &lt; score &gt; +3</a:t>
            </a:r>
            <a:endParaRPr sz="825"/>
          </a:p>
          <a:p>
            <a:pPr indent="0" lvl="0" marL="0" rtl="0" algn="l">
              <a:spcBef>
                <a:spcPts val="1200"/>
              </a:spcBef>
              <a:spcAft>
                <a:spcPts val="0"/>
              </a:spcAft>
              <a:buNone/>
            </a:pPr>
            <a:r>
              <a:rPr b="1" lang="en" sz="825" u="sng"/>
              <a:t>Drug Use Attributes</a:t>
            </a:r>
            <a:endParaRPr sz="800"/>
          </a:p>
          <a:p>
            <a:pPr indent="-271780" lvl="0" marL="457200" rtl="0" algn="l">
              <a:spcBef>
                <a:spcPts val="1200"/>
              </a:spcBef>
              <a:spcAft>
                <a:spcPts val="0"/>
              </a:spcAft>
              <a:buSzPct val="100000"/>
              <a:buChar char="●"/>
            </a:pPr>
            <a:r>
              <a:rPr lang="en" sz="800"/>
              <a:t>    Alcohol consumption</a:t>
            </a:r>
            <a:endParaRPr sz="800"/>
          </a:p>
          <a:p>
            <a:pPr indent="-271780" lvl="0" marL="457200" rtl="0" algn="l">
              <a:spcBef>
                <a:spcPts val="0"/>
              </a:spcBef>
              <a:spcAft>
                <a:spcPts val="0"/>
              </a:spcAft>
              <a:buSzPct val="100000"/>
              <a:buChar char="●"/>
            </a:pPr>
            <a:r>
              <a:rPr lang="en" sz="800"/>
              <a:t>    Amphetamine consumption</a:t>
            </a:r>
            <a:endParaRPr sz="800"/>
          </a:p>
          <a:p>
            <a:pPr indent="-271780" lvl="0" marL="457200" rtl="0" algn="l">
              <a:spcBef>
                <a:spcPts val="0"/>
              </a:spcBef>
              <a:spcAft>
                <a:spcPts val="0"/>
              </a:spcAft>
              <a:buSzPct val="100000"/>
              <a:buChar char="●"/>
            </a:pPr>
            <a:r>
              <a:rPr lang="en" sz="800"/>
              <a:t>   Amyl nitrite consumption</a:t>
            </a:r>
            <a:endParaRPr sz="800"/>
          </a:p>
          <a:p>
            <a:pPr indent="-271780" lvl="0" marL="457200" rtl="0" algn="l">
              <a:spcBef>
                <a:spcPts val="0"/>
              </a:spcBef>
              <a:spcAft>
                <a:spcPts val="0"/>
              </a:spcAft>
              <a:buSzPct val="100000"/>
              <a:buChar char="●"/>
            </a:pPr>
            <a:r>
              <a:rPr lang="en" sz="800"/>
              <a:t>    Benzodiazepine consumption</a:t>
            </a:r>
            <a:endParaRPr sz="800"/>
          </a:p>
          <a:p>
            <a:pPr indent="-271780" lvl="0" marL="457200" rtl="0" algn="l">
              <a:spcBef>
                <a:spcPts val="0"/>
              </a:spcBef>
              <a:spcAft>
                <a:spcPts val="0"/>
              </a:spcAft>
              <a:buSzPct val="100000"/>
              <a:buChar char="●"/>
            </a:pPr>
            <a:r>
              <a:rPr lang="en" sz="800"/>
              <a:t>    Caffeine consumption</a:t>
            </a:r>
            <a:endParaRPr sz="800"/>
          </a:p>
          <a:p>
            <a:pPr indent="-271780" lvl="0" marL="457200" rtl="0" algn="l">
              <a:spcBef>
                <a:spcPts val="0"/>
              </a:spcBef>
              <a:spcAft>
                <a:spcPts val="0"/>
              </a:spcAft>
              <a:buSzPct val="100000"/>
              <a:buChar char="●"/>
            </a:pPr>
            <a:r>
              <a:rPr lang="en" sz="800"/>
              <a:t>    Cannabis consumption</a:t>
            </a:r>
            <a:endParaRPr sz="800"/>
          </a:p>
          <a:p>
            <a:pPr indent="-271780" lvl="0" marL="457200" rtl="0" algn="l">
              <a:spcBef>
                <a:spcPts val="0"/>
              </a:spcBef>
              <a:spcAft>
                <a:spcPts val="0"/>
              </a:spcAft>
              <a:buSzPct val="100000"/>
              <a:buChar char="●"/>
            </a:pPr>
            <a:r>
              <a:rPr lang="en" sz="800"/>
              <a:t>    Chocolate consumption</a:t>
            </a:r>
            <a:endParaRPr sz="800"/>
          </a:p>
          <a:p>
            <a:pPr indent="-271780" lvl="0" marL="457200" rtl="0" algn="l">
              <a:spcBef>
                <a:spcPts val="0"/>
              </a:spcBef>
              <a:spcAft>
                <a:spcPts val="0"/>
              </a:spcAft>
              <a:buSzPct val="100000"/>
              <a:buChar char="●"/>
            </a:pPr>
            <a:r>
              <a:rPr lang="en" sz="800"/>
              <a:t>    Cocaine consumption</a:t>
            </a:r>
            <a:endParaRPr sz="800"/>
          </a:p>
          <a:p>
            <a:pPr indent="-271780" lvl="0" marL="457200" rtl="0" algn="l">
              <a:spcBef>
                <a:spcPts val="0"/>
              </a:spcBef>
              <a:spcAft>
                <a:spcPts val="0"/>
              </a:spcAft>
              <a:buSzPct val="100000"/>
              <a:buChar char="●"/>
            </a:pPr>
            <a:r>
              <a:rPr lang="en" sz="800"/>
              <a:t>    Crack cocaine consumption</a:t>
            </a:r>
            <a:endParaRPr sz="800"/>
          </a:p>
          <a:p>
            <a:pPr indent="-271780" lvl="0" marL="457200" rtl="0" algn="l">
              <a:spcBef>
                <a:spcPts val="0"/>
              </a:spcBef>
              <a:spcAft>
                <a:spcPts val="0"/>
              </a:spcAft>
              <a:buSzPct val="100000"/>
              <a:buChar char="●"/>
            </a:pPr>
            <a:r>
              <a:rPr lang="en" sz="800"/>
              <a:t>    Ecstasy consumption</a:t>
            </a:r>
            <a:endParaRPr sz="800"/>
          </a:p>
          <a:p>
            <a:pPr indent="-271780" lvl="0" marL="457200" rtl="0" algn="l">
              <a:spcBef>
                <a:spcPts val="0"/>
              </a:spcBef>
              <a:spcAft>
                <a:spcPts val="0"/>
              </a:spcAft>
              <a:buSzPct val="100000"/>
              <a:buChar char="●"/>
            </a:pPr>
            <a:r>
              <a:rPr lang="en" sz="800"/>
              <a:t>    Heroin consumption</a:t>
            </a:r>
            <a:endParaRPr sz="800"/>
          </a:p>
          <a:p>
            <a:pPr indent="-271780" lvl="0" marL="457200" rtl="0" algn="l">
              <a:spcBef>
                <a:spcPts val="0"/>
              </a:spcBef>
              <a:spcAft>
                <a:spcPts val="0"/>
              </a:spcAft>
              <a:buSzPct val="100000"/>
              <a:buChar char="●"/>
            </a:pPr>
            <a:r>
              <a:rPr lang="en" sz="800"/>
              <a:t>    Ketamine consumption</a:t>
            </a:r>
            <a:endParaRPr sz="800"/>
          </a:p>
          <a:p>
            <a:pPr indent="-271780" lvl="0" marL="457200" rtl="0" algn="l">
              <a:spcBef>
                <a:spcPts val="0"/>
              </a:spcBef>
              <a:spcAft>
                <a:spcPts val="0"/>
              </a:spcAft>
              <a:buSzPct val="100000"/>
              <a:buChar char="●"/>
            </a:pPr>
            <a:r>
              <a:rPr lang="en" sz="800"/>
              <a:t>    Legal highs consumption</a:t>
            </a:r>
            <a:endParaRPr sz="800"/>
          </a:p>
          <a:p>
            <a:pPr indent="-271780" lvl="0" marL="457200" rtl="0" algn="l">
              <a:spcBef>
                <a:spcPts val="0"/>
              </a:spcBef>
              <a:spcAft>
                <a:spcPts val="0"/>
              </a:spcAft>
              <a:buSzPct val="100000"/>
              <a:buChar char="●"/>
            </a:pPr>
            <a:r>
              <a:rPr lang="en" sz="800"/>
              <a:t>   LSD consumption</a:t>
            </a:r>
            <a:endParaRPr sz="800"/>
          </a:p>
          <a:p>
            <a:pPr indent="-271780" lvl="0" marL="457200" rtl="0" algn="l">
              <a:spcBef>
                <a:spcPts val="0"/>
              </a:spcBef>
              <a:spcAft>
                <a:spcPts val="0"/>
              </a:spcAft>
              <a:buSzPct val="100000"/>
              <a:buChar char="●"/>
            </a:pPr>
            <a:r>
              <a:rPr lang="en" sz="800"/>
              <a:t>   Methamphetamine consumption</a:t>
            </a:r>
            <a:endParaRPr sz="800"/>
          </a:p>
          <a:p>
            <a:pPr indent="-271780" lvl="0" marL="457200" rtl="0" algn="l">
              <a:spcBef>
                <a:spcPts val="0"/>
              </a:spcBef>
              <a:spcAft>
                <a:spcPts val="0"/>
              </a:spcAft>
              <a:buSzPct val="100000"/>
              <a:buChar char="●"/>
            </a:pPr>
            <a:r>
              <a:rPr lang="en" sz="800"/>
              <a:t>    Mushrooms consumption</a:t>
            </a:r>
            <a:endParaRPr sz="800"/>
          </a:p>
          <a:p>
            <a:pPr indent="-271780" lvl="0" marL="457200" rtl="0" algn="l">
              <a:spcBef>
                <a:spcPts val="0"/>
              </a:spcBef>
              <a:spcAft>
                <a:spcPts val="0"/>
              </a:spcAft>
              <a:buSzPct val="100000"/>
              <a:buChar char="●"/>
            </a:pPr>
            <a:r>
              <a:rPr lang="en" sz="800"/>
              <a:t>    Nicotine consumption</a:t>
            </a:r>
            <a:endParaRPr sz="800"/>
          </a:p>
          <a:p>
            <a:pPr indent="-271780" lvl="0" marL="457200" rtl="0" algn="l">
              <a:spcBef>
                <a:spcPts val="0"/>
              </a:spcBef>
              <a:spcAft>
                <a:spcPts val="0"/>
              </a:spcAft>
              <a:buSzPct val="100000"/>
              <a:buChar char="●"/>
            </a:pPr>
            <a:r>
              <a:rPr lang="en" sz="800"/>
              <a:t>    Drug Semeron consumption</a:t>
            </a:r>
            <a:endParaRPr sz="800"/>
          </a:p>
          <a:p>
            <a:pPr indent="-271780" lvl="0" marL="457200" rtl="0" algn="l">
              <a:spcBef>
                <a:spcPts val="0"/>
              </a:spcBef>
              <a:spcAft>
                <a:spcPts val="0"/>
              </a:spcAft>
              <a:buSzPct val="100000"/>
              <a:buChar char="●"/>
            </a:pPr>
            <a:r>
              <a:rPr lang="en" sz="800"/>
              <a:t>   Volatile substance abuse consumption</a:t>
            </a:r>
            <a:endParaRPr sz="825"/>
          </a:p>
        </p:txBody>
      </p:sp>
      <p:sp>
        <p:nvSpPr>
          <p:cNvPr id="121" name="Google Shape;121;p18"/>
          <p:cNvSpPr txBox="1"/>
          <p:nvPr/>
        </p:nvSpPr>
        <p:spPr>
          <a:xfrm>
            <a:off x="-258450" y="4762650"/>
            <a:ext cx="7645200" cy="694200"/>
          </a:xfrm>
          <a:prstGeom prst="rect">
            <a:avLst/>
          </a:prstGeom>
          <a:noFill/>
          <a:ln>
            <a:noFill/>
          </a:ln>
        </p:spPr>
        <p:txBody>
          <a:bodyPr anchorCtr="0" anchor="t" bIns="91425" lIns="91425" spcFirstLastPara="1" rIns="91425" wrap="square" tIns="91425">
            <a:spAutoFit/>
          </a:bodyPr>
          <a:lstStyle/>
          <a:p>
            <a:pPr indent="0" lvl="0" marL="355600" rtl="0" algn="l">
              <a:lnSpc>
                <a:spcPct val="115000"/>
              </a:lnSpc>
              <a:spcBef>
                <a:spcPts val="1200"/>
              </a:spcBef>
              <a:spcAft>
                <a:spcPts val="0"/>
              </a:spcAft>
              <a:buNone/>
            </a:pPr>
            <a:r>
              <a:rPr lang="en" sz="700">
                <a:solidFill>
                  <a:schemeClr val="accent1"/>
                </a:solidFill>
                <a:latin typeface="Lato Light"/>
                <a:ea typeface="Lato Light"/>
                <a:cs typeface="Lato Light"/>
                <a:sym typeface="Lato Light"/>
              </a:rPr>
              <a:t>UCI Machine Learning Repository: Drug Consumption (quantified) data set. (n.d.). Retrieved April 20, 2022, from https://archive.ics.uci.edu/ml/datasets/Drug+consumption+%28quantified%29 </a:t>
            </a:r>
            <a:endParaRPr sz="700">
              <a:solidFill>
                <a:schemeClr val="accent1"/>
              </a:solidFill>
              <a:latin typeface="Lato Light"/>
              <a:ea typeface="Lato Light"/>
              <a:cs typeface="Lato Light"/>
              <a:sym typeface="Lato Light"/>
            </a:endParaRPr>
          </a:p>
          <a:p>
            <a:pPr indent="0" lvl="0" marL="0" rtl="0" algn="l">
              <a:lnSpc>
                <a:spcPct val="115000"/>
              </a:lnSpc>
              <a:spcBef>
                <a:spcPts val="1200"/>
              </a:spcBef>
              <a:spcAft>
                <a:spcPts val="1200"/>
              </a:spcAft>
              <a:buNone/>
            </a:pPr>
            <a:r>
              <a:t/>
            </a:r>
            <a:endParaRPr sz="700">
              <a:solidFill>
                <a:schemeClr val="accent1"/>
              </a:solidFill>
              <a:latin typeface="Lato Light"/>
              <a:ea typeface="Lato Light"/>
              <a:cs typeface="Lato Light"/>
              <a:sym typeface="La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Workflow</a:t>
            </a:r>
            <a:endParaRPr/>
          </a:p>
        </p:txBody>
      </p:sp>
      <p:pic>
        <p:nvPicPr>
          <p:cNvPr id="127" name="Google Shape;127;p19"/>
          <p:cNvPicPr preferRelativeResize="0"/>
          <p:nvPr/>
        </p:nvPicPr>
        <p:blipFill>
          <a:blip r:embed="rId3">
            <a:alphaModFix/>
          </a:blip>
          <a:stretch>
            <a:fillRect/>
          </a:stretch>
        </p:blipFill>
        <p:spPr>
          <a:xfrm>
            <a:off x="152400" y="2006250"/>
            <a:ext cx="8839204" cy="14933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Convert Drug Classes to Numerical Values</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10000"/>
          </a:bodyPr>
          <a:lstStyle/>
          <a:p>
            <a:pPr indent="-313186" lvl="0" marL="457200" rtl="0" algn="l">
              <a:spcBef>
                <a:spcPts val="0"/>
              </a:spcBef>
              <a:spcAft>
                <a:spcPts val="0"/>
              </a:spcAft>
              <a:buSzPct val="100000"/>
              <a:buChar char="●"/>
            </a:pPr>
            <a:r>
              <a:rPr lang="en" sz="5328"/>
              <a:t>For each drug class in the dataset, the </a:t>
            </a:r>
            <a:r>
              <a:rPr lang="en" sz="5328"/>
              <a:t>participant</a:t>
            </a:r>
            <a:r>
              <a:rPr lang="en" sz="5328"/>
              <a:t> was asked to choose between one of the 7 classifications of when they used the drug </a:t>
            </a:r>
            <a:endParaRPr sz="5328"/>
          </a:p>
          <a:p>
            <a:pPr indent="-313186" lvl="0" marL="457200" rtl="0" algn="l">
              <a:spcBef>
                <a:spcPts val="0"/>
              </a:spcBef>
              <a:spcAft>
                <a:spcPts val="0"/>
              </a:spcAft>
              <a:buSzPct val="100000"/>
              <a:buChar char="●"/>
            </a:pPr>
            <a:r>
              <a:rPr lang="en" sz="5328"/>
              <a:t>In order to use these values in a modeling setting, we need to convert them from categorical variables into either </a:t>
            </a:r>
            <a:r>
              <a:rPr b="1" lang="en" sz="5328"/>
              <a:t>factor </a:t>
            </a:r>
            <a:r>
              <a:rPr b="1" lang="en" sz="5328"/>
              <a:t>variables</a:t>
            </a:r>
            <a:r>
              <a:rPr lang="en" sz="5328"/>
              <a:t> or </a:t>
            </a:r>
            <a:r>
              <a:rPr b="1" lang="en" sz="5328"/>
              <a:t>numerical values</a:t>
            </a:r>
            <a:r>
              <a:rPr lang="en" sz="5328"/>
              <a:t>, of which the latter was chosen</a:t>
            </a:r>
            <a:endParaRPr b="1" sz="3328"/>
          </a:p>
          <a:p>
            <a:pPr indent="-281436" lvl="1" marL="914400" rtl="0" algn="l">
              <a:spcBef>
                <a:spcPts val="0"/>
              </a:spcBef>
              <a:spcAft>
                <a:spcPts val="0"/>
              </a:spcAft>
              <a:buSzPct val="100000"/>
              <a:buChar char="○"/>
            </a:pPr>
            <a:r>
              <a:rPr b="1" lang="en" sz="3328"/>
              <a:t>CL0:</a:t>
            </a:r>
            <a:r>
              <a:rPr lang="en" sz="3328"/>
              <a:t> Never used → </a:t>
            </a:r>
            <a:r>
              <a:rPr b="1" lang="en" sz="3328"/>
              <a:t>0.0</a:t>
            </a:r>
            <a:endParaRPr b="1" sz="3328"/>
          </a:p>
          <a:p>
            <a:pPr indent="-281436" lvl="1" marL="914400" rtl="0" algn="l">
              <a:spcBef>
                <a:spcPts val="0"/>
              </a:spcBef>
              <a:spcAft>
                <a:spcPts val="0"/>
              </a:spcAft>
              <a:buSzPct val="100000"/>
              <a:buChar char="○"/>
            </a:pPr>
            <a:r>
              <a:rPr b="1" lang="en" sz="3328"/>
              <a:t>CL1:</a:t>
            </a:r>
            <a:r>
              <a:rPr lang="en" sz="3328"/>
              <a:t> Used over a decade ago</a:t>
            </a:r>
            <a:r>
              <a:rPr lang="en" sz="3328"/>
              <a:t> → </a:t>
            </a:r>
            <a:r>
              <a:rPr b="1" lang="en" sz="3328"/>
              <a:t>1.0</a:t>
            </a:r>
            <a:endParaRPr sz="3328"/>
          </a:p>
          <a:p>
            <a:pPr indent="-281436" lvl="1" marL="914400" rtl="0" algn="l">
              <a:spcBef>
                <a:spcPts val="0"/>
              </a:spcBef>
              <a:spcAft>
                <a:spcPts val="0"/>
              </a:spcAft>
              <a:buSzPct val="100000"/>
              <a:buChar char="○"/>
            </a:pPr>
            <a:r>
              <a:rPr b="1" lang="en" sz="3328"/>
              <a:t>CL2: </a:t>
            </a:r>
            <a:r>
              <a:rPr lang="en" sz="3328"/>
              <a:t>Used in last decade</a:t>
            </a:r>
            <a:r>
              <a:rPr lang="en" sz="3328"/>
              <a:t> → </a:t>
            </a:r>
            <a:r>
              <a:rPr b="1" lang="en" sz="3328"/>
              <a:t>2.0</a:t>
            </a:r>
            <a:endParaRPr sz="3328"/>
          </a:p>
          <a:p>
            <a:pPr indent="-281436" lvl="1" marL="914400" rtl="0" algn="l">
              <a:spcBef>
                <a:spcPts val="0"/>
              </a:spcBef>
              <a:spcAft>
                <a:spcPts val="0"/>
              </a:spcAft>
              <a:buSzPct val="100000"/>
              <a:buChar char="○"/>
            </a:pPr>
            <a:r>
              <a:rPr b="1" lang="en" sz="3328"/>
              <a:t>CL3:</a:t>
            </a:r>
            <a:r>
              <a:rPr lang="en" sz="3328"/>
              <a:t> Used in last year</a:t>
            </a:r>
            <a:r>
              <a:rPr lang="en" sz="3328"/>
              <a:t> → </a:t>
            </a:r>
            <a:r>
              <a:rPr b="1" lang="en" sz="3328"/>
              <a:t>3.0</a:t>
            </a:r>
            <a:endParaRPr sz="3328"/>
          </a:p>
          <a:p>
            <a:pPr indent="-281436" lvl="1" marL="914400" rtl="0" algn="l">
              <a:spcBef>
                <a:spcPts val="0"/>
              </a:spcBef>
              <a:spcAft>
                <a:spcPts val="0"/>
              </a:spcAft>
              <a:buSzPct val="100000"/>
              <a:buChar char="○"/>
            </a:pPr>
            <a:r>
              <a:rPr b="1" lang="en" sz="3328"/>
              <a:t>CL4: </a:t>
            </a:r>
            <a:r>
              <a:rPr lang="en" sz="3328"/>
              <a:t>Used in last month</a:t>
            </a:r>
            <a:r>
              <a:rPr lang="en" sz="3328"/>
              <a:t> → </a:t>
            </a:r>
            <a:r>
              <a:rPr b="1" lang="en" sz="3328"/>
              <a:t>4.0</a:t>
            </a:r>
            <a:endParaRPr sz="3328"/>
          </a:p>
          <a:p>
            <a:pPr indent="-281436" lvl="1" marL="914400" rtl="0" algn="l">
              <a:spcBef>
                <a:spcPts val="0"/>
              </a:spcBef>
              <a:spcAft>
                <a:spcPts val="0"/>
              </a:spcAft>
              <a:buSzPct val="100000"/>
              <a:buChar char="○"/>
            </a:pPr>
            <a:r>
              <a:rPr b="1" lang="en" sz="3328"/>
              <a:t>CL5: </a:t>
            </a:r>
            <a:r>
              <a:rPr lang="en" sz="3328"/>
              <a:t>Used in last week</a:t>
            </a:r>
            <a:r>
              <a:rPr lang="en" sz="3328"/>
              <a:t> → </a:t>
            </a:r>
            <a:r>
              <a:rPr b="1" lang="en" sz="3328"/>
              <a:t>5.0</a:t>
            </a:r>
            <a:endParaRPr sz="3328"/>
          </a:p>
          <a:p>
            <a:pPr indent="-281436" lvl="1" marL="914400" rtl="0" algn="l">
              <a:spcBef>
                <a:spcPts val="0"/>
              </a:spcBef>
              <a:spcAft>
                <a:spcPts val="0"/>
              </a:spcAft>
              <a:buSzPct val="100000"/>
              <a:buChar char="○"/>
            </a:pPr>
            <a:r>
              <a:rPr b="1" lang="en" sz="3328"/>
              <a:t>CL6:</a:t>
            </a:r>
            <a:r>
              <a:rPr lang="en" sz="3328"/>
              <a:t> Used in last day</a:t>
            </a:r>
            <a:r>
              <a:rPr lang="en" sz="3328"/>
              <a:t> → </a:t>
            </a:r>
            <a:r>
              <a:rPr b="1" lang="en" sz="3328"/>
              <a:t>6.0</a:t>
            </a:r>
            <a:endParaRPr sz="3328"/>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a:t>
            </a:r>
            <a:r>
              <a:rPr lang="en"/>
              <a:t>Creating</a:t>
            </a:r>
            <a:r>
              <a:rPr lang="en"/>
              <a:t> a Target Variable </a:t>
            </a:r>
            <a:endParaRPr/>
          </a:p>
        </p:txBody>
      </p:sp>
      <p:sp>
        <p:nvSpPr>
          <p:cNvPr id="139" name="Google Shape;139;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10000"/>
          </a:bodyPr>
          <a:lstStyle/>
          <a:p>
            <a:pPr indent="-313186" lvl="0" marL="457200" rtl="0" algn="l">
              <a:spcBef>
                <a:spcPts val="0"/>
              </a:spcBef>
              <a:spcAft>
                <a:spcPts val="0"/>
              </a:spcAft>
              <a:buSzPct val="100000"/>
              <a:buChar char="●"/>
            </a:pPr>
            <a:r>
              <a:rPr b="1" lang="en" sz="5328"/>
              <a:t>Target Variable:</a:t>
            </a:r>
            <a:endParaRPr b="1" sz="5328"/>
          </a:p>
          <a:p>
            <a:pPr indent="-313186" lvl="1" marL="914400" rtl="0" algn="l">
              <a:spcBef>
                <a:spcPts val="0"/>
              </a:spcBef>
              <a:spcAft>
                <a:spcPts val="0"/>
              </a:spcAft>
              <a:buSzPct val="100000"/>
              <a:buChar char="○"/>
            </a:pPr>
            <a:r>
              <a:rPr lang="en" sz="5328"/>
              <a:t>This variable contains the information from which we are trying to train our model to predict when given a dataset that doesn’t have a target </a:t>
            </a:r>
            <a:r>
              <a:rPr lang="en" sz="5328"/>
              <a:t>variable </a:t>
            </a:r>
            <a:r>
              <a:rPr lang="en" sz="5328"/>
              <a:t> </a:t>
            </a:r>
            <a:endParaRPr sz="5328"/>
          </a:p>
          <a:p>
            <a:pPr indent="-313186" lvl="0" marL="457200" rtl="0" algn="l">
              <a:spcBef>
                <a:spcPts val="0"/>
              </a:spcBef>
              <a:spcAft>
                <a:spcPts val="0"/>
              </a:spcAft>
              <a:buSzPct val="100000"/>
              <a:buChar char="●"/>
            </a:pPr>
            <a:r>
              <a:rPr lang="en" sz="5328"/>
              <a:t>Within the raw dataset, there was no target variable  for the model to predict an outcome for. </a:t>
            </a:r>
            <a:endParaRPr sz="5328"/>
          </a:p>
          <a:p>
            <a:pPr indent="-313186" lvl="0" marL="457200" rtl="0" algn="l">
              <a:spcBef>
                <a:spcPts val="0"/>
              </a:spcBef>
              <a:spcAft>
                <a:spcPts val="0"/>
              </a:spcAft>
              <a:buSzPct val="100000"/>
              <a:buChar char="●"/>
            </a:pPr>
            <a:r>
              <a:rPr lang="en" sz="5328"/>
              <a:t>Based on what was </a:t>
            </a:r>
            <a:r>
              <a:rPr lang="en" sz="5328"/>
              <a:t>recommended</a:t>
            </a:r>
            <a:r>
              <a:rPr lang="en" sz="5328"/>
              <a:t> by the UCI Database description, a target variable, </a:t>
            </a:r>
            <a:r>
              <a:rPr b="1" lang="en" sz="5328"/>
              <a:t>“Drug Use”</a:t>
            </a:r>
            <a:r>
              <a:rPr lang="en" sz="5328"/>
              <a:t> was created based on the following criteria: </a:t>
            </a:r>
            <a:endParaRPr sz="5328"/>
          </a:p>
          <a:p>
            <a:pPr indent="-313186" lvl="1" marL="914400" rtl="0" algn="l">
              <a:spcBef>
                <a:spcPts val="0"/>
              </a:spcBef>
              <a:spcAft>
                <a:spcPts val="0"/>
              </a:spcAft>
              <a:buSzPct val="160091"/>
              <a:buChar char="○"/>
            </a:pPr>
            <a:r>
              <a:rPr b="1" lang="en" sz="3328"/>
              <a:t>Binary Classification by union of the drug classes into two new classes</a:t>
            </a:r>
            <a:endParaRPr b="1" sz="3328"/>
          </a:p>
          <a:p>
            <a:pPr indent="-281436" lvl="2" marL="1371600" rtl="0" algn="l">
              <a:spcBef>
                <a:spcPts val="0"/>
              </a:spcBef>
              <a:spcAft>
                <a:spcPts val="0"/>
              </a:spcAft>
              <a:buSzPct val="100000"/>
              <a:buChar char="■"/>
            </a:pPr>
            <a:r>
              <a:rPr lang="en" sz="3328"/>
              <a:t>“Never Used”, “Used Over a Decade Ago” </a:t>
            </a:r>
            <a:r>
              <a:rPr b="1" lang="en" sz="3328"/>
              <a:t>= “Not Likely to Use” = 0</a:t>
            </a:r>
            <a:endParaRPr b="1" sz="3328"/>
          </a:p>
          <a:p>
            <a:pPr indent="-281436" lvl="2" marL="1371600" rtl="0" algn="l">
              <a:spcBef>
                <a:spcPts val="0"/>
              </a:spcBef>
              <a:spcAft>
                <a:spcPts val="0"/>
              </a:spcAft>
              <a:buSzPct val="100000"/>
              <a:buChar char="■"/>
            </a:pPr>
            <a:r>
              <a:rPr lang="en" sz="3328"/>
              <a:t>“Used in Last Decade”, “Used in Last Year”, “Used in Last Month”, “Used in Last Week”, “Used in Last Day” </a:t>
            </a:r>
            <a:r>
              <a:rPr b="1" lang="en" sz="3328"/>
              <a:t>= “Likely to Use” = 1</a:t>
            </a:r>
            <a:endParaRPr b="1" sz="3328"/>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