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28"/>
  </p:notesMasterIdLst>
  <p:sldIdLst>
    <p:sldId id="261" r:id="rId3"/>
    <p:sldId id="281" r:id="rId4"/>
    <p:sldId id="276" r:id="rId5"/>
    <p:sldId id="277" r:id="rId6"/>
    <p:sldId id="279" r:id="rId7"/>
    <p:sldId id="280" r:id="rId8"/>
    <p:sldId id="283" r:id="rId9"/>
    <p:sldId id="262" r:id="rId10"/>
    <p:sldId id="266" r:id="rId11"/>
    <p:sldId id="267" r:id="rId12"/>
    <p:sldId id="268" r:id="rId13"/>
    <p:sldId id="269" r:id="rId14"/>
    <p:sldId id="270" r:id="rId15"/>
    <p:sldId id="257" r:id="rId16"/>
    <p:sldId id="258" r:id="rId17"/>
    <p:sldId id="282" r:id="rId18"/>
    <p:sldId id="284" r:id="rId19"/>
    <p:sldId id="274" r:id="rId20"/>
    <p:sldId id="259" r:id="rId21"/>
    <p:sldId id="275" r:id="rId22"/>
    <p:sldId id="271" r:id="rId23"/>
    <p:sldId id="260" r:id="rId24"/>
    <p:sldId id="272" r:id="rId25"/>
    <p:sldId id="263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737"/>
  </p:normalViewPr>
  <p:slideViewPr>
    <p:cSldViewPr snapToGrid="0" snapToObjects="1">
      <p:cViewPr>
        <p:scale>
          <a:sx n="62" d="100"/>
          <a:sy n="62" d="100"/>
        </p:scale>
        <p:origin x="7176" y="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D0E-AA5D-4AE6-B789-9A4C04D9F91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1CBD7-99A5-489A-8813-9C4EED38D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d8abf5e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d8abf5e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d8abf5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d8abf5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d8abf5e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d8abf5e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d8abf5e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d8abf5e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d8abf5e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d8abf5e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Generally speaking, if there's no prediction or segmentation to be made, then machine learning is not needed.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If there are too many additional or outside factors, there'll be too much noise for a model to actually make an accurate prediction about whatever you're interested in. For instance, if you're determining whether a given transaction is fraudulent, that's a very hard problem, but it's relatively self-contained. You can extract when you need to make a prediction from the transaction itself and the past transaction of that card owner. However, if you're determining whether a credit company is going to succeed or fail, that's something that's a little too difficult for a model to determine because there are too many additional factors both internal and external. 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You need to teach the model what certain behavior looks like. If you don't have labels for your examples, the model can't learn from that past data. 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So if you are applying this at work, there's usually some cost to deploying a model. You should be able to tie the model performance to the cost or savings of some sort. So in other words, do I understand the business impact of this model? What is the breakeven point? What would even be considered a success? </a:t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d8abf5e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d8abf5e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d8abf5e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d8abf5e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d8abf5e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d8abf5e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33455E5-28A1-0144-AE50-E8CF374EA0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598" y="1811338"/>
            <a:ext cx="8128001" cy="425079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AE1B1A-8EA8-AD43-8A1F-658F535E1F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346075"/>
            <a:ext cx="8128000" cy="1320800"/>
          </a:xfrm>
        </p:spPr>
        <p:txBody>
          <a:bodyPr/>
          <a:lstStyle>
            <a:lvl1pPr marL="0" indent="0">
              <a:buNone/>
              <a:defRPr b="1" i="0">
                <a:solidFill>
                  <a:srgbClr val="FFCC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4895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323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3E9BF2-B74F-6C47-B40E-9B2AEBAB0679}"/>
              </a:ext>
            </a:extLst>
          </p:cNvPr>
          <p:cNvCxnSpPr/>
          <p:nvPr userDrawn="1"/>
        </p:nvCxnSpPr>
        <p:spPr>
          <a:xfrm>
            <a:off x="469230" y="4990912"/>
            <a:ext cx="37737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774DE-CA97-6245-91B0-47F66E508E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9231" y="4329879"/>
            <a:ext cx="4176342" cy="578446"/>
          </a:xfrm>
        </p:spPr>
        <p:txBody>
          <a:bodyPr/>
          <a:lstStyle>
            <a:lvl1pPr marL="0" indent="0">
              <a:buNone/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283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BD72-32A1-6140-9393-D3BA74BE0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291" y="365125"/>
            <a:ext cx="8225418" cy="1325563"/>
          </a:xfrm>
        </p:spPr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62CF-C6CA-9C4C-AED6-512038D16C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291" y="1849438"/>
            <a:ext cx="4112709" cy="4183062"/>
          </a:xfr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B90D3-4242-5446-9273-97004F39542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67249" y="1849438"/>
            <a:ext cx="4017459" cy="41830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3398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hoto w/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D0197D-9E4A-0647-8F27-1FD5131FAB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6478" y="315913"/>
            <a:ext cx="4315522" cy="58007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4603-C2B8-E542-B5CD-963683061A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8525" y="304801"/>
            <a:ext cx="4178995" cy="84082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FFCC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3086AB-4324-EA4F-9B93-D72B4CAF6B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08526" y="1271589"/>
            <a:ext cx="4178996" cy="48450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748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4F8B52-A106-BF49-B704-F308B79F8D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4334" y="3616450"/>
            <a:ext cx="5509071" cy="1508125"/>
          </a:xfrm>
        </p:spPr>
        <p:txBody>
          <a:bodyPr>
            <a:noAutofit/>
          </a:bodyPr>
          <a:lstStyle>
            <a:lvl1pPr>
              <a:defRPr sz="2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Title of presentation goes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30BC80-1F3F-EB4E-9688-227D1F406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334" y="5187195"/>
            <a:ext cx="5509071" cy="100019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4B9B2-5A49-4647-86E4-7E65E3FCD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722" y="127669"/>
            <a:ext cx="2981936" cy="9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AF6AD15-8C51-2041-A5A2-E9EEC084E1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270" y="1811338"/>
            <a:ext cx="8231459" cy="425079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8651-561A-4B4B-BCA3-EF94314E60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270" y="346075"/>
            <a:ext cx="8231459" cy="1320800"/>
          </a:xfrm>
        </p:spPr>
        <p:txBody>
          <a:bodyPr/>
          <a:lstStyle>
            <a:lvl1pPr marL="0" indent="0">
              <a:buNone/>
              <a:defRPr b="1" i="0">
                <a:solidFill>
                  <a:srgbClr val="9900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215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6275" y="4597931"/>
            <a:ext cx="4755750" cy="598393"/>
          </a:xfrm>
        </p:spPr>
        <p:txBody>
          <a:bodyPr>
            <a:norm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7B92F4-0C4D-4246-AB41-CCD5CB12899E}"/>
              </a:ext>
            </a:extLst>
          </p:cNvPr>
          <p:cNvCxnSpPr>
            <a:cxnSpLocks/>
          </p:cNvCxnSpPr>
          <p:nvPr userDrawn="1"/>
        </p:nvCxnSpPr>
        <p:spPr>
          <a:xfrm>
            <a:off x="496275" y="5288517"/>
            <a:ext cx="2959513" cy="0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ext and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291" y="365125"/>
            <a:ext cx="8225418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9291" y="1825625"/>
            <a:ext cx="4055559" cy="43513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DF7B5-AB44-2B42-BBD4-F0973364D3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19483" y="1825625"/>
            <a:ext cx="3965225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9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hoto w/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08B162C-189A-3A49-8CE6-3E1E1613E8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301" y="331060"/>
            <a:ext cx="3727900" cy="57925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4265-1172-4348-81B4-A2A5CC7B53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73999" y="331060"/>
            <a:ext cx="4457700" cy="584849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9900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147E12-95E0-BF47-8981-B44FA41479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73550" y="981617"/>
            <a:ext cx="4457700" cy="5142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266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4702B9-F318-3A49-9BC8-D3ECD9EFA41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2387976" y="-716083"/>
            <a:ext cx="8104451" cy="810445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D7EE1-2BCD-0D4F-95A6-7F1BD615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CD7F2-1493-BE4E-A1F1-8826210D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69BCD-8550-614C-A6E2-05D014A279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8F25F-0D00-4D4D-9D14-BD36838D99A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715000" y="6484198"/>
            <a:ext cx="31750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FFCC00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10EBFF-F748-934F-8CA0-89D131C2067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5000"/>
          </a:blip>
          <a:stretch>
            <a:fillRect/>
          </a:stretch>
        </p:blipFill>
        <p:spPr>
          <a:xfrm>
            <a:off x="3225455" y="0"/>
            <a:ext cx="6858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5C23D-6E3E-C848-A948-BFBACACD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0494-7750-7645-84A8-92980942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95F194-3BE6-3E48-B05A-E941132D65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30179" y="6181335"/>
            <a:ext cx="981580" cy="6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67" r:id="rId3"/>
    <p:sldLayoutId id="2147483668" r:id="rId4"/>
    <p:sldLayoutId id="214748366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990000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loglu@usc.edu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F6FC-C6C2-3846-AF70-160B80B6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365" y="2326398"/>
            <a:ext cx="6493270" cy="1102602"/>
          </a:xfrm>
        </p:spPr>
        <p:txBody>
          <a:bodyPr/>
          <a:lstStyle/>
          <a:p>
            <a:r>
              <a:rPr lang="en-US" dirty="0"/>
              <a:t>TRGN 515: </a:t>
            </a:r>
            <a:br>
              <a:rPr lang="en-US" dirty="0"/>
            </a:br>
            <a:r>
              <a:rPr lang="en-US" sz="1800" b="1" dirty="0">
                <a:effectLst/>
                <a:latin typeface="Arial" panose="020B06040202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Advanced Human Genomic Analysis Methods</a:t>
            </a:r>
            <a:br>
              <a:rPr lang="en-US" sz="1800" dirty="0">
                <a:effectLst/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E71D8-F77C-B04D-9D1A-4D034B9ED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88" y="4647188"/>
            <a:ext cx="6164492" cy="1545958"/>
          </a:xfrm>
        </p:spPr>
        <p:txBody>
          <a:bodyPr>
            <a:normAutofit/>
          </a:bodyPr>
          <a:lstStyle/>
          <a:p>
            <a:r>
              <a:rPr lang="en-US" sz="1500" b="1" dirty="0" err="1"/>
              <a:t>Bilgenur</a:t>
            </a:r>
            <a:r>
              <a:rPr lang="en-US" sz="1500" b="1" dirty="0"/>
              <a:t> </a:t>
            </a:r>
            <a:r>
              <a:rPr lang="en-US" sz="1500" b="1" dirty="0" err="1"/>
              <a:t>Baloglu</a:t>
            </a:r>
            <a:r>
              <a:rPr lang="en-US" sz="1500" b="1" dirty="0"/>
              <a:t>, Ph.D.</a:t>
            </a:r>
          </a:p>
          <a:p>
            <a:r>
              <a:rPr lang="en-US" sz="1300" dirty="0">
                <a:effectLst/>
                <a:latin typeface="Arial" panose="020B06040202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Clinical Instructor of Translation Genomics, </a:t>
            </a:r>
          </a:p>
          <a:p>
            <a:r>
              <a:rPr lang="en-US" sz="1300" dirty="0">
                <a:effectLst/>
                <a:latin typeface="Arial" panose="020B06040202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USC Keck School of Medicine</a:t>
            </a:r>
          </a:p>
          <a:p>
            <a:r>
              <a:rPr lang="en-US" sz="1300" dirty="0">
                <a:effectLst/>
                <a:latin typeface="Arial" panose="020B06040202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Bioinformatics scientist III, Thermo Fisher Scientific </a:t>
            </a:r>
            <a:endParaRPr lang="en-US" sz="1300" dirty="0">
              <a:effectLst/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  <a:p>
            <a:r>
              <a:rPr lang="en-US" sz="1300" dirty="0">
                <a:effectLst/>
                <a:latin typeface="Arial" panose="020B0604020202020204" pitchFamily="34" charset="0"/>
                <a:ea typeface="Arial Black" panose="020B0A04020102020204" pitchFamily="34" charset="0"/>
              </a:rPr>
              <a:t>Email: </a:t>
            </a:r>
            <a:r>
              <a:rPr lang="en-US" sz="13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 Black" panose="020B0A04020102020204" pitchFamily="34" charset="0"/>
                <a:hlinkClick r:id="rId2"/>
              </a:rPr>
              <a:t>baloglu@usc.edu</a:t>
            </a: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8F2D7-71FE-4BD0-B952-3768F0B1521F}"/>
              </a:ext>
            </a:extLst>
          </p:cNvPr>
          <p:cNvSpPr txBox="1"/>
          <p:nvPr/>
        </p:nvSpPr>
        <p:spPr>
          <a:xfrm>
            <a:off x="2301406" y="3417322"/>
            <a:ext cx="447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Lecture 1 – Week 1: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Administrivia &amp; Expectations &amp; Basics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9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6455E-FCA3-6145-B3F9-D04B88118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 to 24 free late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Specify # of late hours used when submitting</a:t>
            </a:r>
            <a:endParaRPr lang="en-US" dirty="0">
              <a:solidFill>
                <a:schemeClr val="tx1"/>
              </a:solidFill>
            </a:endParaRPr>
          </a:p>
          <a:p>
            <a:pPr marL="10287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46F1-08A8-D54F-9B0C-965159498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Late submission policy</a:t>
            </a:r>
          </a:p>
        </p:txBody>
      </p:sp>
    </p:spTree>
    <p:extLst>
      <p:ext uri="{BB962C8B-B14F-4D97-AF65-F5344CB8AC3E}">
        <p14:creationId xmlns:p14="http://schemas.microsoft.com/office/powerpoint/2010/main" val="185750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6455E-FCA3-6145-B3F9-D04B88118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Feel free to ask questions during lecture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Adhere to the academic integrity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Do not copy each other’s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46F1-08A8-D54F-9B0C-965159498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etiquette</a:t>
            </a:r>
          </a:p>
        </p:txBody>
      </p:sp>
    </p:spTree>
    <p:extLst>
      <p:ext uri="{BB962C8B-B14F-4D97-AF65-F5344CB8AC3E}">
        <p14:creationId xmlns:p14="http://schemas.microsoft.com/office/powerpoint/2010/main" val="112708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6455E-FCA3-6145-B3F9-D04B88118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 here (but you should create your own repositories and add me as a collaborator): 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https://github.com/BBaloglu/TRGN515_USC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 to my personal website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https://bbaloglu.github.io/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Up-to-date office hours, zoom links, additional reading, etc.: 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Check Blackboard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46F1-08A8-D54F-9B0C-965159498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</p:spTree>
    <p:extLst>
      <p:ext uri="{BB962C8B-B14F-4D97-AF65-F5344CB8AC3E}">
        <p14:creationId xmlns:p14="http://schemas.microsoft.com/office/powerpoint/2010/main" val="159087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6455E-FCA3-6145-B3F9-D04B88118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crash course and Python libraries for data visualization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3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Bioinformatics with </a:t>
            </a:r>
            <a:r>
              <a:rPr lang="en-US" dirty="0" err="1"/>
              <a:t>Biopython</a:t>
            </a:r>
            <a:r>
              <a:rPr lang="en-US" dirty="0"/>
              <a:t> library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to machine learning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3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machine learning models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4-5 weeks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Final project: Through</a:t>
            </a:r>
            <a:r>
              <a:rPr lang="en-US" dirty="0"/>
              <a:t>out the course with presentation in week 14</a:t>
            </a:r>
            <a:endParaRPr lang="en-US" dirty="0">
              <a:solidFill>
                <a:schemeClr val="tx1"/>
              </a:solidFill>
            </a:endParaRPr>
          </a:p>
          <a:p>
            <a:pPr marL="1028700" lvl="1" indent="-342900"/>
            <a:endParaRPr lang="en-US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46F1-08A8-D54F-9B0C-965159498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87584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What should you know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indent="-457200"/>
            <a:r>
              <a:rPr lang="en" sz="2400" dirty="0"/>
              <a:t>Pandas, numpy, Scikit</a:t>
            </a:r>
          </a:p>
          <a:p>
            <a:pPr indent="-457200"/>
            <a:r>
              <a:rPr lang="en" sz="2400" dirty="0"/>
              <a:t>Python</a:t>
            </a:r>
          </a:p>
          <a:p>
            <a:pPr indent="-457200"/>
            <a:r>
              <a:rPr lang="en" sz="2400" dirty="0"/>
              <a:t>Basic statistics</a:t>
            </a:r>
          </a:p>
          <a:p>
            <a:pPr indent="-457200"/>
            <a:r>
              <a:rPr lang="en" sz="2400" dirty="0"/>
              <a:t>Basic knowledge of biology and DNA sequencing</a:t>
            </a:r>
          </a:p>
          <a:p>
            <a:pPr indent="-457200"/>
            <a:r>
              <a:rPr lang="en-US" sz="2400" dirty="0"/>
              <a:t>Basic competency with UNIX/Linux (can use a terminal)</a:t>
            </a:r>
            <a:endParaRPr lang="en" sz="2400" dirty="0"/>
          </a:p>
          <a:p>
            <a:pPr indent="-457200"/>
            <a:r>
              <a:rPr lang="en" sz="2400" dirty="0"/>
              <a:t>Familiarity with some ML terminology</a:t>
            </a:r>
          </a:p>
          <a:p>
            <a:pPr lvl="1" indent="-457200"/>
            <a:r>
              <a:rPr lang="en" sz="2200" dirty="0"/>
              <a:t>Don’t worry. You will get there!</a:t>
            </a:r>
            <a:endParaRPr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What do you need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indent="-457200"/>
            <a:r>
              <a:rPr lang="en" sz="2400" dirty="0"/>
              <a:t>Python 3.7</a:t>
            </a:r>
          </a:p>
          <a:p>
            <a:pPr indent="-457200"/>
            <a:r>
              <a:rPr lang="en" sz="2400" dirty="0"/>
              <a:t>Jupyter notebooks</a:t>
            </a:r>
          </a:p>
          <a:p>
            <a:pPr indent="-457200"/>
            <a:r>
              <a:rPr lang="en" sz="2400" dirty="0"/>
              <a:t>If you want to access Jupyter on your own PC, then you will also need Anaconda3 installation (version 4.5.12) </a:t>
            </a:r>
          </a:p>
          <a:p>
            <a:pPr indent="-457200"/>
            <a:r>
              <a:rPr lang="en" sz="2400" dirty="0"/>
              <a:t>GitHub account: This is where you will upload your homeworks and projects, where you will add me as a collaborator in order to share them with me</a:t>
            </a:r>
          </a:p>
          <a:p>
            <a:pPr indent="-457200"/>
            <a:r>
              <a:rPr lang="en" sz="2400" dirty="0"/>
              <a:t>CRITICAL THINKING!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BC67-AF4A-4336-8F1B-5F10E2D3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operate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7989-2220-4AFE-9E60-8ED7FD19D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your own directories and subdirectories on the TRGN server in /scratch directory</a:t>
            </a:r>
          </a:p>
          <a:p>
            <a:r>
              <a:rPr lang="en-US" sz="2400" dirty="0"/>
              <a:t>Copy the lecture and homework notebooks in your own directory</a:t>
            </a:r>
          </a:p>
          <a:p>
            <a:r>
              <a:rPr lang="en-US" sz="2400" dirty="0"/>
              <a:t>Work on homework in your own directory (not in the shared directory)</a:t>
            </a:r>
          </a:p>
          <a:p>
            <a:r>
              <a:rPr lang="en-US" sz="2400" dirty="0"/>
              <a:t>Copy or transfer the final homework in your </a:t>
            </a:r>
            <a:r>
              <a:rPr lang="en-US" sz="2400" dirty="0" err="1"/>
              <a:t>Github</a:t>
            </a:r>
            <a:r>
              <a:rPr lang="en-US" sz="2400" dirty="0"/>
              <a:t> repository (ideally keep the same directory system), which should notify me if I am added as a collaborator</a:t>
            </a:r>
          </a:p>
        </p:txBody>
      </p:sp>
    </p:spTree>
    <p:extLst>
      <p:ext uri="{BB962C8B-B14F-4D97-AF65-F5344CB8AC3E}">
        <p14:creationId xmlns:p14="http://schemas.microsoft.com/office/powerpoint/2010/main" val="31843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79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ED55-1ECA-4AD9-9A34-6A0E7AAF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bioinformatics?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3DC3-47C5-4CA0-AC98-7C50B2BB9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Dealing with biological challenges using computer science tools?</a:t>
            </a:r>
          </a:p>
          <a:p>
            <a:r>
              <a:rPr lang="en-US" sz="2400" dirty="0"/>
              <a:t>Biggest part of bioinformatics: Dealing with DNA sequencing data</a:t>
            </a:r>
          </a:p>
          <a:p>
            <a:pPr lvl="1"/>
            <a:r>
              <a:rPr lang="en-US" sz="2200" dirty="0"/>
              <a:t>DNA sequencing is the process of reading biological material and translating it into a computer readable data representation.</a:t>
            </a:r>
          </a:p>
          <a:p>
            <a:pPr lvl="1"/>
            <a:r>
              <a:rPr lang="en-US" sz="2200" dirty="0"/>
              <a:t>The sequencing process is complex and introduces many challenges such as gaps between reads, lack of coverage and various other sequencing errors</a:t>
            </a:r>
          </a:p>
        </p:txBody>
      </p:sp>
    </p:spTree>
    <p:extLst>
      <p:ext uri="{BB962C8B-B14F-4D97-AF65-F5344CB8AC3E}">
        <p14:creationId xmlns:p14="http://schemas.microsoft.com/office/powerpoint/2010/main" val="39236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What is machine learning?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buNone/>
            </a:pPr>
            <a:endParaRPr lang="en"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“Machine learning is fitting a function to examples and using that function to generalize and make predictions about new examples.”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											Derek Jedamski, GitHub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5F1189-9B19-427E-9CBE-1C1111338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to know your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Course things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Homework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Course etiquette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Course outline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Things you should know and you will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Bioinformatics? Machine learning? Python?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Jump into Python crash course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54D0E-56DC-4DC9-9122-C38208A69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Outline for lecture 1</a:t>
            </a:r>
          </a:p>
        </p:txBody>
      </p:sp>
    </p:spTree>
    <p:extLst>
      <p:ext uri="{BB962C8B-B14F-4D97-AF65-F5344CB8AC3E}">
        <p14:creationId xmlns:p14="http://schemas.microsoft.com/office/powerpoint/2010/main" val="256591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E34D-9259-4A20-9159-48662272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91157"/>
            <a:ext cx="8520600" cy="4555200"/>
          </a:xfrm>
        </p:spPr>
        <p:txBody>
          <a:bodyPr>
            <a:normAutofit/>
          </a:bodyPr>
          <a:lstStyle/>
          <a:p>
            <a:r>
              <a:rPr lang="en-US" sz="2200" dirty="0"/>
              <a:t>Make a machine (computer) learn a model (hypothesis) with enough data of a given type, so it becomes able to identify one or more patterns within it. </a:t>
            </a:r>
          </a:p>
          <a:p>
            <a:r>
              <a:rPr lang="en-US" sz="2200" dirty="0"/>
              <a:t>Identified (learned) patterns can then be used for making estimates (predictions) on unseen data of similar type as the data which was used to learn the pattern. </a:t>
            </a:r>
          </a:p>
          <a:p>
            <a:r>
              <a:rPr lang="en-US" sz="2200" dirty="0"/>
              <a:t>The amount of required data may vary based on the difficulty of the pattern to learn. </a:t>
            </a:r>
          </a:p>
          <a:p>
            <a:r>
              <a:rPr lang="en-US" sz="2200" dirty="0"/>
              <a:t>The learning process is often referred to as training, while the process of making decisions is called classification</a:t>
            </a:r>
          </a:p>
        </p:txBody>
      </p:sp>
      <p:sp>
        <p:nvSpPr>
          <p:cNvPr id="4" name="Google Shape;72;p16">
            <a:extLst>
              <a:ext uri="{FF2B5EF4-FFF2-40B4-BE49-F238E27FC236}">
                <a16:creationId xmlns:a16="http://schemas.microsoft.com/office/drawing/2014/main" id="{BEE2486B-B959-49A4-8A72-97AC3541BB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What is machine learning?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03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Why use Python for Machine learning</a:t>
            </a:r>
            <a:endParaRPr/>
          </a:p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342900"/>
            <a:r>
              <a:rPr lang="en" sz="2400" dirty="0"/>
              <a:t>Popular and has large user base, various resources like stack overflow</a:t>
            </a:r>
            <a:endParaRPr sz="2400" dirty="0"/>
          </a:p>
          <a:p>
            <a:pPr marL="342900">
              <a:spcBef>
                <a:spcPts val="1200"/>
              </a:spcBef>
            </a:pPr>
            <a:r>
              <a:rPr lang="en" sz="2400" dirty="0"/>
              <a:t>Python has more machine learning packages than other languages</a:t>
            </a:r>
            <a:endParaRPr sz="2400" dirty="0"/>
          </a:p>
          <a:p>
            <a:pPr marL="342900">
              <a:spcBef>
                <a:spcPts val="1200"/>
              </a:spcBef>
              <a:spcAft>
                <a:spcPts val="1200"/>
              </a:spcAft>
            </a:pPr>
            <a:r>
              <a:rPr lang="en" sz="2400" dirty="0"/>
              <a:t>Easy to learn, easy to use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Should we even use machine learning?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/>
          <a:p>
            <a:r>
              <a:rPr lang="en" sz="2600" dirty="0"/>
              <a:t>Is this a type of problem that can be solved using machine learning?</a:t>
            </a:r>
            <a:r>
              <a:rPr lang="en" dirty="0"/>
              <a:t> </a:t>
            </a:r>
            <a:endParaRPr dirty="0"/>
          </a:p>
          <a:p>
            <a:pPr lvl="1"/>
            <a:r>
              <a:rPr lang="en" dirty="0"/>
              <a:t>Does this problem require a prediction or some type of bucketing into categories?</a:t>
            </a:r>
            <a:endParaRPr dirty="0"/>
          </a:p>
          <a:p>
            <a:r>
              <a:rPr lang="en" sz="2600" dirty="0"/>
              <a:t>Do you have all the components needed to build a model? </a:t>
            </a:r>
            <a:endParaRPr sz="2600" dirty="0"/>
          </a:p>
          <a:p>
            <a:pPr lvl="1"/>
            <a:r>
              <a:rPr lang="en" dirty="0"/>
              <a:t>Do I have data with labels? </a:t>
            </a:r>
            <a:endParaRPr dirty="0"/>
          </a:p>
          <a:p>
            <a:pPr lvl="1"/>
            <a:r>
              <a:rPr lang="en" dirty="0"/>
              <a:t>Do I have the ability to assess the quality of the model? </a:t>
            </a:r>
            <a:endParaRPr dirty="0"/>
          </a:p>
          <a:p>
            <a:pPr lvl="1"/>
            <a:r>
              <a:rPr lang="en" dirty="0"/>
              <a:t>Do I know what an acceptable accuracy threshold looks like?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/>
              <a:t>Common challenges with machine learning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/>
          <a:p>
            <a:pPr indent="-334327">
              <a:buSzPct val="100000"/>
            </a:pPr>
            <a:r>
              <a:rPr lang="en" dirty="0"/>
              <a:t>Problem scoping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Dealing with the wrong problem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Tolerance threshold (i.e., accuracy %) not determined</a:t>
            </a:r>
            <a:endParaRPr dirty="0"/>
          </a:p>
          <a:p>
            <a:pPr indent="-334327">
              <a:buSzPct val="100000"/>
            </a:pPr>
            <a:r>
              <a:rPr lang="en" dirty="0"/>
              <a:t>Data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Lack of data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Too much data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Lack of labels in the data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Data is noisy, dirty etc.</a:t>
            </a:r>
            <a:endParaRPr dirty="0"/>
          </a:p>
          <a:p>
            <a:pPr indent="-334327">
              <a:buSzPct val="100000"/>
            </a:pPr>
            <a:r>
              <a:rPr lang="en" dirty="0"/>
              <a:t>Infrastructure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Lack skills to automate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Not enough compute power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Inability to test quality of the model</a:t>
            </a:r>
            <a:endParaRPr dirty="0"/>
          </a:p>
          <a:p>
            <a:pPr indent="-334327">
              <a:buSzPct val="100000"/>
            </a:pPr>
            <a:r>
              <a:rPr lang="en" dirty="0"/>
              <a:t>Latency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Model takes too long to train</a:t>
            </a:r>
            <a:endParaRPr dirty="0"/>
          </a:p>
          <a:p>
            <a:pPr lvl="1" indent="-310832">
              <a:buSzPct val="100000"/>
            </a:pPr>
            <a:r>
              <a:rPr lang="en" dirty="0"/>
              <a:t>Model takes too long at inference time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Exploratory data analysis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" sz="2600" dirty="0"/>
              <a:t>Why?</a:t>
            </a:r>
            <a:endParaRPr sz="2600" dirty="0"/>
          </a:p>
          <a:p>
            <a:pPr>
              <a:spcBef>
                <a:spcPts val="1200"/>
              </a:spcBef>
            </a:pPr>
            <a:r>
              <a:rPr lang="en" sz="2400" dirty="0"/>
              <a:t>Understand the shape of the data</a:t>
            </a:r>
            <a:endParaRPr sz="2400" dirty="0"/>
          </a:p>
          <a:p>
            <a:r>
              <a:rPr lang="en" sz="2400" dirty="0"/>
              <a:t>Learn which features of might be useful</a:t>
            </a:r>
            <a:endParaRPr sz="2400" dirty="0"/>
          </a:p>
          <a:p>
            <a:r>
              <a:rPr lang="en" sz="2400" dirty="0"/>
              <a:t>Inform the cleaning that will come next</a:t>
            </a:r>
            <a:endParaRPr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" sz="2600" dirty="0"/>
              <a:t>What?</a:t>
            </a:r>
            <a:endParaRPr sz="2600" dirty="0"/>
          </a:p>
          <a:p>
            <a:pPr>
              <a:spcBef>
                <a:spcPts val="1200"/>
              </a:spcBef>
            </a:pPr>
            <a:r>
              <a:rPr lang="en" sz="2400" dirty="0"/>
              <a:t>Counts or distribution of all variables</a:t>
            </a:r>
            <a:endParaRPr sz="2400" dirty="0"/>
          </a:p>
          <a:p>
            <a:r>
              <a:rPr lang="en" sz="2400" dirty="0"/>
              <a:t>Data types of each feature</a:t>
            </a:r>
            <a:endParaRPr sz="2400" dirty="0"/>
          </a:p>
          <a:p>
            <a:r>
              <a:rPr lang="en" sz="2400" dirty="0"/>
              <a:t>Missing data</a:t>
            </a:r>
            <a:endParaRPr sz="2400" dirty="0"/>
          </a:p>
          <a:p>
            <a:r>
              <a:rPr lang="en" sz="2400" dirty="0"/>
              <a:t>Correlations</a:t>
            </a:r>
            <a:endParaRPr sz="2400" dirty="0"/>
          </a:p>
          <a:p>
            <a:r>
              <a:rPr lang="en" sz="2400" dirty="0"/>
              <a:t>Duplicates</a:t>
            </a:r>
            <a:endParaRPr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/>
              <a:t>Data cleaning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buNone/>
            </a:pPr>
            <a:r>
              <a:rPr lang="en" sz="2600" dirty="0"/>
              <a:t>Why?</a:t>
            </a:r>
            <a:endParaRPr sz="2600" dirty="0"/>
          </a:p>
          <a:p>
            <a:r>
              <a:rPr lang="en" sz="2200" dirty="0"/>
              <a:t>No data out there are served clean</a:t>
            </a:r>
          </a:p>
          <a:p>
            <a:r>
              <a:rPr lang="en" sz="2200" dirty="0"/>
              <a:t>Shape data so model can pick the best signal</a:t>
            </a:r>
            <a:endParaRPr sz="2200" dirty="0"/>
          </a:p>
          <a:p>
            <a:r>
              <a:rPr lang="en" sz="2200" dirty="0"/>
              <a:t>Remove irrelevant data</a:t>
            </a:r>
            <a:endParaRPr sz="2200" dirty="0"/>
          </a:p>
          <a:p>
            <a:r>
              <a:rPr lang="en" sz="2200" dirty="0"/>
              <a:t>Adjust features to be acceptable for a model</a:t>
            </a:r>
            <a:endParaRPr sz="2200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dirty="0"/>
              <a:t>What?</a:t>
            </a:r>
            <a:endParaRPr sz="2400" dirty="0"/>
          </a:p>
          <a:p>
            <a:pPr>
              <a:spcBef>
                <a:spcPts val="1200"/>
              </a:spcBef>
            </a:pPr>
            <a:r>
              <a:rPr lang="en" sz="2200" dirty="0"/>
              <a:t>Encode categorical variables</a:t>
            </a:r>
            <a:endParaRPr sz="2200" dirty="0"/>
          </a:p>
          <a:p>
            <a:r>
              <a:rPr lang="en" sz="2200" dirty="0"/>
              <a:t>Fill missing data</a:t>
            </a:r>
            <a:endParaRPr sz="2200" dirty="0"/>
          </a:p>
          <a:p>
            <a:r>
              <a:rPr lang="en" sz="2200" dirty="0"/>
              <a:t>Scale data to account for outliers</a:t>
            </a:r>
            <a:endParaRPr sz="22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7BF95B-D2BF-45A5-AEF7-A40D69F07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270" y="1390094"/>
            <a:ext cx="8231459" cy="42507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BSc in Molecular Biology and Genetics at Istanbul Technical University, Turkey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Exchange year at Munich Technical University, Germany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PhD in biological sciences at the National University of Singapore, Singapore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Postdoc at the Centre for Biodiversity Genomics, University of Guelph, Canada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439C5-F29E-4039-BE08-10C538B3E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My academic path</a:t>
            </a:r>
          </a:p>
        </p:txBody>
      </p:sp>
      <p:pic>
        <p:nvPicPr>
          <p:cNvPr id="8" name="Picture 2" descr="Image result for centre for biodiversity genomics">
            <a:extLst>
              <a:ext uri="{FF2B5EF4-FFF2-40B4-BE49-F238E27FC236}">
                <a16:creationId xmlns:a16="http://schemas.microsoft.com/office/drawing/2014/main" id="{63A80F62-C588-4E84-BF10-1F0A4458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01" y="5082334"/>
            <a:ext cx="1485514" cy="7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2B03213-99C9-4ED0-8709-98939680A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12" y="4054053"/>
            <a:ext cx="1156020" cy="1156020"/>
          </a:xfrm>
          <a:prstGeom prst="rect">
            <a:avLst/>
          </a:prstGeom>
        </p:spPr>
      </p:pic>
      <p:pic>
        <p:nvPicPr>
          <p:cNvPr id="10" name="Picture 4" descr="Churchill Northern Studies Centre - Home | Facebook">
            <a:extLst>
              <a:ext uri="{FF2B5EF4-FFF2-40B4-BE49-F238E27FC236}">
                <a16:creationId xmlns:a16="http://schemas.microsoft.com/office/drawing/2014/main" id="{2653157A-4B04-411D-BB3E-74783905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29" y="4179433"/>
            <a:ext cx="1030638" cy="103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7ED287-A245-44E2-A991-187237446A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652" b="25481"/>
          <a:stretch/>
        </p:blipFill>
        <p:spPr>
          <a:xfrm>
            <a:off x="4848211" y="4987619"/>
            <a:ext cx="1570712" cy="880388"/>
          </a:xfrm>
          <a:prstGeom prst="rect">
            <a:avLst/>
          </a:prstGeom>
        </p:spPr>
      </p:pic>
      <p:pic>
        <p:nvPicPr>
          <p:cNvPr id="12" name="Picture 2" descr="Image result for food from thought">
            <a:extLst>
              <a:ext uri="{FF2B5EF4-FFF2-40B4-BE49-F238E27FC236}">
                <a16:creationId xmlns:a16="http://schemas.microsoft.com/office/drawing/2014/main" id="{5DBA912E-4390-46A6-BF3F-F8708862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7" y="4800660"/>
            <a:ext cx="3075602" cy="10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Resim 8">
            <a:extLst>
              <a:ext uri="{FF2B5EF4-FFF2-40B4-BE49-F238E27FC236}">
                <a16:creationId xmlns:a16="http://schemas.microsoft.com/office/drawing/2014/main" id="{E5D65EAF-E64C-4E93-90AF-6877EE29F2D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2"/>
          <a:stretch/>
        </p:blipFill>
        <p:spPr>
          <a:xfrm>
            <a:off x="4157615" y="4356804"/>
            <a:ext cx="2103662" cy="575206"/>
          </a:xfrm>
          <a:prstGeom prst="rect">
            <a:avLst/>
          </a:prstGeom>
        </p:spPr>
      </p:pic>
      <p:pic>
        <p:nvPicPr>
          <p:cNvPr id="14" name="Resim 9">
            <a:extLst>
              <a:ext uri="{FF2B5EF4-FFF2-40B4-BE49-F238E27FC236}">
                <a16:creationId xmlns:a16="http://schemas.microsoft.com/office/drawing/2014/main" id="{06BF9ED6-7AF6-4F2C-92A7-1CF3921987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72" y="5052884"/>
            <a:ext cx="1302634" cy="790970"/>
          </a:xfrm>
          <a:prstGeom prst="rect">
            <a:avLst/>
          </a:prstGeom>
        </p:spPr>
      </p:pic>
      <p:pic>
        <p:nvPicPr>
          <p:cNvPr id="15" name="Resim 5">
            <a:extLst>
              <a:ext uri="{FF2B5EF4-FFF2-40B4-BE49-F238E27FC236}">
                <a16:creationId xmlns:a16="http://schemas.microsoft.com/office/drawing/2014/main" id="{ECA2EE61-D3B7-4ED5-AA81-71F7D9AFB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50" y="4356172"/>
            <a:ext cx="1872172" cy="482670"/>
          </a:xfrm>
          <a:prstGeom prst="rect">
            <a:avLst/>
          </a:prstGeom>
        </p:spPr>
      </p:pic>
      <p:pic>
        <p:nvPicPr>
          <p:cNvPr id="16" name="Resim 6">
            <a:extLst>
              <a:ext uri="{FF2B5EF4-FFF2-40B4-BE49-F238E27FC236}">
                <a16:creationId xmlns:a16="http://schemas.microsoft.com/office/drawing/2014/main" id="{DB04290C-9A2C-44EC-AE4E-9C5C20BFE8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6" y="4260703"/>
            <a:ext cx="1302632" cy="6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1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6009C3-A1ED-4920-913C-57B1DB445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270" y="1492841"/>
            <a:ext cx="8348683" cy="42507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/>
            <a:r>
              <a:rPr lang="en-US" sz="1800" dirty="0">
                <a:solidFill>
                  <a:schemeClr val="tx1"/>
                </a:solidFill>
                <a:ea typeface="Calibri" panose="020F0502020204030204" pitchFamily="34" charset="0"/>
              </a:rPr>
              <a:t>Wo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n the All-Genetics award for industrial applications using DNA barcoding and DNA metabarcoding for environmental DNA study category</a:t>
            </a:r>
            <a:endParaRPr lang="en-US" sz="1800" dirty="0">
              <a:solidFill>
                <a:schemeClr val="tx1"/>
              </a:solidFill>
            </a:endParaRPr>
          </a:p>
          <a:p>
            <a:pPr marL="1028700" lvl="1" indent="-342900"/>
            <a:r>
              <a:rPr lang="en-US" sz="1800" dirty="0">
                <a:solidFill>
                  <a:schemeClr val="tx1"/>
                </a:solidFill>
              </a:rPr>
              <a:t>Managed to get to the top 5% in the application process of 'Sci-Founder Fellowship' among 371 applicants for start up idea (then got rejected)</a:t>
            </a:r>
          </a:p>
          <a:p>
            <a:pPr marL="1028700" lvl="1" indent="-342900"/>
            <a:r>
              <a:rPr lang="en-US" sz="1800" dirty="0">
                <a:solidFill>
                  <a:schemeClr val="tx1"/>
                </a:solidFill>
              </a:rPr>
              <a:t>Got accepted into Braid Theory’s Celsius: Ocean Synthetic Biology Pre-Accelerator (currently debating)</a:t>
            </a:r>
          </a:p>
          <a:p>
            <a:pPr marL="1028700" lvl="1" indent="-342900"/>
            <a:r>
              <a:rPr lang="en-US" sz="1800" dirty="0">
                <a:solidFill>
                  <a:schemeClr val="tx1"/>
                </a:solidFill>
              </a:rPr>
              <a:t>Bioinformatics lead, Sequential Skin (Feb – August 2021)</a:t>
            </a:r>
          </a:p>
          <a:p>
            <a:pPr marL="1485900" lvl="2" indent="-342900"/>
            <a:r>
              <a:rPr lang="en-US" sz="1400" dirty="0">
                <a:solidFill>
                  <a:schemeClr val="tx1"/>
                </a:solidFill>
              </a:rPr>
              <a:t>Developed bioinformatics pipelines to process </a:t>
            </a:r>
            <a:r>
              <a:rPr lang="en-US" sz="1400" dirty="0" err="1">
                <a:solidFill>
                  <a:schemeClr val="tx1"/>
                </a:solidFill>
              </a:rPr>
              <a:t>MiSeq</a:t>
            </a:r>
            <a:r>
              <a:rPr lang="en-US" sz="1400" dirty="0">
                <a:solidFill>
                  <a:schemeClr val="tx1"/>
                </a:solidFill>
              </a:rPr>
              <a:t> and ONT 16S data. Products: Python based primer designing algorithm, bash &amp; R based </a:t>
            </a:r>
            <a:r>
              <a:rPr lang="en-US" sz="1400" dirty="0" err="1">
                <a:solidFill>
                  <a:schemeClr val="tx1"/>
                </a:solidFill>
              </a:rPr>
              <a:t>MiSeq</a:t>
            </a:r>
            <a:r>
              <a:rPr lang="en-US" sz="1400" dirty="0">
                <a:solidFill>
                  <a:schemeClr val="tx1"/>
                </a:solidFill>
              </a:rPr>
              <a:t> ecological analysis tool</a:t>
            </a:r>
          </a:p>
          <a:p>
            <a:pPr marL="1028700" lvl="1" indent="-342900"/>
            <a:r>
              <a:rPr lang="en-US" sz="1800" dirty="0">
                <a:solidFill>
                  <a:schemeClr val="tx1"/>
                </a:solidFill>
              </a:rPr>
              <a:t>Bioinformatics scientist III, Thermo Fisher Scientific (August 2021 –  )</a:t>
            </a:r>
          </a:p>
          <a:p>
            <a:pPr marL="1028700" lvl="1" indent="-342900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5088-DFBD-4AB7-9AF9-E574CE6DEE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My industry career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25501-D6AC-4AEA-80CE-B6726941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47" y="5394185"/>
            <a:ext cx="974576" cy="972408"/>
          </a:xfrm>
          <a:prstGeom prst="rect">
            <a:avLst/>
          </a:prstGeom>
        </p:spPr>
      </p:pic>
      <p:pic>
        <p:nvPicPr>
          <p:cNvPr id="1026" name="Picture 2" descr="Thermo Fisher Scientific logo vector">
            <a:extLst>
              <a:ext uri="{FF2B5EF4-FFF2-40B4-BE49-F238E27FC236}">
                <a16:creationId xmlns:a16="http://schemas.microsoft.com/office/drawing/2014/main" id="{6B0E3B44-2777-4D8C-ACE3-FE3F1612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92" y="5290515"/>
            <a:ext cx="1000678" cy="100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C5E5DA2-0CD4-499B-94E5-C3A382526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862" y="5711465"/>
            <a:ext cx="1387590" cy="20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2AFC04-CD87-4557-A87B-75B5CE32B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997" y="5638380"/>
            <a:ext cx="1928326" cy="4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7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51B4-6F14-4FA5-97E9-16DE49A03F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My path from academia to industry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AC32B-2AB8-436F-A439-DB82168EA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5" y="1625504"/>
            <a:ext cx="4206240" cy="1861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E3CD4-3328-474B-B570-AC7C0D11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5" y="3630331"/>
            <a:ext cx="4206240" cy="1335481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908FF-AA77-4AD5-B9F8-85F219EF8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0"/>
          <a:stretch/>
        </p:blipFill>
        <p:spPr>
          <a:xfrm>
            <a:off x="5033640" y="1970068"/>
            <a:ext cx="3545436" cy="2491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35B4F-11BD-4184-AEFD-EF346EE9F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955" y="4815864"/>
            <a:ext cx="5075434" cy="1644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C13CCE-3612-4380-85B0-2CBE10BE7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611" y="2021478"/>
            <a:ext cx="6904234" cy="34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42BDC-AF17-4CC2-8C00-BBE5DD73A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</a:rPr>
              <a:t>Algorithms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[1]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Baloglu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, B.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Chen, Z. Python-based bioinformatics algorithm for analyzing metabarcoding data obtained with Nanopore sequencing. </a:t>
            </a:r>
            <a:r>
              <a:rPr lang="en-US" sz="1800" b="0" i="0" u="none" strike="noStrike" baseline="0" dirty="0" err="1">
                <a:solidFill>
                  <a:srgbClr val="0462C1"/>
                </a:solidFill>
              </a:rPr>
              <a:t>Github</a:t>
            </a:r>
            <a:r>
              <a:rPr lang="en-US" sz="1800" b="0" i="0" u="none" strike="noStrike" baseline="0" dirty="0">
                <a:solidFill>
                  <a:srgbClr val="0462C1"/>
                </a:solidFill>
              </a:rPr>
              <a:t> site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[2]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Srivathsan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A.*,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Baloglu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, B.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*, Wang, W., Tan, W.X., Bertrand, D., Ng, A.H.Q.,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Boey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E.J.H., Koh, J.J.Y., Nagarajan, N. and Meier, R. Python-based bioinformatics algorithm for analyzing DNA barcoding data obtained with Nanopore sequencing. </a:t>
            </a:r>
            <a:r>
              <a:rPr lang="en-US" sz="1800" b="0" i="0" u="none" strike="noStrike" baseline="0" dirty="0" err="1">
                <a:solidFill>
                  <a:srgbClr val="0462C1"/>
                </a:solidFill>
              </a:rPr>
              <a:t>Github</a:t>
            </a:r>
            <a:r>
              <a:rPr lang="en-US" sz="1800" b="0" i="0" u="none" strike="noStrike" baseline="0" dirty="0">
                <a:solidFill>
                  <a:srgbClr val="0462C1"/>
                </a:solidFill>
              </a:rPr>
              <a:t> site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8651-20BC-4ACD-8133-F194C225F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My path from academia to industry</a:t>
            </a:r>
          </a:p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1142786-3756-4F64-A9C3-57D76CF6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31" y="3910935"/>
            <a:ext cx="3251367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66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6455E-FCA3-6145-B3F9-D04B88118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Lecture (Tue/Thu)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5-7 pm</a:t>
            </a:r>
            <a:endParaRPr lang="en-US" sz="2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6 </a:t>
            </a:r>
            <a:r>
              <a:rPr lang="en-US" dirty="0" err="1"/>
              <a:t>Homeworks</a:t>
            </a:r>
            <a:r>
              <a:rPr lang="en-US" dirty="0"/>
              <a:t>, ~20% of final grade</a:t>
            </a:r>
          </a:p>
          <a:p>
            <a:pPr marL="971550" lvl="1" indent="-285750"/>
            <a:r>
              <a:rPr lang="en-US" sz="2200" dirty="0">
                <a:solidFill>
                  <a:schemeClr val="tx1"/>
                </a:solidFill>
              </a:rPr>
              <a:t>Due on Sunday night (11:59 pm) via Blackboard</a:t>
            </a:r>
          </a:p>
          <a:p>
            <a:pPr marL="971550" lvl="1" indent="-285750"/>
            <a:r>
              <a:rPr lang="en-US" sz="2200" dirty="0">
                <a:solidFill>
                  <a:schemeClr val="tx1"/>
                </a:solidFill>
              </a:rPr>
              <a:t>Homework 1 is released as of this lecture!</a:t>
            </a:r>
          </a:p>
          <a:p>
            <a:pPr marL="1428750" lvl="2" indent="-285750"/>
            <a:r>
              <a:rPr lang="en-US" dirty="0">
                <a:solidFill>
                  <a:schemeClr val="tx1"/>
                </a:solidFill>
              </a:rPr>
              <a:t>Check /scratch/trgn515/Homework</a:t>
            </a:r>
          </a:p>
          <a:p>
            <a:pPr marL="1428750" lvl="2" indent="-285750"/>
            <a:r>
              <a:rPr lang="en-US" dirty="0">
                <a:solidFill>
                  <a:schemeClr val="tx1"/>
                </a:solidFill>
              </a:rPr>
              <a:t>Due this Sunday</a:t>
            </a:r>
          </a:p>
          <a:p>
            <a:pPr marL="971550" lvl="1" indent="-285750"/>
            <a:r>
              <a:rPr lang="en-US" sz="2200" dirty="0">
                <a:solidFill>
                  <a:schemeClr val="tx1"/>
                </a:solidFill>
              </a:rPr>
              <a:t>1 Midterm exam, at week 9, 20% of final grade</a:t>
            </a:r>
          </a:p>
          <a:p>
            <a:pPr marL="971550" lvl="1" indent="-285750"/>
            <a:r>
              <a:rPr lang="en-US" sz="2200" dirty="0">
                <a:solidFill>
                  <a:schemeClr val="tx1"/>
                </a:solidFill>
              </a:rPr>
              <a:t>1 Final project, due week 14, 30% of final grade</a:t>
            </a:r>
          </a:p>
          <a:p>
            <a:pPr marL="971550" lvl="1" indent="-285750"/>
            <a:r>
              <a:rPr lang="en-US" sz="2200" dirty="0">
                <a:solidFill>
                  <a:schemeClr val="tx1"/>
                </a:solidFill>
              </a:rPr>
              <a:t>Final exam, week 15, 10% of final grade</a:t>
            </a:r>
          </a:p>
          <a:p>
            <a:pPr lvl="1" indent="0">
              <a:buNone/>
            </a:pPr>
            <a:r>
              <a:rPr lang="en-US" sz="1800" b="1" i="0" u="none" strike="noStrike" baseline="0" dirty="0">
                <a:solidFill>
                  <a:srgbClr val="C1504D"/>
                </a:solidFill>
                <a:latin typeface="Calibri-Bold"/>
              </a:rPr>
              <a:t>				              Plan accordingly w/ trgn515!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46F1-08A8-D54F-9B0C-965159498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</p:spTree>
    <p:extLst>
      <p:ext uri="{BB962C8B-B14F-4D97-AF65-F5344CB8AC3E}">
        <p14:creationId xmlns:p14="http://schemas.microsoft.com/office/powerpoint/2010/main" val="100565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6455E-FCA3-6145-B3F9-D04B88118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have prior experience with Python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Should be pretty straightforward (2-3 hours)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do not…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Might take a while (3-4 hours?)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</a:rPr>
              <a:t>But don’t worry, you will catch up as long as you follow the notebooks and run them on your own time</a:t>
            </a:r>
          </a:p>
          <a:p>
            <a:pPr marL="1028700" lvl="1" indent="-342900"/>
            <a:endParaRPr lang="en-US" dirty="0">
              <a:solidFill>
                <a:schemeClr val="tx1"/>
              </a:solidFill>
            </a:endParaRPr>
          </a:p>
          <a:p>
            <a:pPr marL="10287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46F1-08A8-D54F-9B0C-965159498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Regarding </a:t>
            </a:r>
            <a:r>
              <a:rPr lang="en-US" dirty="0" err="1"/>
              <a:t>homeworks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08264"/>
      </p:ext>
    </p:extLst>
  </p:cSld>
  <p:clrMapOvr>
    <a:masterClrMapping/>
  </p:clrMapOvr>
</p:sld>
</file>

<file path=ppt/theme/theme1.xml><?xml version="1.0" encoding="utf-8"?>
<a:theme xmlns:a="http://schemas.openxmlformats.org/drawingml/2006/main" name="USC Powerpoint Template -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SC Powerpoint Template -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5962</TotalTime>
  <Words>1548</Words>
  <Application>Microsoft Office PowerPoint</Application>
  <PresentationFormat>On-screen Show (4:3)</PresentationFormat>
  <Paragraphs>171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Calibri-Bold</vt:lpstr>
      <vt:lpstr>USC Powerpoint Template - Red</vt:lpstr>
      <vt:lpstr>USC Powerpoint Template - White</vt:lpstr>
      <vt:lpstr>TRGN 515:  Advanced Human Genomic Analysis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should you know</vt:lpstr>
      <vt:lpstr>What do you need</vt:lpstr>
      <vt:lpstr>How you will operate</vt:lpstr>
      <vt:lpstr>PowerPoint Presentation</vt:lpstr>
      <vt:lpstr>What is bioinformatics?</vt:lpstr>
      <vt:lpstr>What is machine learning?</vt:lpstr>
      <vt:lpstr>What is machine learning?</vt:lpstr>
      <vt:lpstr>Why use Python for Machine learning </vt:lpstr>
      <vt:lpstr>Should we even use machine learning?</vt:lpstr>
      <vt:lpstr>Common challenges with machine learning</vt:lpstr>
      <vt:lpstr>Exploratory data analysis</vt:lpstr>
      <vt:lpstr>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Molleda</dc:creator>
  <cp:lastModifiedBy>bilgenurb</cp:lastModifiedBy>
  <cp:revision>72</cp:revision>
  <dcterms:created xsi:type="dcterms:W3CDTF">2018-10-30T17:25:48Z</dcterms:created>
  <dcterms:modified xsi:type="dcterms:W3CDTF">2022-01-12T03:21:28Z</dcterms:modified>
</cp:coreProperties>
</file>