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ubmed.ncbi.nlm.nih.gov/25538794/" TargetMode="External" /><Relationship Id="rId3" Type="http://schemas.openxmlformats.org/officeDocument/2006/relationships/hyperlink" Target="https://www.ncbi.nlm.nih.gov/books/NBK547669/" TargetMode="External" /><Relationship Id="rId4" Type="http://schemas.openxmlformats.org/officeDocument/2006/relationships/hyperlink" Target="https://www.cdc.gov/sepsis/what-is-sepsis.html" TargetMode="External" /><Relationship Id="rId5" Type="http://schemas.openxmlformats.org/officeDocument/2006/relationships/hyperlink" Target="https://www.sepsis.org/sepsis-basics/what-is-sepsis/" TargetMode="External" /><Relationship Id="rId6" Type="http://schemas.openxmlformats.org/officeDocument/2006/relationships/hyperlink" Target="https://www.mayoclinic.org/diseases-conditions/sepsis/symptoms-causes/syc-20351214" TargetMode="External" /><Relationship Id="rId7" Type="http://schemas.openxmlformats.org/officeDocument/2006/relationships/hyperlink" Target="https://www.sepsis.org/sepsis-basics/what-is-sepsis/severe-sepsis/#" TargetMode="External" /><Relationship Id="rId8" Type="http://schemas.openxmlformats.org/officeDocument/2006/relationships/hyperlink" Target="https://www.nhsinform.scot/illnesses-and-conditions/blood-and-lymph/septic-shock" TargetMode="External" /><Relationship Id="rId9" Type="http://schemas.openxmlformats.org/officeDocument/2006/relationships/hyperlink" Target="https://www.ncbi.nlm.nih.gov/geo/query/acc.cgi?acc=GSE63042" TargetMode="External" /><Relationship Id="rId10" Type="http://schemas.openxmlformats.org/officeDocument/2006/relationships/hyperlink" Target="https://www.ncbi.nlm.nih.gov/pmc/articles/PMC6679237/" TargetMode="External" /><Relationship Id="rId11" Type="http://schemas.openxmlformats.org/officeDocument/2006/relationships/hyperlink" Target="https://www.ncbi.nlm.nih.gov/pmc/articles/PMC6377227/" TargetMode="External" /><Relationship Id="rId12" Type="http://schemas.openxmlformats.org/officeDocument/2006/relationships/hyperlink" Target="https://journals.lww.com/ccmjournal/Abstract/2013/12001/1047___Thrombocytosis_versus_Thrombocytopenia_as.1001.asp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SIRS</a:t>
            </a:r>
            <a:r>
              <a:rPr/>
              <a:t> </a:t>
            </a:r>
            <a:r>
              <a:rPr/>
              <a:t>VS</a:t>
            </a:r>
            <a:r>
              <a:rPr/>
              <a:t> </a:t>
            </a:r>
            <a:r>
              <a:rPr/>
              <a:t>SEPSIS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Ram</a:t>
            </a:r>
            <a:r>
              <a:rPr/>
              <a:t> </a:t>
            </a:r>
            <a:r>
              <a:rPr/>
              <a:t>Ayyala</a:t>
            </a:r>
          </a:p>
        </p:txBody>
      </p:sp>
      <p:sp>
        <p:nvSpPr>
          <p:cNvPr id="4" name="Date Placeholder 3"/>
          <p:cNvSpPr>
            <a:spLocks noGrp="1"/>
          </p:cNvSpPr>
          <p:nvPr>
            <p:ph idx="10" sz="half" type="dt"/>
          </p:nvPr>
        </p:nvSpPr>
        <p:spPr/>
        <p:txBody>
          <a:bodyPr/>
          <a:lstStyle/>
          <a:p>
            <a:pPr lvl="0" marL="0" indent="0">
              <a:buNone/>
            </a:pPr>
            <a:r>
              <a:rPr/>
              <a:t>11/29/2021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Results:FPKMs</a:t>
            </a:r>
            <a:r>
              <a:rPr/>
              <a:t> </a:t>
            </a:r>
            <a:r>
              <a:rPr/>
              <a:t>Across</a:t>
            </a:r>
            <a:r>
              <a:rPr/>
              <a:t> </a:t>
            </a:r>
            <a:r>
              <a:rPr/>
              <a:t>all</a:t>
            </a:r>
            <a:r>
              <a:rPr/>
              <a:t> </a:t>
            </a:r>
            <a:r>
              <a:rPr/>
              <a:t>Samples</a:t>
            </a:r>
          </a:p>
        </p:txBody>
      </p:sp>
      <p:sp>
        <p:nvSpPr>
          <p:cNvPr id="3" name="Content Placeholder 2"/>
          <p:cNvSpPr>
            <a:spLocks noGrp="1"/>
          </p:cNvSpPr>
          <p:nvPr>
            <p:ph idx="1"/>
          </p:nvPr>
        </p:nvSpPr>
        <p:spPr/>
        <p:txBody>
          <a:bodyPr/>
          <a:lstStyle/>
          <a:p>
            <a:pPr lvl="0" indent="0">
              <a:buNone/>
            </a:pPr>
            <a:r>
              <a:rPr>
                <a:latin typeface="Courier"/>
              </a:rPr>
              <a:t>## Warning: Removed 24 rows containing non-finite values (stat_boxplot).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Results:PCA of FPKMs Across all Samples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r>
              <a:rPr/>
              <a:t> </a:t>
            </a:r>
            <a:r>
              <a:rPr/>
              <a:t>PCA</a:t>
            </a:r>
            <a:r>
              <a:rPr/>
              <a:t> </a:t>
            </a:r>
            <a:r>
              <a:rPr/>
              <a:t>Analysis</a:t>
            </a:r>
            <a:r>
              <a:rPr/>
              <a:t> </a:t>
            </a:r>
            <a:r>
              <a:rPr/>
              <a:t>of</a:t>
            </a:r>
            <a:r>
              <a:rPr/>
              <a:t> </a:t>
            </a:r>
            <a:r>
              <a:rPr/>
              <a:t>Filtered</a:t>
            </a:r>
            <a:r>
              <a:rPr/>
              <a:t> </a:t>
            </a:r>
            <a:r>
              <a:rPr/>
              <a:t>FPKM</a:t>
            </a:r>
            <a:r>
              <a:rPr/>
              <a:t> </a:t>
            </a:r>
            <a:r>
              <a:rPr/>
              <a:t>values</a:t>
            </a:r>
            <a:r>
              <a:rPr/>
              <a:t> </a:t>
            </a:r>
            <a:r>
              <a:rPr/>
              <a:t>of</a:t>
            </a:r>
            <a:r>
              <a:rPr/>
              <a:t> </a:t>
            </a:r>
            <a:r>
              <a:rPr/>
              <a:t>All</a:t>
            </a:r>
            <a:r>
              <a:rPr/>
              <a:t> </a:t>
            </a:r>
            <a:r>
              <a:rPr/>
              <a:t>Samples</a:t>
            </a:r>
          </a:p>
        </p:txBody>
      </p:sp>
      <p:pic>
        <p:nvPicPr>
          <p:cNvPr descr="Presentation_files/figure-pptx/unnamed-chunk-1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Results: Dendrogram of Filtered FPKM values of All Samples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r>
              <a:rPr/>
              <a:t> </a:t>
            </a:r>
            <a:r>
              <a:rPr/>
              <a:t>Heatmap</a:t>
            </a:r>
            <a:r>
              <a:rPr/>
              <a:t> </a:t>
            </a:r>
            <a:r>
              <a:rPr/>
              <a:t>of</a:t>
            </a:r>
            <a:r>
              <a:rPr/>
              <a:t> </a:t>
            </a:r>
            <a:r>
              <a:rPr/>
              <a:t>Filtered</a:t>
            </a:r>
            <a:r>
              <a:rPr/>
              <a:t> </a:t>
            </a:r>
            <a:r>
              <a:rPr/>
              <a:t>FPKM</a:t>
            </a:r>
            <a:r>
              <a:rPr/>
              <a:t> </a:t>
            </a:r>
            <a:r>
              <a:rPr/>
              <a:t>values</a:t>
            </a:r>
            <a:r>
              <a:rPr/>
              <a:t> </a:t>
            </a:r>
            <a:r>
              <a:rPr/>
              <a:t>of</a:t>
            </a:r>
            <a:r>
              <a:rPr/>
              <a:t> </a:t>
            </a:r>
            <a:r>
              <a:rPr/>
              <a:t>All</a:t>
            </a:r>
            <a:r>
              <a:rPr/>
              <a:t> </a:t>
            </a:r>
            <a:r>
              <a:rPr/>
              <a:t>Samples</a:t>
            </a:r>
            <a:r>
              <a:rPr/>
              <a:t> </a:t>
            </a:r>
            <a:r>
              <a:rPr/>
              <a:t>VS</a:t>
            </a:r>
            <a:r>
              <a:rPr/>
              <a:t> </a:t>
            </a:r>
            <a:r>
              <a:rPr/>
              <a:t>Filtered</a:t>
            </a:r>
            <a:r>
              <a:rPr/>
              <a:t> </a:t>
            </a:r>
            <a:r>
              <a:rPr/>
              <a:t>Genes</a:t>
            </a:r>
          </a:p>
        </p:txBody>
      </p:sp>
      <p:pic>
        <p:nvPicPr>
          <p:cNvPr descr="Presentation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r>
              <a:rPr/>
              <a:t> </a:t>
            </a:r>
            <a:r>
              <a:rPr/>
              <a:t>PCA</a:t>
            </a:r>
            <a:r>
              <a:rPr/>
              <a:t> </a:t>
            </a:r>
            <a:r>
              <a:rPr/>
              <a:t>Analysis</a:t>
            </a:r>
            <a:r>
              <a:rPr/>
              <a:t> </a:t>
            </a:r>
            <a:r>
              <a:rPr/>
              <a:t>of</a:t>
            </a:r>
            <a:r>
              <a:rPr/>
              <a:t> </a:t>
            </a:r>
            <a:r>
              <a:rPr/>
              <a:t>Filtered</a:t>
            </a:r>
            <a:r>
              <a:rPr/>
              <a:t> </a:t>
            </a:r>
            <a:r>
              <a:rPr/>
              <a:t>FPKM</a:t>
            </a:r>
            <a:r>
              <a:rPr/>
              <a:t> </a:t>
            </a:r>
            <a:r>
              <a:rPr/>
              <a:t>values</a:t>
            </a:r>
            <a:r>
              <a:rPr/>
              <a:t> </a:t>
            </a:r>
            <a:r>
              <a:rPr/>
              <a:t>of</a:t>
            </a:r>
            <a:r>
              <a:rPr/>
              <a:t> </a:t>
            </a:r>
            <a:r>
              <a:rPr/>
              <a:t>SIRS</a:t>
            </a:r>
            <a:r>
              <a:rPr/>
              <a:t> </a:t>
            </a:r>
            <a:r>
              <a:rPr/>
              <a:t>vs</a:t>
            </a:r>
            <a:r>
              <a:rPr/>
              <a:t> </a:t>
            </a:r>
            <a:r>
              <a:rPr/>
              <a:t>Sepsis</a:t>
            </a:r>
          </a:p>
        </p:txBody>
      </p:sp>
      <p:pic>
        <p:nvPicPr>
          <p:cNvPr descr="Presentation_files/figure-pptx/unnamed-chunk-1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Results: Dendrogram of Filtered FPKM values of Severe Sepsis vs SIRS  ## Results: Heatmap of Filtered FPKM values of SIRS &amp; Severe Sepsis Samples VS Filtered Genes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Pathway</a:t>
            </a:r>
            <a:r>
              <a:rPr/>
              <a:t> </a:t>
            </a:r>
            <a:r>
              <a:rPr/>
              <a:t>Analysis:Upregulated</a:t>
            </a:r>
            <a:r>
              <a:rPr/>
              <a:t> </a:t>
            </a:r>
            <a:r>
              <a:rPr/>
              <a:t>Genes</a:t>
            </a:r>
          </a:p>
        </p:txBody>
      </p:sp>
      <p:sp>
        <p:nvSpPr>
          <p:cNvPr id="3" name="Content Placeholder 2"/>
          <p:cNvSpPr>
            <a:spLocks noGrp="1"/>
          </p:cNvSpPr>
          <p:nvPr>
            <p:ph idx="1"/>
          </p:nvPr>
        </p:nvSpPr>
        <p:spPr/>
        <p:txBody>
          <a:bodyPr/>
          <a:lstStyle/>
          <a:p>
            <a:pPr lvl="0" marL="0" indent="0">
              <a:buNone/>
            </a:pPr>
            <a:r>
              <a:rPr/>
              <a:t>IPA Upregulated Pathway</a:t>
            </a:r>
          </a:p>
        </p:txBody>
      </p:sp>
      <p:graphicFrame xmlns:a="http://schemas.openxmlformats.org/drawingml/2006/main" xmlns:r="http://schemas.openxmlformats.org/officeDocument/2006/relationships" xmlns:p="http://schemas.openxmlformats.org/presentationml/2006/main">
        <p:nvGraphicFramePr>
          <p:cNvPr id="811763873" name=""/>
          <p:cNvGraphicFramePr>
            <a:graphicFrameLocks noGrp="true"/>
          </p:cNvGraphicFramePr>
          <p:nvPr/>
        </p:nvGraphicFramePr>
        <p:xfrm rot="0">
          <a:off x="914400" y="1828800"/>
          <a:ext cx="9144000" cy="5486400"/>
        </p:xfrm>
        <a:graphic>
          <a:graphicData uri="http://schemas.openxmlformats.org/drawingml/2006/table">
            <a:tbl>
              <a:tblPr/>
              <a:tblGrid>
                <a:gridCol w="7225855"/>
                <a:gridCol w="2527283"/>
                <a:gridCol w="843448"/>
                <a:gridCol w="4452865"/>
                <a:gridCol w="1107022"/>
              </a:tblGrid>
              <a:tr h="391879">
                <a:tc>
                  <a:txBody>
                    <a:bodyPr/>
                    <a:lstStyle/>
                    <a:p>
                      <a:pPr algn="l"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Category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Diseases.or.Functions.Annotation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p.value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Molecules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X..Molecules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91879">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Cell-To-Cell Signaling and Interaction,Hematological System Development and Function,Inflammatory Response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Aggregation of blood platelets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0.000313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ABCC4,DMTN,GNAS,METAP1,P2RX1,PTGER2,STXBP2,UNC13D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Pathway</a:t>
            </a:r>
            <a:r>
              <a:rPr/>
              <a:t> </a:t>
            </a:r>
            <a:r>
              <a:rPr/>
              <a:t>Analysis:Upregulated</a:t>
            </a:r>
            <a:r>
              <a:rPr/>
              <a:t> </a:t>
            </a:r>
            <a:r>
              <a:rPr/>
              <a:t>Platelet</a:t>
            </a:r>
            <a:r>
              <a:rPr/>
              <a:t> </a:t>
            </a:r>
            <a:r>
              <a:rPr/>
              <a:t>Aggregation</a:t>
            </a:r>
            <a:r>
              <a:rPr/>
              <a:t> </a:t>
            </a:r>
            <a:r>
              <a:rPr/>
              <a:t>Genes</a:t>
            </a:r>
            <a:r>
              <a:rPr/>
              <a:t> </a:t>
            </a:r>
            <a:r>
              <a:rPr/>
              <a:t>PCA</a:t>
            </a:r>
          </a:p>
        </p:txBody>
      </p:sp>
      <p:sp>
        <p:nvSpPr>
          <p:cNvPr id="3" name="Content Placeholder 2"/>
          <p:cNvSpPr>
            <a:spLocks noGrp="1"/>
          </p:cNvSpPr>
          <p:nvPr>
            <p:ph idx="1"/>
          </p:nvPr>
        </p:nvSpPr>
        <p:spPr/>
        <p:txBody>
          <a:bodyPr/>
          <a:lstStyle/>
          <a:p>
            <a:pPr lvl="0" indent="0">
              <a:buNone/>
            </a:pPr>
            <a:r>
              <a:rPr>
                <a:latin typeface="Courier"/>
              </a:rPr>
              <a:t>## Warning in type.convert.default(X[[i]], ...): 'as.is' should be specified by the
## caller; using TRUE
## Warning in type.convert.default(X[[i]], ...): 'as.is' should be specified by the
## caller; using TRUE
## Warning in type.convert.default(X[[i]], ...): 'as.is' should be specified by the
## caller; using TRUE
## Warning in type.convert.default(X[[i]], ...): 'as.is' should be specified by the
## caller; using TRUE
## Warning in type.convert.default(X[[i]], ...): 'as.is' should be specified by the
## caller; using TRUE
## Warning in type.convert.default(X[[i]], ...): 'as.is' should be specified by the
## caller; using TRUE
## Warning in type.convert.default(X[[i]], ...): 'as.is' should be specified by the
## caller; using TRUE
## Warning in type.convert.default(X[[i]], ...): 'as.is' should be specified by the
## caller; using TRUE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Terms</a:t>
            </a:r>
          </a:p>
        </p:txBody>
      </p:sp>
      <p:sp>
        <p:nvSpPr>
          <p:cNvPr id="3" name="Content Placeholder 2"/>
          <p:cNvSpPr>
            <a:spLocks noGrp="1"/>
          </p:cNvSpPr>
          <p:nvPr>
            <p:ph idx="1"/>
          </p:nvPr>
        </p:nvSpPr>
        <p:spPr/>
        <p:txBody>
          <a:bodyPr/>
          <a:lstStyle/>
          <a:p>
            <a:pPr lvl="0" marL="0" indent="0">
              <a:buNone/>
            </a:pPr>
            <a:r>
              <a:rPr b="1"/>
              <a:t>Sepsis</a:t>
            </a:r>
            <a:r>
              <a:rPr/>
              <a:t> is a not a disease, like many think, but rather is the body’s response to an infection, just in a very extreme manner 1. - There is no singular cause for sepsis, as it is brought on by many heterogeneous pathophysiologies, but it is generally brought on due to an infection 1. - Occurs when the human body’s immune system stops fighting the infection and starts to turn on itself 4. - Levels of Sepsis: - </a:t>
            </a:r>
            <a:r>
              <a:rPr b="1"/>
              <a:t>Uncomplicated Sepsis</a:t>
            </a:r>
            <a:r>
              <a:rPr/>
              <a:t> is the early stages of sepsis in which patients typically suffer from chills, elevated heart rate, and elevated breathing rate 8. - </a:t>
            </a:r>
            <a:r>
              <a:rPr b="1"/>
              <a:t>Severe Sepsis</a:t>
            </a:r>
            <a:r>
              <a:rPr/>
              <a:t> occurs when there is organ damage due to the inflammatory response 7. - </a:t>
            </a:r>
            <a:r>
              <a:rPr b="1"/>
              <a:t>Septic Shock</a:t>
            </a:r>
            <a:r>
              <a:rPr/>
              <a:t> occurs when there is a drastic drop in blood pressure (&lt; 65mm Hg) causing high levels of lactic acid in the blood 6.</a:t>
            </a:r>
          </a:p>
          <a:p>
            <a:pPr lvl="0" marL="0" indent="0">
              <a:buNone/>
            </a:pPr>
            <a:r>
              <a:rPr b="1"/>
              <a:t>Systemic Inflammatory Response Syndrome (SIRS)</a:t>
            </a:r>
            <a:r>
              <a:rPr/>
              <a:t> is an exaggerated defense mechanism similar to sepsis.</a:t>
            </a:r>
            <a:br/>
            <a:r>
              <a:rPr/>
              <a:t>- Symptoms include low blood pressure, abnormal body temperature, or abnormal white blood cell count 2. - Like Sepsis, there is no singular cause for SIRS. - Unlike sepsis, SIRS is caused by a variety of stressors like infections, surgeries, inflammation, etc 2. .</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Pathway Analysis:Upregulated Platelet Aggregation Genes Heatmap  ## Pathway Analysis: Findings From the IPA Pathway analysis, we see that there is an upregulation in genes associated with platelet aggregation in patients with severe sepsis. - When a patient is infected, the body will activate its defense mechanisms which can be boiled down to two main mechanisms: - </a:t>
            </a:r>
            <a:r>
              <a:rPr b="1"/>
              <a:t>inflammatory response</a:t>
            </a:r>
            <a:r>
              <a:rPr/>
              <a:t>10 - </a:t>
            </a:r>
            <a:r>
              <a:rPr b="1"/>
              <a:t>coagulation activation</a:t>
            </a:r>
            <a:r>
              <a:rPr/>
              <a:t>10 - In short, the constant activation of the immune system leads to in an increase in platelet aggregation as that is the natural response - However, it must be noted, that late stage sepsis, such as severe sepsis or septic shock, but mainly septic shock are generally associated with </a:t>
            </a:r>
            <a:r>
              <a:rPr b="1"/>
              <a:t>thrombocytopenia</a:t>
            </a:r>
            <a:r>
              <a:rPr/>
              <a:t> or </a:t>
            </a:r>
            <a:r>
              <a:rPr b="1"/>
              <a:t>low-platelet-count</a:t>
            </a:r>
            <a:r>
              <a:rPr/>
              <a:t>, but there is previous evidence supporting that there is an increase in thrombocytosis in the earlier stages of sepsis 12.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Pathway</a:t>
            </a:r>
            <a:r>
              <a:rPr/>
              <a:t> </a:t>
            </a:r>
            <a:r>
              <a:rPr/>
              <a:t>Analysis:Downregulated</a:t>
            </a:r>
            <a:r>
              <a:rPr/>
              <a:t> </a:t>
            </a:r>
            <a:r>
              <a:rPr/>
              <a:t>Genes</a:t>
            </a:r>
          </a:p>
        </p:txBody>
      </p:sp>
      <p:sp>
        <p:nvSpPr>
          <p:cNvPr id="3" name="Content Placeholder 2"/>
          <p:cNvSpPr>
            <a:spLocks noGrp="1"/>
          </p:cNvSpPr>
          <p:nvPr>
            <p:ph idx="1"/>
          </p:nvPr>
        </p:nvSpPr>
        <p:spPr/>
        <p:txBody>
          <a:bodyPr/>
          <a:lstStyle/>
          <a:p>
            <a:pPr lvl="0" marL="0" indent="0">
              <a:buNone/>
            </a:pPr>
            <a:r>
              <a:rPr/>
              <a:t>IPA Downregulated Pathway</a:t>
            </a:r>
          </a:p>
        </p:txBody>
      </p:sp>
      <p:graphicFrame xmlns:a="http://schemas.openxmlformats.org/drawingml/2006/main" xmlns:r="http://schemas.openxmlformats.org/officeDocument/2006/relationships" xmlns:p="http://schemas.openxmlformats.org/presentationml/2006/main">
        <p:nvGraphicFramePr>
          <p:cNvPr id="81033715" name=""/>
          <p:cNvGraphicFramePr>
            <a:graphicFrameLocks noGrp="true"/>
          </p:cNvGraphicFramePr>
          <p:nvPr/>
        </p:nvGraphicFramePr>
        <p:xfrm rot="0">
          <a:off x="914400" y="1828800"/>
          <a:ext cx="9144000" cy="5486400"/>
        </p:xfrm>
        <a:graphic>
          <a:graphicData uri="http://schemas.openxmlformats.org/drawingml/2006/table">
            <a:tbl>
              <a:tblPr/>
              <a:tblGrid>
                <a:gridCol w="10509965"/>
                <a:gridCol w="2527283"/>
                <a:gridCol w="742152"/>
                <a:gridCol w="1052725"/>
                <a:gridCol w="1107022"/>
              </a:tblGrid>
              <a:tr h="391879">
                <a:tc>
                  <a:txBody>
                    <a:bodyPr/>
                    <a:lstStyle/>
                    <a:p>
                      <a:pPr algn="l"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Category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Diseases.or.Functions.Annotation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p.value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 Molecules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X..Molecules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91879">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Cell Death and Survival,Hematological System Development and Function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Cell viability of B lymphocytes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0.0281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FCRL3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666666">
                          <a:alpha val="100000"/>
                        </a:srgbClr>
                      </a:solidFill>
                      <a:prstDash val="solid"/>
                    </a:lnB>
                  </a:tcPr>
                </a:tc>
              </a:tr>
              <a:tr h="391879">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Cell-To-Cell Signaling and Interaction,Hematological System Development and Function,Humoral Immune Response,Immune Cell Trafficking,Inflammatory Response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Activation of B lymphocytes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0.0388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FCRL3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25400" cmpd="sng" algn="ctr" cap="flat">
                      <a:solidFill>
                        <a:srgbClr val="666666">
                          <a:alpha val="100000"/>
                        </a:srgbClr>
                      </a:solidFill>
                      <a:prstDash val="solid"/>
                    </a:lnB>
                  </a:tcPr>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Pathway</a:t>
            </a:r>
            <a:r>
              <a:rPr/>
              <a:t> </a:t>
            </a:r>
            <a:r>
              <a:rPr/>
              <a:t>Analysis:</a:t>
            </a:r>
            <a:r>
              <a:rPr/>
              <a:t> </a:t>
            </a:r>
            <a:r>
              <a:rPr/>
              <a:t>Findings</a:t>
            </a:r>
          </a:p>
        </p:txBody>
      </p:sp>
      <p:sp>
        <p:nvSpPr>
          <p:cNvPr id="3" name="Content Placeholder 2"/>
          <p:cNvSpPr>
            <a:spLocks noGrp="1"/>
          </p:cNvSpPr>
          <p:nvPr>
            <p:ph idx="1"/>
          </p:nvPr>
        </p:nvSpPr>
        <p:spPr/>
        <p:txBody>
          <a:bodyPr/>
          <a:lstStyle/>
          <a:p>
            <a:pPr lvl="0" marL="0" indent="0">
              <a:buNone/>
            </a:pPr>
            <a:r>
              <a:rPr/>
              <a:t>From the IPA Pathway analysis, we see that there is an downregulation in genes associated with cell viability and activation of B lymphocytes, which can cause </a:t>
            </a:r>
            <a:r>
              <a:rPr b="1"/>
              <a:t>lymphopenia</a:t>
            </a:r>
            <a:r>
              <a:rPr/>
              <a:t>. - When a patient has sepsis, it is believed that there is a type of immune suppression that occurs behind the scenes leading to increased morbidity and mortality rates 12. - One key immunosuppression, is the apoptosis of certain immune cells like </a:t>
            </a:r>
            <a:r>
              <a:rPr b="1"/>
              <a:t>B-lymphocytes</a:t>
            </a:r>
            <a:r>
              <a:rPr/>
              <a:t> 12. - Septic patients have been found to have a higher rate of lymphopenia which is associated with a higher prevalance for septic shocks and higher mortality rates 12.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r>
              <a:rPr/>
              <a:t> </a:t>
            </a:r>
            <a:r>
              <a:rPr/>
              <a:t>&amp;</a:t>
            </a:r>
            <a:r>
              <a:rPr/>
              <a:t> </a:t>
            </a:r>
            <a:r>
              <a:rPr/>
              <a:t>Future</a:t>
            </a:r>
            <a:r>
              <a:rPr/>
              <a:t> </a:t>
            </a:r>
            <a:r>
              <a:rPr/>
              <a:t>Studies</a:t>
            </a:r>
          </a:p>
        </p:txBody>
      </p:sp>
      <p:sp>
        <p:nvSpPr>
          <p:cNvPr id="3" name="Content Placeholder 2"/>
          <p:cNvSpPr>
            <a:spLocks noGrp="1"/>
          </p:cNvSpPr>
          <p:nvPr>
            <p:ph idx="1"/>
          </p:nvPr>
        </p:nvSpPr>
        <p:spPr/>
        <p:txBody>
          <a:bodyPr/>
          <a:lstStyle/>
          <a:p>
            <a:pPr lvl="1"/>
            <a:r>
              <a:rPr/>
              <a:t>Overall, it is plausible to say that there is a difference in the genes expressed between Severe Sepsis and SIRS, despite Sepsis essentially being a derivative of SIRS. Moreover, we see that there is a significant upregulation of genes associated with platelet aggregation in the Severe Sepsis samples in comparison to the SIRS samples. Furthermore, it is not unreasonable to state that their is probably a significant downregulation of genes associated with cell vaibility and activation of B lymphocytes given the evidence presented in previous literature.</a:t>
            </a:r>
          </a:p>
          <a:p>
            <a:pPr lvl="1"/>
            <a:r>
              <a:rPr/>
              <a:t>In the future:</a:t>
            </a:r>
          </a:p>
          <a:p>
            <a:pPr lvl="2"/>
            <a:r>
              <a:rPr/>
              <a:t>It is necessary to make sure that all of the samples have a high read alignment percentage as in this study, 2 of the uncomplicated sepsis samples have abysmal levels of alignment percentage, making their contribution to the study practically useless.</a:t>
            </a:r>
          </a:p>
          <a:p>
            <a:pPr lvl="2"/>
            <a:r>
              <a:rPr/>
              <a:t>Investigate the effects of sepsis on thrombocytopenia and thrombocytosis as it seems to have a significant effect on both diseases.</a:t>
            </a:r>
          </a:p>
          <a:p>
            <a:pPr lvl="2"/>
            <a:r>
              <a:rPr/>
              <a:t>Investigate more into sepsis’s effects on lymphopenia as it wasn’t feasible to investigate the significance of the downregulation of the FCLR3 gene given that there were barely any downregulated genes to begin with in the IPA analysis.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1">
              <a:buAutoNum type="arabicPeriod"/>
            </a:pPr>
            <a:r>
              <a:rPr>
                <a:hlinkClick r:id="rId2"/>
              </a:rPr>
              <a:t>https://pubmed.ncbi.nlm.nih.gov/25538794/</a:t>
            </a:r>
            <a:r>
              <a:rPr/>
              <a:t> 2.https://www.cancer.gov/publications/dictionaries/cancer-terms/def/sirs</a:t>
            </a:r>
          </a:p>
          <a:p>
            <a:pPr lvl="1">
              <a:buAutoNum type="arabicPeriod"/>
            </a:pPr>
            <a:r>
              <a:rPr>
                <a:hlinkClick r:id="rId3"/>
              </a:rPr>
              <a:t>https://www.ncbi.nlm.nih.gov/books/NBK547669/</a:t>
            </a:r>
          </a:p>
          <a:p>
            <a:pPr lvl="1">
              <a:buAutoNum type="arabicPeriod"/>
            </a:pPr>
            <a:r>
              <a:rPr>
                <a:hlinkClick r:id="rId4"/>
              </a:rPr>
              <a:t>https://www.cdc.gov/sepsis/what-is-sepsis.html</a:t>
            </a:r>
          </a:p>
          <a:p>
            <a:pPr lvl="1">
              <a:buAutoNum type="arabicPeriod"/>
            </a:pPr>
            <a:r>
              <a:rPr>
                <a:hlinkClick r:id="rId5"/>
              </a:rPr>
              <a:t>https://www.sepsis.org/sepsis-basics/what-is-sepsis/</a:t>
            </a:r>
          </a:p>
          <a:p>
            <a:pPr lvl="1">
              <a:buAutoNum type="arabicPeriod"/>
            </a:pPr>
            <a:r>
              <a:rPr>
                <a:hlinkClick r:id="rId6"/>
              </a:rPr>
              <a:t>https://www.mayoclinic.org/diseases-conditions/sepsis/symptoms-causes/syc-20351214</a:t>
            </a:r>
          </a:p>
          <a:p>
            <a:pPr lvl="1">
              <a:buAutoNum type="arabicPeriod"/>
            </a:pPr>
            <a:r>
              <a:rPr>
                <a:hlinkClick r:id="rId7"/>
              </a:rPr>
              <a:t>https://www.sepsis.org/sepsis-basics/what-is-sepsis/severe-sepsis/#</a:t>
            </a:r>
            <a:r>
              <a:rPr/>
              <a:t>:~:text=Severe%20sepsis%20occurs%20when%20one,or%20organs%20that%20are%20affected.</a:t>
            </a:r>
          </a:p>
          <a:p>
            <a:pPr lvl="1">
              <a:buAutoNum type="arabicPeriod"/>
            </a:pPr>
            <a:r>
              <a:rPr>
                <a:hlinkClick r:id="rId8"/>
              </a:rPr>
              <a:t>https://www.nhsinform.scot/illnesses-and-conditions/blood-and-lymph/septic-shock</a:t>
            </a:r>
          </a:p>
          <a:p>
            <a:pPr lvl="1">
              <a:buAutoNum type="arabicPeriod"/>
            </a:pPr>
            <a:r>
              <a:rPr>
                <a:hlinkClick r:id="rId9"/>
              </a:rPr>
              <a:t>https://www.ncbi.nlm.nih.gov/geo/query/acc.cgi?acc=GSE63042</a:t>
            </a:r>
          </a:p>
          <a:p>
            <a:pPr lvl="1">
              <a:buAutoNum type="arabicPeriod"/>
            </a:pPr>
            <a:r>
              <a:rPr>
                <a:hlinkClick r:id="rId10"/>
              </a:rPr>
              <a:t>https://www.ncbi.nlm.nih.gov/pmc/articles/PMC6679237/</a:t>
            </a:r>
          </a:p>
          <a:p>
            <a:pPr lvl="1">
              <a:buAutoNum type="arabicPeriod"/>
            </a:pPr>
            <a:r>
              <a:rPr>
                <a:hlinkClick r:id="rId11"/>
              </a:rPr>
              <a:t>https://www.ncbi.nlm.nih.gov/pmc/articles/PMC6377227/</a:t>
            </a:r>
          </a:p>
          <a:p>
            <a:pPr lvl="1">
              <a:buAutoNum type="arabicPeriod"/>
            </a:pPr>
            <a:r>
              <a:rPr>
                <a:hlinkClick r:id="rId12"/>
              </a:rPr>
              <a:t>https://journals.lww.com/ccmjournal/Abstract/2013/12001/1047___Thrombocytosis_versus_Thrombocytopenia_as.1001.aspx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A</a:t>
            </a:r>
            <a:r>
              <a:rPr/>
              <a:t> </a:t>
            </a:r>
            <a:r>
              <a:rPr/>
              <a:t>Priori</a:t>
            </a:r>
            <a:r>
              <a:rPr/>
              <a:t> </a:t>
            </a:r>
            <a:r>
              <a:rPr/>
              <a:t>hypothesis</a:t>
            </a:r>
          </a:p>
        </p:txBody>
      </p:sp>
      <p:sp>
        <p:nvSpPr>
          <p:cNvPr id="3" name="Content Placeholder 2"/>
          <p:cNvSpPr>
            <a:spLocks noGrp="1"/>
          </p:cNvSpPr>
          <p:nvPr>
            <p:ph idx="1"/>
          </p:nvPr>
        </p:nvSpPr>
        <p:spPr/>
        <p:txBody>
          <a:bodyPr/>
          <a:lstStyle/>
          <a:p>
            <a:pPr lvl="1"/>
            <a:r>
              <a:rPr/>
              <a:t>Hypothesis: </a:t>
            </a:r>
            <a:r>
              <a:rPr b="1"/>
              <a:t>The Severe Sepsis samples will be more highly associated with the upregulated platelet aggregation genes than the SIRS samples.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Sequencing</a:t>
            </a:r>
            <a:r>
              <a:rPr/>
              <a:t> </a:t>
            </a:r>
            <a:r>
              <a:rPr/>
              <a:t>and</a:t>
            </a:r>
            <a:r>
              <a:rPr/>
              <a:t> </a:t>
            </a:r>
            <a:r>
              <a:rPr/>
              <a:t>Data</a:t>
            </a:r>
          </a:p>
        </p:txBody>
      </p:sp>
      <p:sp>
        <p:nvSpPr>
          <p:cNvPr id="3" name="Content Placeholder 2"/>
          <p:cNvSpPr>
            <a:spLocks noGrp="1"/>
          </p:cNvSpPr>
          <p:nvPr>
            <p:ph idx="1"/>
          </p:nvPr>
        </p:nvSpPr>
        <p:spPr/>
        <p:txBody>
          <a:bodyPr/>
          <a:lstStyle/>
          <a:p>
            <a:pPr lvl="1"/>
            <a:r>
              <a:rPr/>
              <a:t>Data was acquired via sequencing of </a:t>
            </a:r>
            <a:r>
              <a:rPr b="1"/>
              <a:t>peripheral blood RNA</a:t>
            </a:r>
            <a:r>
              <a:rPr/>
              <a:t> from whole blood cells of 129 subjects using an Illumina Genome Analyzer 9.</a:t>
            </a:r>
          </a:p>
          <a:p>
            <a:pPr lvl="2"/>
            <a:r>
              <a:rPr/>
              <a:t>SIRS: </a:t>
            </a:r>
            <a:r>
              <a:rPr b="1"/>
              <a:t>n=23</a:t>
            </a:r>
            <a:r>
              <a:rPr/>
              <a:t> patients 9.</a:t>
            </a:r>
          </a:p>
          <a:p>
            <a:pPr lvl="2"/>
            <a:r>
              <a:rPr/>
              <a:t>Sepsis: </a:t>
            </a:r>
            <a:r>
              <a:rPr b="1"/>
              <a:t>n=106</a:t>
            </a:r>
            <a:r>
              <a:rPr/>
              <a:t> patients, of which 78 survived 9.</a:t>
            </a:r>
          </a:p>
          <a:p>
            <a:pPr lvl="1"/>
            <a:r>
              <a:rPr/>
              <a:t>Used 16 samples of the 129 subjects, 4 from each of the following groups:</a:t>
            </a:r>
          </a:p>
          <a:p>
            <a:pPr lvl="2"/>
            <a:r>
              <a:rPr/>
              <a:t>SIRS</a:t>
            </a:r>
          </a:p>
          <a:p>
            <a:pPr lvl="2"/>
            <a:r>
              <a:rPr/>
              <a:t>Severe Sepsis</a:t>
            </a:r>
          </a:p>
          <a:p>
            <a:pPr lvl="2"/>
            <a:r>
              <a:rPr/>
              <a:t>Septic Shock</a:t>
            </a:r>
          </a:p>
          <a:p>
            <a:pPr lvl="2"/>
            <a:r>
              <a:rPr/>
              <a:t>Uncomplicated Sepsis</a:t>
            </a:r>
          </a:p>
          <a:p>
            <a:pPr lvl="1"/>
            <a:r>
              <a:rPr/>
              <a:t>Reads were single ended and not run in multiple lanes nor provided as multiple SRR files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Pre-Alignment</a:t>
            </a:r>
            <a:r>
              <a:rPr/>
              <a:t> </a:t>
            </a:r>
            <a:r>
              <a:rPr/>
              <a:t>Sequencing</a:t>
            </a:r>
            <a:r>
              <a:rPr/>
              <a:t> </a:t>
            </a:r>
            <a:r>
              <a:rPr/>
              <a:t>Metrics:</a:t>
            </a:r>
          </a:p>
        </p:txBody>
      </p:sp>
      <p:sp>
        <p:nvSpPr>
          <p:cNvPr id="3" name="Content Placeholder 2"/>
          <p:cNvSpPr>
            <a:spLocks noGrp="1"/>
          </p:cNvSpPr>
          <p:nvPr>
            <p:ph idx="1"/>
          </p:nvPr>
        </p:nvSpPr>
        <p:spPr/>
        <p:txBody>
          <a:bodyPr/>
          <a:lstStyle/>
          <a:p>
            <a:pPr lvl="1"/>
            <a:r>
              <a:rPr/>
              <a:t>Subjects were chosen such that they had similar number of reads and belonged to one of the 4 groups.</a:t>
            </a:r>
          </a:p>
          <a:p>
            <a:pPr lvl="0" marL="0" indent="0">
              <a:buNone/>
            </a:pPr>
            <a:r>
              <a:rPr/>
              <a:t>Preliminary Reads of each sample</a:t>
            </a:r>
          </a:p>
        </p:txBody>
      </p:sp>
      <p:graphicFrame xmlns:a="http://schemas.openxmlformats.org/drawingml/2006/main" xmlns:r="http://schemas.openxmlformats.org/officeDocument/2006/relationships" xmlns:p="http://schemas.openxmlformats.org/presentationml/2006/main">
        <p:nvGraphicFramePr>
          <p:cNvPr id="235464307" name=""/>
          <p:cNvGraphicFramePr>
            <a:graphicFrameLocks noGrp="true"/>
          </p:cNvGraphicFramePr>
          <p:nvPr/>
        </p:nvGraphicFramePr>
        <p:xfrm rot="0">
          <a:off x="914400" y="1828800"/>
          <a:ext cx="9144000" cy="5486400"/>
        </p:xfrm>
        <a:graphic>
          <a:graphicData uri="http://schemas.openxmlformats.org/drawingml/2006/table">
            <a:tbl>
              <a:tblPr/>
              <a:tblGrid>
                <a:gridCol w="1169505"/>
                <a:gridCol w="959955"/>
              </a:tblGrid>
              <a:tr h="362411">
                <a:tc>
                  <a:txBody>
                    <a:bodyPr/>
                    <a:lstStyle/>
                    <a:p>
                      <a:pPr algn="l"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Names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Reads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Sept_Shock_1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29,751,934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Sept_Shock_2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18,921,649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Sept_Shock_3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20,051,251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Sept_Shock_4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19,330,185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Sev_Sepsis_1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16,810,341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Sev_Sepsis_2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27,113,546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Sev_Sepsis_3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18,531,357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Sev_Sepsis_4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16,445,943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SIRS_1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18,221,614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SIRS_2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17,953,067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SIRS_3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19,127,377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SIRS_4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17,705,087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US_1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18,092,887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US_2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17,157,220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US_3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26,705,705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6350" cmpd="sng" algn="ctr" cap="flat">
                      <a:solidFill>
                        <a:srgbClr val="666666">
                          <a:alpha val="100000"/>
                        </a:srgbClr>
                      </a:solidFill>
                      <a:prstDash val="solid"/>
                    </a:lnB>
                  </a:tcPr>
                </a:tc>
              </a:tr>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US_4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17,671,305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666666">
                          <a:alpha val="100000"/>
                        </a:srgbClr>
                      </a:solidFill>
                      <a:prstDash val="solid"/>
                    </a:lnT>
                    <a:lnB w="25400" cmpd="sng" algn="ctr" cap="flat">
                      <a:solidFill>
                        <a:srgbClr val="666666">
                          <a:alpha val="100000"/>
                        </a:srgbClr>
                      </a:solidFill>
                      <a:prstDash val="solid"/>
                    </a:lnB>
                  </a:tcPr>
                </a:tc>
              </a:tr>
            </a:tbl>
          </a:graphicData>
        </a:graphic>
      </p:graphicFrame>
      <p:sp>
        <p:nvSpPr>
          <p:cNvPr id="3" name="Content Placeholder 2"/>
          <p:cNvSpPr>
            <a:spLocks noGrp="1"/>
          </p:cNvSpPr>
          <p:nvPr>
            <p:ph idx="1"/>
          </p:nvPr>
        </p:nvSpPr>
        <p:spPr/>
        <p:txBody>
          <a:bodyPr/>
          <a:lstStyle/>
          <a:p>
            <a:pPr lvl="0" marL="0" indent="0">
              <a:buNone/>
            </a:pPr>
            <a:r>
              <a:rPr/>
              <a:t>Preliminary Reads Descriptive Stats</a:t>
            </a:r>
          </a:p>
        </p:txBody>
      </p:sp>
      <p:graphicFrame xmlns:a="http://schemas.openxmlformats.org/drawingml/2006/main" xmlns:r="http://schemas.openxmlformats.org/officeDocument/2006/relationships" xmlns:p="http://schemas.openxmlformats.org/presentationml/2006/main">
        <p:nvGraphicFramePr>
          <p:cNvPr id="701317955" name=""/>
          <p:cNvGraphicFramePr>
            <a:graphicFrameLocks noGrp="true"/>
          </p:cNvGraphicFramePr>
          <p:nvPr/>
        </p:nvGraphicFramePr>
        <p:xfrm rot="0">
          <a:off x="914400" y="1828800"/>
          <a:ext cx="9144000" cy="5486400"/>
        </p:xfrm>
        <a:graphic>
          <a:graphicData uri="http://schemas.openxmlformats.org/drawingml/2006/table">
            <a:tbl>
              <a:tblPr/>
              <a:tblGrid>
                <a:gridCol w="416162"/>
                <a:gridCol w="959955"/>
                <a:gridCol w="959955"/>
                <a:gridCol w="882261"/>
                <a:gridCol w="959955"/>
                <a:gridCol w="959955"/>
              </a:tblGrid>
              <a:tr h="364252">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Mean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Median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SD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Min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Max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80964">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19,974,404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18,376,486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4,064,128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16,445,943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29,751,934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Tophat2</a:t>
            </a:r>
            <a:r>
              <a:rPr/>
              <a:t> </a:t>
            </a:r>
            <a:r>
              <a:rPr/>
              <a:t>-</a:t>
            </a:r>
            <a:r>
              <a:rPr/>
              <a:t> </a:t>
            </a:r>
            <a:r>
              <a:rPr/>
              <a:t>alignment</a:t>
            </a:r>
            <a:r>
              <a:rPr/>
              <a:t> </a:t>
            </a:r>
            <a:r>
              <a:rPr/>
              <a:t>/</a:t>
            </a:r>
            <a:r>
              <a:rPr/>
              <a:t> </a:t>
            </a:r>
            <a:r>
              <a:rPr/>
              <a:t>counting</a:t>
            </a:r>
            <a:r>
              <a:rPr/>
              <a:t> </a:t>
            </a:r>
            <a:r>
              <a:rPr/>
              <a:t>/</a:t>
            </a:r>
            <a:r>
              <a:rPr/>
              <a:t> </a:t>
            </a:r>
            <a:r>
              <a:rPr/>
              <a:t>stats</a:t>
            </a:r>
            <a:r>
              <a:rPr/>
              <a:t> </a:t>
            </a:r>
            <a:r>
              <a:rPr/>
              <a:t>process</a:t>
            </a:r>
            <a:r>
              <a:rPr/>
              <a:t> </a:t>
            </a:r>
            <a:r>
              <a:rPr/>
              <a:t>description:</a:t>
            </a:r>
          </a:p>
        </p:txBody>
      </p:sp>
      <p:pic>
        <p:nvPicPr>
          <p:cNvPr descr="TopHat2_Workflow.png" id="0" name="Picture 1"/>
          <p:cNvPicPr>
            <a:picLocks noGrp="1" noChangeAspect="1"/>
          </p:cNvPicPr>
          <p:nvPr/>
        </p:nvPicPr>
        <p:blipFill>
          <a:blip r:embed="rId2"/>
          <a:stretch>
            <a:fillRect/>
          </a:stretch>
        </p:blipFill>
        <p:spPr bwMode="auto">
          <a:xfrm>
            <a:off x="3048000" y="1600200"/>
            <a:ext cx="3035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TopHat2</a:t>
            </a:r>
            <a:r>
              <a:rPr/>
              <a:t> </a:t>
            </a:r>
            <a:r>
              <a:rPr/>
              <a:t>Workflow</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Tophat2</a:t>
            </a:r>
            <a:r>
              <a:rPr/>
              <a:t> </a:t>
            </a:r>
            <a:r>
              <a:rPr/>
              <a:t>-</a:t>
            </a:r>
            <a:r>
              <a:rPr/>
              <a:t> </a:t>
            </a:r>
            <a:r>
              <a:rPr/>
              <a:t>alignment</a:t>
            </a:r>
            <a:r>
              <a:rPr/>
              <a:t> </a:t>
            </a:r>
            <a:r>
              <a:rPr/>
              <a:t>metrics</a:t>
            </a:r>
            <a:r>
              <a:rPr/>
              <a:t> </a:t>
            </a:r>
            <a:r>
              <a:rPr/>
              <a:t>and</a:t>
            </a:r>
            <a:r>
              <a:rPr/>
              <a:t> </a:t>
            </a:r>
            <a:r>
              <a:rPr/>
              <a:t>statistics:</a:t>
            </a:r>
          </a:p>
        </p:txBody>
      </p:sp>
      <p:sp>
        <p:nvSpPr>
          <p:cNvPr id="3" name="Content Placeholder 2"/>
          <p:cNvSpPr>
            <a:spLocks noGrp="1"/>
          </p:cNvSpPr>
          <p:nvPr>
            <p:ph idx="1"/>
          </p:nvPr>
        </p:nvSpPr>
        <p:spPr/>
        <p:txBody>
          <a:bodyPr/>
          <a:lstStyle/>
          <a:p>
            <a:pPr lvl="0" marL="0" indent="0">
              <a:buNone/>
            </a:pPr>
            <a:r>
              <a:rPr/>
              <a:t>Aligned Reads Descriptive Stats</a:t>
            </a:r>
          </a:p>
        </p:txBody>
      </p:sp>
      <p:graphicFrame xmlns:a="http://schemas.openxmlformats.org/drawingml/2006/main" xmlns:r="http://schemas.openxmlformats.org/officeDocument/2006/relationships" xmlns:p="http://schemas.openxmlformats.org/presentationml/2006/main">
        <p:nvGraphicFramePr>
          <p:cNvPr id="899543025" name=""/>
          <p:cNvGraphicFramePr>
            <a:graphicFrameLocks noGrp="true"/>
          </p:cNvGraphicFramePr>
          <p:nvPr/>
        </p:nvGraphicFramePr>
        <p:xfrm rot="0">
          <a:off x="914400" y="1828800"/>
          <a:ext cx="9144000" cy="5486400"/>
        </p:xfrm>
        <a:graphic>
          <a:graphicData uri="http://schemas.openxmlformats.org/drawingml/2006/table">
            <a:tbl>
              <a:tblPr/>
              <a:tblGrid>
                <a:gridCol w="416162"/>
                <a:gridCol w="959955"/>
                <a:gridCol w="959955"/>
                <a:gridCol w="882261"/>
                <a:gridCol w="882261"/>
                <a:gridCol w="959955"/>
              </a:tblGrid>
              <a:tr h="364252">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Mean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Median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SD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Min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Max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80964">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13,674,150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14,659,450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2,521,255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6,851,868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16,643,179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Content Placeholder 2"/>
          <p:cNvSpPr>
            <a:spLocks noGrp="1"/>
          </p:cNvSpPr>
          <p:nvPr>
            <p:ph idx="1"/>
          </p:nvPr>
        </p:nvSpPr>
        <p:spPr/>
        <p:txBody>
          <a:bodyPr/>
          <a:lstStyle/>
          <a:p>
            <a:pPr lvl="0" marL="0" indent="0">
              <a:buNone/>
            </a:pPr>
            <a:r>
              <a:rPr/>
              <a:t>Percent Aligned Descriptive Stats</a:t>
            </a:r>
          </a:p>
        </p:txBody>
      </p:sp>
      <p:graphicFrame xmlns:a="http://schemas.openxmlformats.org/drawingml/2006/main" xmlns:r="http://schemas.openxmlformats.org/officeDocument/2006/relationships" xmlns:p="http://schemas.openxmlformats.org/presentationml/2006/main">
        <p:nvGraphicFramePr>
          <p:cNvPr id="527962905" name=""/>
          <p:cNvGraphicFramePr>
            <a:graphicFrameLocks noGrp="true"/>
          </p:cNvGraphicFramePr>
          <p:nvPr/>
        </p:nvGraphicFramePr>
        <p:xfrm rot="0">
          <a:off x="914400" y="1828800"/>
          <a:ext cx="9144000" cy="5486400"/>
        </p:xfrm>
        <a:graphic>
          <a:graphicData uri="http://schemas.openxmlformats.org/drawingml/2006/table">
            <a:tbl>
              <a:tblPr/>
              <a:tblGrid>
                <a:gridCol w="416162"/>
                <a:gridCol w="843448"/>
                <a:gridCol w="843448"/>
                <a:gridCol w="843448"/>
                <a:gridCol w="843448"/>
                <a:gridCol w="765753"/>
              </a:tblGrid>
              <a:tr h="364252">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Mean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Median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SD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Min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b="1">
                          <a:solidFill>
                            <a:srgbClr val="000000">
                              <a:alpha val="100000"/>
                            </a:srgbClr>
                          </a:solidFill>
                          <a:latin typeface="Arial"/>
                          <a:cs typeface="Arial"/>
                          <a:ea typeface="Arial"/>
                          <a:sym typeface="Arial"/>
                        </a:rPr>
                        <a:t>Max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2956">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71.47079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77.80522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18.28645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23.02999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89.8109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SIRS VS SEPSIS</dc:title>
  <dc:creator>Ram Ayyala</dc:creator>
  <cp:keywords/>
  <dcterms:created xsi:type="dcterms:W3CDTF">2021-11-30T11:11:38Z</dcterms:created>
  <dcterms:modified xsi:type="dcterms:W3CDTF">2021-11-30T11:11:38Z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date">
    <vt:lpwstr>11/29/2021</vt:lpwstr>
  </property>
  <property fmtid="{D5CDD505-2E9C-101B-9397-08002B2CF9AE}" pid="4" name="output">
    <vt:lpwstr>powerpoint_presentation</vt:lpwstr>
  </property>
</Properties>
</file>