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26"/>
  </p:notesMasterIdLst>
  <p:sldIdLst>
    <p:sldId id="256" r:id="rId2"/>
    <p:sldId id="257" r:id="rId3"/>
    <p:sldId id="258" r:id="rId4"/>
    <p:sldId id="259" r:id="rId5"/>
    <p:sldId id="260" r:id="rId6"/>
    <p:sldId id="262" r:id="rId7"/>
    <p:sldId id="263" r:id="rId8"/>
    <p:sldId id="284" r:id="rId9"/>
    <p:sldId id="265" r:id="rId10"/>
    <p:sldId id="268" r:id="rId11"/>
    <p:sldId id="285" r:id="rId12"/>
    <p:sldId id="286" r:id="rId13"/>
    <p:sldId id="270" r:id="rId14"/>
    <p:sldId id="271" r:id="rId15"/>
    <p:sldId id="272" r:id="rId16"/>
    <p:sldId id="281" r:id="rId17"/>
    <p:sldId id="273" r:id="rId18"/>
    <p:sldId id="274" r:id="rId19"/>
    <p:sldId id="276" r:id="rId20"/>
    <p:sldId id="282" r:id="rId21"/>
    <p:sldId id="277" r:id="rId22"/>
    <p:sldId id="278" r:id="rId23"/>
    <p:sldId id="279" r:id="rId24"/>
    <p:sldId id="28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55730" autoAdjust="0"/>
  </p:normalViewPr>
  <p:slideViewPr>
    <p:cSldViewPr snapToGrid="0" snapToObjects="1">
      <p:cViewPr>
        <p:scale>
          <a:sx n="100" d="100"/>
          <a:sy n="100" d="100"/>
        </p:scale>
        <p:origin x="1914" y="5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A5ECC6-0E43-469F-B1DD-619CDE8FA3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9A1FA14-6DCA-4575-B638-1CCAB311BACA}">
      <dgm:prSet/>
      <dgm:spPr/>
      <dgm:t>
        <a:bodyPr/>
        <a:lstStyle/>
        <a:p>
          <a:r>
            <a:rPr lang="en-US" b="1"/>
            <a:t>Sepsis</a:t>
          </a:r>
          <a:r>
            <a:rPr lang="en-US"/>
            <a:t> is a not a disease, like many think, but rather is the body’s response to an infection, just in a very extreme manner</a:t>
          </a:r>
          <a:r>
            <a:rPr lang="en-US" baseline="30000"/>
            <a:t>1</a:t>
          </a:r>
          <a:r>
            <a:rPr lang="en-US"/>
            <a:t>. </a:t>
          </a:r>
        </a:p>
      </dgm:t>
    </dgm:pt>
    <dgm:pt modelId="{3786AFE0-7D6D-4691-B4D7-6288C4E3C2E3}" type="parTrans" cxnId="{392E5BF4-23BD-4018-A0D1-63BAD1D7553A}">
      <dgm:prSet/>
      <dgm:spPr/>
      <dgm:t>
        <a:bodyPr/>
        <a:lstStyle/>
        <a:p>
          <a:endParaRPr lang="en-US"/>
        </a:p>
      </dgm:t>
    </dgm:pt>
    <dgm:pt modelId="{BFD50676-0567-4B9F-8C2F-77D67682DB69}" type="sibTrans" cxnId="{392E5BF4-23BD-4018-A0D1-63BAD1D7553A}">
      <dgm:prSet/>
      <dgm:spPr/>
      <dgm:t>
        <a:bodyPr/>
        <a:lstStyle/>
        <a:p>
          <a:endParaRPr lang="en-US"/>
        </a:p>
      </dgm:t>
    </dgm:pt>
    <dgm:pt modelId="{0FBE46E3-3F07-490F-BB30-001C6DBACDFF}">
      <dgm:prSet/>
      <dgm:spPr/>
      <dgm:t>
        <a:bodyPr/>
        <a:lstStyle/>
        <a:p>
          <a:r>
            <a:rPr lang="en-US"/>
            <a:t>There is no singular cause for sepsis, as it is brought on by many heterogeneous pathophysiologies, but it is generally brought on due to an infection</a:t>
          </a:r>
          <a:r>
            <a:rPr lang="en-US" baseline="30000"/>
            <a:t>1</a:t>
          </a:r>
          <a:r>
            <a:rPr lang="en-US"/>
            <a:t>. </a:t>
          </a:r>
        </a:p>
      </dgm:t>
    </dgm:pt>
    <dgm:pt modelId="{D247D691-B6E5-431A-A0E9-9F35756CEF09}" type="parTrans" cxnId="{4C1CB88C-9D89-4EB6-810C-1490F88AE4CB}">
      <dgm:prSet/>
      <dgm:spPr/>
      <dgm:t>
        <a:bodyPr/>
        <a:lstStyle/>
        <a:p>
          <a:endParaRPr lang="en-US"/>
        </a:p>
      </dgm:t>
    </dgm:pt>
    <dgm:pt modelId="{C69AB92E-7A82-440C-87AA-DADAA7B8FBB9}" type="sibTrans" cxnId="{4C1CB88C-9D89-4EB6-810C-1490F88AE4CB}">
      <dgm:prSet/>
      <dgm:spPr/>
      <dgm:t>
        <a:bodyPr/>
        <a:lstStyle/>
        <a:p>
          <a:endParaRPr lang="en-US"/>
        </a:p>
      </dgm:t>
    </dgm:pt>
    <dgm:pt modelId="{748012C1-34E5-4C95-85E8-B2E8AE922557}">
      <dgm:prSet/>
      <dgm:spPr/>
      <dgm:t>
        <a:bodyPr/>
        <a:lstStyle/>
        <a:p>
          <a:r>
            <a:rPr lang="en-US"/>
            <a:t>Occurs when the human body’s immune system stops fighting the infection and starts to turn on itself </a:t>
          </a:r>
          <a:r>
            <a:rPr lang="en-US" baseline="30000"/>
            <a:t>4</a:t>
          </a:r>
          <a:r>
            <a:rPr lang="en-US"/>
            <a:t>. </a:t>
          </a:r>
        </a:p>
      </dgm:t>
    </dgm:pt>
    <dgm:pt modelId="{C52984EA-6CBC-4527-8967-7AD6D681ED2D}" type="parTrans" cxnId="{768FCF94-580F-4770-A314-246380F0F325}">
      <dgm:prSet/>
      <dgm:spPr/>
      <dgm:t>
        <a:bodyPr/>
        <a:lstStyle/>
        <a:p>
          <a:endParaRPr lang="en-US"/>
        </a:p>
      </dgm:t>
    </dgm:pt>
    <dgm:pt modelId="{23AA476A-E48B-4F8C-8728-D88974A99D42}" type="sibTrans" cxnId="{768FCF94-580F-4770-A314-246380F0F325}">
      <dgm:prSet/>
      <dgm:spPr/>
      <dgm:t>
        <a:bodyPr/>
        <a:lstStyle/>
        <a:p>
          <a:endParaRPr lang="en-US"/>
        </a:p>
      </dgm:t>
    </dgm:pt>
    <dgm:pt modelId="{C83AD4E6-D48F-45B2-B288-351CFE3F0B88}">
      <dgm:prSet/>
      <dgm:spPr/>
      <dgm:t>
        <a:bodyPr/>
        <a:lstStyle/>
        <a:p>
          <a:r>
            <a:rPr lang="en-US"/>
            <a:t>Levels of Sepsis: </a:t>
          </a:r>
        </a:p>
      </dgm:t>
    </dgm:pt>
    <dgm:pt modelId="{D6F66C8C-ECBE-45FF-8C15-86A18BE8CDC7}" type="parTrans" cxnId="{9D39DD2F-7C6F-445C-852A-DE5873D14915}">
      <dgm:prSet/>
      <dgm:spPr/>
      <dgm:t>
        <a:bodyPr/>
        <a:lstStyle/>
        <a:p>
          <a:endParaRPr lang="en-US"/>
        </a:p>
      </dgm:t>
    </dgm:pt>
    <dgm:pt modelId="{BC5EDFC2-B166-41EF-B564-CADE600CB9AD}" type="sibTrans" cxnId="{9D39DD2F-7C6F-445C-852A-DE5873D14915}">
      <dgm:prSet/>
      <dgm:spPr/>
      <dgm:t>
        <a:bodyPr/>
        <a:lstStyle/>
        <a:p>
          <a:endParaRPr lang="en-US"/>
        </a:p>
      </dgm:t>
    </dgm:pt>
    <dgm:pt modelId="{0902AA44-A269-470D-B76F-7BB8DB69F605}">
      <dgm:prSet/>
      <dgm:spPr/>
      <dgm:t>
        <a:bodyPr/>
        <a:lstStyle/>
        <a:p>
          <a:r>
            <a:rPr lang="en-US" b="1" dirty="0"/>
            <a:t>Uncomplicated Sepsis</a:t>
          </a:r>
          <a:r>
            <a:rPr lang="en-US" dirty="0"/>
            <a:t> is the early stages of sepsis in which patients typically suffer from chills, elevated heart rate, and elevated breathing rate</a:t>
          </a:r>
          <a:r>
            <a:rPr lang="en-US" baseline="30000" dirty="0"/>
            <a:t>8</a:t>
          </a:r>
          <a:r>
            <a:rPr lang="en-US" dirty="0"/>
            <a:t>. </a:t>
          </a:r>
        </a:p>
      </dgm:t>
    </dgm:pt>
    <dgm:pt modelId="{EE43DE4D-12DD-488F-8BDE-8CEE7672411C}" type="parTrans" cxnId="{0243A3CB-6BBF-44D8-9AFF-38147A832C1C}">
      <dgm:prSet/>
      <dgm:spPr/>
      <dgm:t>
        <a:bodyPr/>
        <a:lstStyle/>
        <a:p>
          <a:endParaRPr lang="en-US"/>
        </a:p>
      </dgm:t>
    </dgm:pt>
    <dgm:pt modelId="{F5578C39-A45F-4049-B144-42E8EC9949B9}" type="sibTrans" cxnId="{0243A3CB-6BBF-44D8-9AFF-38147A832C1C}">
      <dgm:prSet/>
      <dgm:spPr/>
      <dgm:t>
        <a:bodyPr/>
        <a:lstStyle/>
        <a:p>
          <a:endParaRPr lang="en-US"/>
        </a:p>
      </dgm:t>
    </dgm:pt>
    <dgm:pt modelId="{64CBB139-CEEE-4267-916B-E2FAF04FE581}">
      <dgm:prSet/>
      <dgm:spPr/>
      <dgm:t>
        <a:bodyPr/>
        <a:lstStyle/>
        <a:p>
          <a:r>
            <a:rPr lang="en-US" b="1"/>
            <a:t>Severe Sepsis</a:t>
          </a:r>
          <a:r>
            <a:rPr lang="en-US"/>
            <a:t> occurs when there is organ damage due to the inflammatory response</a:t>
          </a:r>
          <a:r>
            <a:rPr lang="en-US" baseline="30000"/>
            <a:t>7</a:t>
          </a:r>
          <a:r>
            <a:rPr lang="en-US"/>
            <a:t>.</a:t>
          </a:r>
        </a:p>
      </dgm:t>
    </dgm:pt>
    <dgm:pt modelId="{D4140723-69EB-4647-8F33-B62510344C5C}" type="parTrans" cxnId="{FC1F8124-E332-4BB7-9806-682E60024589}">
      <dgm:prSet/>
      <dgm:spPr/>
      <dgm:t>
        <a:bodyPr/>
        <a:lstStyle/>
        <a:p>
          <a:endParaRPr lang="en-US"/>
        </a:p>
      </dgm:t>
    </dgm:pt>
    <dgm:pt modelId="{25A8D361-A3A4-47F2-B2EA-0D13E65BEE73}" type="sibTrans" cxnId="{FC1F8124-E332-4BB7-9806-682E60024589}">
      <dgm:prSet/>
      <dgm:spPr/>
      <dgm:t>
        <a:bodyPr/>
        <a:lstStyle/>
        <a:p>
          <a:endParaRPr lang="en-US"/>
        </a:p>
      </dgm:t>
    </dgm:pt>
    <dgm:pt modelId="{75438098-3306-4A94-AF04-5C00A4E0C53C}">
      <dgm:prSet/>
      <dgm:spPr/>
      <dgm:t>
        <a:bodyPr/>
        <a:lstStyle/>
        <a:p>
          <a:r>
            <a:rPr lang="en-US" b="1"/>
            <a:t>Septic Shock</a:t>
          </a:r>
          <a:r>
            <a:rPr lang="en-US"/>
            <a:t> occurs when there is a drastic drop in blood pressure (&lt; 65mm Hg) causing high levels of lactic acid in the blood</a:t>
          </a:r>
          <a:r>
            <a:rPr lang="en-US" baseline="30000"/>
            <a:t>6</a:t>
          </a:r>
          <a:r>
            <a:rPr lang="en-US"/>
            <a:t>.</a:t>
          </a:r>
        </a:p>
      </dgm:t>
    </dgm:pt>
    <dgm:pt modelId="{41D4AF4C-58E8-4098-8FDC-FAA6BA6DB37F}" type="parTrans" cxnId="{047853FA-0F3B-4630-A772-08316D748E02}">
      <dgm:prSet/>
      <dgm:spPr/>
      <dgm:t>
        <a:bodyPr/>
        <a:lstStyle/>
        <a:p>
          <a:endParaRPr lang="en-US"/>
        </a:p>
      </dgm:t>
    </dgm:pt>
    <dgm:pt modelId="{FE4D6B80-FAD4-4E02-B7AC-CEAEE4E5F1E9}" type="sibTrans" cxnId="{047853FA-0F3B-4630-A772-08316D748E02}">
      <dgm:prSet/>
      <dgm:spPr/>
      <dgm:t>
        <a:bodyPr/>
        <a:lstStyle/>
        <a:p>
          <a:endParaRPr lang="en-US"/>
        </a:p>
      </dgm:t>
    </dgm:pt>
    <dgm:pt modelId="{4CBF9547-4F59-43CB-8BFF-CD04EBBEFCB2}">
      <dgm:prSet/>
      <dgm:spPr/>
      <dgm:t>
        <a:bodyPr/>
        <a:lstStyle/>
        <a:p>
          <a:r>
            <a:rPr lang="en-US" b="1" dirty="0"/>
            <a:t>Systemic Inflammatory Response Syndrome (SIRS)</a:t>
          </a:r>
          <a:r>
            <a:rPr lang="en-US" dirty="0"/>
            <a:t> is an exaggerated defense mechanism similar to sepsis.</a:t>
          </a:r>
        </a:p>
      </dgm:t>
    </dgm:pt>
    <dgm:pt modelId="{BB7EE41C-173D-499D-B332-0B7ADC366308}" type="parTrans" cxnId="{C0534A24-9AA3-4252-B275-415EBD656F23}">
      <dgm:prSet/>
      <dgm:spPr/>
      <dgm:t>
        <a:bodyPr/>
        <a:lstStyle/>
        <a:p>
          <a:endParaRPr lang="en-US"/>
        </a:p>
      </dgm:t>
    </dgm:pt>
    <dgm:pt modelId="{83AE8C76-F536-4C30-8653-2DACAB8982C0}" type="sibTrans" cxnId="{C0534A24-9AA3-4252-B275-415EBD656F23}">
      <dgm:prSet/>
      <dgm:spPr/>
      <dgm:t>
        <a:bodyPr/>
        <a:lstStyle/>
        <a:p>
          <a:endParaRPr lang="en-US"/>
        </a:p>
      </dgm:t>
    </dgm:pt>
    <dgm:pt modelId="{8FA1BDC6-C403-45D2-8740-18314CC265C8}">
      <dgm:prSet/>
      <dgm:spPr/>
      <dgm:t>
        <a:bodyPr/>
        <a:lstStyle/>
        <a:p>
          <a:r>
            <a:rPr lang="en-US"/>
            <a:t>Symptoms include low blood pressure, abnormal body temperature, or abnormal white blood cell count</a:t>
          </a:r>
          <a:r>
            <a:rPr lang="en-US" baseline="30000"/>
            <a:t>2</a:t>
          </a:r>
          <a:r>
            <a:rPr lang="en-US"/>
            <a:t>. </a:t>
          </a:r>
        </a:p>
      </dgm:t>
    </dgm:pt>
    <dgm:pt modelId="{39F15C50-C40F-425A-94AD-21A54589A8AA}" type="parTrans" cxnId="{D16D1875-3699-416D-9129-B0FB40C702DC}">
      <dgm:prSet/>
      <dgm:spPr/>
      <dgm:t>
        <a:bodyPr/>
        <a:lstStyle/>
        <a:p>
          <a:endParaRPr lang="en-US"/>
        </a:p>
      </dgm:t>
    </dgm:pt>
    <dgm:pt modelId="{C1A6FEE5-1F74-4858-BB8F-775DECBCB1AA}" type="sibTrans" cxnId="{D16D1875-3699-416D-9129-B0FB40C702DC}">
      <dgm:prSet/>
      <dgm:spPr/>
      <dgm:t>
        <a:bodyPr/>
        <a:lstStyle/>
        <a:p>
          <a:endParaRPr lang="en-US"/>
        </a:p>
      </dgm:t>
    </dgm:pt>
    <dgm:pt modelId="{E0029C14-D107-4710-A9E0-F822CD9474F5}">
      <dgm:prSet/>
      <dgm:spPr/>
      <dgm:t>
        <a:bodyPr/>
        <a:lstStyle/>
        <a:p>
          <a:r>
            <a:rPr lang="en-US"/>
            <a:t>Like Sepsis, there is no singular cause for SIRS. </a:t>
          </a:r>
        </a:p>
      </dgm:t>
    </dgm:pt>
    <dgm:pt modelId="{383F098D-D5CA-4A85-ADA9-820B0F5387E6}" type="parTrans" cxnId="{6A839C1F-7C9E-4871-96B2-0C5C447DD123}">
      <dgm:prSet/>
      <dgm:spPr/>
      <dgm:t>
        <a:bodyPr/>
        <a:lstStyle/>
        <a:p>
          <a:endParaRPr lang="en-US"/>
        </a:p>
      </dgm:t>
    </dgm:pt>
    <dgm:pt modelId="{B125EBAE-2AB2-4BE2-9B8A-962E575D3B39}" type="sibTrans" cxnId="{6A839C1F-7C9E-4871-96B2-0C5C447DD123}">
      <dgm:prSet/>
      <dgm:spPr/>
      <dgm:t>
        <a:bodyPr/>
        <a:lstStyle/>
        <a:p>
          <a:endParaRPr lang="en-US"/>
        </a:p>
      </dgm:t>
    </dgm:pt>
    <dgm:pt modelId="{1F80DBDD-E7F4-4027-8421-52C8C8F4AB42}">
      <dgm:prSet/>
      <dgm:spPr/>
      <dgm:t>
        <a:bodyPr/>
        <a:lstStyle/>
        <a:p>
          <a:r>
            <a:rPr lang="en-US"/>
            <a:t>Unlike sepsis, SIRS is caused by a variety of stressors like infections, surgeries, inflammation, etc.</a:t>
          </a:r>
          <a:r>
            <a:rPr lang="en-US" baseline="30000"/>
            <a:t>2</a:t>
          </a:r>
          <a:endParaRPr lang="en-US"/>
        </a:p>
      </dgm:t>
    </dgm:pt>
    <dgm:pt modelId="{BDC49154-F428-422A-A9D1-7DBFBFADE701}" type="parTrans" cxnId="{1394CB31-848D-4229-881E-BDF2B344668A}">
      <dgm:prSet/>
      <dgm:spPr/>
      <dgm:t>
        <a:bodyPr/>
        <a:lstStyle/>
        <a:p>
          <a:endParaRPr lang="en-US"/>
        </a:p>
      </dgm:t>
    </dgm:pt>
    <dgm:pt modelId="{3690F2DD-2559-4FCB-A353-08BCE5290274}" type="sibTrans" cxnId="{1394CB31-848D-4229-881E-BDF2B344668A}">
      <dgm:prSet/>
      <dgm:spPr/>
      <dgm:t>
        <a:bodyPr/>
        <a:lstStyle/>
        <a:p>
          <a:endParaRPr lang="en-US"/>
        </a:p>
      </dgm:t>
    </dgm:pt>
    <dgm:pt modelId="{AEC3C2B7-B9C1-48B7-B90C-57C3C030000C}" type="pres">
      <dgm:prSet presAssocID="{28A5ECC6-0E43-469F-B1DD-619CDE8FA3DE}" presName="linear" presStyleCnt="0">
        <dgm:presLayoutVars>
          <dgm:animLvl val="lvl"/>
          <dgm:resizeHandles val="exact"/>
        </dgm:presLayoutVars>
      </dgm:prSet>
      <dgm:spPr/>
    </dgm:pt>
    <dgm:pt modelId="{F8B5D89F-A36F-4C27-8957-5BF725D88C56}" type="pres">
      <dgm:prSet presAssocID="{69A1FA14-6DCA-4575-B638-1CCAB311BACA}" presName="parentText" presStyleLbl="node1" presStyleIdx="0" presStyleCnt="2">
        <dgm:presLayoutVars>
          <dgm:chMax val="0"/>
          <dgm:bulletEnabled val="1"/>
        </dgm:presLayoutVars>
      </dgm:prSet>
      <dgm:spPr/>
    </dgm:pt>
    <dgm:pt modelId="{01CF3624-C4AB-465C-B41D-F5D4BD31B702}" type="pres">
      <dgm:prSet presAssocID="{69A1FA14-6DCA-4575-B638-1CCAB311BACA}" presName="childText" presStyleLbl="revTx" presStyleIdx="0" presStyleCnt="2">
        <dgm:presLayoutVars>
          <dgm:bulletEnabled val="1"/>
        </dgm:presLayoutVars>
      </dgm:prSet>
      <dgm:spPr/>
    </dgm:pt>
    <dgm:pt modelId="{AF4907D8-95E7-4730-8D3F-E633F076D27A}" type="pres">
      <dgm:prSet presAssocID="{4CBF9547-4F59-43CB-8BFF-CD04EBBEFCB2}" presName="parentText" presStyleLbl="node1" presStyleIdx="1" presStyleCnt="2">
        <dgm:presLayoutVars>
          <dgm:chMax val="0"/>
          <dgm:bulletEnabled val="1"/>
        </dgm:presLayoutVars>
      </dgm:prSet>
      <dgm:spPr/>
    </dgm:pt>
    <dgm:pt modelId="{9063326F-6BCF-4A45-B13D-37D200DEF1DF}" type="pres">
      <dgm:prSet presAssocID="{4CBF9547-4F59-43CB-8BFF-CD04EBBEFCB2}" presName="childText" presStyleLbl="revTx" presStyleIdx="1" presStyleCnt="2">
        <dgm:presLayoutVars>
          <dgm:bulletEnabled val="1"/>
        </dgm:presLayoutVars>
      </dgm:prSet>
      <dgm:spPr/>
    </dgm:pt>
  </dgm:ptLst>
  <dgm:cxnLst>
    <dgm:cxn modelId="{2E19A10B-0957-4BD0-B83B-ED721A6E18EC}" type="presOf" srcId="{748012C1-34E5-4C95-85E8-B2E8AE922557}" destId="{01CF3624-C4AB-465C-B41D-F5D4BD31B702}" srcOrd="0" destOrd="1" presId="urn:microsoft.com/office/officeart/2005/8/layout/vList2"/>
    <dgm:cxn modelId="{D0C26110-32DB-40DF-B5C3-0D85BA79A5BE}" type="presOf" srcId="{0902AA44-A269-470D-B76F-7BB8DB69F605}" destId="{01CF3624-C4AB-465C-B41D-F5D4BD31B702}" srcOrd="0" destOrd="3" presId="urn:microsoft.com/office/officeart/2005/8/layout/vList2"/>
    <dgm:cxn modelId="{64AF2E19-0241-48B9-B3DB-19B7297DD64E}" type="presOf" srcId="{75438098-3306-4A94-AF04-5C00A4E0C53C}" destId="{01CF3624-C4AB-465C-B41D-F5D4BD31B702}" srcOrd="0" destOrd="5" presId="urn:microsoft.com/office/officeart/2005/8/layout/vList2"/>
    <dgm:cxn modelId="{6A839C1F-7C9E-4871-96B2-0C5C447DD123}" srcId="{4CBF9547-4F59-43CB-8BFF-CD04EBBEFCB2}" destId="{E0029C14-D107-4710-A9E0-F822CD9474F5}" srcOrd="1" destOrd="0" parTransId="{383F098D-D5CA-4A85-ADA9-820B0F5387E6}" sibTransId="{B125EBAE-2AB2-4BE2-9B8A-962E575D3B39}"/>
    <dgm:cxn modelId="{24BA1520-0E39-4B3A-9187-688155122859}" type="presOf" srcId="{8FA1BDC6-C403-45D2-8740-18314CC265C8}" destId="{9063326F-6BCF-4A45-B13D-37D200DEF1DF}" srcOrd="0" destOrd="0" presId="urn:microsoft.com/office/officeart/2005/8/layout/vList2"/>
    <dgm:cxn modelId="{C0534A24-9AA3-4252-B275-415EBD656F23}" srcId="{28A5ECC6-0E43-469F-B1DD-619CDE8FA3DE}" destId="{4CBF9547-4F59-43CB-8BFF-CD04EBBEFCB2}" srcOrd="1" destOrd="0" parTransId="{BB7EE41C-173D-499D-B332-0B7ADC366308}" sibTransId="{83AE8C76-F536-4C30-8653-2DACAB8982C0}"/>
    <dgm:cxn modelId="{FC1F8124-E332-4BB7-9806-682E60024589}" srcId="{C83AD4E6-D48F-45B2-B288-351CFE3F0B88}" destId="{64CBB139-CEEE-4267-916B-E2FAF04FE581}" srcOrd="1" destOrd="0" parTransId="{D4140723-69EB-4647-8F33-B62510344C5C}" sibTransId="{25A8D361-A3A4-47F2-B2EA-0D13E65BEE73}"/>
    <dgm:cxn modelId="{E574202A-99E3-4464-AE62-4B352DBF098D}" type="presOf" srcId="{C83AD4E6-D48F-45B2-B288-351CFE3F0B88}" destId="{01CF3624-C4AB-465C-B41D-F5D4BD31B702}" srcOrd="0" destOrd="2" presId="urn:microsoft.com/office/officeart/2005/8/layout/vList2"/>
    <dgm:cxn modelId="{9D39DD2F-7C6F-445C-852A-DE5873D14915}" srcId="{69A1FA14-6DCA-4575-B638-1CCAB311BACA}" destId="{C83AD4E6-D48F-45B2-B288-351CFE3F0B88}" srcOrd="2" destOrd="0" parTransId="{D6F66C8C-ECBE-45FF-8C15-86A18BE8CDC7}" sibTransId="{BC5EDFC2-B166-41EF-B564-CADE600CB9AD}"/>
    <dgm:cxn modelId="{1394CB31-848D-4229-881E-BDF2B344668A}" srcId="{4CBF9547-4F59-43CB-8BFF-CD04EBBEFCB2}" destId="{1F80DBDD-E7F4-4027-8421-52C8C8F4AB42}" srcOrd="2" destOrd="0" parTransId="{BDC49154-F428-422A-A9D1-7DBFBFADE701}" sibTransId="{3690F2DD-2559-4FCB-A353-08BCE5290274}"/>
    <dgm:cxn modelId="{6C06C741-869A-487C-810A-5A52542602E8}" type="presOf" srcId="{64CBB139-CEEE-4267-916B-E2FAF04FE581}" destId="{01CF3624-C4AB-465C-B41D-F5D4BD31B702}" srcOrd="0" destOrd="4" presId="urn:microsoft.com/office/officeart/2005/8/layout/vList2"/>
    <dgm:cxn modelId="{5EF6F346-197D-4113-8121-7CD08573AE23}" type="presOf" srcId="{4CBF9547-4F59-43CB-8BFF-CD04EBBEFCB2}" destId="{AF4907D8-95E7-4730-8D3F-E633F076D27A}" srcOrd="0" destOrd="0" presId="urn:microsoft.com/office/officeart/2005/8/layout/vList2"/>
    <dgm:cxn modelId="{C959E652-181C-4F5D-9C97-1AB48FC4A07E}" type="presOf" srcId="{28A5ECC6-0E43-469F-B1DD-619CDE8FA3DE}" destId="{AEC3C2B7-B9C1-48B7-B90C-57C3C030000C}" srcOrd="0" destOrd="0" presId="urn:microsoft.com/office/officeart/2005/8/layout/vList2"/>
    <dgm:cxn modelId="{D16D1875-3699-416D-9129-B0FB40C702DC}" srcId="{4CBF9547-4F59-43CB-8BFF-CD04EBBEFCB2}" destId="{8FA1BDC6-C403-45D2-8740-18314CC265C8}" srcOrd="0" destOrd="0" parTransId="{39F15C50-C40F-425A-94AD-21A54589A8AA}" sibTransId="{C1A6FEE5-1F74-4858-BB8F-775DECBCB1AA}"/>
    <dgm:cxn modelId="{7DE95C85-4760-4C95-9B1D-BD2F846B35FC}" type="presOf" srcId="{1F80DBDD-E7F4-4027-8421-52C8C8F4AB42}" destId="{9063326F-6BCF-4A45-B13D-37D200DEF1DF}" srcOrd="0" destOrd="2" presId="urn:microsoft.com/office/officeart/2005/8/layout/vList2"/>
    <dgm:cxn modelId="{DEE2D48A-4941-4BB4-BF84-678A0E0FA340}" type="presOf" srcId="{0FBE46E3-3F07-490F-BB30-001C6DBACDFF}" destId="{01CF3624-C4AB-465C-B41D-F5D4BD31B702}" srcOrd="0" destOrd="0" presId="urn:microsoft.com/office/officeart/2005/8/layout/vList2"/>
    <dgm:cxn modelId="{4C1CB88C-9D89-4EB6-810C-1490F88AE4CB}" srcId="{69A1FA14-6DCA-4575-B638-1CCAB311BACA}" destId="{0FBE46E3-3F07-490F-BB30-001C6DBACDFF}" srcOrd="0" destOrd="0" parTransId="{D247D691-B6E5-431A-A0E9-9F35756CEF09}" sibTransId="{C69AB92E-7A82-440C-87AA-DADAA7B8FBB9}"/>
    <dgm:cxn modelId="{768FCF94-580F-4770-A314-246380F0F325}" srcId="{69A1FA14-6DCA-4575-B638-1CCAB311BACA}" destId="{748012C1-34E5-4C95-85E8-B2E8AE922557}" srcOrd="1" destOrd="0" parTransId="{C52984EA-6CBC-4527-8967-7AD6D681ED2D}" sibTransId="{23AA476A-E48B-4F8C-8728-D88974A99D42}"/>
    <dgm:cxn modelId="{0656B6AA-391C-4035-95A3-A9354D670E61}" type="presOf" srcId="{69A1FA14-6DCA-4575-B638-1CCAB311BACA}" destId="{F8B5D89F-A36F-4C27-8957-5BF725D88C56}" srcOrd="0" destOrd="0" presId="urn:microsoft.com/office/officeart/2005/8/layout/vList2"/>
    <dgm:cxn modelId="{0243A3CB-6BBF-44D8-9AFF-38147A832C1C}" srcId="{C83AD4E6-D48F-45B2-B288-351CFE3F0B88}" destId="{0902AA44-A269-470D-B76F-7BB8DB69F605}" srcOrd="0" destOrd="0" parTransId="{EE43DE4D-12DD-488F-8BDE-8CEE7672411C}" sibTransId="{F5578C39-A45F-4049-B144-42E8EC9949B9}"/>
    <dgm:cxn modelId="{392E5BF4-23BD-4018-A0D1-63BAD1D7553A}" srcId="{28A5ECC6-0E43-469F-B1DD-619CDE8FA3DE}" destId="{69A1FA14-6DCA-4575-B638-1CCAB311BACA}" srcOrd="0" destOrd="0" parTransId="{3786AFE0-7D6D-4691-B4D7-6288C4E3C2E3}" sibTransId="{BFD50676-0567-4B9F-8C2F-77D67682DB69}"/>
    <dgm:cxn modelId="{047853FA-0F3B-4630-A772-08316D748E02}" srcId="{C83AD4E6-D48F-45B2-B288-351CFE3F0B88}" destId="{75438098-3306-4A94-AF04-5C00A4E0C53C}" srcOrd="2" destOrd="0" parTransId="{41D4AF4C-58E8-4098-8FDC-FAA6BA6DB37F}" sibTransId="{FE4D6B80-FAD4-4E02-B7AC-CEAEE4E5F1E9}"/>
    <dgm:cxn modelId="{AA4DFBFB-3279-48EF-B36E-AA99336EE597}" type="presOf" srcId="{E0029C14-D107-4710-A9E0-F822CD9474F5}" destId="{9063326F-6BCF-4A45-B13D-37D200DEF1DF}" srcOrd="0" destOrd="1" presId="urn:microsoft.com/office/officeart/2005/8/layout/vList2"/>
    <dgm:cxn modelId="{47517E0D-7B42-4A3F-9A50-EFCC9E0A26B7}" type="presParOf" srcId="{AEC3C2B7-B9C1-48B7-B90C-57C3C030000C}" destId="{F8B5D89F-A36F-4C27-8957-5BF725D88C56}" srcOrd="0" destOrd="0" presId="urn:microsoft.com/office/officeart/2005/8/layout/vList2"/>
    <dgm:cxn modelId="{284B7AC1-1E47-4DEB-8E5C-BCA0E9690169}" type="presParOf" srcId="{AEC3C2B7-B9C1-48B7-B90C-57C3C030000C}" destId="{01CF3624-C4AB-465C-B41D-F5D4BD31B702}" srcOrd="1" destOrd="0" presId="urn:microsoft.com/office/officeart/2005/8/layout/vList2"/>
    <dgm:cxn modelId="{F689518E-B35E-480C-BCEE-4F6836E9A63C}" type="presParOf" srcId="{AEC3C2B7-B9C1-48B7-B90C-57C3C030000C}" destId="{AF4907D8-95E7-4730-8D3F-E633F076D27A}" srcOrd="2" destOrd="0" presId="urn:microsoft.com/office/officeart/2005/8/layout/vList2"/>
    <dgm:cxn modelId="{FD34FB55-461B-4815-8AE0-9E2A99949D44}" type="presParOf" srcId="{AEC3C2B7-B9C1-48B7-B90C-57C3C030000C}" destId="{9063326F-6BCF-4A45-B13D-37D200DEF1D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D7D558-6143-43AA-A95A-0CFC75FCDE4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2FABE78-BDE0-4A6D-B0CB-0906C559FC02}">
      <dgm:prSet/>
      <dgm:spPr/>
      <dgm:t>
        <a:bodyPr/>
        <a:lstStyle/>
        <a:p>
          <a:r>
            <a:rPr lang="en-US" dirty="0"/>
            <a:t>Data was acquired via sequencing of </a:t>
          </a:r>
          <a:r>
            <a:rPr lang="en-US" b="1" dirty="0"/>
            <a:t>peripheral blood RNA</a:t>
          </a:r>
          <a:r>
            <a:rPr lang="en-US" dirty="0"/>
            <a:t> from whole blood cells of 132 subjects using an Illumina Genome Analyzer</a:t>
          </a:r>
          <a:r>
            <a:rPr lang="en-US" baseline="30000" dirty="0"/>
            <a:t>9</a:t>
          </a:r>
          <a:r>
            <a:rPr lang="en-US" dirty="0"/>
            <a:t>.</a:t>
          </a:r>
        </a:p>
      </dgm:t>
    </dgm:pt>
    <dgm:pt modelId="{CC821499-2624-4A22-BF82-56ADC6B3C165}" type="parTrans" cxnId="{3C8DA0FD-61A8-4166-B264-178512B77C88}">
      <dgm:prSet/>
      <dgm:spPr/>
      <dgm:t>
        <a:bodyPr/>
        <a:lstStyle/>
        <a:p>
          <a:endParaRPr lang="en-US"/>
        </a:p>
      </dgm:t>
    </dgm:pt>
    <dgm:pt modelId="{E2F8AE21-5B65-4699-B769-ED0200C5AB22}" type="sibTrans" cxnId="{3C8DA0FD-61A8-4166-B264-178512B77C88}">
      <dgm:prSet/>
      <dgm:spPr/>
      <dgm:t>
        <a:bodyPr/>
        <a:lstStyle/>
        <a:p>
          <a:endParaRPr lang="en-US"/>
        </a:p>
      </dgm:t>
    </dgm:pt>
    <dgm:pt modelId="{C447A364-117E-46E1-8F3A-CEE895F83052}">
      <dgm:prSet/>
      <dgm:spPr/>
      <dgm:t>
        <a:bodyPr/>
        <a:lstStyle/>
        <a:p>
          <a:r>
            <a:rPr lang="en-US" dirty="0"/>
            <a:t>SIRS: </a:t>
          </a:r>
          <a:r>
            <a:rPr lang="en-US" b="1" dirty="0"/>
            <a:t>n=26</a:t>
          </a:r>
          <a:r>
            <a:rPr lang="en-US" dirty="0"/>
            <a:t> patients</a:t>
          </a:r>
          <a:r>
            <a:rPr lang="en-US" baseline="30000" dirty="0"/>
            <a:t>9</a:t>
          </a:r>
          <a:r>
            <a:rPr lang="en-US" dirty="0"/>
            <a:t>.</a:t>
          </a:r>
        </a:p>
      </dgm:t>
    </dgm:pt>
    <dgm:pt modelId="{5AEA356D-2142-4D9F-8E12-D09638031394}" type="parTrans" cxnId="{65D547E1-6C7B-4525-BE3B-59BD9978727F}">
      <dgm:prSet/>
      <dgm:spPr/>
      <dgm:t>
        <a:bodyPr/>
        <a:lstStyle/>
        <a:p>
          <a:endParaRPr lang="en-US"/>
        </a:p>
      </dgm:t>
    </dgm:pt>
    <dgm:pt modelId="{35BD34D3-8185-4EC9-9DEC-BB719741BD42}" type="sibTrans" cxnId="{65D547E1-6C7B-4525-BE3B-59BD9978727F}">
      <dgm:prSet/>
      <dgm:spPr/>
      <dgm:t>
        <a:bodyPr/>
        <a:lstStyle/>
        <a:p>
          <a:endParaRPr lang="en-US"/>
        </a:p>
      </dgm:t>
    </dgm:pt>
    <dgm:pt modelId="{780934D6-05CE-4086-9937-3B3DF56A8BA8}">
      <dgm:prSet/>
      <dgm:spPr/>
      <dgm:t>
        <a:bodyPr/>
        <a:lstStyle/>
        <a:p>
          <a:r>
            <a:rPr lang="en-US" dirty="0"/>
            <a:t>Sepsis: </a:t>
          </a:r>
          <a:r>
            <a:rPr lang="en-US" b="1" dirty="0"/>
            <a:t>n=106</a:t>
          </a:r>
          <a:r>
            <a:rPr lang="en-US" dirty="0"/>
            <a:t> patients, of which 78 survived</a:t>
          </a:r>
          <a:r>
            <a:rPr lang="en-US" baseline="30000" dirty="0"/>
            <a:t>9</a:t>
          </a:r>
          <a:r>
            <a:rPr lang="en-US" dirty="0"/>
            <a:t>.</a:t>
          </a:r>
        </a:p>
      </dgm:t>
    </dgm:pt>
    <dgm:pt modelId="{84A46D76-739D-4090-B27E-B46F931DD74C}" type="parTrans" cxnId="{22F66B21-1AE6-44FC-AE3E-88392572F6FA}">
      <dgm:prSet/>
      <dgm:spPr/>
      <dgm:t>
        <a:bodyPr/>
        <a:lstStyle/>
        <a:p>
          <a:endParaRPr lang="en-US"/>
        </a:p>
      </dgm:t>
    </dgm:pt>
    <dgm:pt modelId="{43AF5E66-E98E-43A0-8838-FF239ACAEEAB}" type="sibTrans" cxnId="{22F66B21-1AE6-44FC-AE3E-88392572F6FA}">
      <dgm:prSet/>
      <dgm:spPr/>
      <dgm:t>
        <a:bodyPr/>
        <a:lstStyle/>
        <a:p>
          <a:endParaRPr lang="en-US"/>
        </a:p>
      </dgm:t>
    </dgm:pt>
    <dgm:pt modelId="{44738D5D-7254-4FC5-99D4-E40F4171C1E4}">
      <dgm:prSet/>
      <dgm:spPr/>
      <dgm:t>
        <a:bodyPr/>
        <a:lstStyle/>
        <a:p>
          <a:r>
            <a:rPr lang="en-US" dirty="0"/>
            <a:t>Used 16 samples of the 132 subjects, 4 from each of the following groups:</a:t>
          </a:r>
        </a:p>
      </dgm:t>
    </dgm:pt>
    <dgm:pt modelId="{986FB1C3-C22B-4233-A4DF-63808CC7A1BF}" type="parTrans" cxnId="{81DBE6D3-E2F8-42A7-A31C-8E29AF3BAEA9}">
      <dgm:prSet/>
      <dgm:spPr/>
      <dgm:t>
        <a:bodyPr/>
        <a:lstStyle/>
        <a:p>
          <a:endParaRPr lang="en-US"/>
        </a:p>
      </dgm:t>
    </dgm:pt>
    <dgm:pt modelId="{A94B296B-79A1-4094-B27B-D1326D48873F}" type="sibTrans" cxnId="{81DBE6D3-E2F8-42A7-A31C-8E29AF3BAEA9}">
      <dgm:prSet/>
      <dgm:spPr/>
      <dgm:t>
        <a:bodyPr/>
        <a:lstStyle/>
        <a:p>
          <a:endParaRPr lang="en-US"/>
        </a:p>
      </dgm:t>
    </dgm:pt>
    <dgm:pt modelId="{CA53E2A4-B339-4AB2-8FEE-013996C5E64B}">
      <dgm:prSet/>
      <dgm:spPr/>
      <dgm:t>
        <a:bodyPr/>
        <a:lstStyle/>
        <a:p>
          <a:r>
            <a:rPr lang="en-US" b="1" dirty="0"/>
            <a:t>SIRS</a:t>
          </a:r>
        </a:p>
      </dgm:t>
    </dgm:pt>
    <dgm:pt modelId="{811820E2-E42D-44B2-99FE-2EA87574E90D}" type="parTrans" cxnId="{9BD08747-545A-49D0-A398-043CDF81B7CF}">
      <dgm:prSet/>
      <dgm:spPr/>
      <dgm:t>
        <a:bodyPr/>
        <a:lstStyle/>
        <a:p>
          <a:endParaRPr lang="en-US"/>
        </a:p>
      </dgm:t>
    </dgm:pt>
    <dgm:pt modelId="{4AF95166-85AD-4840-8F04-AC880CD286F7}" type="sibTrans" cxnId="{9BD08747-545A-49D0-A398-043CDF81B7CF}">
      <dgm:prSet/>
      <dgm:spPr/>
      <dgm:t>
        <a:bodyPr/>
        <a:lstStyle/>
        <a:p>
          <a:endParaRPr lang="en-US"/>
        </a:p>
      </dgm:t>
    </dgm:pt>
    <dgm:pt modelId="{3041B5B3-F5D4-4CB7-87E3-04E94E4377C8}">
      <dgm:prSet/>
      <dgm:spPr/>
      <dgm:t>
        <a:bodyPr/>
        <a:lstStyle/>
        <a:p>
          <a:r>
            <a:rPr lang="en-US" b="1" dirty="0"/>
            <a:t>Severe Sepsis</a:t>
          </a:r>
        </a:p>
      </dgm:t>
    </dgm:pt>
    <dgm:pt modelId="{7CE43303-2AF2-4156-ACF6-037AC5C82169}" type="parTrans" cxnId="{896BD606-5472-4049-A8BE-624E86ECAC8E}">
      <dgm:prSet/>
      <dgm:spPr/>
      <dgm:t>
        <a:bodyPr/>
        <a:lstStyle/>
        <a:p>
          <a:endParaRPr lang="en-US"/>
        </a:p>
      </dgm:t>
    </dgm:pt>
    <dgm:pt modelId="{67DCF262-0BFA-4989-9867-74DDFB4DD67B}" type="sibTrans" cxnId="{896BD606-5472-4049-A8BE-624E86ECAC8E}">
      <dgm:prSet/>
      <dgm:spPr/>
      <dgm:t>
        <a:bodyPr/>
        <a:lstStyle/>
        <a:p>
          <a:endParaRPr lang="en-US"/>
        </a:p>
      </dgm:t>
    </dgm:pt>
    <dgm:pt modelId="{6D476BCE-6B0A-4E62-9E54-ED9C412D5921}">
      <dgm:prSet/>
      <dgm:spPr/>
      <dgm:t>
        <a:bodyPr/>
        <a:lstStyle/>
        <a:p>
          <a:r>
            <a:rPr lang="en-US" b="1" dirty="0"/>
            <a:t>Septic Shock</a:t>
          </a:r>
        </a:p>
      </dgm:t>
    </dgm:pt>
    <dgm:pt modelId="{7F67CCE0-D491-48DC-ACA2-18BEC4344EC7}" type="parTrans" cxnId="{5DF2ACF9-57B3-488F-9A61-573E77683D2E}">
      <dgm:prSet/>
      <dgm:spPr/>
      <dgm:t>
        <a:bodyPr/>
        <a:lstStyle/>
        <a:p>
          <a:endParaRPr lang="en-US"/>
        </a:p>
      </dgm:t>
    </dgm:pt>
    <dgm:pt modelId="{82F08639-CE9F-468C-A392-86DCABC0A653}" type="sibTrans" cxnId="{5DF2ACF9-57B3-488F-9A61-573E77683D2E}">
      <dgm:prSet/>
      <dgm:spPr/>
      <dgm:t>
        <a:bodyPr/>
        <a:lstStyle/>
        <a:p>
          <a:endParaRPr lang="en-US"/>
        </a:p>
      </dgm:t>
    </dgm:pt>
    <dgm:pt modelId="{CABD1771-CF90-4BE2-BC2A-3F47DA068899}">
      <dgm:prSet/>
      <dgm:spPr/>
      <dgm:t>
        <a:bodyPr/>
        <a:lstStyle/>
        <a:p>
          <a:r>
            <a:rPr lang="en-US" b="1" dirty="0"/>
            <a:t>Uncomplicated Sepsis</a:t>
          </a:r>
        </a:p>
      </dgm:t>
    </dgm:pt>
    <dgm:pt modelId="{D560EA53-A508-449C-9C1D-EA9E26E1A143}" type="parTrans" cxnId="{B12E0AF2-8E69-48D6-B998-781283B7B1A6}">
      <dgm:prSet/>
      <dgm:spPr/>
      <dgm:t>
        <a:bodyPr/>
        <a:lstStyle/>
        <a:p>
          <a:endParaRPr lang="en-US"/>
        </a:p>
      </dgm:t>
    </dgm:pt>
    <dgm:pt modelId="{6C0FA85B-149E-4D44-BDC1-7925AA3740D4}" type="sibTrans" cxnId="{B12E0AF2-8E69-48D6-B998-781283B7B1A6}">
      <dgm:prSet/>
      <dgm:spPr/>
      <dgm:t>
        <a:bodyPr/>
        <a:lstStyle/>
        <a:p>
          <a:endParaRPr lang="en-US"/>
        </a:p>
      </dgm:t>
    </dgm:pt>
    <dgm:pt modelId="{56AE4002-B70E-4E58-B096-D0A1BDDF0D69}">
      <dgm:prSet/>
      <dgm:spPr/>
      <dgm:t>
        <a:bodyPr/>
        <a:lstStyle/>
        <a:p>
          <a:r>
            <a:rPr lang="en-US" dirty="0"/>
            <a:t>Single or Paired End?</a:t>
          </a:r>
        </a:p>
        <a:p>
          <a:r>
            <a:rPr lang="en-US" dirty="0"/>
            <a:t>Multiple Lanes/Multiple SRR files?</a:t>
          </a:r>
        </a:p>
      </dgm:t>
    </dgm:pt>
    <dgm:pt modelId="{F35DC56F-158C-4ACD-9320-2E7C910E606A}" type="parTrans" cxnId="{F46B4F23-AA3E-4DC9-A0D6-4F8D4940530D}">
      <dgm:prSet/>
      <dgm:spPr/>
      <dgm:t>
        <a:bodyPr/>
        <a:lstStyle/>
        <a:p>
          <a:endParaRPr lang="en-US"/>
        </a:p>
      </dgm:t>
    </dgm:pt>
    <dgm:pt modelId="{CFB70829-D5D5-4406-A358-29E9322DA9B7}" type="sibTrans" cxnId="{F46B4F23-AA3E-4DC9-A0D6-4F8D4940530D}">
      <dgm:prSet/>
      <dgm:spPr/>
      <dgm:t>
        <a:bodyPr/>
        <a:lstStyle/>
        <a:p>
          <a:endParaRPr lang="en-US"/>
        </a:p>
      </dgm:t>
    </dgm:pt>
    <dgm:pt modelId="{46781672-6D8D-4093-BDE4-58B5DCE202A7}">
      <dgm:prSet/>
      <dgm:spPr/>
      <dgm:t>
        <a:bodyPr/>
        <a:lstStyle/>
        <a:p>
          <a:r>
            <a:rPr lang="en-US"/>
            <a:t>Reads were single ended and not run in multiple lanes nor provided as multiple SRR files</a:t>
          </a:r>
        </a:p>
      </dgm:t>
    </dgm:pt>
    <dgm:pt modelId="{E10505CD-0649-4B47-A1EC-625339827029}" type="parTrans" cxnId="{3B4BC56C-C9F7-4E47-9E7A-BA58907DE5B4}">
      <dgm:prSet/>
      <dgm:spPr/>
      <dgm:t>
        <a:bodyPr/>
        <a:lstStyle/>
        <a:p>
          <a:endParaRPr lang="en-US"/>
        </a:p>
      </dgm:t>
    </dgm:pt>
    <dgm:pt modelId="{5DE8D7AF-130B-41D0-9878-ECE3F1708B1A}" type="sibTrans" cxnId="{3B4BC56C-C9F7-4E47-9E7A-BA58907DE5B4}">
      <dgm:prSet/>
      <dgm:spPr/>
      <dgm:t>
        <a:bodyPr/>
        <a:lstStyle/>
        <a:p>
          <a:endParaRPr lang="en-US"/>
        </a:p>
      </dgm:t>
    </dgm:pt>
    <dgm:pt modelId="{FB411013-C4CC-479C-8339-00DE92B98A94}" type="pres">
      <dgm:prSet presAssocID="{E2D7D558-6143-43AA-A95A-0CFC75FCDE44}" presName="linear" presStyleCnt="0">
        <dgm:presLayoutVars>
          <dgm:animLvl val="lvl"/>
          <dgm:resizeHandles val="exact"/>
        </dgm:presLayoutVars>
      </dgm:prSet>
      <dgm:spPr/>
    </dgm:pt>
    <dgm:pt modelId="{829B34F0-1D23-4534-A7DC-09A809FE1F12}" type="pres">
      <dgm:prSet presAssocID="{52FABE78-BDE0-4A6D-B0CB-0906C559FC02}" presName="parentText" presStyleLbl="node1" presStyleIdx="0" presStyleCnt="3">
        <dgm:presLayoutVars>
          <dgm:chMax val="0"/>
          <dgm:bulletEnabled val="1"/>
        </dgm:presLayoutVars>
      </dgm:prSet>
      <dgm:spPr/>
    </dgm:pt>
    <dgm:pt modelId="{93A70DDD-A6C6-4809-8F9A-D402B91335B9}" type="pres">
      <dgm:prSet presAssocID="{52FABE78-BDE0-4A6D-B0CB-0906C559FC02}" presName="childText" presStyleLbl="revTx" presStyleIdx="0" presStyleCnt="3">
        <dgm:presLayoutVars>
          <dgm:bulletEnabled val="1"/>
        </dgm:presLayoutVars>
      </dgm:prSet>
      <dgm:spPr/>
    </dgm:pt>
    <dgm:pt modelId="{F1A44793-1B97-4689-A85E-3C09509387A9}" type="pres">
      <dgm:prSet presAssocID="{44738D5D-7254-4FC5-99D4-E40F4171C1E4}" presName="parentText" presStyleLbl="node1" presStyleIdx="1" presStyleCnt="3">
        <dgm:presLayoutVars>
          <dgm:chMax val="0"/>
          <dgm:bulletEnabled val="1"/>
        </dgm:presLayoutVars>
      </dgm:prSet>
      <dgm:spPr/>
    </dgm:pt>
    <dgm:pt modelId="{2C1A765D-91DB-4D4D-993E-F63523403F7D}" type="pres">
      <dgm:prSet presAssocID="{44738D5D-7254-4FC5-99D4-E40F4171C1E4}" presName="childText" presStyleLbl="revTx" presStyleIdx="1" presStyleCnt="3">
        <dgm:presLayoutVars>
          <dgm:bulletEnabled val="1"/>
        </dgm:presLayoutVars>
      </dgm:prSet>
      <dgm:spPr/>
    </dgm:pt>
    <dgm:pt modelId="{0E0BDA96-8F5F-4B53-8218-A8E75CDE2E7A}" type="pres">
      <dgm:prSet presAssocID="{56AE4002-B70E-4E58-B096-D0A1BDDF0D69}" presName="parentText" presStyleLbl="node1" presStyleIdx="2" presStyleCnt="3">
        <dgm:presLayoutVars>
          <dgm:chMax val="0"/>
          <dgm:bulletEnabled val="1"/>
        </dgm:presLayoutVars>
      </dgm:prSet>
      <dgm:spPr/>
    </dgm:pt>
    <dgm:pt modelId="{69DBB7C1-9F75-454B-BD43-84E0EF67F7C7}" type="pres">
      <dgm:prSet presAssocID="{56AE4002-B70E-4E58-B096-D0A1BDDF0D69}" presName="childText" presStyleLbl="revTx" presStyleIdx="2" presStyleCnt="3">
        <dgm:presLayoutVars>
          <dgm:bulletEnabled val="1"/>
        </dgm:presLayoutVars>
      </dgm:prSet>
      <dgm:spPr/>
    </dgm:pt>
  </dgm:ptLst>
  <dgm:cxnLst>
    <dgm:cxn modelId="{896BD606-5472-4049-A8BE-624E86ECAC8E}" srcId="{44738D5D-7254-4FC5-99D4-E40F4171C1E4}" destId="{3041B5B3-F5D4-4CB7-87E3-04E94E4377C8}" srcOrd="1" destOrd="0" parTransId="{7CE43303-2AF2-4156-ACF6-037AC5C82169}" sibTransId="{67DCF262-0BFA-4989-9867-74DDFB4DD67B}"/>
    <dgm:cxn modelId="{9C74521B-EAEC-4291-B5C1-3653677A7829}" type="presOf" srcId="{46781672-6D8D-4093-BDE4-58B5DCE202A7}" destId="{69DBB7C1-9F75-454B-BD43-84E0EF67F7C7}" srcOrd="0" destOrd="0" presId="urn:microsoft.com/office/officeart/2005/8/layout/vList2"/>
    <dgm:cxn modelId="{22F66B21-1AE6-44FC-AE3E-88392572F6FA}" srcId="{52FABE78-BDE0-4A6D-B0CB-0906C559FC02}" destId="{780934D6-05CE-4086-9937-3B3DF56A8BA8}" srcOrd="1" destOrd="0" parTransId="{84A46D76-739D-4090-B27E-B46F931DD74C}" sibTransId="{43AF5E66-E98E-43A0-8838-FF239ACAEEAB}"/>
    <dgm:cxn modelId="{F46B4F23-AA3E-4DC9-A0D6-4F8D4940530D}" srcId="{E2D7D558-6143-43AA-A95A-0CFC75FCDE44}" destId="{56AE4002-B70E-4E58-B096-D0A1BDDF0D69}" srcOrd="2" destOrd="0" parTransId="{F35DC56F-158C-4ACD-9320-2E7C910E606A}" sibTransId="{CFB70829-D5D5-4406-A358-29E9322DA9B7}"/>
    <dgm:cxn modelId="{821E872D-0B82-4285-B367-04AC546CCE87}" type="presOf" srcId="{44738D5D-7254-4FC5-99D4-E40F4171C1E4}" destId="{F1A44793-1B97-4689-A85E-3C09509387A9}" srcOrd="0" destOrd="0" presId="urn:microsoft.com/office/officeart/2005/8/layout/vList2"/>
    <dgm:cxn modelId="{9BD08747-545A-49D0-A398-043CDF81B7CF}" srcId="{44738D5D-7254-4FC5-99D4-E40F4171C1E4}" destId="{CA53E2A4-B339-4AB2-8FEE-013996C5E64B}" srcOrd="0" destOrd="0" parTransId="{811820E2-E42D-44B2-99FE-2EA87574E90D}" sibTransId="{4AF95166-85AD-4840-8F04-AC880CD286F7}"/>
    <dgm:cxn modelId="{3B4BC56C-C9F7-4E47-9E7A-BA58907DE5B4}" srcId="{56AE4002-B70E-4E58-B096-D0A1BDDF0D69}" destId="{46781672-6D8D-4093-BDE4-58B5DCE202A7}" srcOrd="0" destOrd="0" parTransId="{E10505CD-0649-4B47-A1EC-625339827029}" sibTransId="{5DE8D7AF-130B-41D0-9878-ECE3F1708B1A}"/>
    <dgm:cxn modelId="{F485F56E-3E31-42BA-B457-3F66D31DF0A0}" type="presOf" srcId="{3041B5B3-F5D4-4CB7-87E3-04E94E4377C8}" destId="{2C1A765D-91DB-4D4D-993E-F63523403F7D}" srcOrd="0" destOrd="1" presId="urn:microsoft.com/office/officeart/2005/8/layout/vList2"/>
    <dgm:cxn modelId="{81B37275-ABBB-4F62-A348-E74B615DB9E5}" type="presOf" srcId="{780934D6-05CE-4086-9937-3B3DF56A8BA8}" destId="{93A70DDD-A6C6-4809-8F9A-D402B91335B9}" srcOrd="0" destOrd="1" presId="urn:microsoft.com/office/officeart/2005/8/layout/vList2"/>
    <dgm:cxn modelId="{B10782AA-B93D-4E8E-92EE-A2540DC0045C}" type="presOf" srcId="{CA53E2A4-B339-4AB2-8FEE-013996C5E64B}" destId="{2C1A765D-91DB-4D4D-993E-F63523403F7D}" srcOrd="0" destOrd="0" presId="urn:microsoft.com/office/officeart/2005/8/layout/vList2"/>
    <dgm:cxn modelId="{719113AD-328C-47CA-B834-7C3DB224E4E9}" type="presOf" srcId="{52FABE78-BDE0-4A6D-B0CB-0906C559FC02}" destId="{829B34F0-1D23-4534-A7DC-09A809FE1F12}" srcOrd="0" destOrd="0" presId="urn:microsoft.com/office/officeart/2005/8/layout/vList2"/>
    <dgm:cxn modelId="{8E5E82BF-0C1A-4526-A736-0CA2DA1A0409}" type="presOf" srcId="{E2D7D558-6143-43AA-A95A-0CFC75FCDE44}" destId="{FB411013-C4CC-479C-8339-00DE92B98A94}" srcOrd="0" destOrd="0" presId="urn:microsoft.com/office/officeart/2005/8/layout/vList2"/>
    <dgm:cxn modelId="{79822EC7-FF12-4D3A-BD17-2449318463E5}" type="presOf" srcId="{56AE4002-B70E-4E58-B096-D0A1BDDF0D69}" destId="{0E0BDA96-8F5F-4B53-8218-A8E75CDE2E7A}" srcOrd="0" destOrd="0" presId="urn:microsoft.com/office/officeart/2005/8/layout/vList2"/>
    <dgm:cxn modelId="{BEFD8DC7-FC9E-483F-A46A-9B1CFD87EAD2}" type="presOf" srcId="{CABD1771-CF90-4BE2-BC2A-3F47DA068899}" destId="{2C1A765D-91DB-4D4D-993E-F63523403F7D}" srcOrd="0" destOrd="3" presId="urn:microsoft.com/office/officeart/2005/8/layout/vList2"/>
    <dgm:cxn modelId="{CA370ED1-22A5-4443-BCFC-35A29A27ADA2}" type="presOf" srcId="{C447A364-117E-46E1-8F3A-CEE895F83052}" destId="{93A70DDD-A6C6-4809-8F9A-D402B91335B9}" srcOrd="0" destOrd="0" presId="urn:microsoft.com/office/officeart/2005/8/layout/vList2"/>
    <dgm:cxn modelId="{81DBE6D3-E2F8-42A7-A31C-8E29AF3BAEA9}" srcId="{E2D7D558-6143-43AA-A95A-0CFC75FCDE44}" destId="{44738D5D-7254-4FC5-99D4-E40F4171C1E4}" srcOrd="1" destOrd="0" parTransId="{986FB1C3-C22B-4233-A4DF-63808CC7A1BF}" sibTransId="{A94B296B-79A1-4094-B27B-D1326D48873F}"/>
    <dgm:cxn modelId="{65D547E1-6C7B-4525-BE3B-59BD9978727F}" srcId="{52FABE78-BDE0-4A6D-B0CB-0906C559FC02}" destId="{C447A364-117E-46E1-8F3A-CEE895F83052}" srcOrd="0" destOrd="0" parTransId="{5AEA356D-2142-4D9F-8E12-D09638031394}" sibTransId="{35BD34D3-8185-4EC9-9DEC-BB719741BD42}"/>
    <dgm:cxn modelId="{A30931E3-8BB7-43F7-A6D3-A119E830F810}" type="presOf" srcId="{6D476BCE-6B0A-4E62-9E54-ED9C412D5921}" destId="{2C1A765D-91DB-4D4D-993E-F63523403F7D}" srcOrd="0" destOrd="2" presId="urn:microsoft.com/office/officeart/2005/8/layout/vList2"/>
    <dgm:cxn modelId="{B12E0AF2-8E69-48D6-B998-781283B7B1A6}" srcId="{44738D5D-7254-4FC5-99D4-E40F4171C1E4}" destId="{CABD1771-CF90-4BE2-BC2A-3F47DA068899}" srcOrd="3" destOrd="0" parTransId="{D560EA53-A508-449C-9C1D-EA9E26E1A143}" sibTransId="{6C0FA85B-149E-4D44-BDC1-7925AA3740D4}"/>
    <dgm:cxn modelId="{5DF2ACF9-57B3-488F-9A61-573E77683D2E}" srcId="{44738D5D-7254-4FC5-99D4-E40F4171C1E4}" destId="{6D476BCE-6B0A-4E62-9E54-ED9C412D5921}" srcOrd="2" destOrd="0" parTransId="{7F67CCE0-D491-48DC-ACA2-18BEC4344EC7}" sibTransId="{82F08639-CE9F-468C-A392-86DCABC0A653}"/>
    <dgm:cxn modelId="{3C8DA0FD-61A8-4166-B264-178512B77C88}" srcId="{E2D7D558-6143-43AA-A95A-0CFC75FCDE44}" destId="{52FABE78-BDE0-4A6D-B0CB-0906C559FC02}" srcOrd="0" destOrd="0" parTransId="{CC821499-2624-4A22-BF82-56ADC6B3C165}" sibTransId="{E2F8AE21-5B65-4699-B769-ED0200C5AB22}"/>
    <dgm:cxn modelId="{25DBB0D5-8E69-43EA-9040-AB2DA0BD50B5}" type="presParOf" srcId="{FB411013-C4CC-479C-8339-00DE92B98A94}" destId="{829B34F0-1D23-4534-A7DC-09A809FE1F12}" srcOrd="0" destOrd="0" presId="urn:microsoft.com/office/officeart/2005/8/layout/vList2"/>
    <dgm:cxn modelId="{44D344F7-2172-4265-9144-1ACE0005CC4A}" type="presParOf" srcId="{FB411013-C4CC-479C-8339-00DE92B98A94}" destId="{93A70DDD-A6C6-4809-8F9A-D402B91335B9}" srcOrd="1" destOrd="0" presId="urn:microsoft.com/office/officeart/2005/8/layout/vList2"/>
    <dgm:cxn modelId="{A9B7C752-E1F0-46FF-8658-819CDE7CE15D}" type="presParOf" srcId="{FB411013-C4CC-479C-8339-00DE92B98A94}" destId="{F1A44793-1B97-4689-A85E-3C09509387A9}" srcOrd="2" destOrd="0" presId="urn:microsoft.com/office/officeart/2005/8/layout/vList2"/>
    <dgm:cxn modelId="{960070F9-CF61-4567-A8FF-4B8A19A94A19}" type="presParOf" srcId="{FB411013-C4CC-479C-8339-00DE92B98A94}" destId="{2C1A765D-91DB-4D4D-993E-F63523403F7D}" srcOrd="3" destOrd="0" presId="urn:microsoft.com/office/officeart/2005/8/layout/vList2"/>
    <dgm:cxn modelId="{FAEDFA94-2434-4485-ABCC-65E352D5BDCF}" type="presParOf" srcId="{FB411013-C4CC-479C-8339-00DE92B98A94}" destId="{0E0BDA96-8F5F-4B53-8218-A8E75CDE2E7A}" srcOrd="4" destOrd="0" presId="urn:microsoft.com/office/officeart/2005/8/layout/vList2"/>
    <dgm:cxn modelId="{BBC4A6ED-0547-460E-8B6F-9000034C53EF}" type="presParOf" srcId="{FB411013-C4CC-479C-8339-00DE92B98A94}" destId="{69DBB7C1-9F75-454B-BD43-84E0EF67F7C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5D89F-A36F-4C27-8957-5BF725D88C56}">
      <dsp:nvSpPr>
        <dsp:cNvPr id="0" name=""/>
        <dsp:cNvSpPr/>
      </dsp:nvSpPr>
      <dsp:spPr>
        <a:xfrm>
          <a:off x="0" y="69043"/>
          <a:ext cx="5098256" cy="93483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Sepsis</a:t>
          </a:r>
          <a:r>
            <a:rPr lang="en-US" sz="1700" kern="1200"/>
            <a:t> is a not a disease, like many think, but rather is the body’s response to an infection, just in a very extreme manner</a:t>
          </a:r>
          <a:r>
            <a:rPr lang="en-US" sz="1700" kern="1200" baseline="30000"/>
            <a:t>1</a:t>
          </a:r>
          <a:r>
            <a:rPr lang="en-US" sz="1700" kern="1200"/>
            <a:t>. </a:t>
          </a:r>
        </a:p>
      </dsp:txBody>
      <dsp:txXfrm>
        <a:off x="45635" y="114678"/>
        <a:ext cx="5006986" cy="843560"/>
      </dsp:txXfrm>
    </dsp:sp>
    <dsp:sp modelId="{01CF3624-C4AB-465C-B41D-F5D4BD31B702}">
      <dsp:nvSpPr>
        <dsp:cNvPr id="0" name=""/>
        <dsp:cNvSpPr/>
      </dsp:nvSpPr>
      <dsp:spPr>
        <a:xfrm>
          <a:off x="0" y="1003873"/>
          <a:ext cx="5098256" cy="2604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7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There is no singular cause for sepsis, as it is brought on by many heterogeneous pathophysiologies, but it is generally brought on due to an infection</a:t>
          </a:r>
          <a:r>
            <a:rPr lang="en-US" sz="1300" kern="1200" baseline="30000"/>
            <a:t>1</a:t>
          </a:r>
          <a:r>
            <a:rPr lang="en-US" sz="1300" kern="1200"/>
            <a:t>. </a:t>
          </a:r>
        </a:p>
        <a:p>
          <a:pPr marL="114300" lvl="1" indent="-114300" algn="l" defTabSz="577850">
            <a:lnSpc>
              <a:spcPct val="90000"/>
            </a:lnSpc>
            <a:spcBef>
              <a:spcPct val="0"/>
            </a:spcBef>
            <a:spcAft>
              <a:spcPct val="20000"/>
            </a:spcAft>
            <a:buChar char="•"/>
          </a:pPr>
          <a:r>
            <a:rPr lang="en-US" sz="1300" kern="1200"/>
            <a:t>Occurs when the human body’s immune system stops fighting the infection and starts to turn on itself </a:t>
          </a:r>
          <a:r>
            <a:rPr lang="en-US" sz="1300" kern="1200" baseline="30000"/>
            <a:t>4</a:t>
          </a:r>
          <a:r>
            <a:rPr lang="en-US" sz="1300" kern="1200"/>
            <a:t>. </a:t>
          </a:r>
        </a:p>
        <a:p>
          <a:pPr marL="114300" lvl="1" indent="-114300" algn="l" defTabSz="577850">
            <a:lnSpc>
              <a:spcPct val="90000"/>
            </a:lnSpc>
            <a:spcBef>
              <a:spcPct val="0"/>
            </a:spcBef>
            <a:spcAft>
              <a:spcPct val="20000"/>
            </a:spcAft>
            <a:buChar char="•"/>
          </a:pPr>
          <a:r>
            <a:rPr lang="en-US" sz="1300" kern="1200"/>
            <a:t>Levels of Sepsis: </a:t>
          </a:r>
        </a:p>
        <a:p>
          <a:pPr marL="228600" lvl="2" indent="-114300" algn="l" defTabSz="577850">
            <a:lnSpc>
              <a:spcPct val="90000"/>
            </a:lnSpc>
            <a:spcBef>
              <a:spcPct val="0"/>
            </a:spcBef>
            <a:spcAft>
              <a:spcPct val="20000"/>
            </a:spcAft>
            <a:buChar char="•"/>
          </a:pPr>
          <a:r>
            <a:rPr lang="en-US" sz="1300" b="1" kern="1200" dirty="0"/>
            <a:t>Uncomplicated Sepsis</a:t>
          </a:r>
          <a:r>
            <a:rPr lang="en-US" sz="1300" kern="1200" dirty="0"/>
            <a:t> is the early stages of sepsis in which patients typically suffer from chills, elevated heart rate, and elevated breathing rate</a:t>
          </a:r>
          <a:r>
            <a:rPr lang="en-US" sz="1300" kern="1200" baseline="30000" dirty="0"/>
            <a:t>8</a:t>
          </a:r>
          <a:r>
            <a:rPr lang="en-US" sz="1300" kern="1200" dirty="0"/>
            <a:t>. </a:t>
          </a:r>
        </a:p>
        <a:p>
          <a:pPr marL="228600" lvl="2" indent="-114300" algn="l" defTabSz="577850">
            <a:lnSpc>
              <a:spcPct val="90000"/>
            </a:lnSpc>
            <a:spcBef>
              <a:spcPct val="0"/>
            </a:spcBef>
            <a:spcAft>
              <a:spcPct val="20000"/>
            </a:spcAft>
            <a:buChar char="•"/>
          </a:pPr>
          <a:r>
            <a:rPr lang="en-US" sz="1300" b="1" kern="1200"/>
            <a:t>Severe Sepsis</a:t>
          </a:r>
          <a:r>
            <a:rPr lang="en-US" sz="1300" kern="1200"/>
            <a:t> occurs when there is organ damage due to the inflammatory response</a:t>
          </a:r>
          <a:r>
            <a:rPr lang="en-US" sz="1300" kern="1200" baseline="30000"/>
            <a:t>7</a:t>
          </a:r>
          <a:r>
            <a:rPr lang="en-US" sz="1300" kern="1200"/>
            <a:t>.</a:t>
          </a:r>
        </a:p>
        <a:p>
          <a:pPr marL="228600" lvl="2" indent="-114300" algn="l" defTabSz="577850">
            <a:lnSpc>
              <a:spcPct val="90000"/>
            </a:lnSpc>
            <a:spcBef>
              <a:spcPct val="0"/>
            </a:spcBef>
            <a:spcAft>
              <a:spcPct val="20000"/>
            </a:spcAft>
            <a:buChar char="•"/>
          </a:pPr>
          <a:r>
            <a:rPr lang="en-US" sz="1300" b="1" kern="1200"/>
            <a:t>Septic Shock</a:t>
          </a:r>
          <a:r>
            <a:rPr lang="en-US" sz="1300" kern="1200"/>
            <a:t> occurs when there is a drastic drop in blood pressure (&lt; 65mm Hg) causing high levels of lactic acid in the blood</a:t>
          </a:r>
          <a:r>
            <a:rPr lang="en-US" sz="1300" kern="1200" baseline="30000"/>
            <a:t>6</a:t>
          </a:r>
          <a:r>
            <a:rPr lang="en-US" sz="1300" kern="1200"/>
            <a:t>.</a:t>
          </a:r>
        </a:p>
      </dsp:txBody>
      <dsp:txXfrm>
        <a:off x="0" y="1003873"/>
        <a:ext cx="5098256" cy="2604059"/>
      </dsp:txXfrm>
    </dsp:sp>
    <dsp:sp modelId="{AF4907D8-95E7-4730-8D3F-E633F076D27A}">
      <dsp:nvSpPr>
        <dsp:cNvPr id="0" name=""/>
        <dsp:cNvSpPr/>
      </dsp:nvSpPr>
      <dsp:spPr>
        <a:xfrm>
          <a:off x="0" y="3607933"/>
          <a:ext cx="5098256" cy="93483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Systemic Inflammatory Response Syndrome (SIRS)</a:t>
          </a:r>
          <a:r>
            <a:rPr lang="en-US" sz="1700" kern="1200" dirty="0"/>
            <a:t> is an exaggerated defense mechanism similar to sepsis.</a:t>
          </a:r>
        </a:p>
      </dsp:txBody>
      <dsp:txXfrm>
        <a:off x="45635" y="3653568"/>
        <a:ext cx="5006986" cy="843560"/>
      </dsp:txXfrm>
    </dsp:sp>
    <dsp:sp modelId="{9063326F-6BCF-4A45-B13D-37D200DEF1DF}">
      <dsp:nvSpPr>
        <dsp:cNvPr id="0" name=""/>
        <dsp:cNvSpPr/>
      </dsp:nvSpPr>
      <dsp:spPr>
        <a:xfrm>
          <a:off x="0" y="4542763"/>
          <a:ext cx="5098256" cy="10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7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Symptoms include low blood pressure, abnormal body temperature, or abnormal white blood cell count</a:t>
          </a:r>
          <a:r>
            <a:rPr lang="en-US" sz="1300" kern="1200" baseline="30000"/>
            <a:t>2</a:t>
          </a:r>
          <a:r>
            <a:rPr lang="en-US" sz="1300" kern="1200"/>
            <a:t>. </a:t>
          </a:r>
        </a:p>
        <a:p>
          <a:pPr marL="114300" lvl="1" indent="-114300" algn="l" defTabSz="577850">
            <a:lnSpc>
              <a:spcPct val="90000"/>
            </a:lnSpc>
            <a:spcBef>
              <a:spcPct val="0"/>
            </a:spcBef>
            <a:spcAft>
              <a:spcPct val="20000"/>
            </a:spcAft>
            <a:buChar char="•"/>
          </a:pPr>
          <a:r>
            <a:rPr lang="en-US" sz="1300" kern="1200"/>
            <a:t>Like Sepsis, there is no singular cause for SIRS. </a:t>
          </a:r>
        </a:p>
        <a:p>
          <a:pPr marL="114300" lvl="1" indent="-114300" algn="l" defTabSz="577850">
            <a:lnSpc>
              <a:spcPct val="90000"/>
            </a:lnSpc>
            <a:spcBef>
              <a:spcPct val="0"/>
            </a:spcBef>
            <a:spcAft>
              <a:spcPct val="20000"/>
            </a:spcAft>
            <a:buChar char="•"/>
          </a:pPr>
          <a:r>
            <a:rPr lang="en-US" sz="1300" kern="1200"/>
            <a:t>Unlike sepsis, SIRS is caused by a variety of stressors like infections, surgeries, inflammation, etc.</a:t>
          </a:r>
          <a:r>
            <a:rPr lang="en-US" sz="1300" kern="1200" baseline="30000"/>
            <a:t>2</a:t>
          </a:r>
          <a:endParaRPr lang="en-US" sz="1300" kern="1200"/>
        </a:p>
      </dsp:txBody>
      <dsp:txXfrm>
        <a:off x="0" y="4542763"/>
        <a:ext cx="5098256" cy="1038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B34F0-1D23-4534-A7DC-09A809FE1F12}">
      <dsp:nvSpPr>
        <dsp:cNvPr id="0" name=""/>
        <dsp:cNvSpPr/>
      </dsp:nvSpPr>
      <dsp:spPr>
        <a:xfrm>
          <a:off x="0" y="240077"/>
          <a:ext cx="5098256" cy="104480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Data was acquired via sequencing of </a:t>
          </a:r>
          <a:r>
            <a:rPr lang="en-US" sz="1900" b="1" kern="1200" dirty="0"/>
            <a:t>peripheral blood RNA</a:t>
          </a:r>
          <a:r>
            <a:rPr lang="en-US" sz="1900" kern="1200" dirty="0"/>
            <a:t> from whole blood cells of 132 subjects using an Illumina Genome Analyzer</a:t>
          </a:r>
          <a:r>
            <a:rPr lang="en-US" sz="1900" kern="1200" baseline="30000" dirty="0"/>
            <a:t>9</a:t>
          </a:r>
          <a:r>
            <a:rPr lang="en-US" sz="1900" kern="1200" dirty="0"/>
            <a:t>.</a:t>
          </a:r>
        </a:p>
      </dsp:txBody>
      <dsp:txXfrm>
        <a:off x="51003" y="291080"/>
        <a:ext cx="4996250" cy="942803"/>
      </dsp:txXfrm>
    </dsp:sp>
    <dsp:sp modelId="{93A70DDD-A6C6-4809-8F9A-D402B91335B9}">
      <dsp:nvSpPr>
        <dsp:cNvPr id="0" name=""/>
        <dsp:cNvSpPr/>
      </dsp:nvSpPr>
      <dsp:spPr>
        <a:xfrm>
          <a:off x="0" y="1284887"/>
          <a:ext cx="5098256"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7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SIRS: </a:t>
          </a:r>
          <a:r>
            <a:rPr lang="en-US" sz="1500" b="1" kern="1200" dirty="0"/>
            <a:t>n=26</a:t>
          </a:r>
          <a:r>
            <a:rPr lang="en-US" sz="1500" kern="1200" dirty="0"/>
            <a:t> patients</a:t>
          </a:r>
          <a:r>
            <a:rPr lang="en-US" sz="1500" kern="1200" baseline="30000" dirty="0"/>
            <a:t>9</a:t>
          </a:r>
          <a:r>
            <a:rPr lang="en-US" sz="1500" kern="1200" dirty="0"/>
            <a:t>.</a:t>
          </a:r>
        </a:p>
        <a:p>
          <a:pPr marL="114300" lvl="1" indent="-114300" algn="l" defTabSz="666750">
            <a:lnSpc>
              <a:spcPct val="90000"/>
            </a:lnSpc>
            <a:spcBef>
              <a:spcPct val="0"/>
            </a:spcBef>
            <a:spcAft>
              <a:spcPct val="20000"/>
            </a:spcAft>
            <a:buChar char="•"/>
          </a:pPr>
          <a:r>
            <a:rPr lang="en-US" sz="1500" kern="1200" dirty="0"/>
            <a:t>Sepsis: </a:t>
          </a:r>
          <a:r>
            <a:rPr lang="en-US" sz="1500" b="1" kern="1200" dirty="0"/>
            <a:t>n=106</a:t>
          </a:r>
          <a:r>
            <a:rPr lang="en-US" sz="1500" kern="1200" dirty="0"/>
            <a:t> patients, of which 78 survived</a:t>
          </a:r>
          <a:r>
            <a:rPr lang="en-US" sz="1500" kern="1200" baseline="30000" dirty="0"/>
            <a:t>9</a:t>
          </a:r>
          <a:r>
            <a:rPr lang="en-US" sz="1500" kern="1200" dirty="0"/>
            <a:t>.</a:t>
          </a:r>
        </a:p>
      </dsp:txBody>
      <dsp:txXfrm>
        <a:off x="0" y="1284887"/>
        <a:ext cx="5098256" cy="521122"/>
      </dsp:txXfrm>
    </dsp:sp>
    <dsp:sp modelId="{F1A44793-1B97-4689-A85E-3C09509387A9}">
      <dsp:nvSpPr>
        <dsp:cNvPr id="0" name=""/>
        <dsp:cNvSpPr/>
      </dsp:nvSpPr>
      <dsp:spPr>
        <a:xfrm>
          <a:off x="0" y="1806009"/>
          <a:ext cx="5098256" cy="1044809"/>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Used 16 samples of the 132 subjects, 4 from each of the following groups:</a:t>
          </a:r>
        </a:p>
      </dsp:txBody>
      <dsp:txXfrm>
        <a:off x="51003" y="1857012"/>
        <a:ext cx="4996250" cy="942803"/>
      </dsp:txXfrm>
    </dsp:sp>
    <dsp:sp modelId="{2C1A765D-91DB-4D4D-993E-F63523403F7D}">
      <dsp:nvSpPr>
        <dsp:cNvPr id="0" name=""/>
        <dsp:cNvSpPr/>
      </dsp:nvSpPr>
      <dsp:spPr>
        <a:xfrm>
          <a:off x="0" y="2850819"/>
          <a:ext cx="5098256"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7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1" kern="1200" dirty="0"/>
            <a:t>SIRS</a:t>
          </a:r>
        </a:p>
        <a:p>
          <a:pPr marL="114300" lvl="1" indent="-114300" algn="l" defTabSz="666750">
            <a:lnSpc>
              <a:spcPct val="90000"/>
            </a:lnSpc>
            <a:spcBef>
              <a:spcPct val="0"/>
            </a:spcBef>
            <a:spcAft>
              <a:spcPct val="20000"/>
            </a:spcAft>
            <a:buChar char="•"/>
          </a:pPr>
          <a:r>
            <a:rPr lang="en-US" sz="1500" b="1" kern="1200" dirty="0"/>
            <a:t>Severe Sepsis</a:t>
          </a:r>
        </a:p>
        <a:p>
          <a:pPr marL="114300" lvl="1" indent="-114300" algn="l" defTabSz="666750">
            <a:lnSpc>
              <a:spcPct val="90000"/>
            </a:lnSpc>
            <a:spcBef>
              <a:spcPct val="0"/>
            </a:spcBef>
            <a:spcAft>
              <a:spcPct val="20000"/>
            </a:spcAft>
            <a:buChar char="•"/>
          </a:pPr>
          <a:r>
            <a:rPr lang="en-US" sz="1500" b="1" kern="1200" dirty="0"/>
            <a:t>Septic Shock</a:t>
          </a:r>
        </a:p>
        <a:p>
          <a:pPr marL="114300" lvl="1" indent="-114300" algn="l" defTabSz="666750">
            <a:lnSpc>
              <a:spcPct val="90000"/>
            </a:lnSpc>
            <a:spcBef>
              <a:spcPct val="0"/>
            </a:spcBef>
            <a:spcAft>
              <a:spcPct val="20000"/>
            </a:spcAft>
            <a:buChar char="•"/>
          </a:pPr>
          <a:r>
            <a:rPr lang="en-US" sz="1500" b="1" kern="1200" dirty="0"/>
            <a:t>Uncomplicated Sepsis</a:t>
          </a:r>
        </a:p>
      </dsp:txBody>
      <dsp:txXfrm>
        <a:off x="0" y="2850819"/>
        <a:ext cx="5098256" cy="1042245"/>
      </dsp:txXfrm>
    </dsp:sp>
    <dsp:sp modelId="{0E0BDA96-8F5F-4B53-8218-A8E75CDE2E7A}">
      <dsp:nvSpPr>
        <dsp:cNvPr id="0" name=""/>
        <dsp:cNvSpPr/>
      </dsp:nvSpPr>
      <dsp:spPr>
        <a:xfrm>
          <a:off x="0" y="3893064"/>
          <a:ext cx="5098256" cy="1044809"/>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Single or Paired End?</a:t>
          </a:r>
        </a:p>
        <a:p>
          <a:pPr marL="0" lvl="0" indent="0" algn="l" defTabSz="844550">
            <a:lnSpc>
              <a:spcPct val="90000"/>
            </a:lnSpc>
            <a:spcBef>
              <a:spcPct val="0"/>
            </a:spcBef>
            <a:spcAft>
              <a:spcPct val="35000"/>
            </a:spcAft>
            <a:buNone/>
          </a:pPr>
          <a:r>
            <a:rPr lang="en-US" sz="1900" kern="1200" dirty="0"/>
            <a:t>Multiple Lanes/Multiple SRR files?</a:t>
          </a:r>
        </a:p>
      </dsp:txBody>
      <dsp:txXfrm>
        <a:off x="51003" y="3944067"/>
        <a:ext cx="4996250" cy="942803"/>
      </dsp:txXfrm>
    </dsp:sp>
    <dsp:sp modelId="{69DBB7C1-9F75-454B-BD43-84E0EF67F7C7}">
      <dsp:nvSpPr>
        <dsp:cNvPr id="0" name=""/>
        <dsp:cNvSpPr/>
      </dsp:nvSpPr>
      <dsp:spPr>
        <a:xfrm>
          <a:off x="0" y="4937874"/>
          <a:ext cx="5098256"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7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Reads were single ended and not run in multiple lanes nor provided as multiple SRR files</a:t>
          </a:r>
        </a:p>
      </dsp:txBody>
      <dsp:txXfrm>
        <a:off x="0" y="4937874"/>
        <a:ext cx="5098256"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D7F80-7867-40E6-8936-539A4FB7F473}" type="datetimeFigureOut">
              <a:rPr lang="en-US" smtClean="0"/>
              <a:t>11/30/2021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969C-A959-4687-8A46-2382E159ECCA}" type="slidenum">
              <a:rPr lang="en-US" smtClean="0"/>
              <a:t>‹#›</a:t>
            </a:fld>
            <a:endParaRPr lang="en-US"/>
          </a:p>
        </p:txBody>
      </p:sp>
    </p:spTree>
    <p:extLst>
      <p:ext uri="{BB962C8B-B14F-4D97-AF65-F5344CB8AC3E}">
        <p14:creationId xmlns:p14="http://schemas.microsoft.com/office/powerpoint/2010/main" val="395497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D4969C-A959-4687-8A46-2382E159ECCA}" type="slidenum">
              <a:rPr lang="en-US" smtClean="0"/>
              <a:t>5</a:t>
            </a:fld>
            <a:endParaRPr lang="en-US"/>
          </a:p>
        </p:txBody>
      </p:sp>
    </p:spTree>
    <p:extLst>
      <p:ext uri="{BB962C8B-B14F-4D97-AF65-F5344CB8AC3E}">
        <p14:creationId xmlns:p14="http://schemas.microsoft.com/office/powerpoint/2010/main" val="662791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155 upregulated genes </a:t>
            </a:r>
          </a:p>
        </p:txBody>
      </p:sp>
      <p:sp>
        <p:nvSpPr>
          <p:cNvPr id="4" name="Slide Number Placeholder 3"/>
          <p:cNvSpPr>
            <a:spLocks noGrp="1"/>
          </p:cNvSpPr>
          <p:nvPr>
            <p:ph type="sldNum" sz="quarter" idx="5"/>
          </p:nvPr>
        </p:nvSpPr>
        <p:spPr/>
        <p:txBody>
          <a:bodyPr/>
          <a:lstStyle/>
          <a:p>
            <a:fld id="{92D4969C-A959-4687-8A46-2382E159ECCA}" type="slidenum">
              <a:rPr lang="en-US" smtClean="0"/>
              <a:t>17</a:t>
            </a:fld>
            <a:endParaRPr lang="en-US"/>
          </a:p>
        </p:txBody>
      </p:sp>
    </p:spTree>
    <p:extLst>
      <p:ext uri="{BB962C8B-B14F-4D97-AF65-F5344CB8AC3E}">
        <p14:creationId xmlns:p14="http://schemas.microsoft.com/office/powerpoint/2010/main" val="2378815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GNAS is linked to platelet expression https://pubmed.ncbi.nlm.nih.gov/18812479/</a:t>
            </a:r>
          </a:p>
          <a:p>
            <a:r>
              <a:rPr lang="en-US" dirty="0"/>
              <a:t>STXBP2 required for platelet secretion https://ashpublications.org/blood/article/120/12/2493/30592/Munc18b-STXBP2-is-required-for-platelet-secretion</a:t>
            </a:r>
          </a:p>
          <a:p>
            <a:r>
              <a:rPr lang="en-US" dirty="0"/>
              <a:t>DMTN affects platelet secretion pathways and aggregation as it acts as a internal calcium mobilizer regulator which affects platelet secretion pathways and aggregation, necessary for platelet motility and migration https://www.genecards.org/cgi-bin/carddisp.pl?gene=DMTN</a:t>
            </a:r>
          </a:p>
          <a:p>
            <a:r>
              <a:rPr lang="en-US" dirty="0"/>
              <a:t>UNC13D expressed with human platelets https://www.frontiersin.org/articles/10.3389/fimmu.2020.01154/full</a:t>
            </a:r>
          </a:p>
          <a:p>
            <a:r>
              <a:rPr lang="en-US" dirty="0"/>
              <a:t>PTGER2 is an platelet aggregation inhibitor pathway https://www.genecards.org/cgi-bin/carddisp.pl?gene=PTGER2</a:t>
            </a:r>
          </a:p>
          <a:p>
            <a:r>
              <a:rPr lang="en-US" dirty="0"/>
              <a:t>ABCC4 modulates platelet aggregation, when inhibited, it causes inhibition of platelet aggregation https://www.ncbi.nlm.nih.gov/pmc/articles/PMC4643005/</a:t>
            </a:r>
          </a:p>
          <a:p>
            <a:r>
              <a:rPr lang="en-US" dirty="0"/>
              <a:t>METAP1 is predicted to be involved in platelet aggregation https://rgd.mcw.edu/rgdweb/report/gene/main.html?id=1305545</a:t>
            </a:r>
          </a:p>
          <a:p>
            <a:r>
              <a:rPr lang="en-US" dirty="0"/>
              <a:t>P2RX1 involved in platelet activation during hemostasis or thrombosis https://www.ncbi.nlm.nih.gov/pmc/articles/PMC3360091/</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2D4969C-A959-4687-8A46-2382E159ECCA}" type="slidenum">
              <a:rPr lang="en-US" smtClean="0"/>
              <a:t>19</a:t>
            </a:fld>
            <a:endParaRPr lang="en-US"/>
          </a:p>
        </p:txBody>
      </p:sp>
    </p:spTree>
    <p:extLst>
      <p:ext uri="{BB962C8B-B14F-4D97-AF65-F5344CB8AC3E}">
        <p14:creationId xmlns:p14="http://schemas.microsoft.com/office/powerpoint/2010/main" val="3823530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downregulated genes </a:t>
            </a:r>
          </a:p>
        </p:txBody>
      </p:sp>
      <p:sp>
        <p:nvSpPr>
          <p:cNvPr id="4" name="Slide Number Placeholder 3"/>
          <p:cNvSpPr>
            <a:spLocks noGrp="1"/>
          </p:cNvSpPr>
          <p:nvPr>
            <p:ph type="sldNum" sz="quarter" idx="5"/>
          </p:nvPr>
        </p:nvSpPr>
        <p:spPr/>
        <p:txBody>
          <a:bodyPr/>
          <a:lstStyle/>
          <a:p>
            <a:fld id="{92D4969C-A959-4687-8A46-2382E159ECCA}" type="slidenum">
              <a:rPr lang="en-US" smtClean="0"/>
              <a:t>21</a:t>
            </a:fld>
            <a:endParaRPr lang="en-US"/>
          </a:p>
        </p:txBody>
      </p:sp>
    </p:spTree>
    <p:extLst>
      <p:ext uri="{BB962C8B-B14F-4D97-AF65-F5344CB8AC3E}">
        <p14:creationId xmlns:p14="http://schemas.microsoft.com/office/powerpoint/2010/main" val="3180214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Tophat2: </a:t>
            </a:r>
          </a:p>
          <a:p>
            <a:r>
              <a:rPr lang="en-US" dirty="0"/>
              <a:t>-G Homo_sapiens.GRCh38.103.gtf === use this </a:t>
            </a:r>
            <a:r>
              <a:rPr lang="en-US" dirty="0" err="1"/>
              <a:t>gtf</a:t>
            </a:r>
            <a:r>
              <a:rPr lang="en-US" dirty="0"/>
              <a:t> file as a transcriptome guide and to make transcriptome index files (note I gave entire path to where this file is since you are not working in that directory)</a:t>
            </a:r>
          </a:p>
          <a:p>
            <a:endParaRPr lang="en-US" dirty="0"/>
          </a:p>
          <a:p>
            <a:r>
              <a:rPr lang="en-US" dirty="0"/>
              <a:t>-o OUTPUT_DIRECTORY === whatever you want the directory to be called where all of your alignment files to go (This must be unique for each run or else will overwrite the file!!!)</a:t>
            </a:r>
          </a:p>
          <a:p>
            <a:endParaRPr lang="en-US" dirty="0"/>
          </a:p>
          <a:p>
            <a:r>
              <a:rPr lang="en-US" dirty="0"/>
              <a:t>ensembl.GRCh38.103 === prefix used for the FASTA reference and bowtie2 index files (Only give the prefix- do not give file </a:t>
            </a:r>
            <a:r>
              <a:rPr lang="en-US" dirty="0" err="1"/>
              <a:t>extenstions</a:t>
            </a:r>
            <a:r>
              <a:rPr lang="en-US" dirty="0"/>
              <a:t> like .fa or .bt2!!!) (note I gave entire path to where this file is since you are not working in that directory)</a:t>
            </a:r>
          </a:p>
          <a:p>
            <a:endParaRPr lang="en-US" dirty="0"/>
          </a:p>
          <a:p>
            <a:r>
              <a:rPr lang="en-US" dirty="0"/>
              <a:t>File1.fastq === your chosen </a:t>
            </a:r>
            <a:r>
              <a:rPr lang="en-US" dirty="0" err="1"/>
              <a:t>fastq</a:t>
            </a:r>
            <a:r>
              <a:rPr lang="en-US" dirty="0"/>
              <a:t> (if SE)</a:t>
            </a:r>
          </a:p>
          <a:p>
            <a:endParaRPr lang="en-US" dirty="0"/>
          </a:p>
          <a:p>
            <a:r>
              <a:rPr lang="en-US" dirty="0" err="1"/>
              <a:t>NAME.nohup.out</a:t>
            </a:r>
            <a:r>
              <a:rPr lang="en-US" dirty="0"/>
              <a:t> &amp; === Name of your </a:t>
            </a:r>
            <a:r>
              <a:rPr lang="en-US" dirty="0" err="1"/>
              <a:t>nohup</a:t>
            </a:r>
            <a:r>
              <a:rPr lang="en-US" dirty="0"/>
              <a:t> file (This must be unique for each run or else will overwrite the file!!! This will record all the steps and what happened during the alignment so is a very good things to have recorded)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2D4969C-A959-4687-8A46-2382E159ECCA}" type="slidenum">
              <a:rPr lang="en-US" smtClean="0"/>
              <a:t>6</a:t>
            </a:fld>
            <a:endParaRPr lang="en-US"/>
          </a:p>
        </p:txBody>
      </p:sp>
    </p:spTree>
    <p:extLst>
      <p:ext uri="{BB962C8B-B14F-4D97-AF65-F5344CB8AC3E}">
        <p14:creationId xmlns:p14="http://schemas.microsoft.com/office/powerpoint/2010/main" val="3552021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D4969C-A959-4687-8A46-2382E159ECCA}" type="slidenum">
              <a:rPr lang="en-US" smtClean="0"/>
              <a:t>7</a:t>
            </a:fld>
            <a:endParaRPr lang="en-US"/>
          </a:p>
        </p:txBody>
      </p:sp>
    </p:spTree>
    <p:extLst>
      <p:ext uri="{BB962C8B-B14F-4D97-AF65-F5344CB8AC3E}">
        <p14:creationId xmlns:p14="http://schemas.microsoft.com/office/powerpoint/2010/main" val="1699921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Sept_Shock_1 and US_3 had very low alignment percentages</a:t>
            </a:r>
          </a:p>
        </p:txBody>
      </p:sp>
      <p:sp>
        <p:nvSpPr>
          <p:cNvPr id="4" name="Slide Number Placeholder 3"/>
          <p:cNvSpPr>
            <a:spLocks noGrp="1"/>
          </p:cNvSpPr>
          <p:nvPr>
            <p:ph type="sldNum" sz="quarter" idx="5"/>
          </p:nvPr>
        </p:nvSpPr>
        <p:spPr/>
        <p:txBody>
          <a:bodyPr/>
          <a:lstStyle/>
          <a:p>
            <a:fld id="{92D4969C-A959-4687-8A46-2382E159ECCA}" type="slidenum">
              <a:rPr lang="en-US" smtClean="0"/>
              <a:t>8</a:t>
            </a:fld>
            <a:endParaRPr lang="en-US"/>
          </a:p>
        </p:txBody>
      </p:sp>
    </p:spTree>
    <p:extLst>
      <p:ext uri="{BB962C8B-B14F-4D97-AF65-F5344CB8AC3E}">
        <p14:creationId xmlns:p14="http://schemas.microsoft.com/office/powerpoint/2010/main" val="4197919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Normalized using </a:t>
            </a:r>
            <a:r>
              <a:rPr lang="en-US" dirty="0" err="1"/>
              <a:t>pseudocount</a:t>
            </a:r>
            <a:r>
              <a:rPr lang="en-US" dirty="0"/>
              <a:t> of 0.01 and log 10 scale </a:t>
            </a:r>
          </a:p>
          <a:p>
            <a:r>
              <a:rPr lang="en-US" dirty="0"/>
              <a:t>US_3 and US_4 had very low FPKM values before normalization, meaning that there is something wrong with these 2 specific samples in terms of how they were sequenced as these samples probably had low sequencing depth </a:t>
            </a:r>
          </a:p>
        </p:txBody>
      </p:sp>
      <p:sp>
        <p:nvSpPr>
          <p:cNvPr id="4" name="Slide Number Placeholder 3"/>
          <p:cNvSpPr>
            <a:spLocks noGrp="1"/>
          </p:cNvSpPr>
          <p:nvPr>
            <p:ph type="sldNum" sz="quarter" idx="5"/>
          </p:nvPr>
        </p:nvSpPr>
        <p:spPr/>
        <p:txBody>
          <a:bodyPr/>
          <a:lstStyle/>
          <a:p>
            <a:fld id="{92D4969C-A959-4687-8A46-2382E159ECCA}" type="slidenum">
              <a:rPr lang="en-US" smtClean="0"/>
              <a:t>9</a:t>
            </a:fld>
            <a:endParaRPr lang="en-US"/>
          </a:p>
        </p:txBody>
      </p:sp>
    </p:spTree>
    <p:extLst>
      <p:ext uri="{BB962C8B-B14F-4D97-AF65-F5344CB8AC3E}">
        <p14:creationId xmlns:p14="http://schemas.microsoft.com/office/powerpoint/2010/main" val="85840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log2FC &lt;= -2</a:t>
            </a:r>
          </a:p>
          <a:p>
            <a:r>
              <a:rPr lang="en-US" dirty="0" err="1"/>
              <a:t>Pvalue</a:t>
            </a:r>
            <a:r>
              <a:rPr lang="en-US" dirty="0"/>
              <a:t> &lt; 0.01 </a:t>
            </a:r>
          </a:p>
          <a:p>
            <a:endParaRPr lang="en-US" dirty="0"/>
          </a:p>
        </p:txBody>
      </p:sp>
      <p:sp>
        <p:nvSpPr>
          <p:cNvPr id="4" name="Slide Number Placeholder 3"/>
          <p:cNvSpPr>
            <a:spLocks noGrp="1"/>
          </p:cNvSpPr>
          <p:nvPr>
            <p:ph type="sldNum" sz="quarter" idx="5"/>
          </p:nvPr>
        </p:nvSpPr>
        <p:spPr/>
        <p:txBody>
          <a:bodyPr/>
          <a:lstStyle/>
          <a:p>
            <a:fld id="{92D4969C-A959-4687-8A46-2382E159ECCA}" type="slidenum">
              <a:rPr lang="en-US" smtClean="0"/>
              <a:t>10</a:t>
            </a:fld>
            <a:endParaRPr lang="en-US"/>
          </a:p>
        </p:txBody>
      </p:sp>
    </p:spTree>
    <p:extLst>
      <p:ext uri="{BB962C8B-B14F-4D97-AF65-F5344CB8AC3E}">
        <p14:creationId xmlns:p14="http://schemas.microsoft.com/office/powerpoint/2010/main" val="4213937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log2FC &lt;= -2</a:t>
            </a:r>
          </a:p>
          <a:p>
            <a:r>
              <a:rPr lang="en-US" dirty="0" err="1"/>
              <a:t>Pvalue</a:t>
            </a:r>
            <a:r>
              <a:rPr lang="en-US" dirty="0"/>
              <a:t> &lt; 0.01 </a:t>
            </a:r>
          </a:p>
          <a:p>
            <a:r>
              <a:rPr lang="en-US" dirty="0"/>
              <a:t>Resulted in 162 genes of interest based off these conditions from the </a:t>
            </a:r>
            <a:r>
              <a:rPr lang="en-US" dirty="0" err="1"/>
              <a:t>cuffdiff</a:t>
            </a:r>
            <a:r>
              <a:rPr lang="en-US" dirty="0"/>
              <a:t> run with stats </a:t>
            </a:r>
          </a:p>
        </p:txBody>
      </p:sp>
      <p:sp>
        <p:nvSpPr>
          <p:cNvPr id="4" name="Slide Number Placeholder 3"/>
          <p:cNvSpPr>
            <a:spLocks noGrp="1"/>
          </p:cNvSpPr>
          <p:nvPr>
            <p:ph type="sldNum" sz="quarter" idx="5"/>
          </p:nvPr>
        </p:nvSpPr>
        <p:spPr/>
        <p:txBody>
          <a:bodyPr/>
          <a:lstStyle/>
          <a:p>
            <a:fld id="{92D4969C-A959-4687-8A46-2382E159ECCA}" type="slidenum">
              <a:rPr lang="en-US" smtClean="0"/>
              <a:t>11</a:t>
            </a:fld>
            <a:endParaRPr lang="en-US"/>
          </a:p>
        </p:txBody>
      </p:sp>
    </p:spTree>
    <p:extLst>
      <p:ext uri="{BB962C8B-B14F-4D97-AF65-F5344CB8AC3E}">
        <p14:creationId xmlns:p14="http://schemas.microsoft.com/office/powerpoint/2010/main" val="1971997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D4969C-A959-4687-8A46-2382E159ECCA}" type="slidenum">
              <a:rPr lang="en-US" smtClean="0"/>
              <a:t>12</a:t>
            </a:fld>
            <a:endParaRPr lang="en-US"/>
          </a:p>
        </p:txBody>
      </p:sp>
    </p:spTree>
    <p:extLst>
      <p:ext uri="{BB962C8B-B14F-4D97-AF65-F5344CB8AC3E}">
        <p14:creationId xmlns:p14="http://schemas.microsoft.com/office/powerpoint/2010/main" val="230282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D4969C-A959-4687-8A46-2382E159ECCA}" type="slidenum">
              <a:rPr lang="en-US" smtClean="0"/>
              <a:t>13</a:t>
            </a:fld>
            <a:endParaRPr lang="en-US"/>
          </a:p>
        </p:txBody>
      </p:sp>
    </p:spTree>
    <p:extLst>
      <p:ext uri="{BB962C8B-B14F-4D97-AF65-F5344CB8AC3E}">
        <p14:creationId xmlns:p14="http://schemas.microsoft.com/office/powerpoint/2010/main" val="57305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404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1967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92668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4423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7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3750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7527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5902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1EB5C9-1307-BA42-ABA2-0BC069CD8E7F}" type="datetimeFigureOut">
              <a:rPr lang="en-US" smtClean="0"/>
              <a:t>11/30/2021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6583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41EB5C9-1307-BA42-ABA2-0BC069CD8E7F}" type="datetimeFigureOut">
              <a:rPr lang="en-US" smtClean="0"/>
              <a:t>11/30/2021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95120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48847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41EB5C9-1307-BA42-ABA2-0BC069CD8E7F}" type="datetimeFigureOut">
              <a:rPr lang="en-US" smtClean="0"/>
              <a:t>11/30/2021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5EF2332-01BF-834F-8236-50238282D53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98584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5000" y="2438400"/>
            <a:ext cx="7958667" cy="2065960"/>
          </a:xfrm>
          <a:noFill/>
        </p:spPr>
        <p:txBody>
          <a:bodyPr anchor="ctr">
            <a:normAutofit/>
          </a:bodyPr>
          <a:lstStyle/>
          <a:p>
            <a:pPr lvl="0" algn="ctr"/>
            <a:r>
              <a:rPr lang="en-US" sz="3100" b="1" dirty="0">
                <a:solidFill>
                  <a:srgbClr val="080808"/>
                </a:solidFill>
              </a:rPr>
              <a:t>RNA SEQ Analysis of Systemic Inflammatory Response Syndrome </a:t>
            </a:r>
            <a:br>
              <a:rPr lang="en-US" sz="3100" b="1" dirty="0">
                <a:solidFill>
                  <a:srgbClr val="080808"/>
                </a:solidFill>
              </a:rPr>
            </a:br>
            <a:r>
              <a:rPr lang="en-US" sz="3100" b="1" dirty="0">
                <a:solidFill>
                  <a:srgbClr val="080808"/>
                </a:solidFill>
              </a:rPr>
              <a:t> versus Severe Sepsis</a:t>
            </a:r>
          </a:p>
        </p:txBody>
      </p:sp>
      <p:sp>
        <p:nvSpPr>
          <p:cNvPr id="3" name="Subtitle 2"/>
          <p:cNvSpPr>
            <a:spLocks noGrp="1"/>
          </p:cNvSpPr>
          <p:nvPr>
            <p:ph type="subTitle" idx="1"/>
          </p:nvPr>
        </p:nvSpPr>
        <p:spPr>
          <a:xfrm>
            <a:off x="3329724" y="4518923"/>
            <a:ext cx="2484551" cy="1141851"/>
          </a:xfrm>
          <a:noFill/>
        </p:spPr>
        <p:txBody>
          <a:bodyPr>
            <a:normAutofit/>
          </a:bodyPr>
          <a:lstStyle/>
          <a:p>
            <a:pPr marL="0" lvl="0" indent="0" algn="ctr">
              <a:buNone/>
            </a:pPr>
            <a:br>
              <a:rPr lang="en-US" sz="1700" dirty="0">
                <a:solidFill>
                  <a:srgbClr val="080808"/>
                </a:solidFill>
              </a:rPr>
            </a:br>
            <a:br>
              <a:rPr lang="en-US" sz="1700" dirty="0">
                <a:solidFill>
                  <a:srgbClr val="080808"/>
                </a:solidFill>
              </a:rPr>
            </a:br>
            <a:r>
              <a:rPr lang="en-US" sz="1700" dirty="0">
                <a:solidFill>
                  <a:srgbClr val="080808"/>
                </a:solidFill>
              </a:rPr>
              <a:t>Ram Ayyala</a:t>
            </a:r>
          </a:p>
        </p:txBody>
      </p:sp>
      <p:sp>
        <p:nvSpPr>
          <p:cNvPr id="4" name="Date Placeholder 3"/>
          <p:cNvSpPr>
            <a:spLocks noGrp="1"/>
          </p:cNvSpPr>
          <p:nvPr>
            <p:ph type="dt" sz="half" idx="10"/>
          </p:nvPr>
        </p:nvSpPr>
        <p:spPr>
          <a:xfrm>
            <a:off x="241299" y="5626100"/>
            <a:ext cx="1926609" cy="365125"/>
          </a:xfrm>
        </p:spPr>
        <p:txBody>
          <a:bodyPr>
            <a:normAutofit/>
          </a:bodyPr>
          <a:lstStyle/>
          <a:p>
            <a:pPr marL="0" lvl="0" indent="0">
              <a:spcAft>
                <a:spcPts val="600"/>
              </a:spcAft>
              <a:buNone/>
            </a:pPr>
            <a:r>
              <a:rPr lang="en-US">
                <a:solidFill>
                  <a:srgbClr val="FFFFFF"/>
                </a:solidFill>
              </a:rPr>
              <a:t>11/29/2021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E268116-E2A7-4F98-8812-192B4975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499" y="4685037"/>
            <a:ext cx="8181805" cy="1057655"/>
          </a:xfrm>
        </p:spPr>
        <p:txBody>
          <a:bodyPr vert="horz" lIns="91440" tIns="45720" rIns="91440" bIns="45720" rtlCol="0" anchor="b">
            <a:normAutofit/>
          </a:bodyPr>
          <a:lstStyle/>
          <a:p>
            <a:pPr marL="0" lvl="0" indent="0"/>
            <a:r>
              <a:rPr lang="en-US" sz="3600" dirty="0">
                <a:solidFill>
                  <a:schemeClr val="tx1">
                    <a:lumMod val="85000"/>
                    <a:lumOff val="15000"/>
                  </a:schemeClr>
                </a:solidFill>
              </a:rPr>
              <a:t>Results: PCA Analysis of FPKM values of All Samples</a:t>
            </a:r>
          </a:p>
        </p:txBody>
      </p:sp>
      <p:cxnSp>
        <p:nvCxnSpPr>
          <p:cNvPr id="16" name="Straight Connector 15">
            <a:extLst>
              <a:ext uri="{FF2B5EF4-FFF2-40B4-BE49-F238E27FC236}">
                <a16:creationId xmlns:a16="http://schemas.microsoft.com/office/drawing/2014/main" id="{73D8893D-DEBE-4F67-901F-166F75E9C6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BEFFA83-BC6D-4CD2-A2BA-98AD67423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9">
            <a:extLst>
              <a:ext uri="{FF2B5EF4-FFF2-40B4-BE49-F238E27FC236}">
                <a16:creationId xmlns:a16="http://schemas.microsoft.com/office/drawing/2014/main" id="{AB5696BF-D495-4CAC-AA8A-4EBFF2C32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 scatter chart&#10;&#10;Description automatically generated">
            <a:extLst>
              <a:ext uri="{FF2B5EF4-FFF2-40B4-BE49-F238E27FC236}">
                <a16:creationId xmlns:a16="http://schemas.microsoft.com/office/drawing/2014/main" id="{51481238-FF99-4CC5-98B4-6089CBDE921C}"/>
              </a:ext>
            </a:extLst>
          </p:cNvPr>
          <p:cNvPicPr>
            <a:picLocks noChangeAspect="1"/>
          </p:cNvPicPr>
          <p:nvPr/>
        </p:nvPicPr>
        <p:blipFill>
          <a:blip r:embed="rId3"/>
          <a:stretch>
            <a:fillRect/>
          </a:stretch>
        </p:blipFill>
        <p:spPr>
          <a:xfrm>
            <a:off x="1541440" y="319513"/>
            <a:ext cx="6592910" cy="43901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E268116-E2A7-4F98-8812-192B4975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499" y="4550229"/>
            <a:ext cx="8181805" cy="1057655"/>
          </a:xfrm>
        </p:spPr>
        <p:txBody>
          <a:bodyPr vert="horz" lIns="91440" tIns="45720" rIns="91440" bIns="45720" rtlCol="0" anchor="b">
            <a:normAutofit/>
          </a:bodyPr>
          <a:lstStyle/>
          <a:p>
            <a:pPr marL="0" lvl="0" indent="0"/>
            <a:r>
              <a:rPr lang="en-US" sz="3600" dirty="0">
                <a:solidFill>
                  <a:schemeClr val="tx1">
                    <a:lumMod val="85000"/>
                    <a:lumOff val="15000"/>
                  </a:schemeClr>
                </a:solidFill>
              </a:rPr>
              <a:t>Results: PCA Analysis of Filtered FPKM values of All Samples</a:t>
            </a:r>
          </a:p>
        </p:txBody>
      </p:sp>
      <p:cxnSp>
        <p:nvCxnSpPr>
          <p:cNvPr id="16" name="Straight Connector 15">
            <a:extLst>
              <a:ext uri="{FF2B5EF4-FFF2-40B4-BE49-F238E27FC236}">
                <a16:creationId xmlns:a16="http://schemas.microsoft.com/office/drawing/2014/main" id="{73D8893D-DEBE-4F67-901F-166F75E9C6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BEFFA83-BC6D-4CD2-A2BA-98AD67423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9">
            <a:extLst>
              <a:ext uri="{FF2B5EF4-FFF2-40B4-BE49-F238E27FC236}">
                <a16:creationId xmlns:a16="http://schemas.microsoft.com/office/drawing/2014/main" id="{AB5696BF-D495-4CAC-AA8A-4EBFF2C32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51481238-FF99-4CC5-98B4-6089CBDE921C}"/>
              </a:ext>
            </a:extLst>
          </p:cNvPr>
          <p:cNvPicPr>
            <a:picLocks noChangeAspect="1"/>
          </p:cNvPicPr>
          <p:nvPr/>
        </p:nvPicPr>
        <p:blipFill>
          <a:blip r:embed="rId3"/>
          <a:srcRect/>
          <a:stretch/>
        </p:blipFill>
        <p:spPr>
          <a:xfrm>
            <a:off x="1312608" y="256525"/>
            <a:ext cx="6592909" cy="4390174"/>
          </a:xfrm>
          <a:prstGeom prst="rect">
            <a:avLst/>
          </a:prstGeom>
        </p:spPr>
      </p:pic>
    </p:spTree>
    <p:extLst>
      <p:ext uri="{BB962C8B-B14F-4D97-AF65-F5344CB8AC3E}">
        <p14:creationId xmlns:p14="http://schemas.microsoft.com/office/powerpoint/2010/main" val="174985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499" y="4550229"/>
            <a:ext cx="8181805" cy="1057655"/>
          </a:xfrm>
        </p:spPr>
        <p:txBody>
          <a:bodyPr vert="horz" lIns="91440" tIns="45720" rIns="91440" bIns="45720" rtlCol="0" anchor="b">
            <a:normAutofit/>
          </a:bodyPr>
          <a:lstStyle/>
          <a:p>
            <a:pPr marL="0" lvl="0" indent="0"/>
            <a:r>
              <a:rPr lang="en-US" sz="3600" dirty="0">
                <a:solidFill>
                  <a:schemeClr val="tx1">
                    <a:lumMod val="85000"/>
                    <a:lumOff val="15000"/>
                  </a:schemeClr>
                </a:solidFill>
              </a:rPr>
              <a:t>Results: Heatmap of Filtered FPKM values of All Samples VS Filtered Genes</a:t>
            </a:r>
          </a:p>
        </p:txBody>
      </p:sp>
      <p:pic>
        <p:nvPicPr>
          <p:cNvPr id="3" name="Picture 1"/>
          <p:cNvPicPr>
            <a:picLocks noGrp="1" noChangeAspect="1"/>
          </p:cNvPicPr>
          <p:nvPr/>
        </p:nvPicPr>
        <p:blipFill>
          <a:blip r:embed="rId3"/>
          <a:stretch/>
        </p:blipFill>
        <p:spPr bwMode="auto">
          <a:xfrm>
            <a:off x="1279172" y="248622"/>
            <a:ext cx="6409983" cy="4268365"/>
          </a:xfrm>
          <a:prstGeom prst="rect">
            <a:avLst/>
          </a:prstGeom>
          <a:noFill/>
        </p:spPr>
      </p:pic>
      <p:cxnSp>
        <p:nvCxnSpPr>
          <p:cNvPr id="16" name="Straight Connector 1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489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499" y="4550229"/>
            <a:ext cx="8181805" cy="1057655"/>
          </a:xfrm>
        </p:spPr>
        <p:txBody>
          <a:bodyPr vert="horz" lIns="91440" tIns="45720" rIns="91440" bIns="45720" rtlCol="0" anchor="b">
            <a:normAutofit/>
          </a:bodyPr>
          <a:lstStyle/>
          <a:p>
            <a:pPr marL="0" lvl="0" indent="0"/>
            <a:r>
              <a:rPr lang="en-US" sz="3600" dirty="0">
                <a:solidFill>
                  <a:schemeClr val="tx1">
                    <a:lumMod val="85000"/>
                    <a:lumOff val="15000"/>
                  </a:schemeClr>
                </a:solidFill>
              </a:rPr>
              <a:t>Results: Heatmap of Filtered FPKM values of All Samples VS Filtered Genes</a:t>
            </a:r>
          </a:p>
        </p:txBody>
      </p:sp>
      <p:pic>
        <p:nvPicPr>
          <p:cNvPr id="3" name="Picture 1"/>
          <p:cNvPicPr>
            <a:picLocks noGrp="1" noChangeAspect="1"/>
          </p:cNvPicPr>
          <p:nvPr/>
        </p:nvPicPr>
        <p:blipFill>
          <a:blip r:embed="rId3"/>
          <a:stretch/>
        </p:blipFill>
        <p:spPr bwMode="auto">
          <a:xfrm>
            <a:off x="1185525" y="28060"/>
            <a:ext cx="6847075" cy="4559422"/>
          </a:xfrm>
          <a:prstGeom prst="rect">
            <a:avLst/>
          </a:prstGeom>
          <a:noFill/>
        </p:spPr>
      </p:pic>
      <p:cxnSp>
        <p:nvCxnSpPr>
          <p:cNvPr id="16" name="Straight Connector 1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499" y="4550229"/>
            <a:ext cx="8181805" cy="1057655"/>
          </a:xfrm>
        </p:spPr>
        <p:txBody>
          <a:bodyPr vert="horz" lIns="91440" tIns="45720" rIns="91440" bIns="45720" rtlCol="0" anchor="b">
            <a:normAutofit/>
          </a:bodyPr>
          <a:lstStyle/>
          <a:p>
            <a:pPr marL="0" lvl="0" indent="0"/>
            <a:r>
              <a:rPr lang="en-US" sz="3600" dirty="0">
                <a:solidFill>
                  <a:schemeClr val="tx1">
                    <a:lumMod val="85000"/>
                    <a:lumOff val="15000"/>
                  </a:schemeClr>
                </a:solidFill>
              </a:rPr>
              <a:t>Results: PCA Analysis of Filtered FPKM values of SIRS vs Severe Sepsis</a:t>
            </a:r>
          </a:p>
        </p:txBody>
      </p:sp>
      <p:pic>
        <p:nvPicPr>
          <p:cNvPr id="3" name="Picture 1"/>
          <p:cNvPicPr>
            <a:picLocks noGrp="1" noChangeAspect="1"/>
          </p:cNvPicPr>
          <p:nvPr/>
        </p:nvPicPr>
        <p:blipFill>
          <a:blip r:embed="rId2"/>
          <a:stretch/>
        </p:blipFill>
        <p:spPr bwMode="auto">
          <a:xfrm>
            <a:off x="1497546" y="185796"/>
            <a:ext cx="6554253" cy="4364433"/>
          </a:xfrm>
          <a:prstGeom prst="rect">
            <a:avLst/>
          </a:prstGeom>
          <a:noFill/>
        </p:spPr>
      </p:pic>
      <p:cxnSp>
        <p:nvCxnSpPr>
          <p:cNvPr id="16" name="Straight Connector 1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F42CC01-939B-4605-8A75-ACCF6773A65B}"/>
              </a:ext>
            </a:extLst>
          </p:cNvPr>
          <p:cNvSpPr>
            <a:spLocks noGrp="1"/>
          </p:cNvSpPr>
          <p:nvPr>
            <p:ph type="title"/>
          </p:nvPr>
        </p:nvSpPr>
        <p:spPr>
          <a:xfrm>
            <a:off x="475499" y="4550229"/>
            <a:ext cx="8181805" cy="1057655"/>
          </a:xfrm>
        </p:spPr>
        <p:txBody>
          <a:bodyPr vert="horz" lIns="91440" tIns="45720" rIns="91440" bIns="45720" rtlCol="0" anchor="b">
            <a:normAutofit/>
          </a:bodyPr>
          <a:lstStyle/>
          <a:p>
            <a:pPr marL="0" lvl="0" indent="0"/>
            <a:r>
              <a:rPr lang="en-US" sz="3600">
                <a:solidFill>
                  <a:schemeClr val="tx1">
                    <a:lumMod val="85000"/>
                    <a:lumOff val="15000"/>
                  </a:schemeClr>
                </a:solidFill>
              </a:rPr>
              <a:t>Results: Dendrogram of Filtered FPKM values of Severe Sepsis vs SIRS </a:t>
            </a:r>
          </a:p>
        </p:txBody>
      </p:sp>
      <p:pic>
        <p:nvPicPr>
          <p:cNvPr id="9" name="Content Placeholder 8" descr="Chart, box and whisker chart&#10;&#10;Description automatically generated">
            <a:extLst>
              <a:ext uri="{FF2B5EF4-FFF2-40B4-BE49-F238E27FC236}">
                <a16:creationId xmlns:a16="http://schemas.microsoft.com/office/drawing/2014/main" id="{92F04BAC-AAD1-488A-A3B1-EC66B34CE05D}"/>
              </a:ext>
            </a:extLst>
          </p:cNvPr>
          <p:cNvPicPr>
            <a:picLocks noGrp="1" noChangeAspect="1"/>
          </p:cNvPicPr>
          <p:nvPr>
            <p:ph idx="1"/>
          </p:nvPr>
        </p:nvPicPr>
        <p:blipFill>
          <a:blip r:embed="rId2"/>
          <a:stretch>
            <a:fillRect/>
          </a:stretch>
        </p:blipFill>
        <p:spPr>
          <a:xfrm>
            <a:off x="1472846" y="361766"/>
            <a:ext cx="6272434" cy="4176772"/>
          </a:xfrm>
          <a:prstGeom prst="rect">
            <a:avLst/>
          </a:prstGeom>
        </p:spPr>
      </p:pic>
      <p:cxnSp>
        <p:nvCxnSpPr>
          <p:cNvPr id="22" name="Straight Connector 21">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D5581-47B9-45FC-8A7E-0A057684F4EE}"/>
              </a:ext>
            </a:extLst>
          </p:cNvPr>
          <p:cNvSpPr>
            <a:spLocks noGrp="1"/>
          </p:cNvSpPr>
          <p:nvPr>
            <p:ph type="title"/>
          </p:nvPr>
        </p:nvSpPr>
        <p:spPr>
          <a:xfrm>
            <a:off x="475499" y="4550229"/>
            <a:ext cx="8181805" cy="1057655"/>
          </a:xfrm>
        </p:spPr>
        <p:txBody>
          <a:bodyPr vert="horz" lIns="91440" tIns="45720" rIns="91440" bIns="45720" rtlCol="0" anchor="b">
            <a:normAutofit/>
          </a:bodyPr>
          <a:lstStyle/>
          <a:p>
            <a:r>
              <a:rPr lang="en-US" sz="3300">
                <a:solidFill>
                  <a:schemeClr val="tx1">
                    <a:lumMod val="85000"/>
                    <a:lumOff val="15000"/>
                  </a:schemeClr>
                </a:solidFill>
              </a:rPr>
              <a:t>Results: Heatmap of Filtered FPKM values of SIRS &amp; Severe Sepsis Samples VS Filtered Genes</a:t>
            </a:r>
          </a:p>
        </p:txBody>
      </p:sp>
      <p:pic>
        <p:nvPicPr>
          <p:cNvPr id="5" name="Content Placeholder 4" descr="Diagram, schematic&#10;&#10;Description automatically generated">
            <a:extLst>
              <a:ext uri="{FF2B5EF4-FFF2-40B4-BE49-F238E27FC236}">
                <a16:creationId xmlns:a16="http://schemas.microsoft.com/office/drawing/2014/main" id="{AEA3D91E-B755-4552-A6BE-FBCD74C4FC1B}"/>
              </a:ext>
            </a:extLst>
          </p:cNvPr>
          <p:cNvPicPr>
            <a:picLocks noGrp="1" noChangeAspect="1"/>
          </p:cNvPicPr>
          <p:nvPr>
            <p:ph idx="1"/>
          </p:nvPr>
        </p:nvPicPr>
        <p:blipFill>
          <a:blip r:embed="rId2"/>
          <a:stretch>
            <a:fillRect/>
          </a:stretch>
        </p:blipFill>
        <p:spPr>
          <a:xfrm>
            <a:off x="989547" y="201741"/>
            <a:ext cx="6757453" cy="4499743"/>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8862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 name="Rectangle 16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 name="Rectangle 16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0" name="Straight Connector 16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2" name="Rectangle 171">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499" y="4550229"/>
            <a:ext cx="8181805" cy="1057655"/>
          </a:xfrm>
        </p:spPr>
        <p:txBody>
          <a:bodyPr vert="horz" lIns="91440" tIns="45720" rIns="91440" bIns="45720" rtlCol="0" anchor="b">
            <a:normAutofit/>
          </a:bodyPr>
          <a:lstStyle/>
          <a:p>
            <a:pPr marL="0" lvl="0" indent="0"/>
            <a:r>
              <a:rPr lang="en-US" sz="4000">
                <a:solidFill>
                  <a:schemeClr val="tx1">
                    <a:lumMod val="85000"/>
                    <a:lumOff val="15000"/>
                  </a:schemeClr>
                </a:solidFill>
              </a:rPr>
              <a:t>Pathway Analysis:Upregulated Genes</a:t>
            </a:r>
          </a:p>
        </p:txBody>
      </p:sp>
      <p:sp>
        <p:nvSpPr>
          <p:cNvPr id="3" name="Content Placeholder 2"/>
          <p:cNvSpPr>
            <a:spLocks noGrp="1"/>
          </p:cNvSpPr>
          <p:nvPr>
            <p:ph idx="1"/>
          </p:nvPr>
        </p:nvSpPr>
        <p:spPr>
          <a:xfrm>
            <a:off x="475499" y="5727515"/>
            <a:ext cx="8193826" cy="515477"/>
          </a:xfrm>
        </p:spPr>
        <p:txBody>
          <a:bodyPr vert="horz" lIns="91440" tIns="45720" rIns="91440" bIns="45720" rtlCol="0">
            <a:normAutofit/>
          </a:bodyPr>
          <a:lstStyle/>
          <a:p>
            <a:pPr marL="0" lvl="0" indent="0">
              <a:buNone/>
            </a:pPr>
            <a:r>
              <a:rPr lang="en-US" sz="1700" cap="all" spc="200">
                <a:solidFill>
                  <a:schemeClr val="tx1">
                    <a:lumMod val="85000"/>
                    <a:lumOff val="15000"/>
                  </a:schemeClr>
                </a:solidFill>
                <a:latin typeface="+mj-lt"/>
              </a:rPr>
              <a:t>IPA Upregulated Pathway</a:t>
            </a:r>
          </a:p>
        </p:txBody>
      </p:sp>
      <p:cxnSp>
        <p:nvCxnSpPr>
          <p:cNvPr id="174" name="Straight Connector 173">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76" name="Rectangle 175">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Rectangle 177">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11763873" name="Table 811763872"/>
          <p:cNvGraphicFramePr>
            <a:graphicFrameLocks noGrp="1"/>
          </p:cNvGraphicFramePr>
          <p:nvPr>
            <p:extLst>
              <p:ext uri="{D42A27DB-BD31-4B8C-83A1-F6EECF244321}">
                <p14:modId xmlns:p14="http://schemas.microsoft.com/office/powerpoint/2010/main" val="2644756274"/>
              </p:ext>
            </p:extLst>
          </p:nvPr>
        </p:nvGraphicFramePr>
        <p:xfrm>
          <a:off x="476592" y="1661109"/>
          <a:ext cx="8187350" cy="1560680"/>
        </p:xfrm>
        <a:graphic>
          <a:graphicData uri="http://schemas.openxmlformats.org/drawingml/2006/table">
            <a:tbl>
              <a:tblPr firstRow="1" bandRow="1">
                <a:noFill/>
              </a:tblPr>
              <a:tblGrid>
                <a:gridCol w="2285843">
                  <a:extLst>
                    <a:ext uri="{9D8B030D-6E8A-4147-A177-3AD203B41FA5}">
                      <a16:colId xmlns:a16="http://schemas.microsoft.com/office/drawing/2014/main" val="20000"/>
                    </a:ext>
                  </a:extLst>
                </a:gridCol>
                <a:gridCol w="1730256">
                  <a:extLst>
                    <a:ext uri="{9D8B030D-6E8A-4147-A177-3AD203B41FA5}">
                      <a16:colId xmlns:a16="http://schemas.microsoft.com/office/drawing/2014/main" val="20001"/>
                    </a:ext>
                  </a:extLst>
                </a:gridCol>
                <a:gridCol w="1058353">
                  <a:extLst>
                    <a:ext uri="{9D8B030D-6E8A-4147-A177-3AD203B41FA5}">
                      <a16:colId xmlns:a16="http://schemas.microsoft.com/office/drawing/2014/main" val="20002"/>
                    </a:ext>
                  </a:extLst>
                </a:gridCol>
                <a:gridCol w="1947807">
                  <a:extLst>
                    <a:ext uri="{9D8B030D-6E8A-4147-A177-3AD203B41FA5}">
                      <a16:colId xmlns:a16="http://schemas.microsoft.com/office/drawing/2014/main" val="20003"/>
                    </a:ext>
                  </a:extLst>
                </a:gridCol>
                <a:gridCol w="1165091">
                  <a:extLst>
                    <a:ext uri="{9D8B030D-6E8A-4147-A177-3AD203B41FA5}">
                      <a16:colId xmlns:a16="http://schemas.microsoft.com/office/drawing/2014/main" val="20004"/>
                    </a:ext>
                  </a:extLst>
                </a:gridCol>
              </a:tblGrid>
              <a:tr h="386229">
                <a:tc>
                  <a:txBody>
                    <a:bodyPr/>
                    <a:lstStyle/>
                    <a:p>
                      <a:pPr marL="63500" marR="63500" algn="l">
                        <a:lnSpc>
                          <a:spcPct val="100000"/>
                        </a:lnSpc>
                        <a:spcBef>
                          <a:spcPts val="500"/>
                        </a:spcBef>
                        <a:spcAft>
                          <a:spcPts val="500"/>
                        </a:spcAft>
                        <a:buNone/>
                      </a:pPr>
                      <a:r>
                        <a:rPr sz="1300" b="1" cap="none" spc="0">
                          <a:solidFill>
                            <a:schemeClr val="tx1">
                              <a:lumMod val="75000"/>
                              <a:lumOff val="25000"/>
                            </a:schemeClr>
                          </a:solidFill>
                          <a:latin typeface="Arial"/>
                          <a:cs typeface="Arial"/>
                          <a:sym typeface="Arial"/>
                        </a:rPr>
                        <a:t>Category</a:t>
                      </a:r>
                    </a:p>
                  </a:txBody>
                  <a:tcPr marL="157644" marR="0" marT="78822" marB="78822"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63500" marR="63500" algn="l">
                        <a:lnSpc>
                          <a:spcPct val="100000"/>
                        </a:lnSpc>
                        <a:spcBef>
                          <a:spcPts val="500"/>
                        </a:spcBef>
                        <a:spcAft>
                          <a:spcPts val="500"/>
                        </a:spcAft>
                        <a:buNone/>
                      </a:pPr>
                      <a:r>
                        <a:rPr lang="en-US" sz="1300" b="1" cap="none" spc="0">
                          <a:solidFill>
                            <a:schemeClr val="tx1">
                              <a:lumMod val="75000"/>
                              <a:lumOff val="25000"/>
                            </a:schemeClr>
                          </a:solidFill>
                          <a:latin typeface="Arial"/>
                          <a:cs typeface="Arial"/>
                          <a:sym typeface="Arial"/>
                        </a:rPr>
                        <a:t>Disease/Function</a:t>
                      </a:r>
                      <a:endParaRPr sz="1300" b="1" cap="none" spc="0">
                        <a:solidFill>
                          <a:schemeClr val="tx1">
                            <a:lumMod val="75000"/>
                            <a:lumOff val="25000"/>
                          </a:schemeClr>
                        </a:solidFill>
                        <a:latin typeface="Arial"/>
                        <a:cs typeface="Arial"/>
                        <a:sym typeface="Arial"/>
                      </a:endParaRPr>
                    </a:p>
                  </a:txBody>
                  <a:tcPr marL="157644" marR="0" marT="78822" marB="78822"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63500" marR="63500" algn="r">
                        <a:lnSpc>
                          <a:spcPct val="100000"/>
                        </a:lnSpc>
                        <a:spcBef>
                          <a:spcPts val="500"/>
                        </a:spcBef>
                        <a:spcAft>
                          <a:spcPts val="500"/>
                        </a:spcAft>
                        <a:buNone/>
                      </a:pPr>
                      <a:r>
                        <a:rPr sz="1300" b="1" cap="none" spc="0">
                          <a:solidFill>
                            <a:schemeClr val="tx1">
                              <a:lumMod val="75000"/>
                              <a:lumOff val="25000"/>
                            </a:schemeClr>
                          </a:solidFill>
                          <a:latin typeface="Arial"/>
                          <a:cs typeface="Arial"/>
                          <a:sym typeface="Arial"/>
                        </a:rPr>
                        <a:t>p.value</a:t>
                      </a:r>
                    </a:p>
                  </a:txBody>
                  <a:tcPr marL="157644" marR="0" marT="78822" marB="78822"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63500" marR="63500" algn="l">
                        <a:lnSpc>
                          <a:spcPct val="100000"/>
                        </a:lnSpc>
                        <a:spcBef>
                          <a:spcPts val="500"/>
                        </a:spcBef>
                        <a:spcAft>
                          <a:spcPts val="500"/>
                        </a:spcAft>
                        <a:buNone/>
                      </a:pPr>
                      <a:r>
                        <a:rPr sz="1300" b="1" cap="none" spc="0">
                          <a:solidFill>
                            <a:schemeClr val="tx1">
                              <a:lumMod val="75000"/>
                              <a:lumOff val="25000"/>
                            </a:schemeClr>
                          </a:solidFill>
                          <a:latin typeface="Arial"/>
                          <a:cs typeface="Arial"/>
                          <a:sym typeface="Arial"/>
                        </a:rPr>
                        <a:t>Molecules</a:t>
                      </a:r>
                    </a:p>
                  </a:txBody>
                  <a:tcPr marL="157644" marR="0" marT="78822" marB="78822"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63500" marR="63500" algn="r">
                        <a:lnSpc>
                          <a:spcPct val="100000"/>
                        </a:lnSpc>
                        <a:spcBef>
                          <a:spcPts val="500"/>
                        </a:spcBef>
                        <a:spcAft>
                          <a:spcPts val="500"/>
                        </a:spcAft>
                        <a:buNone/>
                      </a:pPr>
                      <a:r>
                        <a:rPr sz="1300" b="1" cap="none" spc="0">
                          <a:solidFill>
                            <a:schemeClr val="tx1">
                              <a:lumMod val="75000"/>
                              <a:lumOff val="25000"/>
                            </a:schemeClr>
                          </a:solidFill>
                          <a:latin typeface="Arial"/>
                          <a:cs typeface="Arial"/>
                          <a:sym typeface="Arial"/>
                        </a:rPr>
                        <a:t>Molecules</a:t>
                      </a:r>
                    </a:p>
                  </a:txBody>
                  <a:tcPr marL="157644" marR="0" marT="78822" marB="78822" anchor="b">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0000"/>
                  </a:ext>
                </a:extLst>
              </a:tr>
              <a:tr h="1174451">
                <a:tc>
                  <a:txBody>
                    <a:bodyPr/>
                    <a:lstStyle/>
                    <a:p>
                      <a:pPr marL="63500" marR="63500" algn="l">
                        <a:lnSpc>
                          <a:spcPct val="100000"/>
                        </a:lnSpc>
                        <a:spcBef>
                          <a:spcPts val="500"/>
                        </a:spcBef>
                        <a:spcAft>
                          <a:spcPts val="500"/>
                        </a:spcAft>
                        <a:buNone/>
                      </a:pPr>
                      <a:r>
                        <a:rPr sz="1300" cap="none" spc="0" dirty="0">
                          <a:solidFill>
                            <a:schemeClr val="tx1">
                              <a:lumMod val="75000"/>
                              <a:lumOff val="25000"/>
                            </a:schemeClr>
                          </a:solidFill>
                          <a:latin typeface="Arial"/>
                          <a:cs typeface="Arial"/>
                          <a:sym typeface="Arial"/>
                        </a:rPr>
                        <a:t>Cell-To-Cell Signaling and </a:t>
                      </a:r>
                      <a:r>
                        <a:rPr sz="1300" cap="none" spc="0" dirty="0" err="1">
                          <a:solidFill>
                            <a:schemeClr val="tx1">
                              <a:lumMod val="75000"/>
                              <a:lumOff val="25000"/>
                            </a:schemeClr>
                          </a:solidFill>
                          <a:latin typeface="Arial"/>
                          <a:cs typeface="Arial"/>
                          <a:sym typeface="Arial"/>
                        </a:rPr>
                        <a:t>Interaction,Hematological</a:t>
                      </a:r>
                      <a:r>
                        <a:rPr sz="1300" cap="none" spc="0" dirty="0">
                          <a:solidFill>
                            <a:schemeClr val="tx1">
                              <a:lumMod val="75000"/>
                              <a:lumOff val="25000"/>
                            </a:schemeClr>
                          </a:solidFill>
                          <a:latin typeface="Arial"/>
                          <a:cs typeface="Arial"/>
                          <a:sym typeface="Arial"/>
                        </a:rPr>
                        <a:t> System Development and </a:t>
                      </a:r>
                      <a:r>
                        <a:rPr sz="1300" cap="none" spc="0" dirty="0" err="1">
                          <a:solidFill>
                            <a:schemeClr val="tx1">
                              <a:lumMod val="75000"/>
                              <a:lumOff val="25000"/>
                            </a:schemeClr>
                          </a:solidFill>
                          <a:latin typeface="Arial"/>
                          <a:cs typeface="Arial"/>
                          <a:sym typeface="Arial"/>
                        </a:rPr>
                        <a:t>Function,Inflammatory</a:t>
                      </a:r>
                      <a:r>
                        <a:rPr sz="1300" cap="none" spc="0" dirty="0">
                          <a:solidFill>
                            <a:schemeClr val="tx1">
                              <a:lumMod val="75000"/>
                              <a:lumOff val="25000"/>
                            </a:schemeClr>
                          </a:solidFill>
                          <a:latin typeface="Arial"/>
                          <a:cs typeface="Arial"/>
                          <a:sym typeface="Arial"/>
                        </a:rPr>
                        <a:t> Response</a:t>
                      </a:r>
                    </a:p>
                  </a:txBody>
                  <a:tcPr marL="157644" marR="0" marT="78822" marB="788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63500" marR="63500" algn="l">
                        <a:lnSpc>
                          <a:spcPct val="100000"/>
                        </a:lnSpc>
                        <a:spcBef>
                          <a:spcPts val="500"/>
                        </a:spcBef>
                        <a:spcAft>
                          <a:spcPts val="500"/>
                        </a:spcAft>
                        <a:buNone/>
                      </a:pPr>
                      <a:r>
                        <a:rPr sz="1300" cap="none" spc="0">
                          <a:solidFill>
                            <a:schemeClr val="tx1">
                              <a:lumMod val="75000"/>
                              <a:lumOff val="25000"/>
                            </a:schemeClr>
                          </a:solidFill>
                          <a:latin typeface="Arial"/>
                          <a:cs typeface="Arial"/>
                          <a:sym typeface="Arial"/>
                        </a:rPr>
                        <a:t>Aggregation of blood platelets</a:t>
                      </a:r>
                    </a:p>
                  </a:txBody>
                  <a:tcPr marL="157644" marR="0" marT="78822" marB="788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63500" marR="63500" algn="r">
                        <a:lnSpc>
                          <a:spcPct val="100000"/>
                        </a:lnSpc>
                        <a:spcBef>
                          <a:spcPts val="500"/>
                        </a:spcBef>
                        <a:spcAft>
                          <a:spcPts val="500"/>
                        </a:spcAft>
                        <a:buNone/>
                      </a:pPr>
                      <a:r>
                        <a:rPr sz="1300" cap="none" spc="0">
                          <a:solidFill>
                            <a:schemeClr val="tx1">
                              <a:lumMod val="75000"/>
                              <a:lumOff val="25000"/>
                            </a:schemeClr>
                          </a:solidFill>
                          <a:latin typeface="Arial"/>
                          <a:cs typeface="Arial"/>
                          <a:sym typeface="Arial"/>
                        </a:rPr>
                        <a:t>0.000313</a:t>
                      </a:r>
                    </a:p>
                  </a:txBody>
                  <a:tcPr marL="157644" marR="0" marT="78822" marB="788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63500" marR="63500" algn="l">
                        <a:lnSpc>
                          <a:spcPct val="100000"/>
                        </a:lnSpc>
                        <a:spcBef>
                          <a:spcPts val="500"/>
                        </a:spcBef>
                        <a:spcAft>
                          <a:spcPts val="500"/>
                        </a:spcAft>
                        <a:buNone/>
                      </a:pPr>
                      <a:r>
                        <a:rPr sz="1300" cap="none" spc="0">
                          <a:solidFill>
                            <a:schemeClr val="tx1">
                              <a:lumMod val="75000"/>
                              <a:lumOff val="25000"/>
                            </a:schemeClr>
                          </a:solidFill>
                          <a:latin typeface="Arial"/>
                          <a:cs typeface="Arial"/>
                          <a:sym typeface="Arial"/>
                        </a:rPr>
                        <a:t>ABCC4,DMTN,GNAS,METAP1,P2RX1,PTGER2,STXBP2,UNC13D</a:t>
                      </a:r>
                    </a:p>
                  </a:txBody>
                  <a:tcPr marL="157644" marR="0" marT="78822" marB="788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63500" marR="63500" algn="r">
                        <a:lnSpc>
                          <a:spcPct val="100000"/>
                        </a:lnSpc>
                        <a:spcBef>
                          <a:spcPts val="500"/>
                        </a:spcBef>
                        <a:spcAft>
                          <a:spcPts val="500"/>
                        </a:spcAft>
                        <a:buNone/>
                      </a:pPr>
                      <a:r>
                        <a:rPr sz="1300" cap="none" spc="0" dirty="0">
                          <a:solidFill>
                            <a:schemeClr val="tx1">
                              <a:lumMod val="75000"/>
                              <a:lumOff val="25000"/>
                            </a:schemeClr>
                          </a:solidFill>
                          <a:latin typeface="Arial"/>
                          <a:cs typeface="Arial"/>
                          <a:sym typeface="Arial"/>
                        </a:rPr>
                        <a:t>8</a:t>
                      </a:r>
                    </a:p>
                  </a:txBody>
                  <a:tcPr marL="157644" marR="0" marT="78822" marB="7882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499" y="4550229"/>
            <a:ext cx="8181805" cy="1057655"/>
          </a:xfrm>
        </p:spPr>
        <p:txBody>
          <a:bodyPr vert="horz" lIns="91440" tIns="45720" rIns="91440" bIns="45720" rtlCol="0" anchor="b">
            <a:normAutofit/>
          </a:bodyPr>
          <a:lstStyle/>
          <a:p>
            <a:pPr marL="0" lvl="0" indent="0"/>
            <a:r>
              <a:rPr lang="en-US" sz="3600">
                <a:solidFill>
                  <a:schemeClr val="tx1">
                    <a:lumMod val="85000"/>
                    <a:lumOff val="15000"/>
                  </a:schemeClr>
                </a:solidFill>
              </a:rPr>
              <a:t>Pathway Analysis: Upregulated Platelet Aggregation Genes PCA</a:t>
            </a:r>
          </a:p>
        </p:txBody>
      </p:sp>
      <p:pic>
        <p:nvPicPr>
          <p:cNvPr id="6" name="Picture 5">
            <a:extLst>
              <a:ext uri="{FF2B5EF4-FFF2-40B4-BE49-F238E27FC236}">
                <a16:creationId xmlns:a16="http://schemas.microsoft.com/office/drawing/2014/main" id="{EA87E590-62AB-452D-9014-5105EB6A5D69}"/>
              </a:ext>
            </a:extLst>
          </p:cNvPr>
          <p:cNvPicPr>
            <a:picLocks noGrp="1" noChangeAspect="1"/>
          </p:cNvPicPr>
          <p:nvPr/>
        </p:nvPicPr>
        <p:blipFill>
          <a:blip r:embed="rId2"/>
          <a:stretch/>
        </p:blipFill>
        <p:spPr bwMode="auto">
          <a:xfrm>
            <a:off x="1420508" y="255281"/>
            <a:ext cx="6545786" cy="4358795"/>
          </a:xfrm>
          <a:prstGeom prst="rect">
            <a:avLst/>
          </a:prstGeom>
          <a:noFill/>
        </p:spPr>
      </p:pic>
      <p:cxnSp>
        <p:nvCxnSpPr>
          <p:cNvPr id="19" name="Straight Connector 1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405359C-9671-4877-BB26-61C1B0A76D92}"/>
              </a:ext>
            </a:extLst>
          </p:cNvPr>
          <p:cNvSpPr>
            <a:spLocks noGrp="1"/>
          </p:cNvSpPr>
          <p:nvPr>
            <p:ph type="title"/>
          </p:nvPr>
        </p:nvSpPr>
        <p:spPr>
          <a:xfrm>
            <a:off x="475499" y="4550229"/>
            <a:ext cx="8181805" cy="1057655"/>
          </a:xfrm>
        </p:spPr>
        <p:txBody>
          <a:bodyPr vert="horz" lIns="91440" tIns="45720" rIns="91440" bIns="45720" rtlCol="0" anchor="b">
            <a:normAutofit/>
          </a:bodyPr>
          <a:lstStyle/>
          <a:p>
            <a:pPr marL="0" lvl="0" indent="0"/>
            <a:r>
              <a:rPr lang="en-US" sz="3600" dirty="0">
                <a:solidFill>
                  <a:schemeClr val="tx1">
                    <a:lumMod val="85000"/>
                    <a:lumOff val="15000"/>
                  </a:schemeClr>
                </a:solidFill>
              </a:rPr>
              <a:t>Pathway Analysis: Upregulated Platelet Aggregation Genes Heatmap</a:t>
            </a:r>
          </a:p>
        </p:txBody>
      </p:sp>
      <p:pic>
        <p:nvPicPr>
          <p:cNvPr id="7" name="Content Placeholder 6" descr="Chart, box and whisker chart&#10;&#10;Description automatically generated">
            <a:extLst>
              <a:ext uri="{FF2B5EF4-FFF2-40B4-BE49-F238E27FC236}">
                <a16:creationId xmlns:a16="http://schemas.microsoft.com/office/drawing/2014/main" id="{B41EDDB8-75D6-4064-BFF3-5021AAFF53BB}"/>
              </a:ext>
            </a:extLst>
          </p:cNvPr>
          <p:cNvPicPr>
            <a:picLocks noGrp="1" noChangeAspect="1"/>
          </p:cNvPicPr>
          <p:nvPr>
            <p:ph idx="1"/>
          </p:nvPr>
        </p:nvPicPr>
        <p:blipFill>
          <a:blip r:embed="rId3"/>
          <a:stretch>
            <a:fillRect/>
          </a:stretch>
        </p:blipFill>
        <p:spPr>
          <a:xfrm>
            <a:off x="992484" y="20410"/>
            <a:ext cx="6771968" cy="4509409"/>
          </a:xfrm>
          <a:prstGeom prst="rect">
            <a:avLst/>
          </a:prstGeom>
        </p:spPr>
      </p:pic>
      <p:cxnSp>
        <p:nvCxnSpPr>
          <p:cNvPr id="20" name="Straight Connector 19">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9277" y="516835"/>
            <a:ext cx="2313633" cy="5772840"/>
          </a:xfrm>
        </p:spPr>
        <p:txBody>
          <a:bodyPr anchor="ctr">
            <a:normAutofit/>
          </a:bodyPr>
          <a:lstStyle/>
          <a:p>
            <a:pPr marL="0" lvl="0" indent="0">
              <a:buNone/>
            </a:pPr>
            <a:r>
              <a:rPr lang="en-US" sz="3100" b="1" dirty="0">
                <a:solidFill>
                  <a:srgbClr val="FFFFFF"/>
                </a:solidFill>
              </a:rPr>
              <a:t>Introduction: Terms</a:t>
            </a:r>
          </a:p>
        </p:txBody>
      </p:sp>
      <p:sp>
        <p:nvSpPr>
          <p:cNvPr id="52" name="Rectangle 5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4" name="Content Placeholder 2">
            <a:extLst>
              <a:ext uri="{FF2B5EF4-FFF2-40B4-BE49-F238E27FC236}">
                <a16:creationId xmlns:a16="http://schemas.microsoft.com/office/drawing/2014/main" id="{7576E984-42BC-4D09-9E67-8C1009A9B6C0}"/>
              </a:ext>
            </a:extLst>
          </p:cNvPr>
          <p:cNvGraphicFramePr>
            <a:graphicFrameLocks noGrp="1"/>
          </p:cNvGraphicFramePr>
          <p:nvPr>
            <p:ph idx="1"/>
            <p:extLst>
              <p:ext uri="{D42A27DB-BD31-4B8C-83A1-F6EECF244321}">
                <p14:modId xmlns:p14="http://schemas.microsoft.com/office/powerpoint/2010/main" val="4043898030"/>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E13C800-5799-4D56-BCC5-D7F5DFEF3138}"/>
              </a:ext>
            </a:extLst>
          </p:cNvPr>
          <p:cNvSpPr>
            <a:spLocks noGrp="1"/>
          </p:cNvSpPr>
          <p:nvPr>
            <p:ph type="title"/>
          </p:nvPr>
        </p:nvSpPr>
        <p:spPr>
          <a:xfrm>
            <a:off x="369277" y="605896"/>
            <a:ext cx="2313633" cy="5646208"/>
          </a:xfrm>
        </p:spPr>
        <p:txBody>
          <a:bodyPr anchor="ctr">
            <a:normAutofit/>
          </a:bodyPr>
          <a:lstStyle/>
          <a:p>
            <a:r>
              <a:rPr lang="en-US" sz="3100">
                <a:solidFill>
                  <a:srgbClr val="FFFFFF"/>
                </a:solidFill>
              </a:rPr>
              <a:t>Pathway Analysis: Findings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F4DC182-1899-48A9-93BB-A0A1631CC5AB}"/>
              </a:ext>
            </a:extLst>
          </p:cNvPr>
          <p:cNvSpPr>
            <a:spLocks noGrp="1"/>
          </p:cNvSpPr>
          <p:nvPr>
            <p:ph idx="1"/>
          </p:nvPr>
        </p:nvSpPr>
        <p:spPr>
          <a:xfrm>
            <a:off x="3556512" y="605896"/>
            <a:ext cx="4810247" cy="5646208"/>
          </a:xfrm>
        </p:spPr>
        <p:txBody>
          <a:bodyPr anchor="ctr">
            <a:normAutofit/>
          </a:bodyPr>
          <a:lstStyle/>
          <a:p>
            <a:r>
              <a:rPr lang="en-US" sz="1700" dirty="0"/>
              <a:t>From the IPA Pathway analysis, we see that there is a higher association of upregulated genes associated with platelet aggregation in patients with severe sepsis samples than in SIRS samples.</a:t>
            </a:r>
          </a:p>
          <a:p>
            <a:r>
              <a:rPr lang="en-US" sz="1700" dirty="0"/>
              <a:t>- When a patient is infected, the body will activate its defense mechanisms which can be boiled down to two main mechanisms:</a:t>
            </a:r>
          </a:p>
          <a:p>
            <a:r>
              <a:rPr lang="en-US" sz="1700" dirty="0"/>
              <a:t>  - </a:t>
            </a:r>
            <a:r>
              <a:rPr lang="en-US" sz="1700" b="1" dirty="0"/>
              <a:t>inflammatory response</a:t>
            </a:r>
            <a:r>
              <a:rPr lang="en-US" sz="1700" baseline="30000" dirty="0"/>
              <a:t>10</a:t>
            </a:r>
          </a:p>
          <a:p>
            <a:r>
              <a:rPr lang="en-US" sz="1700" dirty="0"/>
              <a:t>  - </a:t>
            </a:r>
            <a:r>
              <a:rPr lang="en-US" sz="1700" b="1" dirty="0"/>
              <a:t>coagulation activation</a:t>
            </a:r>
            <a:r>
              <a:rPr lang="en-US" sz="1700" baseline="30000" dirty="0"/>
              <a:t>10</a:t>
            </a:r>
          </a:p>
          <a:p>
            <a:r>
              <a:rPr lang="en-US" sz="1700" dirty="0"/>
              <a:t>- In short, the constant activation of the immune system leads to in an increase in platelet aggregation as that is the natural response</a:t>
            </a:r>
          </a:p>
          <a:p>
            <a:r>
              <a:rPr lang="en-US" sz="1700" dirty="0"/>
              <a:t>- However, it must be noted, that late-stage sepsis, such as severe sepsis or septic shock, but mainly septic shock are generally associated with </a:t>
            </a:r>
            <a:r>
              <a:rPr lang="en-US" sz="1700" b="1" dirty="0"/>
              <a:t>thrombocytopenia</a:t>
            </a:r>
            <a:r>
              <a:rPr lang="en-US" sz="1700" dirty="0"/>
              <a:t> or </a:t>
            </a:r>
            <a:r>
              <a:rPr lang="en-US" sz="1700" b="1" dirty="0"/>
              <a:t>low-platelet-count</a:t>
            </a:r>
            <a:r>
              <a:rPr lang="en-US" sz="1700" dirty="0"/>
              <a:t>, but there is previous evidence supporting that there is an increase in thrombocytosis in the earlier stages of sepsis</a:t>
            </a:r>
            <a:r>
              <a:rPr lang="en-US" sz="1700" baseline="30000" dirty="0"/>
              <a:t>12</a:t>
            </a:r>
            <a:r>
              <a:rPr lang="en-US" sz="1700" dirty="0"/>
              <a:t>.</a:t>
            </a:r>
          </a:p>
        </p:txBody>
      </p:sp>
    </p:spTree>
    <p:extLst>
      <p:ext uri="{BB962C8B-B14F-4D97-AF65-F5344CB8AC3E}">
        <p14:creationId xmlns:p14="http://schemas.microsoft.com/office/powerpoint/2010/main" val="2404833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Rectangle 12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4" name="Straight Connector 12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26" name="Rectangle 12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499" y="4550229"/>
            <a:ext cx="8181805" cy="1057655"/>
          </a:xfrm>
        </p:spPr>
        <p:txBody>
          <a:bodyPr vert="horz" lIns="91440" tIns="45720" rIns="91440" bIns="45720" rtlCol="0" anchor="b">
            <a:normAutofit/>
          </a:bodyPr>
          <a:lstStyle/>
          <a:p>
            <a:pPr marL="0" lvl="0" indent="0"/>
            <a:r>
              <a:rPr lang="en-US" sz="4000">
                <a:solidFill>
                  <a:schemeClr val="tx1">
                    <a:lumMod val="85000"/>
                    <a:lumOff val="15000"/>
                  </a:schemeClr>
                </a:solidFill>
              </a:rPr>
              <a:t>Pathway Analysis:Downregulated Genes</a:t>
            </a:r>
          </a:p>
        </p:txBody>
      </p:sp>
      <p:sp>
        <p:nvSpPr>
          <p:cNvPr id="3" name="Content Placeholder 2"/>
          <p:cNvSpPr>
            <a:spLocks noGrp="1"/>
          </p:cNvSpPr>
          <p:nvPr>
            <p:ph idx="1"/>
          </p:nvPr>
        </p:nvSpPr>
        <p:spPr>
          <a:xfrm>
            <a:off x="475499" y="5727515"/>
            <a:ext cx="8193826" cy="515477"/>
          </a:xfrm>
        </p:spPr>
        <p:txBody>
          <a:bodyPr vert="horz" lIns="91440" tIns="45720" rIns="91440" bIns="45720" rtlCol="0">
            <a:normAutofit/>
          </a:bodyPr>
          <a:lstStyle/>
          <a:p>
            <a:pPr marL="0" lvl="0" indent="0">
              <a:buNone/>
            </a:pPr>
            <a:r>
              <a:rPr lang="en-US" sz="1700" cap="all" spc="200">
                <a:solidFill>
                  <a:schemeClr val="tx1">
                    <a:lumMod val="85000"/>
                    <a:lumOff val="15000"/>
                  </a:schemeClr>
                </a:solidFill>
                <a:latin typeface="+mj-lt"/>
              </a:rPr>
              <a:t>IPA Downregulated Pathway</a:t>
            </a:r>
          </a:p>
        </p:txBody>
      </p:sp>
      <p:cxnSp>
        <p:nvCxnSpPr>
          <p:cNvPr id="128" name="Straight Connector 12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Rectangle 13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1033715" name="Table 81033714"/>
          <p:cNvGraphicFramePr>
            <a:graphicFrameLocks noGrp="1"/>
          </p:cNvGraphicFramePr>
          <p:nvPr>
            <p:extLst>
              <p:ext uri="{D42A27DB-BD31-4B8C-83A1-F6EECF244321}">
                <p14:modId xmlns:p14="http://schemas.microsoft.com/office/powerpoint/2010/main" val="712378318"/>
              </p:ext>
            </p:extLst>
          </p:nvPr>
        </p:nvGraphicFramePr>
        <p:xfrm>
          <a:off x="476592" y="1605938"/>
          <a:ext cx="8187350" cy="1813396"/>
        </p:xfrm>
        <a:graphic>
          <a:graphicData uri="http://schemas.openxmlformats.org/drawingml/2006/table">
            <a:tbl>
              <a:tblPr firstRow="1" bandRow="1">
                <a:noFill/>
              </a:tblPr>
              <a:tblGrid>
                <a:gridCol w="2300886">
                  <a:extLst>
                    <a:ext uri="{9D8B030D-6E8A-4147-A177-3AD203B41FA5}">
                      <a16:colId xmlns:a16="http://schemas.microsoft.com/office/drawing/2014/main" val="20000"/>
                    </a:ext>
                  </a:extLst>
                </a:gridCol>
                <a:gridCol w="2874364">
                  <a:extLst>
                    <a:ext uri="{9D8B030D-6E8A-4147-A177-3AD203B41FA5}">
                      <a16:colId xmlns:a16="http://schemas.microsoft.com/office/drawing/2014/main" val="20001"/>
                    </a:ext>
                  </a:extLst>
                </a:gridCol>
                <a:gridCol w="809084">
                  <a:extLst>
                    <a:ext uri="{9D8B030D-6E8A-4147-A177-3AD203B41FA5}">
                      <a16:colId xmlns:a16="http://schemas.microsoft.com/office/drawing/2014/main" val="20002"/>
                    </a:ext>
                  </a:extLst>
                </a:gridCol>
                <a:gridCol w="1169088">
                  <a:extLst>
                    <a:ext uri="{9D8B030D-6E8A-4147-A177-3AD203B41FA5}">
                      <a16:colId xmlns:a16="http://schemas.microsoft.com/office/drawing/2014/main" val="20003"/>
                    </a:ext>
                  </a:extLst>
                </a:gridCol>
                <a:gridCol w="1033928">
                  <a:extLst>
                    <a:ext uri="{9D8B030D-6E8A-4147-A177-3AD203B41FA5}">
                      <a16:colId xmlns:a16="http://schemas.microsoft.com/office/drawing/2014/main" val="20004"/>
                    </a:ext>
                  </a:extLst>
                </a:gridCol>
              </a:tblGrid>
              <a:tr h="346816">
                <a:tc>
                  <a:txBody>
                    <a:bodyPr/>
                    <a:lstStyle/>
                    <a:p>
                      <a:pPr marL="63500" marR="63500" algn="l">
                        <a:lnSpc>
                          <a:spcPct val="100000"/>
                        </a:lnSpc>
                        <a:spcBef>
                          <a:spcPts val="500"/>
                        </a:spcBef>
                        <a:spcAft>
                          <a:spcPts val="500"/>
                        </a:spcAft>
                        <a:buNone/>
                      </a:pPr>
                      <a:r>
                        <a:rPr sz="1300" b="1" cap="none" spc="0">
                          <a:solidFill>
                            <a:schemeClr val="tx1"/>
                          </a:solidFill>
                          <a:latin typeface="Arial"/>
                          <a:cs typeface="Arial"/>
                          <a:sym typeface="Arial"/>
                        </a:rPr>
                        <a:t>Category</a:t>
                      </a:r>
                    </a:p>
                  </a:txBody>
                  <a:tcPr marL="50931" marR="0" marT="14552" marB="109138" anchor="b">
                    <a:lnL w="12700" cmpd="sng">
                      <a:noFill/>
                    </a:lnL>
                    <a:lnR w="12700" cmpd="sng">
                      <a:noFill/>
                    </a:lnR>
                    <a:lnT w="9525" cap="flat" cmpd="sng" algn="ctr">
                      <a:noFill/>
                      <a:prstDash val="solid"/>
                    </a:lnT>
                    <a:lnB w="38100" cmpd="sng">
                      <a:noFill/>
                    </a:lnB>
                    <a:noFill/>
                  </a:tcPr>
                </a:tc>
                <a:tc>
                  <a:txBody>
                    <a:bodyPr/>
                    <a:lstStyle/>
                    <a:p>
                      <a:pPr marL="63500" marR="63500" algn="l">
                        <a:lnSpc>
                          <a:spcPct val="100000"/>
                        </a:lnSpc>
                        <a:spcBef>
                          <a:spcPts val="500"/>
                        </a:spcBef>
                        <a:spcAft>
                          <a:spcPts val="500"/>
                        </a:spcAft>
                        <a:buNone/>
                      </a:pPr>
                      <a:r>
                        <a:rPr sz="1300" b="1" cap="none" spc="0">
                          <a:solidFill>
                            <a:schemeClr val="tx1"/>
                          </a:solidFill>
                          <a:latin typeface="Arial"/>
                          <a:cs typeface="Arial"/>
                          <a:sym typeface="Arial"/>
                        </a:rPr>
                        <a:t>Diseases.or.Functions.Annotation</a:t>
                      </a:r>
                    </a:p>
                  </a:txBody>
                  <a:tcPr marL="50931" marR="0" marT="14552" marB="109138" anchor="b">
                    <a:lnL w="12700" cmpd="sng">
                      <a:noFill/>
                    </a:lnL>
                    <a:lnR w="12700" cmpd="sng">
                      <a:noFill/>
                    </a:lnR>
                    <a:lnT w="9525" cap="flat" cmpd="sng" algn="ctr">
                      <a:noFill/>
                      <a:prstDash val="solid"/>
                    </a:lnT>
                    <a:lnB w="38100" cmpd="sng">
                      <a:noFill/>
                    </a:lnB>
                    <a:noFill/>
                  </a:tcPr>
                </a:tc>
                <a:tc>
                  <a:txBody>
                    <a:bodyPr/>
                    <a:lstStyle/>
                    <a:p>
                      <a:pPr marL="63500" marR="63500" algn="r">
                        <a:lnSpc>
                          <a:spcPct val="100000"/>
                        </a:lnSpc>
                        <a:spcBef>
                          <a:spcPts val="500"/>
                        </a:spcBef>
                        <a:spcAft>
                          <a:spcPts val="500"/>
                        </a:spcAft>
                        <a:buNone/>
                      </a:pPr>
                      <a:r>
                        <a:rPr sz="1300" b="1" cap="none" spc="0">
                          <a:solidFill>
                            <a:schemeClr val="tx1"/>
                          </a:solidFill>
                          <a:latin typeface="Arial"/>
                          <a:cs typeface="Arial"/>
                          <a:sym typeface="Arial"/>
                        </a:rPr>
                        <a:t>p.value</a:t>
                      </a:r>
                    </a:p>
                  </a:txBody>
                  <a:tcPr marL="50931" marR="0" marT="14552" marB="109138" anchor="b">
                    <a:lnL w="12700" cmpd="sng">
                      <a:noFill/>
                    </a:lnL>
                    <a:lnR w="12700" cmpd="sng">
                      <a:noFill/>
                    </a:lnR>
                    <a:lnT w="9525" cap="flat" cmpd="sng" algn="ctr">
                      <a:noFill/>
                      <a:prstDash val="solid"/>
                    </a:lnT>
                    <a:lnB w="38100" cmpd="sng">
                      <a:noFill/>
                    </a:lnB>
                    <a:noFill/>
                  </a:tcPr>
                </a:tc>
                <a:tc>
                  <a:txBody>
                    <a:bodyPr/>
                    <a:lstStyle/>
                    <a:p>
                      <a:pPr marL="63500" marR="63500" algn="l">
                        <a:lnSpc>
                          <a:spcPct val="100000"/>
                        </a:lnSpc>
                        <a:spcBef>
                          <a:spcPts val="500"/>
                        </a:spcBef>
                        <a:spcAft>
                          <a:spcPts val="500"/>
                        </a:spcAft>
                        <a:buNone/>
                      </a:pPr>
                      <a:r>
                        <a:rPr sz="1300" b="1" cap="none" spc="0">
                          <a:solidFill>
                            <a:schemeClr val="tx1"/>
                          </a:solidFill>
                          <a:latin typeface="Arial"/>
                          <a:cs typeface="Arial"/>
                          <a:sym typeface="Arial"/>
                        </a:rPr>
                        <a:t># Molecules</a:t>
                      </a:r>
                    </a:p>
                  </a:txBody>
                  <a:tcPr marL="50931" marR="0" marT="14552" marB="109138" anchor="b">
                    <a:lnL w="12700" cmpd="sng">
                      <a:noFill/>
                    </a:lnL>
                    <a:lnR w="12700" cmpd="sng">
                      <a:noFill/>
                    </a:lnR>
                    <a:lnT w="9525" cap="flat" cmpd="sng" algn="ctr">
                      <a:noFill/>
                      <a:prstDash val="solid"/>
                    </a:lnT>
                    <a:lnB w="38100" cmpd="sng">
                      <a:noFill/>
                    </a:lnB>
                    <a:noFill/>
                  </a:tcPr>
                </a:tc>
                <a:tc>
                  <a:txBody>
                    <a:bodyPr/>
                    <a:lstStyle/>
                    <a:p>
                      <a:pPr marL="63500" marR="63500" algn="r">
                        <a:lnSpc>
                          <a:spcPct val="100000"/>
                        </a:lnSpc>
                        <a:spcBef>
                          <a:spcPts val="500"/>
                        </a:spcBef>
                        <a:spcAft>
                          <a:spcPts val="500"/>
                        </a:spcAft>
                        <a:buNone/>
                      </a:pPr>
                      <a:r>
                        <a:rPr sz="1300" b="1" cap="none" spc="0">
                          <a:solidFill>
                            <a:schemeClr val="tx1"/>
                          </a:solidFill>
                          <a:latin typeface="Arial"/>
                          <a:cs typeface="Arial"/>
                          <a:sym typeface="Arial"/>
                        </a:rPr>
                        <a:t>Molecules</a:t>
                      </a:r>
                    </a:p>
                  </a:txBody>
                  <a:tcPr marL="50931" marR="0" marT="14552" marB="109138"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0000"/>
                  </a:ext>
                </a:extLst>
              </a:tr>
              <a:tr h="443827">
                <a:tc>
                  <a:txBody>
                    <a:bodyPr/>
                    <a:lstStyle/>
                    <a:p>
                      <a:pPr marL="63500" marR="63500" algn="l">
                        <a:lnSpc>
                          <a:spcPct val="100000"/>
                        </a:lnSpc>
                        <a:spcBef>
                          <a:spcPts val="500"/>
                        </a:spcBef>
                        <a:spcAft>
                          <a:spcPts val="500"/>
                        </a:spcAft>
                        <a:buNone/>
                      </a:pPr>
                      <a:r>
                        <a:rPr sz="1000" cap="none" spc="0">
                          <a:solidFill>
                            <a:schemeClr val="tx1"/>
                          </a:solidFill>
                          <a:latin typeface="Arial"/>
                          <a:cs typeface="Arial"/>
                          <a:sym typeface="Arial"/>
                        </a:rPr>
                        <a:t>Cell Death and Survival,Hematological System Development and Function</a:t>
                      </a:r>
                    </a:p>
                  </a:txBody>
                  <a:tcPr marL="50931" marR="0" marT="14552" marB="109138" anchor="ctr">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marL="63500" marR="63500" algn="l">
                        <a:lnSpc>
                          <a:spcPct val="100000"/>
                        </a:lnSpc>
                        <a:spcBef>
                          <a:spcPts val="500"/>
                        </a:spcBef>
                        <a:spcAft>
                          <a:spcPts val="500"/>
                        </a:spcAft>
                        <a:buNone/>
                      </a:pPr>
                      <a:r>
                        <a:rPr sz="1000" cap="none" spc="0">
                          <a:solidFill>
                            <a:schemeClr val="tx1"/>
                          </a:solidFill>
                          <a:latin typeface="Arial"/>
                          <a:cs typeface="Arial"/>
                          <a:sym typeface="Arial"/>
                        </a:rPr>
                        <a:t>Cell viability of B lymphocytes</a:t>
                      </a:r>
                    </a:p>
                  </a:txBody>
                  <a:tcPr marL="50931" marR="0" marT="14552" marB="109138" anchor="ctr">
                    <a:lnL w="12700" cmpd="sng">
                      <a:noFill/>
                      <a:prstDash val="solid"/>
                    </a:lnL>
                    <a:lnR w="12700" cmpd="sng">
                      <a:noFill/>
                      <a:prstDash val="solid"/>
                    </a:lnR>
                    <a:lnT w="38100" cmpd="sng">
                      <a:noFill/>
                    </a:lnT>
                    <a:lnB w="9525" cap="flat" cmpd="sng" algn="ctr">
                      <a:noFill/>
                      <a:prstDash val="solid"/>
                    </a:lnB>
                    <a:noFill/>
                  </a:tcPr>
                </a:tc>
                <a:tc>
                  <a:txBody>
                    <a:bodyPr/>
                    <a:lstStyle/>
                    <a:p>
                      <a:pPr marL="63500" marR="63500" algn="r">
                        <a:lnSpc>
                          <a:spcPct val="100000"/>
                        </a:lnSpc>
                        <a:spcBef>
                          <a:spcPts val="500"/>
                        </a:spcBef>
                        <a:spcAft>
                          <a:spcPts val="500"/>
                        </a:spcAft>
                        <a:buNone/>
                      </a:pPr>
                      <a:r>
                        <a:rPr sz="1000" cap="none" spc="0">
                          <a:solidFill>
                            <a:schemeClr val="tx1"/>
                          </a:solidFill>
                          <a:latin typeface="Arial"/>
                          <a:cs typeface="Arial"/>
                          <a:sym typeface="Arial"/>
                        </a:rPr>
                        <a:t>0.0281</a:t>
                      </a:r>
                    </a:p>
                  </a:txBody>
                  <a:tcPr marL="50931" marR="0" marT="14552" marB="109138" anchor="ctr">
                    <a:lnL w="12700" cmpd="sng">
                      <a:noFill/>
                      <a:prstDash val="solid"/>
                    </a:lnL>
                    <a:lnR w="12700" cmpd="sng">
                      <a:noFill/>
                      <a:prstDash val="solid"/>
                    </a:lnR>
                    <a:lnT w="38100" cmpd="sng">
                      <a:noFill/>
                    </a:lnT>
                    <a:lnB w="9525" cap="flat" cmpd="sng" algn="ctr">
                      <a:noFill/>
                      <a:prstDash val="solid"/>
                    </a:lnB>
                    <a:noFill/>
                  </a:tcPr>
                </a:tc>
                <a:tc>
                  <a:txBody>
                    <a:bodyPr/>
                    <a:lstStyle/>
                    <a:p>
                      <a:pPr marL="63500" marR="63500" algn="l">
                        <a:lnSpc>
                          <a:spcPct val="100000"/>
                        </a:lnSpc>
                        <a:spcBef>
                          <a:spcPts val="500"/>
                        </a:spcBef>
                        <a:spcAft>
                          <a:spcPts val="500"/>
                        </a:spcAft>
                        <a:buNone/>
                      </a:pPr>
                      <a:r>
                        <a:rPr sz="1000" cap="none" spc="0">
                          <a:solidFill>
                            <a:schemeClr val="tx1"/>
                          </a:solidFill>
                          <a:latin typeface="Arial"/>
                          <a:cs typeface="Arial"/>
                          <a:sym typeface="Arial"/>
                        </a:rPr>
                        <a:t>FCRL3</a:t>
                      </a:r>
                    </a:p>
                  </a:txBody>
                  <a:tcPr marL="50931" marR="0" marT="14552" marB="109138" anchor="ctr">
                    <a:lnL w="12700" cmpd="sng">
                      <a:noFill/>
                      <a:prstDash val="solid"/>
                    </a:lnL>
                    <a:lnR w="12700" cmpd="sng">
                      <a:noFill/>
                      <a:prstDash val="solid"/>
                    </a:lnR>
                    <a:lnT w="38100" cmpd="sng">
                      <a:noFill/>
                    </a:lnT>
                    <a:lnB w="9525" cap="flat" cmpd="sng" algn="ctr">
                      <a:noFill/>
                      <a:prstDash val="solid"/>
                    </a:lnB>
                    <a:noFill/>
                  </a:tcPr>
                </a:tc>
                <a:tc>
                  <a:txBody>
                    <a:bodyPr/>
                    <a:lstStyle/>
                    <a:p>
                      <a:pPr marL="63500" marR="63500" algn="r">
                        <a:lnSpc>
                          <a:spcPct val="100000"/>
                        </a:lnSpc>
                        <a:spcBef>
                          <a:spcPts val="500"/>
                        </a:spcBef>
                        <a:spcAft>
                          <a:spcPts val="500"/>
                        </a:spcAft>
                        <a:buNone/>
                      </a:pPr>
                      <a:r>
                        <a:rPr sz="1000" cap="none" spc="0">
                          <a:solidFill>
                            <a:schemeClr val="tx1"/>
                          </a:solidFill>
                          <a:latin typeface="Arial"/>
                          <a:cs typeface="Arial"/>
                          <a:sym typeface="Arial"/>
                        </a:rPr>
                        <a:t>1</a:t>
                      </a:r>
                    </a:p>
                  </a:txBody>
                  <a:tcPr marL="50931" marR="0" marT="14552" marB="109138" anchor="ctr">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0001"/>
                  </a:ext>
                </a:extLst>
              </a:tr>
              <a:tr h="880378">
                <a:tc>
                  <a:txBody>
                    <a:bodyPr/>
                    <a:lstStyle/>
                    <a:p>
                      <a:pPr marL="63500" marR="63500" algn="l">
                        <a:lnSpc>
                          <a:spcPct val="100000"/>
                        </a:lnSpc>
                        <a:spcBef>
                          <a:spcPts val="500"/>
                        </a:spcBef>
                        <a:spcAft>
                          <a:spcPts val="500"/>
                        </a:spcAft>
                        <a:buNone/>
                      </a:pPr>
                      <a:r>
                        <a:rPr sz="1000" cap="none" spc="0">
                          <a:solidFill>
                            <a:schemeClr val="tx1"/>
                          </a:solidFill>
                          <a:latin typeface="Arial"/>
                          <a:cs typeface="Arial"/>
                          <a:sym typeface="Arial"/>
                        </a:rPr>
                        <a:t>Cell-To-Cell Signaling and Interaction,Hematological System Development and Function,Humoral Immune Response,Immune Cell Trafficking,Inflammatory Response</a:t>
                      </a:r>
                    </a:p>
                  </a:txBody>
                  <a:tcPr marL="50931" marR="0" marT="14552" marB="109138"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63500" marR="63500" algn="l">
                        <a:lnSpc>
                          <a:spcPct val="100000"/>
                        </a:lnSpc>
                        <a:spcBef>
                          <a:spcPts val="500"/>
                        </a:spcBef>
                        <a:spcAft>
                          <a:spcPts val="500"/>
                        </a:spcAft>
                        <a:buNone/>
                      </a:pPr>
                      <a:r>
                        <a:rPr sz="1000" cap="none" spc="0">
                          <a:solidFill>
                            <a:schemeClr val="tx1"/>
                          </a:solidFill>
                          <a:latin typeface="Arial"/>
                          <a:cs typeface="Arial"/>
                          <a:sym typeface="Arial"/>
                        </a:rPr>
                        <a:t>Activation of B lymphocytes</a:t>
                      </a:r>
                    </a:p>
                  </a:txBody>
                  <a:tcPr marL="50931" marR="0" marT="14552" marB="109138"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63500" marR="63500" algn="r">
                        <a:lnSpc>
                          <a:spcPct val="100000"/>
                        </a:lnSpc>
                        <a:spcBef>
                          <a:spcPts val="500"/>
                        </a:spcBef>
                        <a:spcAft>
                          <a:spcPts val="500"/>
                        </a:spcAft>
                        <a:buNone/>
                      </a:pPr>
                      <a:r>
                        <a:rPr sz="1000" cap="none" spc="0">
                          <a:solidFill>
                            <a:schemeClr val="tx1"/>
                          </a:solidFill>
                          <a:latin typeface="Arial"/>
                          <a:cs typeface="Arial"/>
                          <a:sym typeface="Arial"/>
                        </a:rPr>
                        <a:t>0.0388</a:t>
                      </a:r>
                    </a:p>
                  </a:txBody>
                  <a:tcPr marL="50931" marR="0" marT="14552" marB="109138"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63500" marR="63500" algn="l">
                        <a:lnSpc>
                          <a:spcPct val="100000"/>
                        </a:lnSpc>
                        <a:spcBef>
                          <a:spcPts val="500"/>
                        </a:spcBef>
                        <a:spcAft>
                          <a:spcPts val="500"/>
                        </a:spcAft>
                        <a:buNone/>
                      </a:pPr>
                      <a:r>
                        <a:rPr sz="1000" cap="none" spc="0">
                          <a:solidFill>
                            <a:schemeClr val="tx1"/>
                          </a:solidFill>
                          <a:latin typeface="Arial"/>
                          <a:cs typeface="Arial"/>
                          <a:sym typeface="Arial"/>
                        </a:rPr>
                        <a:t>FCRL3</a:t>
                      </a:r>
                    </a:p>
                  </a:txBody>
                  <a:tcPr marL="50931" marR="0" marT="14552" marB="109138"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63500" marR="63500" algn="r">
                        <a:lnSpc>
                          <a:spcPct val="100000"/>
                        </a:lnSpc>
                        <a:spcBef>
                          <a:spcPts val="500"/>
                        </a:spcBef>
                        <a:spcAft>
                          <a:spcPts val="500"/>
                        </a:spcAft>
                        <a:buNone/>
                      </a:pPr>
                      <a:r>
                        <a:rPr sz="1000" cap="none" spc="0">
                          <a:solidFill>
                            <a:schemeClr val="tx1"/>
                          </a:solidFill>
                          <a:latin typeface="Arial"/>
                          <a:cs typeface="Arial"/>
                          <a:sym typeface="Arial"/>
                        </a:rPr>
                        <a:t>1</a:t>
                      </a:r>
                    </a:p>
                  </a:txBody>
                  <a:tcPr marL="50931" marR="0" marT="14552" marB="109138"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9277" y="605896"/>
            <a:ext cx="2313633" cy="5646208"/>
          </a:xfrm>
        </p:spPr>
        <p:txBody>
          <a:bodyPr anchor="ctr">
            <a:normAutofit/>
          </a:bodyPr>
          <a:lstStyle/>
          <a:p>
            <a:pPr marL="0" lvl="0" indent="0">
              <a:buNone/>
            </a:pPr>
            <a:r>
              <a:rPr lang="en-US" sz="3100">
                <a:solidFill>
                  <a:srgbClr val="FFFFFF"/>
                </a:solidFill>
              </a:rPr>
              <a:t>Pathway Analysis: Findings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3556512" y="605896"/>
            <a:ext cx="4810247" cy="5646208"/>
          </a:xfrm>
        </p:spPr>
        <p:txBody>
          <a:bodyPr anchor="ctr">
            <a:normAutofit/>
          </a:bodyPr>
          <a:lstStyle/>
          <a:p>
            <a:pPr marL="0" lvl="0" indent="0">
              <a:buNone/>
            </a:pPr>
            <a:r>
              <a:rPr dirty="0"/>
              <a:t>From the IPA Pathway analysis, we see that there is </a:t>
            </a:r>
            <a:r>
              <a:rPr lang="en-US" dirty="0"/>
              <a:t>a</a:t>
            </a:r>
            <a:r>
              <a:rPr dirty="0"/>
              <a:t> downregulation in genes associated with cell viability and activation of B lymphocytes, which can cause </a:t>
            </a:r>
            <a:r>
              <a:rPr b="1" dirty="0"/>
              <a:t>lymphopenia</a:t>
            </a:r>
            <a:r>
              <a:rPr dirty="0"/>
              <a:t>. </a:t>
            </a:r>
            <a:endParaRPr lang="en-US" dirty="0"/>
          </a:p>
          <a:p>
            <a:r>
              <a:rPr dirty="0"/>
              <a:t>When a patient has sepsis, it is believed that there is a type of immune suppression that occurs behind the scenes leading to increased morbidity and mortality rates</a:t>
            </a:r>
            <a:r>
              <a:rPr baseline="30000" dirty="0"/>
              <a:t>12</a:t>
            </a:r>
            <a:r>
              <a:rPr dirty="0"/>
              <a:t>.</a:t>
            </a:r>
            <a:endParaRPr lang="en-US" dirty="0"/>
          </a:p>
          <a:p>
            <a:r>
              <a:rPr dirty="0"/>
              <a:t> One key immunosuppression, is the apoptosis of certain immune cells like </a:t>
            </a:r>
            <a:r>
              <a:rPr b="1" dirty="0"/>
              <a:t>B-lymphocytes</a:t>
            </a:r>
            <a:r>
              <a:rPr baseline="30000" dirty="0"/>
              <a:t>12</a:t>
            </a:r>
            <a:r>
              <a:rPr dirty="0"/>
              <a:t>. </a:t>
            </a:r>
            <a:endParaRPr lang="en-US" dirty="0"/>
          </a:p>
          <a:p>
            <a:r>
              <a:rPr dirty="0"/>
              <a:t> Septic patients have been found to have a higher rate of lymphopenia which is associated with a higher prevalence for septic shocks and higher mortality rates</a:t>
            </a:r>
            <a:r>
              <a:rPr baseline="30000" dirty="0"/>
              <a:t>12</a:t>
            </a:r>
            <a:r>
              <a:rPr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9277" y="605896"/>
            <a:ext cx="2313633" cy="5646208"/>
          </a:xfrm>
        </p:spPr>
        <p:txBody>
          <a:bodyPr anchor="ctr">
            <a:normAutofit/>
          </a:bodyPr>
          <a:lstStyle/>
          <a:p>
            <a:pPr marL="0" lvl="0" indent="0">
              <a:buNone/>
            </a:pPr>
            <a:r>
              <a:rPr lang="en-US" sz="3100">
                <a:solidFill>
                  <a:srgbClr val="FFFFFF"/>
                </a:solidFill>
              </a:rPr>
              <a:t>Conclusion &amp; Future Studies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3556512" y="605896"/>
            <a:ext cx="4810247" cy="5646208"/>
          </a:xfrm>
        </p:spPr>
        <p:txBody>
          <a:bodyPr anchor="ctr">
            <a:normAutofit/>
          </a:bodyPr>
          <a:lstStyle/>
          <a:p>
            <a:pPr lvl="1"/>
            <a:r>
              <a:rPr lang="en-US" sz="1500" dirty="0"/>
              <a:t>Overall, it is plausible to say that there is a difference in the genes expressed between Severe Sepsis and SIRS, despite Sepsis essentially being a derivative of SIRS. Moreover, we see that there is a significant upregulation of genes associated with platelet aggregation in the Severe Sepsis samples in comparison to the SIRS samples. Furthermore, it is not unreasonable to state that there is probably a significant downregulation of genes associated with cell viability and activation of B lymphocytes given the evidence presented in previous literature.</a:t>
            </a:r>
          </a:p>
          <a:p>
            <a:pPr lvl="1"/>
            <a:r>
              <a:rPr lang="en-US" sz="1500" dirty="0"/>
              <a:t>In the future:</a:t>
            </a:r>
          </a:p>
          <a:p>
            <a:pPr lvl="2"/>
            <a:r>
              <a:rPr lang="en-US" sz="1500" dirty="0"/>
              <a:t>It is necessary to make sure that all of the samples have a high read alignment percentage as in this study, 2 of the samples have very low levels of alignment percentage, making it very hard to determine their impact in the study </a:t>
            </a:r>
          </a:p>
          <a:p>
            <a:pPr lvl="2"/>
            <a:r>
              <a:rPr lang="en-US" sz="1500" dirty="0"/>
              <a:t>Investigate the effects of sepsis on thrombocytopenia and thrombocytosis as it seems to have a significant effect on both diseases.</a:t>
            </a:r>
          </a:p>
          <a:p>
            <a:pPr lvl="2"/>
            <a:r>
              <a:rPr lang="en-US" sz="1500" dirty="0"/>
              <a:t>Investigate more into sepsis’s effects on lymphopenia as it wasn’t feasible to investigate the significance of the downregulation of the FCLR3 gene given that there were barely any downregulated genes to begin with in the IPA analysis.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9277" y="605896"/>
            <a:ext cx="2313633" cy="5646208"/>
          </a:xfrm>
        </p:spPr>
        <p:txBody>
          <a:bodyPr anchor="ctr">
            <a:normAutofit/>
          </a:bodyPr>
          <a:lstStyle/>
          <a:p>
            <a:pPr marL="0" lvl="0" indent="0">
              <a:buNone/>
            </a:pPr>
            <a:r>
              <a:rPr lang="en-US" sz="3100">
                <a:solidFill>
                  <a:srgbClr val="FFFFFF"/>
                </a:solidFill>
              </a:rPr>
              <a:t>References: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3208868" y="101600"/>
            <a:ext cx="5810926" cy="6680200"/>
          </a:xfrm>
        </p:spPr>
        <p:txBody>
          <a:bodyPr anchor="ctr">
            <a:normAutofit fontScale="77500" lnSpcReduction="20000"/>
          </a:bodyPr>
          <a:lstStyle/>
          <a:p>
            <a:pPr marL="342900" indent="-342900">
              <a:buFont typeface="+mj-lt"/>
              <a:buAutoNum type="arabicPeriod"/>
            </a:pPr>
            <a:r>
              <a:rPr lang="en-US" sz="1600" dirty="0" err="1">
                <a:effectLst/>
              </a:rPr>
              <a:t>Tsalik</a:t>
            </a:r>
            <a:r>
              <a:rPr lang="en-US" sz="1600" dirty="0">
                <a:effectLst/>
              </a:rPr>
              <a:t>, E. L., Langley, R. J., Dinwiddie, D. L., Miller, N. A., </a:t>
            </a:r>
            <a:r>
              <a:rPr lang="en-US" sz="1600" dirty="0" err="1">
                <a:effectLst/>
              </a:rPr>
              <a:t>Yoo</a:t>
            </a:r>
            <a:r>
              <a:rPr lang="en-US" sz="1600" dirty="0">
                <a:effectLst/>
              </a:rPr>
              <a:t>, B., van </a:t>
            </a:r>
            <a:r>
              <a:rPr lang="en-US" sz="1600" dirty="0" err="1">
                <a:effectLst/>
              </a:rPr>
              <a:t>Velkinburgh</a:t>
            </a:r>
            <a:r>
              <a:rPr lang="en-US" sz="1600" dirty="0">
                <a:effectLst/>
              </a:rPr>
              <a:t>, J. C., Smith, L. D., </a:t>
            </a:r>
            <a:r>
              <a:rPr lang="en-US" sz="1600" dirty="0" err="1">
                <a:effectLst/>
              </a:rPr>
              <a:t>Thiffault</a:t>
            </a:r>
            <a:r>
              <a:rPr lang="en-US" sz="1600" dirty="0">
                <a:effectLst/>
              </a:rPr>
              <a:t>, I., </a:t>
            </a:r>
            <a:r>
              <a:rPr lang="en-US" sz="1600" dirty="0" err="1">
                <a:effectLst/>
              </a:rPr>
              <a:t>Jaehne</a:t>
            </a:r>
            <a:r>
              <a:rPr lang="en-US" sz="1600" dirty="0">
                <a:effectLst/>
              </a:rPr>
              <a:t>, A. K., Valente, A. M., </a:t>
            </a:r>
            <a:r>
              <a:rPr lang="en-US" sz="1600" dirty="0" err="1">
                <a:effectLst/>
              </a:rPr>
              <a:t>Henao</a:t>
            </a:r>
            <a:r>
              <a:rPr lang="en-US" sz="1600" dirty="0">
                <a:effectLst/>
              </a:rPr>
              <a:t>, R., Yuan, X., Glickman, S. W., Rice, B. J., McClain, M. T., Carin, L., Corey, G. R., Ginsburg, G. S., Cairns, C. B., … </a:t>
            </a:r>
            <a:r>
              <a:rPr lang="en-US" sz="1600" dirty="0" err="1">
                <a:effectLst/>
              </a:rPr>
              <a:t>Kingsmore</a:t>
            </a:r>
            <a:r>
              <a:rPr lang="en-US" sz="1600" dirty="0">
                <a:effectLst/>
              </a:rPr>
              <a:t>, S. F. (2014). An integrated transcriptome and expressed variant analysis of sepsis survival and death. </a:t>
            </a:r>
            <a:r>
              <a:rPr lang="en-US" sz="1600" i="1" dirty="0">
                <a:effectLst/>
              </a:rPr>
              <a:t>Genome Medicine</a:t>
            </a:r>
            <a:r>
              <a:rPr lang="en-US" sz="1600" dirty="0">
                <a:effectLst/>
              </a:rPr>
              <a:t>, </a:t>
            </a:r>
            <a:r>
              <a:rPr lang="en-US" sz="1600" i="1" dirty="0">
                <a:effectLst/>
              </a:rPr>
              <a:t>6</a:t>
            </a:r>
            <a:r>
              <a:rPr lang="en-US" sz="1600" dirty="0">
                <a:effectLst/>
              </a:rPr>
              <a:t>(11). https://doi.org/10.1186/s13073-014-0111-5 </a:t>
            </a:r>
          </a:p>
          <a:p>
            <a:pPr marL="342900" indent="-342900">
              <a:buFont typeface="+mj-lt"/>
              <a:buAutoNum type="arabicPeriod"/>
            </a:pPr>
            <a:r>
              <a:rPr lang="en-US" sz="1600" i="1" dirty="0">
                <a:effectLst/>
              </a:rPr>
              <a:t>NCI Dictionary of Cancer terms</a:t>
            </a:r>
            <a:r>
              <a:rPr lang="en-US" sz="1600" dirty="0">
                <a:effectLst/>
              </a:rPr>
              <a:t>. National Cancer Institute. (n.d.). Retrieved November 30, 2021, from https://www.cancer.gov/publications/dictionaries/cancer-terms/def/sirs. </a:t>
            </a:r>
          </a:p>
          <a:p>
            <a:pPr marL="342900" indent="-342900">
              <a:buFont typeface="+mj-lt"/>
              <a:buAutoNum type="arabicPeriod"/>
            </a:pPr>
            <a:r>
              <a:rPr lang="en-US" sz="1600" dirty="0">
                <a:effectLst/>
              </a:rPr>
              <a:t>Chakraborty, R. K., &amp; Burns, B. (2021). Systemic Inflammatory Response Syndrome. In </a:t>
            </a:r>
            <a:r>
              <a:rPr lang="en-US" sz="1600" i="1" dirty="0" err="1">
                <a:effectLst/>
              </a:rPr>
              <a:t>Statpearls</a:t>
            </a:r>
            <a:r>
              <a:rPr lang="en-US" sz="1600" dirty="0">
                <a:effectLst/>
              </a:rPr>
              <a:t>. essay, </a:t>
            </a:r>
            <a:r>
              <a:rPr lang="en-US" sz="1600" dirty="0" err="1">
                <a:effectLst/>
              </a:rPr>
              <a:t>StatPearls</a:t>
            </a:r>
            <a:r>
              <a:rPr lang="en-US" sz="1600" dirty="0">
                <a:effectLst/>
              </a:rPr>
              <a:t> Publishing. </a:t>
            </a:r>
          </a:p>
          <a:p>
            <a:pPr marL="342900" indent="-342900">
              <a:buFont typeface="+mj-lt"/>
              <a:buAutoNum type="arabicPeriod"/>
            </a:pPr>
            <a:r>
              <a:rPr lang="en-US" sz="1600" dirty="0">
                <a:effectLst/>
              </a:rPr>
              <a:t>Centers for Disease Control and Prevention. (2021, August 17). </a:t>
            </a:r>
            <a:r>
              <a:rPr lang="en-US" sz="1600" i="1" dirty="0">
                <a:effectLst/>
              </a:rPr>
              <a:t>What is sepsis?</a:t>
            </a:r>
            <a:r>
              <a:rPr lang="en-US" sz="1600" dirty="0">
                <a:effectLst/>
              </a:rPr>
              <a:t> Centers for Disease Control and Prevention. Retrieved November 30, 2021, from https://www.cdc.gov/sepsis/what-is-sepsis.html. </a:t>
            </a:r>
          </a:p>
          <a:p>
            <a:pPr marL="342900" indent="-342900">
              <a:buFont typeface="+mj-lt"/>
              <a:buAutoNum type="arabicPeriod"/>
            </a:pPr>
            <a:r>
              <a:rPr lang="en-US" sz="1600" dirty="0">
                <a:effectLst/>
              </a:rPr>
              <a:t>Sepsis Alliance. (2021, August 4). </a:t>
            </a:r>
            <a:r>
              <a:rPr lang="en-US" sz="1600" i="1" dirty="0">
                <a:effectLst/>
              </a:rPr>
              <a:t>What is sepsis</a:t>
            </a:r>
            <a:r>
              <a:rPr lang="en-US" sz="1600" dirty="0">
                <a:effectLst/>
              </a:rPr>
              <a:t>. Sepsis Alliance. Retrieved November 30, 2021, from https://www.sepsis.org/sepsis-basics/what-is-sepsis/. </a:t>
            </a:r>
          </a:p>
          <a:p>
            <a:pPr marL="342900" indent="-342900">
              <a:buFont typeface="+mj-lt"/>
              <a:buAutoNum type="arabicPeriod"/>
            </a:pPr>
            <a:r>
              <a:rPr lang="en-US" sz="1600" dirty="0">
                <a:effectLst/>
              </a:rPr>
              <a:t>Mayo Foundation for Medical Education and Research. (2021, January 19). </a:t>
            </a:r>
            <a:r>
              <a:rPr lang="en-US" sz="1600" i="1" dirty="0">
                <a:effectLst/>
              </a:rPr>
              <a:t>Sepsis</a:t>
            </a:r>
            <a:r>
              <a:rPr lang="en-US" sz="1600" dirty="0">
                <a:effectLst/>
              </a:rPr>
              <a:t>. Mayo Clinic. Retrieved November 30, 2021, from https://www.mayoclinic.org/diseases-conditions/sepsis/symptoms-causes/syc-20351214. </a:t>
            </a:r>
          </a:p>
          <a:p>
            <a:pPr marL="342900" indent="-342900">
              <a:buFont typeface="+mj-lt"/>
              <a:buAutoNum type="arabicPeriod"/>
            </a:pPr>
            <a:r>
              <a:rPr lang="en-US" sz="1600" i="1" dirty="0">
                <a:effectLst/>
              </a:rPr>
              <a:t>Severe sepsis</a:t>
            </a:r>
            <a:r>
              <a:rPr lang="en-US" sz="1600" dirty="0">
                <a:effectLst/>
              </a:rPr>
              <a:t>. Sepsis Alliance. (2021, February 21). Retrieved November 30, 2021, from https://www.sepsis.org/sepsis-basics/what-is-sepsis/severe-sepsis/. </a:t>
            </a:r>
          </a:p>
          <a:p>
            <a:pPr marL="342900" indent="-342900">
              <a:buFont typeface="+mj-lt"/>
              <a:buAutoNum type="arabicPeriod"/>
            </a:pPr>
            <a:r>
              <a:rPr lang="en-US" sz="1600" dirty="0">
                <a:effectLst/>
              </a:rPr>
              <a:t>24, N. H. S. (2021, November 1). </a:t>
            </a:r>
            <a:r>
              <a:rPr lang="en-US" sz="1600" i="1" dirty="0">
                <a:effectLst/>
              </a:rPr>
              <a:t>Septic shock symptoms and treatment</a:t>
            </a:r>
            <a:r>
              <a:rPr lang="en-US" sz="1600" dirty="0">
                <a:effectLst/>
              </a:rPr>
              <a:t>. Illnesses &amp; conditions | NHS inform. Retrieved November 30, 2021, from https://www.nhsinform.scot/illnesses-and-conditions/blood-and-lymph/septic-shock. </a:t>
            </a:r>
          </a:p>
          <a:p>
            <a:pPr marL="342900" indent="-342900">
              <a:buFont typeface="+mj-lt"/>
              <a:buAutoNum type="arabicPeriod"/>
            </a:pPr>
            <a:r>
              <a:rPr lang="en-US" sz="1600" dirty="0">
                <a:effectLst/>
              </a:rPr>
              <a:t>U.S. National Library of Medicine. (2015, January 1). </a:t>
            </a:r>
            <a:r>
              <a:rPr lang="en-US" sz="1600" i="1" dirty="0">
                <a:effectLst/>
              </a:rPr>
              <a:t>Geo accession viewer</a:t>
            </a:r>
            <a:r>
              <a:rPr lang="en-US" sz="1600" dirty="0">
                <a:effectLst/>
              </a:rPr>
              <a:t>. National Center for Biotechnology Information. Retrieved November 30, 2021, from https://www.ncbi.nlm.nih.gov/geo/query/acc.cgi?acc=GSE63042. </a:t>
            </a:r>
          </a:p>
          <a:p>
            <a:pPr marL="342900" indent="-342900">
              <a:buFont typeface="+mj-lt"/>
              <a:buAutoNum type="arabicPeriod"/>
            </a:pPr>
            <a:r>
              <a:rPr lang="en-US" sz="1600" dirty="0">
                <a:effectLst/>
              </a:rPr>
              <a:t>Vardon-</a:t>
            </a:r>
            <a:r>
              <a:rPr lang="en-US" sz="1600" dirty="0" err="1">
                <a:effectLst/>
              </a:rPr>
              <a:t>Bounes</a:t>
            </a:r>
            <a:r>
              <a:rPr lang="en-US" sz="1600" dirty="0">
                <a:effectLst/>
              </a:rPr>
              <a:t>, F., Ruiz, S., </a:t>
            </a:r>
            <a:r>
              <a:rPr lang="en-US" sz="1600" dirty="0" err="1">
                <a:effectLst/>
              </a:rPr>
              <a:t>Gratacap</a:t>
            </a:r>
            <a:r>
              <a:rPr lang="en-US" sz="1600" dirty="0">
                <a:effectLst/>
              </a:rPr>
              <a:t>, M.-P., Garcia, C., </a:t>
            </a:r>
            <a:r>
              <a:rPr lang="en-US" sz="1600" dirty="0" err="1">
                <a:effectLst/>
              </a:rPr>
              <a:t>Payrastre</a:t>
            </a:r>
            <a:r>
              <a:rPr lang="en-US" sz="1600" dirty="0">
                <a:effectLst/>
              </a:rPr>
              <a:t>, B., &amp; </a:t>
            </a:r>
            <a:r>
              <a:rPr lang="en-US" sz="1600" dirty="0" err="1">
                <a:effectLst/>
              </a:rPr>
              <a:t>Minville</a:t>
            </a:r>
            <a:r>
              <a:rPr lang="en-US" sz="1600" dirty="0">
                <a:effectLst/>
              </a:rPr>
              <a:t>, V. (2019). Platelets are critical key players in sepsis. </a:t>
            </a:r>
            <a:r>
              <a:rPr lang="en-US" sz="1600" i="1" dirty="0">
                <a:effectLst/>
              </a:rPr>
              <a:t>International Journal of Molecular Sciences</a:t>
            </a:r>
            <a:r>
              <a:rPr lang="en-US" sz="1600" dirty="0">
                <a:effectLst/>
              </a:rPr>
              <a:t>, </a:t>
            </a:r>
            <a:r>
              <a:rPr lang="en-US" sz="1600" i="1" dirty="0">
                <a:effectLst/>
              </a:rPr>
              <a:t>20</a:t>
            </a:r>
            <a:r>
              <a:rPr lang="en-US" sz="1600" dirty="0">
                <a:effectLst/>
              </a:rPr>
              <a:t>(14), 3494. https://doi.org/10.3390/ijms20143494 </a:t>
            </a:r>
          </a:p>
          <a:p>
            <a:pPr marL="342900" indent="-342900">
              <a:buFont typeface="+mj-lt"/>
              <a:buAutoNum type="arabicPeriod"/>
            </a:pPr>
            <a:r>
              <a:rPr lang="en-US" sz="1500" dirty="0"/>
              <a:t>Sheikh </a:t>
            </a:r>
            <a:r>
              <a:rPr lang="en-US" sz="1500" dirty="0" err="1"/>
              <a:t>Motahar</a:t>
            </a:r>
            <a:r>
              <a:rPr lang="en-US" sz="1500" dirty="0"/>
              <a:t> Vahedi, H., Bagheri, A., </a:t>
            </a:r>
            <a:r>
              <a:rPr lang="en-US" sz="1500" dirty="0" err="1"/>
              <a:t>Jahanshir</a:t>
            </a:r>
            <a:r>
              <a:rPr lang="en-US" sz="1500" dirty="0"/>
              <a:t>, A., </a:t>
            </a:r>
            <a:r>
              <a:rPr lang="en-US" sz="1500" dirty="0" err="1"/>
              <a:t>Seyedhosseini</a:t>
            </a:r>
            <a:r>
              <a:rPr lang="en-US" sz="1500" dirty="0"/>
              <a:t>, J., &amp; </a:t>
            </a:r>
            <a:r>
              <a:rPr lang="en-US" sz="1500" dirty="0" err="1"/>
              <a:t>Vahidi</a:t>
            </a:r>
            <a:r>
              <a:rPr lang="en-US" sz="1500" dirty="0"/>
              <a:t>, E. (2019). Association of Lymphopenia with Short Term Outcomes of Sepsis Patients; a Brief Report. Archives of academic emergency medicine, 7(1), e14.</a:t>
            </a:r>
          </a:p>
          <a:p>
            <a:pPr marL="342900" indent="-342900">
              <a:buFont typeface="+mj-lt"/>
              <a:buAutoNum type="arabicPeriod"/>
            </a:pPr>
            <a:r>
              <a:rPr lang="en-US" sz="1400" dirty="0" err="1">
                <a:effectLst/>
              </a:rPr>
              <a:t>Bakey</a:t>
            </a:r>
            <a:r>
              <a:rPr lang="en-US" sz="1400" dirty="0">
                <a:effectLst/>
              </a:rPr>
              <a:t>, S., </a:t>
            </a:r>
            <a:r>
              <a:rPr lang="en-US" sz="1400" dirty="0" err="1">
                <a:effectLst/>
              </a:rPr>
              <a:t>Karamanos</a:t>
            </a:r>
            <a:r>
              <a:rPr lang="en-US" sz="1400" dirty="0">
                <a:effectLst/>
              </a:rPr>
              <a:t>, E., </a:t>
            </a:r>
            <a:r>
              <a:rPr lang="en-US" sz="1400" dirty="0" err="1">
                <a:effectLst/>
              </a:rPr>
              <a:t>Louwers</a:t>
            </a:r>
            <a:r>
              <a:rPr lang="en-US" sz="1400" dirty="0">
                <a:effectLst/>
              </a:rPr>
              <a:t>, L., Kolbe, N., </a:t>
            </a:r>
            <a:r>
              <a:rPr lang="en-US" sz="1400" dirty="0" err="1">
                <a:effectLst/>
              </a:rPr>
              <a:t>Killu</a:t>
            </a:r>
            <a:r>
              <a:rPr lang="en-US" sz="1400" dirty="0">
                <a:effectLst/>
              </a:rPr>
              <a:t>, K., Horst, H., </a:t>
            </a:r>
            <a:r>
              <a:rPr lang="en-US" sz="1400" dirty="0" err="1">
                <a:effectLst/>
              </a:rPr>
              <a:t>Coba</a:t>
            </a:r>
            <a:r>
              <a:rPr lang="en-US" sz="1400" dirty="0">
                <a:effectLst/>
              </a:rPr>
              <a:t>, V., &amp; Rivers, E. (2013). Thrombocytosis versus Thrombocytopenia as Risk Factor for Increased Mortality in Sepsis. </a:t>
            </a:r>
            <a:r>
              <a:rPr lang="en-US" sz="1400" i="1" dirty="0">
                <a:effectLst/>
              </a:rPr>
              <a:t>Critical Care Medicine</a:t>
            </a:r>
            <a:r>
              <a:rPr lang="en-US" sz="1400" dirty="0">
                <a:effectLst/>
              </a:rPr>
              <a:t>, </a:t>
            </a:r>
            <a:r>
              <a:rPr lang="en-US" sz="1400" i="1" dirty="0">
                <a:effectLst/>
              </a:rPr>
              <a:t>41</a:t>
            </a:r>
            <a:r>
              <a:rPr lang="en-US" sz="1400" dirty="0">
                <a:effectLst/>
              </a:rPr>
              <a:t>. https://doi.org/10.1097/01.ccm.0000440283.47246.33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9277" y="605896"/>
            <a:ext cx="2313633" cy="5646208"/>
          </a:xfrm>
        </p:spPr>
        <p:txBody>
          <a:bodyPr anchor="ctr">
            <a:normAutofit/>
          </a:bodyPr>
          <a:lstStyle/>
          <a:p>
            <a:pPr marL="0" lvl="0" indent="0">
              <a:buNone/>
            </a:pPr>
            <a:r>
              <a:rPr lang="en-US" sz="3100" b="1" dirty="0">
                <a:solidFill>
                  <a:srgbClr val="FFFFFF"/>
                </a:solidFill>
              </a:rPr>
              <a:t>Introduction: A Priori hypothesis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3556512" y="605896"/>
            <a:ext cx="4810247" cy="5646208"/>
          </a:xfrm>
        </p:spPr>
        <p:txBody>
          <a:bodyPr anchor="ctr">
            <a:normAutofit/>
          </a:bodyPr>
          <a:lstStyle/>
          <a:p>
            <a:pPr lvl="1"/>
            <a:r>
              <a:rPr lang="en-US"/>
              <a:t>Hypothesis: </a:t>
            </a:r>
            <a:r>
              <a:rPr lang="en-US" b="1"/>
              <a:t>The Severe Sepsis samples will be more highly associated with the upregulated platelet aggregation genes than the SIRS samples.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9277" y="516835"/>
            <a:ext cx="2313633" cy="5772840"/>
          </a:xfrm>
        </p:spPr>
        <p:txBody>
          <a:bodyPr anchor="ctr">
            <a:normAutofit/>
          </a:bodyPr>
          <a:lstStyle/>
          <a:p>
            <a:pPr marL="0" lvl="0" indent="0">
              <a:buNone/>
            </a:pPr>
            <a:r>
              <a:rPr lang="en-US" sz="3100" b="1" dirty="0">
                <a:solidFill>
                  <a:srgbClr val="FFFFFF"/>
                </a:solidFill>
              </a:rPr>
              <a:t>Introduction: Sequencing and Data</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3D0A359-5C66-49E0-8A08-5115BB1DF99D}"/>
              </a:ext>
            </a:extLst>
          </p:cNvPr>
          <p:cNvGraphicFramePr>
            <a:graphicFrameLocks noGrp="1"/>
          </p:cNvGraphicFramePr>
          <p:nvPr>
            <p:ph idx="1"/>
            <p:extLst>
              <p:ext uri="{D42A27DB-BD31-4B8C-83A1-F6EECF244321}">
                <p14:modId xmlns:p14="http://schemas.microsoft.com/office/powerpoint/2010/main" val="3231971493"/>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2836"/>
            <a:ext cx="7886700" cy="1325563"/>
          </a:xfrm>
        </p:spPr>
        <p:txBody>
          <a:bodyPr>
            <a:normAutofit fontScale="90000"/>
          </a:bodyPr>
          <a:lstStyle/>
          <a:p>
            <a:pPr marL="0" lvl="0" indent="0" algn="ctr">
              <a:buNone/>
            </a:pPr>
            <a:r>
              <a:rPr b="1" dirty="0"/>
              <a:t>Pre-Alignment Sequencing Metrics:</a:t>
            </a:r>
          </a:p>
        </p:txBody>
      </p:sp>
      <p:sp>
        <p:nvSpPr>
          <p:cNvPr id="3" name="Content Placeholder 2"/>
          <p:cNvSpPr>
            <a:spLocks noGrp="1"/>
          </p:cNvSpPr>
          <p:nvPr>
            <p:ph idx="1"/>
          </p:nvPr>
        </p:nvSpPr>
        <p:spPr>
          <a:xfrm>
            <a:off x="342900" y="850042"/>
            <a:ext cx="7886700" cy="730595"/>
          </a:xfrm>
        </p:spPr>
        <p:txBody>
          <a:bodyPr/>
          <a:lstStyle/>
          <a:p>
            <a:pPr lvl="1"/>
            <a:r>
              <a:rPr dirty="0"/>
              <a:t>Subjects were chosen such that they had similar number of reads and belonged to one of the 4 groups.</a:t>
            </a:r>
          </a:p>
        </p:txBody>
      </p:sp>
      <p:sp>
        <p:nvSpPr>
          <p:cNvPr id="4" name="Content Placeholder 2"/>
          <p:cNvSpPr>
            <a:spLocks noGrp="1"/>
          </p:cNvSpPr>
          <p:nvPr>
            <p:ph idx="4294967295"/>
          </p:nvPr>
        </p:nvSpPr>
        <p:spPr>
          <a:xfrm>
            <a:off x="1858433" y="1445050"/>
            <a:ext cx="8229600" cy="338554"/>
          </a:xfrm>
        </p:spPr>
        <p:txBody>
          <a:bodyPr>
            <a:normAutofit/>
          </a:bodyPr>
          <a:lstStyle/>
          <a:p>
            <a:pPr marL="0" lvl="0" indent="0" algn="ctr">
              <a:buNone/>
            </a:pPr>
            <a:r>
              <a:rPr sz="1600" b="1" dirty="0"/>
              <a:t>Preliminary Reads Descriptive Stats</a:t>
            </a:r>
          </a:p>
        </p:txBody>
      </p:sp>
      <p:graphicFrame>
        <p:nvGraphicFramePr>
          <p:cNvPr id="235464307" name="Table 235464306"/>
          <p:cNvGraphicFramePr>
            <a:graphicFrameLocks noGrp="1"/>
          </p:cNvGraphicFramePr>
          <p:nvPr>
            <p:extLst>
              <p:ext uri="{D42A27DB-BD31-4B8C-83A1-F6EECF244321}">
                <p14:modId xmlns:p14="http://schemas.microsoft.com/office/powerpoint/2010/main" val="659718179"/>
              </p:ext>
            </p:extLst>
          </p:nvPr>
        </p:nvGraphicFramePr>
        <p:xfrm>
          <a:off x="436033" y="1828800"/>
          <a:ext cx="2844800" cy="4447029"/>
        </p:xfrm>
        <a:graphic>
          <a:graphicData uri="http://schemas.openxmlformats.org/drawingml/2006/table">
            <a:tbl>
              <a:tblPr firstRow="1" bandRow="1"/>
              <a:tblGrid>
                <a:gridCol w="1562372">
                  <a:extLst>
                    <a:ext uri="{9D8B030D-6E8A-4147-A177-3AD203B41FA5}">
                      <a16:colId xmlns:a16="http://schemas.microsoft.com/office/drawing/2014/main" val="20000"/>
                    </a:ext>
                  </a:extLst>
                </a:gridCol>
                <a:gridCol w="1282428">
                  <a:extLst>
                    <a:ext uri="{9D8B030D-6E8A-4147-A177-3AD203B41FA5}">
                      <a16:colId xmlns:a16="http://schemas.microsoft.com/office/drawing/2014/main" val="20001"/>
                    </a:ext>
                  </a:extLst>
                </a:gridCol>
              </a:tblGrid>
              <a:tr h="243957">
                <a:tc>
                  <a:txBody>
                    <a:bodyPr/>
                    <a:lstStyle/>
                    <a:p>
                      <a:pPr marL="63500" marR="63500" algn="l">
                        <a:lnSpc>
                          <a:spcPct val="100000"/>
                        </a:lnSpc>
                        <a:spcBef>
                          <a:spcPts val="500"/>
                        </a:spcBef>
                        <a:spcAft>
                          <a:spcPts val="500"/>
                        </a:spcAft>
                        <a:buNone/>
                      </a:pPr>
                      <a:r>
                        <a:rPr lang="en-US" sz="1100" b="1" dirty="0">
                          <a:solidFill>
                            <a:srgbClr val="000000">
                              <a:alpha val="100000"/>
                            </a:srgbClr>
                          </a:solidFill>
                          <a:latin typeface="Arial"/>
                          <a:cs typeface="Arial"/>
                          <a:sym typeface="Arial"/>
                        </a:rPr>
                        <a:t>Samples</a:t>
                      </a:r>
                      <a:endParaRPr sz="1100" b="1" dirty="0">
                        <a:solidFill>
                          <a:srgbClr val="000000">
                            <a:alpha val="100000"/>
                          </a:srgbClr>
                        </a:solidFill>
                        <a:latin typeface="Arial"/>
                        <a:cs typeface="Arial"/>
                        <a:sym typeface="Arial"/>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a:solidFill>
                            <a:srgbClr val="000000">
                              <a:alpha val="100000"/>
                            </a:srgbClr>
                          </a:solidFill>
                          <a:latin typeface="Arial"/>
                          <a:cs typeface="Arial"/>
                          <a:sym typeface="Arial"/>
                        </a:rPr>
                        <a:t>Reads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Sept_Shock_1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29,751,934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6350" cap="flat" cmpd="sng" algn="ctr">
                      <a:solidFill>
                        <a:srgbClr val="666666">
                          <a:alpha val="100000"/>
                        </a:srgbClr>
                      </a:solidFill>
                      <a:prstDash val="solid"/>
                    </a:lnB>
                  </a:tcPr>
                </a:tc>
                <a:extLst>
                  <a:ext uri="{0D108BD9-81ED-4DB2-BD59-A6C34878D82A}">
                    <a16:rowId xmlns:a16="http://schemas.microsoft.com/office/drawing/2014/main" val="10001"/>
                  </a:ext>
                </a:extLst>
              </a:tr>
              <a:tr h="262692">
                <a:tc>
                  <a:txBody>
                    <a:bodyPr/>
                    <a:lstStyle/>
                    <a:p>
                      <a:pPr marL="63500" marR="63500" algn="l">
                        <a:lnSpc>
                          <a:spcPct val="100000"/>
                        </a:lnSpc>
                        <a:spcBef>
                          <a:spcPts val="500"/>
                        </a:spcBef>
                        <a:spcAft>
                          <a:spcPts val="500"/>
                        </a:spcAft>
                        <a:buNone/>
                      </a:pPr>
                      <a:r>
                        <a:rPr sz="1100" dirty="0">
                          <a:solidFill>
                            <a:srgbClr val="000000">
                              <a:alpha val="100000"/>
                            </a:srgbClr>
                          </a:solidFill>
                          <a:latin typeface="Arial"/>
                          <a:cs typeface="Arial"/>
                          <a:sym typeface="Arial"/>
                        </a:rPr>
                        <a:t>Sept_Shock_2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Arial"/>
                          <a:cs typeface="Arial"/>
                          <a:sym typeface="Arial"/>
                        </a:rPr>
                        <a:t>18,921,649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02"/>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Sept_Shock_3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20,051,251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03"/>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Sept_Shock_4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19,330,185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04"/>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Sev_Sepsis_1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16,810,341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05"/>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Sev_Sepsis_2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27,113,546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06"/>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Sev_Sepsis_3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18,531,357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07"/>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Sev_Sepsis_4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16,445,943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08"/>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SIRS_1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18,221,614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09"/>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SIRS_2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17,953,067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10"/>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SIRS_3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19,127,377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11"/>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SIRS_4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17,705,087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12"/>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US_1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18,092,887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13"/>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US_2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17,157,220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14"/>
                  </a:ext>
                </a:extLst>
              </a:tr>
              <a:tr h="262692">
                <a:tc>
                  <a:txBody>
                    <a:bodyPr/>
                    <a:lstStyle/>
                    <a:p>
                      <a:pPr marL="63500" marR="63500" algn="l">
                        <a:lnSpc>
                          <a:spcPct val="100000"/>
                        </a:lnSpc>
                        <a:spcBef>
                          <a:spcPts val="500"/>
                        </a:spcBef>
                        <a:spcAft>
                          <a:spcPts val="500"/>
                        </a:spcAft>
                        <a:buNone/>
                      </a:pPr>
                      <a:r>
                        <a:rPr sz="1100" dirty="0">
                          <a:solidFill>
                            <a:srgbClr val="000000">
                              <a:alpha val="100000"/>
                            </a:srgbClr>
                          </a:solidFill>
                          <a:latin typeface="Arial"/>
                          <a:cs typeface="Arial"/>
                          <a:sym typeface="Arial"/>
                        </a:rPr>
                        <a:t>US_3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26,705,705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6350" cap="flat" cmpd="sng" algn="ctr">
                      <a:solidFill>
                        <a:srgbClr val="666666">
                          <a:alpha val="100000"/>
                        </a:srgbClr>
                      </a:solidFill>
                      <a:prstDash val="solid"/>
                    </a:lnB>
                  </a:tcPr>
                </a:tc>
                <a:extLst>
                  <a:ext uri="{0D108BD9-81ED-4DB2-BD59-A6C34878D82A}">
                    <a16:rowId xmlns:a16="http://schemas.microsoft.com/office/drawing/2014/main" val="10015"/>
                  </a:ext>
                </a:extLst>
              </a:tr>
              <a:tr h="262692">
                <a:tc>
                  <a:txBody>
                    <a:bodyPr/>
                    <a:lstStyle/>
                    <a:p>
                      <a:pPr marL="63500" marR="63500" algn="l">
                        <a:lnSpc>
                          <a:spcPct val="100000"/>
                        </a:lnSpc>
                        <a:spcBef>
                          <a:spcPts val="500"/>
                        </a:spcBef>
                        <a:spcAft>
                          <a:spcPts val="500"/>
                        </a:spcAft>
                        <a:buNone/>
                      </a:pPr>
                      <a:r>
                        <a:rPr sz="1100">
                          <a:solidFill>
                            <a:srgbClr val="000000">
                              <a:alpha val="100000"/>
                            </a:srgbClr>
                          </a:solidFill>
                          <a:latin typeface="Arial"/>
                          <a:cs typeface="Arial"/>
                          <a:sym typeface="Arial"/>
                        </a:rPr>
                        <a:t>US_4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Arial"/>
                          <a:cs typeface="Arial"/>
                          <a:sym typeface="Arial"/>
                        </a:rPr>
                        <a:t>17,671,305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635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16"/>
                  </a:ext>
                </a:extLst>
              </a:tr>
            </a:tbl>
          </a:graphicData>
        </a:graphic>
      </p:graphicFrame>
      <p:graphicFrame>
        <p:nvGraphicFramePr>
          <p:cNvPr id="701317955" name="Table 701317954"/>
          <p:cNvGraphicFramePr>
            <a:graphicFrameLocks noGrp="1"/>
          </p:cNvGraphicFramePr>
          <p:nvPr>
            <p:extLst>
              <p:ext uri="{D42A27DB-BD31-4B8C-83A1-F6EECF244321}">
                <p14:modId xmlns:p14="http://schemas.microsoft.com/office/powerpoint/2010/main" val="2193005411"/>
              </p:ext>
            </p:extLst>
          </p:nvPr>
        </p:nvGraphicFramePr>
        <p:xfrm>
          <a:off x="3780797" y="1926999"/>
          <a:ext cx="5138243" cy="745216"/>
        </p:xfrm>
        <a:graphic>
          <a:graphicData uri="http://schemas.openxmlformats.org/drawingml/2006/table">
            <a:tbl>
              <a:tblPr firstRow="1" bandRow="1"/>
              <a:tblGrid>
                <a:gridCol w="416162">
                  <a:extLst>
                    <a:ext uri="{9D8B030D-6E8A-4147-A177-3AD203B41FA5}">
                      <a16:colId xmlns:a16="http://schemas.microsoft.com/office/drawing/2014/main" val="20000"/>
                    </a:ext>
                  </a:extLst>
                </a:gridCol>
                <a:gridCol w="959955">
                  <a:extLst>
                    <a:ext uri="{9D8B030D-6E8A-4147-A177-3AD203B41FA5}">
                      <a16:colId xmlns:a16="http://schemas.microsoft.com/office/drawing/2014/main" val="20001"/>
                    </a:ext>
                  </a:extLst>
                </a:gridCol>
                <a:gridCol w="959955">
                  <a:extLst>
                    <a:ext uri="{9D8B030D-6E8A-4147-A177-3AD203B41FA5}">
                      <a16:colId xmlns:a16="http://schemas.microsoft.com/office/drawing/2014/main" val="20002"/>
                    </a:ext>
                  </a:extLst>
                </a:gridCol>
                <a:gridCol w="882261">
                  <a:extLst>
                    <a:ext uri="{9D8B030D-6E8A-4147-A177-3AD203B41FA5}">
                      <a16:colId xmlns:a16="http://schemas.microsoft.com/office/drawing/2014/main" val="20003"/>
                    </a:ext>
                  </a:extLst>
                </a:gridCol>
                <a:gridCol w="959955">
                  <a:extLst>
                    <a:ext uri="{9D8B030D-6E8A-4147-A177-3AD203B41FA5}">
                      <a16:colId xmlns:a16="http://schemas.microsoft.com/office/drawing/2014/main" val="20004"/>
                    </a:ext>
                  </a:extLst>
                </a:gridCol>
                <a:gridCol w="959955">
                  <a:extLst>
                    <a:ext uri="{9D8B030D-6E8A-4147-A177-3AD203B41FA5}">
                      <a16:colId xmlns:a16="http://schemas.microsoft.com/office/drawing/2014/main" val="20005"/>
                    </a:ext>
                  </a:extLst>
                </a:gridCol>
              </a:tblGrid>
              <a:tr h="364252">
                <a:tc>
                  <a:txBody>
                    <a:bodyPr/>
                    <a:lstStyle/>
                    <a:p>
                      <a:pPr marL="63500" marR="63500" algn="r">
                        <a:lnSpc>
                          <a:spcPct val="100000"/>
                        </a:lnSpc>
                        <a:spcBef>
                          <a:spcPts val="500"/>
                        </a:spcBef>
                        <a:spcAft>
                          <a:spcPts val="500"/>
                        </a:spcAft>
                        <a:buNone/>
                      </a:pPr>
                      <a:r>
                        <a:rPr sz="1100" b="1" dirty="0">
                          <a:solidFill>
                            <a:srgbClr val="000000">
                              <a:alpha val="100000"/>
                            </a:srgbClr>
                          </a:solidFill>
                          <a:latin typeface="Arial"/>
                          <a:cs typeface="Arial"/>
                          <a:sym typeface="Arial"/>
                        </a:rPr>
                        <a:t>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dirty="0">
                          <a:solidFill>
                            <a:srgbClr val="000000">
                              <a:alpha val="100000"/>
                            </a:srgbClr>
                          </a:solidFill>
                          <a:latin typeface="Arial"/>
                          <a:cs typeface="Arial"/>
                          <a:sym typeface="Arial"/>
                        </a:rPr>
                        <a:t>Mean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dirty="0">
                          <a:solidFill>
                            <a:srgbClr val="000000">
                              <a:alpha val="100000"/>
                            </a:srgbClr>
                          </a:solidFill>
                          <a:latin typeface="Arial"/>
                          <a:cs typeface="Arial"/>
                          <a:sym typeface="Arial"/>
                        </a:rPr>
                        <a:t>Median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dirty="0">
                          <a:solidFill>
                            <a:srgbClr val="000000">
                              <a:alpha val="100000"/>
                            </a:srgbClr>
                          </a:solidFill>
                          <a:latin typeface="Arial"/>
                          <a:cs typeface="Arial"/>
                          <a:sym typeface="Arial"/>
                        </a:rPr>
                        <a:t>SD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dirty="0">
                          <a:solidFill>
                            <a:srgbClr val="000000">
                              <a:alpha val="100000"/>
                            </a:srgbClr>
                          </a:solidFill>
                          <a:latin typeface="Arial"/>
                          <a:cs typeface="Arial"/>
                          <a:sym typeface="Arial"/>
                        </a:rPr>
                        <a:t>Min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dirty="0">
                          <a:solidFill>
                            <a:srgbClr val="000000">
                              <a:alpha val="100000"/>
                            </a:srgbClr>
                          </a:solidFill>
                          <a:latin typeface="Arial"/>
                          <a:cs typeface="Arial"/>
                          <a:sym typeface="Arial"/>
                        </a:rPr>
                        <a:t>Max</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380964">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19,974,404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18,376,486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Arial"/>
                          <a:cs typeface="Arial"/>
                          <a:sym typeface="Arial"/>
                        </a:rPr>
                        <a:t>4,064,128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Arial"/>
                          <a:cs typeface="Arial"/>
                          <a:sym typeface="Arial"/>
                        </a:rPr>
                        <a:t>16,445,943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Arial"/>
                          <a:cs typeface="Arial"/>
                          <a:sym typeface="Arial"/>
                        </a:rPr>
                        <a:t>29,751,934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E50E7B7A-ACDE-46A4-BFEA-C3CDF248D674}"/>
              </a:ext>
            </a:extLst>
          </p:cNvPr>
          <p:cNvSpPr txBox="1"/>
          <p:nvPr/>
        </p:nvSpPr>
        <p:spPr>
          <a:xfrm>
            <a:off x="342900" y="1445050"/>
            <a:ext cx="3835400" cy="338554"/>
          </a:xfrm>
          <a:prstGeom prst="rect">
            <a:avLst/>
          </a:prstGeom>
          <a:noFill/>
        </p:spPr>
        <p:txBody>
          <a:bodyPr wrap="square">
            <a:spAutoFit/>
          </a:bodyPr>
          <a:lstStyle/>
          <a:p>
            <a:pPr marL="0" lvl="0" indent="0">
              <a:buNone/>
            </a:pPr>
            <a:r>
              <a:rPr lang="en-US" sz="1600" b="1" dirty="0"/>
              <a:t>Preliminary Reads of Each Sample</a:t>
            </a:r>
          </a:p>
        </p:txBody>
      </p:sp>
      <p:pic>
        <p:nvPicPr>
          <p:cNvPr id="9" name="Picture 8">
            <a:extLst>
              <a:ext uri="{FF2B5EF4-FFF2-40B4-BE49-F238E27FC236}">
                <a16:creationId xmlns:a16="http://schemas.microsoft.com/office/drawing/2014/main" id="{D4E9ECAB-5BF8-4B0B-A7C4-0A52CC0E2A79}"/>
              </a:ext>
            </a:extLst>
          </p:cNvPr>
          <p:cNvPicPr>
            <a:picLocks noGrp="1" noChangeAspect="1"/>
          </p:cNvPicPr>
          <p:nvPr/>
        </p:nvPicPr>
        <p:blipFill>
          <a:blip r:embed="rId3"/>
          <a:srcRect/>
          <a:stretch/>
        </p:blipFill>
        <p:spPr bwMode="auto">
          <a:xfrm>
            <a:off x="3529100" y="2686701"/>
            <a:ext cx="5389940" cy="3589124"/>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9277" y="1439702"/>
            <a:ext cx="2313633" cy="2103875"/>
          </a:xfrm>
        </p:spPr>
        <p:txBody>
          <a:bodyPr vert="horz" lIns="91440" tIns="45720" rIns="91440" bIns="45720" rtlCol="0" anchor="b">
            <a:normAutofit/>
          </a:bodyPr>
          <a:lstStyle/>
          <a:p>
            <a:pPr lvl="0" indent="0" algn="ctr"/>
            <a:r>
              <a:rPr lang="en-US" sz="3100" dirty="0">
                <a:solidFill>
                  <a:srgbClr val="FFFFFF"/>
                </a:solidFill>
              </a:rPr>
              <a:t>Workflow</a:t>
            </a: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1" descr="TopHat2_Workflow.png"/>
          <p:cNvPicPr>
            <a:picLocks noGrp="1" noChangeAspect="1"/>
          </p:cNvPicPr>
          <p:nvPr/>
        </p:nvPicPr>
        <p:blipFill>
          <a:blip r:embed="rId3"/>
          <a:stretch>
            <a:fillRect/>
          </a:stretch>
        </p:blipFill>
        <p:spPr bwMode="auto">
          <a:xfrm>
            <a:off x="3993185" y="640080"/>
            <a:ext cx="4225216" cy="557784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18029"/>
            <a:ext cx="7543800" cy="984191"/>
          </a:xfrm>
        </p:spPr>
        <p:txBody>
          <a:bodyPr>
            <a:normAutofit fontScale="90000"/>
          </a:bodyPr>
          <a:lstStyle/>
          <a:p>
            <a:pPr marL="0" lvl="0" indent="0" algn="ctr">
              <a:buNone/>
            </a:pPr>
            <a:r>
              <a:rPr dirty="0"/>
              <a:t>Tophat2 - alignment metrics and statistics:</a:t>
            </a:r>
          </a:p>
        </p:txBody>
      </p:sp>
      <p:sp>
        <p:nvSpPr>
          <p:cNvPr id="3" name="Content Placeholder 2"/>
          <p:cNvSpPr>
            <a:spLocks noGrp="1"/>
          </p:cNvSpPr>
          <p:nvPr>
            <p:ph idx="1"/>
          </p:nvPr>
        </p:nvSpPr>
        <p:spPr>
          <a:xfrm>
            <a:off x="480060" y="2301910"/>
            <a:ext cx="8229600" cy="419894"/>
          </a:xfrm>
        </p:spPr>
        <p:txBody>
          <a:bodyPr>
            <a:normAutofit/>
          </a:bodyPr>
          <a:lstStyle/>
          <a:p>
            <a:pPr marL="0" lvl="0" indent="0" algn="ctr">
              <a:buNone/>
            </a:pPr>
            <a:r>
              <a:rPr b="1" dirty="0"/>
              <a:t>Aligned Reads Descriptive Stats</a:t>
            </a:r>
          </a:p>
        </p:txBody>
      </p:sp>
      <p:sp>
        <p:nvSpPr>
          <p:cNvPr id="4" name="Content Placeholder 2"/>
          <p:cNvSpPr>
            <a:spLocks noGrp="1"/>
          </p:cNvSpPr>
          <p:nvPr>
            <p:ph idx="4294967295"/>
          </p:nvPr>
        </p:nvSpPr>
        <p:spPr>
          <a:xfrm>
            <a:off x="480060" y="4327478"/>
            <a:ext cx="8229600" cy="420687"/>
          </a:xfrm>
        </p:spPr>
        <p:txBody>
          <a:bodyPr>
            <a:normAutofit/>
          </a:bodyPr>
          <a:lstStyle/>
          <a:p>
            <a:pPr marL="0" lvl="0" indent="0" algn="ctr">
              <a:buNone/>
            </a:pPr>
            <a:r>
              <a:rPr lang="en-US" b="1" dirty="0"/>
              <a:t>%</a:t>
            </a:r>
            <a:r>
              <a:rPr b="1" dirty="0"/>
              <a:t> Aligned Descriptive Stats</a:t>
            </a:r>
          </a:p>
        </p:txBody>
      </p:sp>
      <p:graphicFrame>
        <p:nvGraphicFramePr>
          <p:cNvPr id="899543025" name="Table 899543024"/>
          <p:cNvGraphicFramePr>
            <a:graphicFrameLocks noGrp="1"/>
          </p:cNvGraphicFramePr>
          <p:nvPr>
            <p:extLst>
              <p:ext uri="{D42A27DB-BD31-4B8C-83A1-F6EECF244321}">
                <p14:modId xmlns:p14="http://schemas.microsoft.com/office/powerpoint/2010/main" val="3201579347"/>
              </p:ext>
            </p:extLst>
          </p:nvPr>
        </p:nvGraphicFramePr>
        <p:xfrm>
          <a:off x="2041724" y="2721804"/>
          <a:ext cx="5060549" cy="745216"/>
        </p:xfrm>
        <a:graphic>
          <a:graphicData uri="http://schemas.openxmlformats.org/drawingml/2006/table">
            <a:tbl>
              <a:tblPr/>
              <a:tblGrid>
                <a:gridCol w="416162">
                  <a:extLst>
                    <a:ext uri="{9D8B030D-6E8A-4147-A177-3AD203B41FA5}">
                      <a16:colId xmlns:a16="http://schemas.microsoft.com/office/drawing/2014/main" val="20000"/>
                    </a:ext>
                  </a:extLst>
                </a:gridCol>
                <a:gridCol w="959955">
                  <a:extLst>
                    <a:ext uri="{9D8B030D-6E8A-4147-A177-3AD203B41FA5}">
                      <a16:colId xmlns:a16="http://schemas.microsoft.com/office/drawing/2014/main" val="20001"/>
                    </a:ext>
                  </a:extLst>
                </a:gridCol>
                <a:gridCol w="959955">
                  <a:extLst>
                    <a:ext uri="{9D8B030D-6E8A-4147-A177-3AD203B41FA5}">
                      <a16:colId xmlns:a16="http://schemas.microsoft.com/office/drawing/2014/main" val="20002"/>
                    </a:ext>
                  </a:extLst>
                </a:gridCol>
                <a:gridCol w="882261">
                  <a:extLst>
                    <a:ext uri="{9D8B030D-6E8A-4147-A177-3AD203B41FA5}">
                      <a16:colId xmlns:a16="http://schemas.microsoft.com/office/drawing/2014/main" val="20003"/>
                    </a:ext>
                  </a:extLst>
                </a:gridCol>
                <a:gridCol w="882261">
                  <a:extLst>
                    <a:ext uri="{9D8B030D-6E8A-4147-A177-3AD203B41FA5}">
                      <a16:colId xmlns:a16="http://schemas.microsoft.com/office/drawing/2014/main" val="20004"/>
                    </a:ext>
                  </a:extLst>
                </a:gridCol>
                <a:gridCol w="959955">
                  <a:extLst>
                    <a:ext uri="{9D8B030D-6E8A-4147-A177-3AD203B41FA5}">
                      <a16:colId xmlns:a16="http://schemas.microsoft.com/office/drawing/2014/main" val="20005"/>
                    </a:ext>
                  </a:extLst>
                </a:gridCol>
              </a:tblGrid>
              <a:tr h="364252">
                <a:tc>
                  <a:txBody>
                    <a:bodyPr/>
                    <a:lstStyle/>
                    <a:p>
                      <a:pPr marL="63500" marR="63500" algn="r">
                        <a:lnSpc>
                          <a:spcPct val="100000"/>
                        </a:lnSpc>
                        <a:spcBef>
                          <a:spcPts val="500"/>
                        </a:spcBef>
                        <a:spcAft>
                          <a:spcPts val="500"/>
                        </a:spcAft>
                        <a:buNone/>
                      </a:pPr>
                      <a:r>
                        <a:rPr sz="1100" b="1">
                          <a:solidFill>
                            <a:srgbClr val="000000">
                              <a:alpha val="100000"/>
                            </a:srgbClr>
                          </a:solidFill>
                          <a:latin typeface="Arial"/>
                          <a:cs typeface="Arial"/>
                          <a:sym typeface="Arial"/>
                        </a:rPr>
                        <a:t>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dirty="0">
                          <a:solidFill>
                            <a:srgbClr val="000000">
                              <a:alpha val="100000"/>
                            </a:srgbClr>
                          </a:solidFill>
                          <a:latin typeface="Arial"/>
                          <a:cs typeface="Arial"/>
                          <a:sym typeface="Arial"/>
                        </a:rPr>
                        <a:t>Mean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dirty="0">
                          <a:solidFill>
                            <a:srgbClr val="000000">
                              <a:alpha val="100000"/>
                            </a:srgbClr>
                          </a:solidFill>
                          <a:latin typeface="Arial"/>
                          <a:cs typeface="Arial"/>
                          <a:sym typeface="Arial"/>
                        </a:rPr>
                        <a:t>Median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dirty="0">
                          <a:solidFill>
                            <a:srgbClr val="000000">
                              <a:alpha val="100000"/>
                            </a:srgbClr>
                          </a:solidFill>
                          <a:latin typeface="Arial"/>
                          <a:cs typeface="Arial"/>
                          <a:sym typeface="Arial"/>
                        </a:rPr>
                        <a:t>SD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a:solidFill>
                            <a:srgbClr val="000000">
                              <a:alpha val="100000"/>
                            </a:srgbClr>
                          </a:solidFill>
                          <a:latin typeface="Arial"/>
                          <a:cs typeface="Arial"/>
                          <a:sym typeface="Arial"/>
                        </a:rPr>
                        <a:t>Min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a:solidFill>
                            <a:srgbClr val="000000">
                              <a:alpha val="100000"/>
                            </a:srgbClr>
                          </a:solidFill>
                          <a:latin typeface="Arial"/>
                          <a:cs typeface="Arial"/>
                          <a:sym typeface="Arial"/>
                        </a:rPr>
                        <a:t>Max</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380964">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13,674,150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Arial"/>
                          <a:cs typeface="Arial"/>
                          <a:sym typeface="Arial"/>
                        </a:rPr>
                        <a:t>14,659,450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2,521,255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Arial"/>
                          <a:cs typeface="Arial"/>
                          <a:sym typeface="Arial"/>
                        </a:rPr>
                        <a:t>6,851,868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Arial"/>
                          <a:cs typeface="Arial"/>
                          <a:sym typeface="Arial"/>
                        </a:rPr>
                        <a:t>16,643,179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bl>
          </a:graphicData>
        </a:graphic>
      </p:graphicFrame>
      <p:graphicFrame>
        <p:nvGraphicFramePr>
          <p:cNvPr id="527962905" name="Table 527962904"/>
          <p:cNvGraphicFramePr>
            <a:graphicFrameLocks noGrp="1"/>
          </p:cNvGraphicFramePr>
          <p:nvPr>
            <p:extLst>
              <p:ext uri="{D42A27DB-BD31-4B8C-83A1-F6EECF244321}">
                <p14:modId xmlns:p14="http://schemas.microsoft.com/office/powerpoint/2010/main" val="675672004"/>
              </p:ext>
            </p:extLst>
          </p:nvPr>
        </p:nvGraphicFramePr>
        <p:xfrm>
          <a:off x="2218586" y="4748165"/>
          <a:ext cx="4555707" cy="530596"/>
        </p:xfrm>
        <a:graphic>
          <a:graphicData uri="http://schemas.openxmlformats.org/drawingml/2006/table">
            <a:tbl>
              <a:tblPr/>
              <a:tblGrid>
                <a:gridCol w="416162">
                  <a:extLst>
                    <a:ext uri="{9D8B030D-6E8A-4147-A177-3AD203B41FA5}">
                      <a16:colId xmlns:a16="http://schemas.microsoft.com/office/drawing/2014/main" val="20000"/>
                    </a:ext>
                  </a:extLst>
                </a:gridCol>
                <a:gridCol w="843448">
                  <a:extLst>
                    <a:ext uri="{9D8B030D-6E8A-4147-A177-3AD203B41FA5}">
                      <a16:colId xmlns:a16="http://schemas.microsoft.com/office/drawing/2014/main" val="20001"/>
                    </a:ext>
                  </a:extLst>
                </a:gridCol>
                <a:gridCol w="843448">
                  <a:extLst>
                    <a:ext uri="{9D8B030D-6E8A-4147-A177-3AD203B41FA5}">
                      <a16:colId xmlns:a16="http://schemas.microsoft.com/office/drawing/2014/main" val="20002"/>
                    </a:ext>
                  </a:extLst>
                </a:gridCol>
                <a:gridCol w="843448">
                  <a:extLst>
                    <a:ext uri="{9D8B030D-6E8A-4147-A177-3AD203B41FA5}">
                      <a16:colId xmlns:a16="http://schemas.microsoft.com/office/drawing/2014/main" val="20003"/>
                    </a:ext>
                  </a:extLst>
                </a:gridCol>
                <a:gridCol w="843448">
                  <a:extLst>
                    <a:ext uri="{9D8B030D-6E8A-4147-A177-3AD203B41FA5}">
                      <a16:colId xmlns:a16="http://schemas.microsoft.com/office/drawing/2014/main" val="20004"/>
                    </a:ext>
                  </a:extLst>
                </a:gridCol>
                <a:gridCol w="765753">
                  <a:extLst>
                    <a:ext uri="{9D8B030D-6E8A-4147-A177-3AD203B41FA5}">
                      <a16:colId xmlns:a16="http://schemas.microsoft.com/office/drawing/2014/main" val="20005"/>
                    </a:ext>
                  </a:extLst>
                </a:gridCol>
              </a:tblGrid>
              <a:tr h="0">
                <a:tc>
                  <a:txBody>
                    <a:bodyPr/>
                    <a:lstStyle/>
                    <a:p>
                      <a:pPr marL="63500" marR="63500" algn="r">
                        <a:lnSpc>
                          <a:spcPct val="100000"/>
                        </a:lnSpc>
                        <a:spcBef>
                          <a:spcPts val="500"/>
                        </a:spcBef>
                        <a:spcAft>
                          <a:spcPts val="500"/>
                        </a:spcAft>
                        <a:buNone/>
                      </a:pPr>
                      <a:r>
                        <a:rPr sz="1100" b="1">
                          <a:solidFill>
                            <a:srgbClr val="000000">
                              <a:alpha val="100000"/>
                            </a:srgbClr>
                          </a:solidFill>
                          <a:latin typeface="Arial"/>
                          <a:cs typeface="Arial"/>
                          <a:sym typeface="Arial"/>
                        </a:rPr>
                        <a:t>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dirty="0">
                          <a:solidFill>
                            <a:srgbClr val="000000">
                              <a:alpha val="100000"/>
                            </a:srgbClr>
                          </a:solidFill>
                          <a:latin typeface="Arial"/>
                          <a:cs typeface="Arial"/>
                          <a:sym typeface="Arial"/>
                        </a:rPr>
                        <a:t>Mean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dirty="0">
                          <a:solidFill>
                            <a:srgbClr val="000000">
                              <a:alpha val="100000"/>
                            </a:srgbClr>
                          </a:solidFill>
                          <a:latin typeface="Arial"/>
                          <a:cs typeface="Arial"/>
                          <a:sym typeface="Arial"/>
                        </a:rPr>
                        <a:t>Median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a:solidFill>
                            <a:srgbClr val="000000">
                              <a:alpha val="100000"/>
                            </a:srgbClr>
                          </a:solidFill>
                          <a:latin typeface="Arial"/>
                          <a:cs typeface="Arial"/>
                          <a:sym typeface="Arial"/>
                        </a:rPr>
                        <a:t>SD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a:solidFill>
                            <a:srgbClr val="000000">
                              <a:alpha val="100000"/>
                            </a:srgbClr>
                          </a:solidFill>
                          <a:latin typeface="Arial"/>
                          <a:cs typeface="Arial"/>
                          <a:sym typeface="Arial"/>
                        </a:rPr>
                        <a:t>Min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b="1">
                          <a:solidFill>
                            <a:srgbClr val="000000">
                              <a:alpha val="100000"/>
                            </a:srgbClr>
                          </a:solidFill>
                          <a:latin typeface="Arial"/>
                          <a:cs typeface="Arial"/>
                          <a:sym typeface="Arial"/>
                        </a:rPr>
                        <a:t>Max</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362956">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Arial"/>
                          <a:cs typeface="Arial"/>
                          <a:sym typeface="Arial"/>
                        </a:rPr>
                        <a:t>71.47079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Arial"/>
                          <a:cs typeface="Arial"/>
                          <a:sym typeface="Arial"/>
                        </a:rPr>
                        <a:t>77.80522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Arial"/>
                          <a:cs typeface="Arial"/>
                          <a:sym typeface="Arial"/>
                        </a:rPr>
                        <a:t>18.28645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Arial"/>
                          <a:cs typeface="Arial"/>
                          <a:sym typeface="Arial"/>
                        </a:rPr>
                        <a:t>23.02999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Arial"/>
                          <a:cs typeface="Arial"/>
                          <a:sym typeface="Arial"/>
                        </a:rPr>
                        <a:t>89.8109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18029"/>
            <a:ext cx="7543800" cy="984191"/>
          </a:xfrm>
        </p:spPr>
        <p:txBody>
          <a:bodyPr>
            <a:normAutofit fontScale="90000"/>
          </a:bodyPr>
          <a:lstStyle/>
          <a:p>
            <a:pPr marL="0" lvl="0" indent="0" algn="ctr">
              <a:buNone/>
            </a:pPr>
            <a:r>
              <a:rPr dirty="0"/>
              <a:t>Tophat2 - alignment metrics and statistics:</a:t>
            </a:r>
          </a:p>
        </p:txBody>
      </p:sp>
      <p:pic>
        <p:nvPicPr>
          <p:cNvPr id="7" name="Picture 6">
            <a:extLst>
              <a:ext uri="{FF2B5EF4-FFF2-40B4-BE49-F238E27FC236}">
                <a16:creationId xmlns:a16="http://schemas.microsoft.com/office/drawing/2014/main" id="{BA9FC8DB-3FCA-45F4-858F-92AD5489AC68}"/>
              </a:ext>
            </a:extLst>
          </p:cNvPr>
          <p:cNvPicPr>
            <a:picLocks noGrp="1" noChangeAspect="1"/>
          </p:cNvPicPr>
          <p:nvPr/>
        </p:nvPicPr>
        <p:blipFill>
          <a:blip r:embed="rId3"/>
          <a:srcRect/>
          <a:stretch/>
        </p:blipFill>
        <p:spPr bwMode="auto">
          <a:xfrm>
            <a:off x="1689735" y="1836483"/>
            <a:ext cx="6587490" cy="4386564"/>
          </a:xfrm>
          <a:prstGeom prst="rect">
            <a:avLst/>
          </a:prstGeom>
          <a:noFill/>
          <a:ln w="9525">
            <a:noFill/>
            <a:headEnd/>
            <a:tailEnd/>
          </a:ln>
        </p:spPr>
      </p:pic>
    </p:spTree>
    <p:extLst>
      <p:ext uri="{BB962C8B-B14F-4D97-AF65-F5344CB8AC3E}">
        <p14:creationId xmlns:p14="http://schemas.microsoft.com/office/powerpoint/2010/main" val="134150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499" y="4550229"/>
            <a:ext cx="8181805" cy="1057655"/>
          </a:xfrm>
        </p:spPr>
        <p:txBody>
          <a:bodyPr vert="horz" lIns="91440" tIns="45720" rIns="91440" bIns="45720" rtlCol="0" anchor="b">
            <a:normAutofit/>
          </a:bodyPr>
          <a:lstStyle/>
          <a:p>
            <a:pPr marL="0" lvl="0" indent="0"/>
            <a:r>
              <a:rPr lang="en-US" sz="4400" dirty="0">
                <a:solidFill>
                  <a:schemeClr val="tx1">
                    <a:lumMod val="85000"/>
                    <a:lumOff val="15000"/>
                  </a:schemeClr>
                </a:solidFill>
              </a:rPr>
              <a:t>Results: FPKMs Across all Samples</a:t>
            </a:r>
          </a:p>
        </p:txBody>
      </p:sp>
      <p:pic>
        <p:nvPicPr>
          <p:cNvPr id="6" name="Picture 5">
            <a:extLst>
              <a:ext uri="{FF2B5EF4-FFF2-40B4-BE49-F238E27FC236}">
                <a16:creationId xmlns:a16="http://schemas.microsoft.com/office/drawing/2014/main" id="{720CF14E-4EC0-4736-8BFB-AF11D77C48CD}"/>
              </a:ext>
            </a:extLst>
          </p:cNvPr>
          <p:cNvPicPr>
            <a:picLocks noGrp="1" noChangeAspect="1"/>
          </p:cNvPicPr>
          <p:nvPr/>
        </p:nvPicPr>
        <p:blipFill>
          <a:blip r:embed="rId3"/>
          <a:stretch/>
        </p:blipFill>
        <p:spPr bwMode="auto">
          <a:xfrm>
            <a:off x="905743" y="458173"/>
            <a:ext cx="6830141" cy="4548145"/>
          </a:xfrm>
          <a:prstGeom prst="rect">
            <a:avLst/>
          </a:prstGeom>
          <a:noFill/>
        </p:spPr>
      </p:pic>
      <p:cxnSp>
        <p:nvCxnSpPr>
          <p:cNvPr id="28" name="Straight Connector 1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731</TotalTime>
  <Words>2384</Words>
  <Application>Microsoft Office PowerPoint</Application>
  <PresentationFormat>On-screen Show (4:3)</PresentationFormat>
  <Paragraphs>222</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Retrospect</vt:lpstr>
      <vt:lpstr>RNA SEQ Analysis of Systemic Inflammatory Response Syndrome   versus Severe Sepsis</vt:lpstr>
      <vt:lpstr>Introduction: Terms</vt:lpstr>
      <vt:lpstr>Introduction: A Priori hypothesis</vt:lpstr>
      <vt:lpstr>Introduction: Sequencing and Data</vt:lpstr>
      <vt:lpstr>Pre-Alignment Sequencing Metrics:</vt:lpstr>
      <vt:lpstr>Workflow</vt:lpstr>
      <vt:lpstr>Tophat2 - alignment metrics and statistics:</vt:lpstr>
      <vt:lpstr>Tophat2 - alignment metrics and statistics:</vt:lpstr>
      <vt:lpstr>Results: FPKMs Across all Samples</vt:lpstr>
      <vt:lpstr>Results: PCA Analysis of FPKM values of All Samples</vt:lpstr>
      <vt:lpstr>Results: PCA Analysis of Filtered FPKM values of All Samples</vt:lpstr>
      <vt:lpstr>Results: Heatmap of Filtered FPKM values of All Samples VS Filtered Genes</vt:lpstr>
      <vt:lpstr>Results: Heatmap of Filtered FPKM values of All Samples VS Filtered Genes</vt:lpstr>
      <vt:lpstr>Results: PCA Analysis of Filtered FPKM values of SIRS vs Severe Sepsis</vt:lpstr>
      <vt:lpstr>Results: Dendrogram of Filtered FPKM values of Severe Sepsis vs SIRS </vt:lpstr>
      <vt:lpstr>Results: Heatmap of Filtered FPKM values of SIRS &amp; Severe Sepsis Samples VS Filtered Genes</vt:lpstr>
      <vt:lpstr>Pathway Analysis:Upregulated Genes</vt:lpstr>
      <vt:lpstr>Pathway Analysis: Upregulated Platelet Aggregation Genes PCA</vt:lpstr>
      <vt:lpstr>Pathway Analysis: Upregulated Platelet Aggregation Genes Heatmap</vt:lpstr>
      <vt:lpstr>Pathway Analysis: Findings</vt:lpstr>
      <vt:lpstr>Pathway Analysis:Downregulated Genes</vt:lpstr>
      <vt:lpstr>Pathway Analysis: Findings</vt:lpstr>
      <vt:lpstr>Conclusion &amp; Future Studies</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SIRS VS SEPSIS</dc:title>
  <dc:creator>Ram Ayyala</dc:creator>
  <cp:keywords/>
  <cp:lastModifiedBy>Ram Ayyala</cp:lastModifiedBy>
  <cp:revision>15</cp:revision>
  <dcterms:created xsi:type="dcterms:W3CDTF">2021-11-30T11:11:38Z</dcterms:created>
  <dcterms:modified xsi:type="dcterms:W3CDTF">2021-11-30T23:28:46Z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date">
    <vt:lpwstr>11/29/2021</vt:lpwstr>
  </property>
  <property fmtid="{D5CDD505-2E9C-101B-9397-08002B2CF9AE}" pid="4" name="output">
    <vt:lpwstr>powerpoint_presentation</vt:lpwstr>
  </property>
</Properties>
</file>