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2" r:id="rId6"/>
    <p:sldId id="270" r:id="rId7"/>
    <p:sldId id="269" r:id="rId8"/>
    <p:sldId id="266" r:id="rId9"/>
    <p:sldId id="267" r:id="rId10"/>
    <p:sldId id="268" r:id="rId11"/>
    <p:sldId id="259" r:id="rId12"/>
    <p:sldId id="272" r:id="rId13"/>
    <p:sldId id="274" r:id="rId14"/>
    <p:sldId id="275" r:id="rId15"/>
    <p:sldId id="276" r:id="rId16"/>
    <p:sldId id="277" r:id="rId17"/>
    <p:sldId id="278" r:id="rId18"/>
    <p:sldId id="279" r:id="rId19"/>
    <p:sldId id="280" r:id="rId20"/>
    <p:sldId id="281" r:id="rId21"/>
    <p:sldId id="282" r:id="rId22"/>
    <p:sldId id="283" r:id="rId23"/>
    <p:sldId id="288" r:id="rId24"/>
    <p:sldId id="284" r:id="rId25"/>
    <p:sldId id="285" r:id="rId26"/>
    <p:sldId id="286" r:id="rId27"/>
    <p:sldId id="289" r:id="rId28"/>
    <p:sldId id="290" r:id="rId29"/>
    <p:sldId id="291" r:id="rId30"/>
    <p:sldId id="292" r:id="rId31"/>
    <p:sldId id="294" r:id="rId32"/>
    <p:sldId id="297" r:id="rId33"/>
    <p:sldId id="296" r:id="rId34"/>
    <p:sldId id="295" r:id="rId35"/>
    <p:sldId id="298" r:id="rId36"/>
    <p:sldId id="305" r:id="rId37"/>
    <p:sldId id="300" r:id="rId38"/>
    <p:sldId id="301" r:id="rId39"/>
    <p:sldId id="302" r:id="rId40"/>
    <p:sldId id="303" r:id="rId41"/>
    <p:sldId id="310" r:id="rId42"/>
    <p:sldId id="304" r:id="rId43"/>
    <p:sldId id="311" r:id="rId44"/>
    <p:sldId id="31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Açık Stil 3 - Vurgu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Açık Stil 3 - Vurgu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Açık Stil 3 - Vurgu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7" autoAdjust="0"/>
    <p:restoredTop sz="94660"/>
  </p:normalViewPr>
  <p:slideViewPr>
    <p:cSldViewPr snapToGrid="0" showGuides="1">
      <p:cViewPr varScale="1">
        <p:scale>
          <a:sx n="96" d="100"/>
          <a:sy n="96" d="100"/>
        </p:scale>
        <p:origin x="61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a:p>
        </p:txBody>
      </p:sp>
      <p:sp>
        <p:nvSpPr>
          <p:cNvPr id="4" name="Veri Yer Tutucusu 3"/>
          <p:cNvSpPr>
            <a:spLocks noGrp="1"/>
          </p:cNvSpPr>
          <p:nvPr>
            <p:ph type="dt" sz="half" idx="10"/>
          </p:nvPr>
        </p:nvSpPr>
        <p:spPr/>
        <p:txBody>
          <a:bodyPr/>
          <a:lstStyle/>
          <a:p>
            <a:fld id="{C1379379-CE70-48C6-AC98-107452FC78CE}" type="datetimeFigureOut">
              <a:rPr lang="en-US" smtClean="0"/>
              <a:t>11/29/2017</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D078EB49-70E5-451A-AD00-16366FCA5A3A}" type="slidenum">
              <a:rPr lang="en-US" smtClean="0"/>
              <a:t>‹#›</a:t>
            </a:fld>
            <a:endParaRPr lang="en-US"/>
          </a:p>
        </p:txBody>
      </p:sp>
    </p:spTree>
    <p:extLst>
      <p:ext uri="{BB962C8B-B14F-4D97-AF65-F5344CB8AC3E}">
        <p14:creationId xmlns:p14="http://schemas.microsoft.com/office/powerpoint/2010/main" val="167434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C1379379-CE70-48C6-AC98-107452FC78CE}" type="datetimeFigureOut">
              <a:rPr lang="en-US" smtClean="0"/>
              <a:t>11/29/2017</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D078EB49-70E5-451A-AD00-16366FCA5A3A}" type="slidenum">
              <a:rPr lang="en-US" smtClean="0"/>
              <a:t>‹#›</a:t>
            </a:fld>
            <a:endParaRPr lang="en-US"/>
          </a:p>
        </p:txBody>
      </p:sp>
    </p:spTree>
    <p:extLst>
      <p:ext uri="{BB962C8B-B14F-4D97-AF65-F5344CB8AC3E}">
        <p14:creationId xmlns:p14="http://schemas.microsoft.com/office/powerpoint/2010/main" val="315413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C1379379-CE70-48C6-AC98-107452FC78CE}" type="datetimeFigureOut">
              <a:rPr lang="en-US" smtClean="0"/>
              <a:t>11/29/2017</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D078EB49-70E5-451A-AD00-16366FCA5A3A}" type="slidenum">
              <a:rPr lang="en-US" smtClean="0"/>
              <a:t>‹#›</a:t>
            </a:fld>
            <a:endParaRPr lang="en-US"/>
          </a:p>
        </p:txBody>
      </p:sp>
    </p:spTree>
    <p:extLst>
      <p:ext uri="{BB962C8B-B14F-4D97-AF65-F5344CB8AC3E}">
        <p14:creationId xmlns:p14="http://schemas.microsoft.com/office/powerpoint/2010/main" val="124668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C1379379-CE70-48C6-AC98-107452FC78CE}" type="datetimeFigureOut">
              <a:rPr lang="en-US" smtClean="0"/>
              <a:t>11/29/2017</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D078EB49-70E5-451A-AD00-16366FCA5A3A}" type="slidenum">
              <a:rPr lang="en-US" smtClean="0"/>
              <a:t>‹#›</a:t>
            </a:fld>
            <a:endParaRPr lang="en-US"/>
          </a:p>
        </p:txBody>
      </p:sp>
    </p:spTree>
    <p:extLst>
      <p:ext uri="{BB962C8B-B14F-4D97-AF65-F5344CB8AC3E}">
        <p14:creationId xmlns:p14="http://schemas.microsoft.com/office/powerpoint/2010/main" val="61677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C1379379-CE70-48C6-AC98-107452FC78CE}" type="datetimeFigureOut">
              <a:rPr lang="en-US" smtClean="0"/>
              <a:t>11/29/2017</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D078EB49-70E5-451A-AD00-16366FCA5A3A}" type="slidenum">
              <a:rPr lang="en-US" smtClean="0"/>
              <a:t>‹#›</a:t>
            </a:fld>
            <a:endParaRPr lang="en-US"/>
          </a:p>
        </p:txBody>
      </p:sp>
    </p:spTree>
    <p:extLst>
      <p:ext uri="{BB962C8B-B14F-4D97-AF65-F5344CB8AC3E}">
        <p14:creationId xmlns:p14="http://schemas.microsoft.com/office/powerpoint/2010/main" val="54973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Veri Yer Tutucusu 4"/>
          <p:cNvSpPr>
            <a:spLocks noGrp="1"/>
          </p:cNvSpPr>
          <p:nvPr>
            <p:ph type="dt" sz="half" idx="10"/>
          </p:nvPr>
        </p:nvSpPr>
        <p:spPr/>
        <p:txBody>
          <a:bodyPr/>
          <a:lstStyle/>
          <a:p>
            <a:fld id="{C1379379-CE70-48C6-AC98-107452FC78CE}" type="datetimeFigureOut">
              <a:rPr lang="en-US" smtClean="0"/>
              <a:t>11/29/2017</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D078EB49-70E5-451A-AD00-16366FCA5A3A}" type="slidenum">
              <a:rPr lang="en-US" smtClean="0"/>
              <a:t>‹#›</a:t>
            </a:fld>
            <a:endParaRPr lang="en-US"/>
          </a:p>
        </p:txBody>
      </p:sp>
    </p:spTree>
    <p:extLst>
      <p:ext uri="{BB962C8B-B14F-4D97-AF65-F5344CB8AC3E}">
        <p14:creationId xmlns:p14="http://schemas.microsoft.com/office/powerpoint/2010/main" val="1258097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Veri Yer Tutucusu 6"/>
          <p:cNvSpPr>
            <a:spLocks noGrp="1"/>
          </p:cNvSpPr>
          <p:nvPr>
            <p:ph type="dt" sz="half" idx="10"/>
          </p:nvPr>
        </p:nvSpPr>
        <p:spPr/>
        <p:txBody>
          <a:bodyPr/>
          <a:lstStyle/>
          <a:p>
            <a:fld id="{C1379379-CE70-48C6-AC98-107452FC78CE}" type="datetimeFigureOut">
              <a:rPr lang="en-US" smtClean="0"/>
              <a:t>11/29/2017</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D078EB49-70E5-451A-AD00-16366FCA5A3A}" type="slidenum">
              <a:rPr lang="en-US" smtClean="0"/>
              <a:t>‹#›</a:t>
            </a:fld>
            <a:endParaRPr lang="en-US"/>
          </a:p>
        </p:txBody>
      </p:sp>
    </p:spTree>
    <p:extLst>
      <p:ext uri="{BB962C8B-B14F-4D97-AF65-F5344CB8AC3E}">
        <p14:creationId xmlns:p14="http://schemas.microsoft.com/office/powerpoint/2010/main" val="15426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Veri Yer Tutucusu 2"/>
          <p:cNvSpPr>
            <a:spLocks noGrp="1"/>
          </p:cNvSpPr>
          <p:nvPr>
            <p:ph type="dt" sz="half" idx="10"/>
          </p:nvPr>
        </p:nvSpPr>
        <p:spPr/>
        <p:txBody>
          <a:bodyPr/>
          <a:lstStyle/>
          <a:p>
            <a:fld id="{C1379379-CE70-48C6-AC98-107452FC78CE}" type="datetimeFigureOut">
              <a:rPr lang="en-US" smtClean="0"/>
              <a:t>11/29/2017</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D078EB49-70E5-451A-AD00-16366FCA5A3A}" type="slidenum">
              <a:rPr lang="en-US" smtClean="0"/>
              <a:t>‹#›</a:t>
            </a:fld>
            <a:endParaRPr lang="en-US"/>
          </a:p>
        </p:txBody>
      </p:sp>
    </p:spTree>
    <p:extLst>
      <p:ext uri="{BB962C8B-B14F-4D97-AF65-F5344CB8AC3E}">
        <p14:creationId xmlns:p14="http://schemas.microsoft.com/office/powerpoint/2010/main" val="195456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C1379379-CE70-48C6-AC98-107452FC78CE}" type="datetimeFigureOut">
              <a:rPr lang="en-US" smtClean="0"/>
              <a:t>11/29/2017</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D078EB49-70E5-451A-AD00-16366FCA5A3A}" type="slidenum">
              <a:rPr lang="en-US" smtClean="0"/>
              <a:t>‹#›</a:t>
            </a:fld>
            <a:endParaRPr lang="en-US"/>
          </a:p>
        </p:txBody>
      </p:sp>
    </p:spTree>
    <p:extLst>
      <p:ext uri="{BB962C8B-B14F-4D97-AF65-F5344CB8AC3E}">
        <p14:creationId xmlns:p14="http://schemas.microsoft.com/office/powerpoint/2010/main" val="39160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C1379379-CE70-48C6-AC98-107452FC78CE}" type="datetimeFigureOut">
              <a:rPr lang="en-US" smtClean="0"/>
              <a:t>11/29/2017</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D078EB49-70E5-451A-AD00-16366FCA5A3A}" type="slidenum">
              <a:rPr lang="en-US" smtClean="0"/>
              <a:t>‹#›</a:t>
            </a:fld>
            <a:endParaRPr lang="en-US"/>
          </a:p>
        </p:txBody>
      </p:sp>
    </p:spTree>
    <p:extLst>
      <p:ext uri="{BB962C8B-B14F-4D97-AF65-F5344CB8AC3E}">
        <p14:creationId xmlns:p14="http://schemas.microsoft.com/office/powerpoint/2010/main" val="277410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C1379379-CE70-48C6-AC98-107452FC78CE}" type="datetimeFigureOut">
              <a:rPr lang="en-US" smtClean="0"/>
              <a:t>11/29/2017</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D078EB49-70E5-451A-AD00-16366FCA5A3A}" type="slidenum">
              <a:rPr lang="en-US" smtClean="0"/>
              <a:t>‹#›</a:t>
            </a:fld>
            <a:endParaRPr lang="en-US"/>
          </a:p>
        </p:txBody>
      </p:sp>
    </p:spTree>
    <p:extLst>
      <p:ext uri="{BB962C8B-B14F-4D97-AF65-F5344CB8AC3E}">
        <p14:creationId xmlns:p14="http://schemas.microsoft.com/office/powerpoint/2010/main" val="285489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79379-CE70-48C6-AC98-107452FC78CE}" type="datetimeFigureOut">
              <a:rPr lang="en-US" smtClean="0"/>
              <a:t>11/29/2017</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8EB49-70E5-451A-AD00-16366FCA5A3A}" type="slidenum">
              <a:rPr lang="en-US" smtClean="0"/>
              <a:t>‹#›</a:t>
            </a:fld>
            <a:endParaRPr lang="en-US"/>
          </a:p>
        </p:txBody>
      </p:sp>
    </p:spTree>
    <p:extLst>
      <p:ext uri="{BB962C8B-B14F-4D97-AF65-F5344CB8AC3E}">
        <p14:creationId xmlns:p14="http://schemas.microsoft.com/office/powerpoint/2010/main" val="1511594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hyperlink" Target="https://www.quackit.com/html/html_editors/scratchpad/?app=charset_ref&amp;entity=FF&amp;hexadecimal=0000C&amp;decimal=12&amp;unicodeName=FORM_FEED" TargetMode="External"/><Relationship Id="rId3" Type="http://schemas.openxmlformats.org/officeDocument/2006/relationships/image" Target="../media/image2.png"/><Relationship Id="rId7" Type="http://schemas.openxmlformats.org/officeDocument/2006/relationships/hyperlink" Target="https://www.quackit.com/html/html_editors/scratchpad/?app=charset_ref&amp;entity=BS&amp;hexadecimal=00008&amp;decimal=8&amp;unicodeName=BACKSPACE"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www.quackit.com/html/html_editors/scratchpad/?app=charset_ref&amp;entity=sol&amp;hexadecimal=0002F&amp;decimal=47&amp;unicodeName=SOLIDUS" TargetMode="External"/><Relationship Id="rId11" Type="http://schemas.openxmlformats.org/officeDocument/2006/relationships/hyperlink" Target="https://www.quackit.com/html/html_editors/scratchpad/?app=charset_ref&amp;entity=HT&amp;hexadecimal=00009&amp;decimal=9&amp;unicodeName=HORIZONTAL_TAB" TargetMode="External"/><Relationship Id="rId5" Type="http://schemas.openxmlformats.org/officeDocument/2006/relationships/hyperlink" Target="https://www.quackit.com/html/html_editors/scratchpad/?app=charset_ref&amp;entity=bsol&amp;hexadecimal=0005C&amp;decimal=92&amp;unicodeName=REVERSE_SOLIDUS" TargetMode="External"/><Relationship Id="rId10" Type="http://schemas.openxmlformats.org/officeDocument/2006/relationships/hyperlink" Target="https://www.quackit.com/html/html_editors/scratchpad/?app=charset_ref&amp;entity=CR&amp;hexadecimal=0000D&amp;decimal=13&amp;unicodeName=CARRIAGE_RETURN" TargetMode="External"/><Relationship Id="rId4" Type="http://schemas.openxmlformats.org/officeDocument/2006/relationships/hyperlink" Target="https://www.quackit.com/html/html_editors/scratchpad/?app=charset_ref&amp;entity=quot,QUOT&amp;hexadecimal=00022&amp;decimal=34&amp;unicodeName=QUOTATION_MARK" TargetMode="External"/><Relationship Id="rId9" Type="http://schemas.openxmlformats.org/officeDocument/2006/relationships/hyperlink" Target="https://www.quackit.com/html/html_editors/scratchpad/?app=charset_ref&amp;entity=LF&amp;hexadecimal=0000A&amp;decimal=10&amp;unicodeName=LINE_FEE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json.org/json.pdf" TargetMode="External"/><Relationship Id="rId2" Type="http://schemas.openxmlformats.org/officeDocument/2006/relationships/hyperlink" Target="https://www.json.org/json-en.html" TargetMode="External"/><Relationship Id="rId1" Type="http://schemas.openxmlformats.org/officeDocument/2006/relationships/slideLayout" Target="../slideLayouts/slideLayout2.xml"/><Relationship Id="rId6" Type="http://schemas.openxmlformats.org/officeDocument/2006/relationships/hyperlink" Target="https://www.datastax.com/wp-content/uploads/2012/08/WP-IntrotoCassandra.pdf" TargetMode="External"/><Relationship Id="rId5" Type="http://schemas.openxmlformats.org/officeDocument/2006/relationships/hyperlink" Target="http://www.oracle.com/technetwork/products/nosqldb/documentation/nosql-vs-cassandra-1961717.pdf" TargetMode="External"/><Relationship Id="rId4" Type="http://schemas.openxmlformats.org/officeDocument/2006/relationships/hyperlink" Target="http://www.csc.kth.se/utbildning/kth/kurser/DD143X/dkand11/Group2Mads/victor.hallberg.malin.eriksson.report.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1314" y="1476255"/>
            <a:ext cx="3885612" cy="3885612"/>
          </a:xfrm>
          <a:prstGeom prst="rect">
            <a:avLst/>
          </a:prstGeom>
        </p:spPr>
      </p:pic>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494" y="2300301"/>
            <a:ext cx="3137158" cy="2096192"/>
          </a:xfrm>
          <a:prstGeom prst="rect">
            <a:avLst/>
          </a:prstGeom>
        </p:spPr>
      </p:pic>
      <p:sp>
        <p:nvSpPr>
          <p:cNvPr id="8" name="Metin kutusu 7"/>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Tree>
    <p:extLst>
      <p:ext uri="{BB962C8B-B14F-4D97-AF65-F5344CB8AC3E}">
        <p14:creationId xmlns:p14="http://schemas.microsoft.com/office/powerpoint/2010/main" val="6519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sp>
        <p:nvSpPr>
          <p:cNvPr id="5" name="Metin kutusu 4"/>
          <p:cNvSpPr txBox="1"/>
          <p:nvPr/>
        </p:nvSpPr>
        <p:spPr>
          <a:xfrm>
            <a:off x="2997917" y="1949914"/>
            <a:ext cx="9566413" cy="3785652"/>
          </a:xfrm>
          <a:prstGeom prst="rect">
            <a:avLst/>
          </a:prstGeom>
          <a:noFill/>
        </p:spPr>
        <p:txBody>
          <a:bodyPr wrap="square" rtlCol="0">
            <a:spAutoFit/>
          </a:bodyPr>
          <a:lstStyle/>
          <a:p>
            <a:r>
              <a:rPr lang="en-US" sz="4000" dirty="0" smtClean="0">
                <a:solidFill>
                  <a:schemeClr val="accent1">
                    <a:lumMod val="50000"/>
                  </a:schemeClr>
                </a:solidFill>
                <a:latin typeface="Varial Rounded   ExtCond" panose="02000608020000020000" pitchFamily="50" charset="-94"/>
              </a:rPr>
              <a:t>• JSON is not a document format.</a:t>
            </a:r>
            <a:endParaRPr lang="tr-TR" sz="4000" dirty="0" smtClean="0">
              <a:solidFill>
                <a:schemeClr val="accent1">
                  <a:lumMod val="50000"/>
                </a:schemeClr>
              </a:solidFill>
              <a:latin typeface="Varial Rounded   ExtCond" panose="02000608020000020000" pitchFamily="50" charset="-94"/>
            </a:endParaRPr>
          </a:p>
          <a:p>
            <a:r>
              <a:rPr lang="en-US" sz="4000" dirty="0" smtClean="0">
                <a:solidFill>
                  <a:schemeClr val="accent1">
                    <a:lumMod val="50000"/>
                  </a:schemeClr>
                </a:solidFill>
                <a:latin typeface="Varial Rounded   ExtCond" panose="02000608020000020000" pitchFamily="50" charset="-94"/>
              </a:rPr>
              <a:t> • JSON is not a markup language.</a:t>
            </a:r>
            <a:endParaRPr lang="tr-TR" sz="4000" dirty="0" smtClean="0">
              <a:solidFill>
                <a:schemeClr val="accent1">
                  <a:lumMod val="50000"/>
                </a:schemeClr>
              </a:solidFill>
              <a:latin typeface="Varial Rounded   ExtCond" panose="02000608020000020000" pitchFamily="50" charset="-94"/>
            </a:endParaRPr>
          </a:p>
          <a:p>
            <a:r>
              <a:rPr lang="en-US" sz="4000" dirty="0" smtClean="0">
                <a:solidFill>
                  <a:schemeClr val="accent1">
                    <a:lumMod val="50000"/>
                  </a:schemeClr>
                </a:solidFill>
                <a:latin typeface="Varial Rounded   ExtCond" panose="02000608020000020000" pitchFamily="50" charset="-94"/>
              </a:rPr>
              <a:t> • JSON is not a general serialization format. </a:t>
            </a:r>
            <a:endParaRPr lang="tr-TR" sz="4000" dirty="0" smtClean="0">
              <a:solidFill>
                <a:schemeClr val="accent1">
                  <a:lumMod val="50000"/>
                </a:schemeClr>
              </a:solidFill>
              <a:latin typeface="Varial Rounded   ExtCond" panose="02000608020000020000" pitchFamily="50" charset="-94"/>
            </a:endParaRPr>
          </a:p>
          <a:p>
            <a:r>
              <a:rPr lang="tr-TR" sz="4000" dirty="0" smtClean="0">
                <a:solidFill>
                  <a:schemeClr val="accent1">
                    <a:lumMod val="50000"/>
                  </a:schemeClr>
                </a:solidFill>
                <a:latin typeface="Varial Rounded   ExtCond" panose="02000608020000020000" pitchFamily="50" charset="-94"/>
              </a:rPr>
              <a:t>	</a:t>
            </a:r>
            <a:r>
              <a:rPr lang="en-US" sz="4000" dirty="0" smtClean="0">
                <a:solidFill>
                  <a:schemeClr val="accent1">
                    <a:lumMod val="50000"/>
                  </a:schemeClr>
                </a:solidFill>
                <a:latin typeface="Varial Rounded   ExtCond" panose="02000608020000020000" pitchFamily="50" charset="-94"/>
              </a:rPr>
              <a:t>No cyclical/recurring structures. </a:t>
            </a:r>
            <a:endParaRPr lang="tr-TR" sz="4000" dirty="0" smtClean="0">
              <a:solidFill>
                <a:schemeClr val="accent1">
                  <a:lumMod val="50000"/>
                </a:schemeClr>
              </a:solidFill>
              <a:latin typeface="Varial Rounded   ExtCond" panose="02000608020000020000" pitchFamily="50" charset="-94"/>
            </a:endParaRPr>
          </a:p>
          <a:p>
            <a:r>
              <a:rPr lang="tr-TR" sz="4000" dirty="0" smtClean="0">
                <a:solidFill>
                  <a:schemeClr val="accent1">
                    <a:lumMod val="50000"/>
                  </a:schemeClr>
                </a:solidFill>
                <a:latin typeface="Varial Rounded   ExtCond" panose="02000608020000020000" pitchFamily="50" charset="-94"/>
              </a:rPr>
              <a:t>	</a:t>
            </a:r>
            <a:r>
              <a:rPr lang="en-US" sz="4000" dirty="0" smtClean="0">
                <a:solidFill>
                  <a:schemeClr val="accent1">
                    <a:lumMod val="50000"/>
                  </a:schemeClr>
                </a:solidFill>
                <a:latin typeface="Varial Rounded   ExtCond" panose="02000608020000020000" pitchFamily="50" charset="-94"/>
              </a:rPr>
              <a:t>No invisible structures.</a:t>
            </a:r>
            <a:endParaRPr lang="tr-TR" sz="4000" dirty="0" smtClean="0">
              <a:solidFill>
                <a:schemeClr val="accent1">
                  <a:lumMod val="50000"/>
                </a:schemeClr>
              </a:solidFill>
              <a:latin typeface="Varial Rounded   ExtCond" panose="02000608020000020000" pitchFamily="50" charset="-94"/>
            </a:endParaRPr>
          </a:p>
          <a:p>
            <a:r>
              <a:rPr lang="tr-TR" sz="4000" dirty="0" smtClean="0">
                <a:solidFill>
                  <a:schemeClr val="accent1">
                    <a:lumMod val="50000"/>
                  </a:schemeClr>
                </a:solidFill>
                <a:latin typeface="Varial Rounded   ExtCond" panose="02000608020000020000" pitchFamily="50" charset="-94"/>
              </a:rPr>
              <a:t>	</a:t>
            </a:r>
            <a:r>
              <a:rPr lang="en-US" sz="4000" dirty="0" smtClean="0">
                <a:solidFill>
                  <a:schemeClr val="accent1">
                    <a:lumMod val="50000"/>
                  </a:schemeClr>
                </a:solidFill>
                <a:latin typeface="Varial Rounded   ExtCond" panose="02000608020000020000" pitchFamily="50" charset="-94"/>
              </a:rPr>
              <a:t> No functions. </a:t>
            </a:r>
            <a:endParaRPr lang="en-US" sz="4000" dirty="0">
              <a:solidFill>
                <a:schemeClr val="accent1">
                  <a:lumMod val="50000"/>
                </a:schemeClr>
              </a:solidFill>
              <a:latin typeface="Varial Rounded   ExtCond" panose="02000608020000020000" pitchFamily="50" charset="-94"/>
            </a:endParaRPr>
          </a:p>
        </p:txBody>
      </p:sp>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6" name="Metin kutusu 5"/>
          <p:cNvSpPr txBox="1"/>
          <p:nvPr/>
        </p:nvSpPr>
        <p:spPr>
          <a:xfrm>
            <a:off x="3407244" y="311679"/>
            <a:ext cx="5645426" cy="1015663"/>
          </a:xfrm>
          <a:prstGeom prst="rect">
            <a:avLst/>
          </a:prstGeom>
          <a:noFill/>
        </p:spPr>
        <p:txBody>
          <a:bodyPr wrap="square" rtlCol="0">
            <a:spAutoFit/>
          </a:bodyPr>
          <a:lstStyle/>
          <a:p>
            <a:pPr algn="ctr"/>
            <a:r>
              <a:rPr lang="en-US" sz="6000" dirty="0" smtClean="0">
                <a:solidFill>
                  <a:schemeClr val="accent1">
                    <a:lumMod val="50000"/>
                  </a:schemeClr>
                </a:solidFill>
                <a:latin typeface="Varial Rounded   ExtCond" panose="02000608020000020000" pitchFamily="50" charset="-94"/>
              </a:rPr>
              <a:t>JSON</a:t>
            </a:r>
            <a:r>
              <a:rPr lang="tr-TR" sz="6000" dirty="0" smtClean="0">
                <a:solidFill>
                  <a:schemeClr val="accent1">
                    <a:lumMod val="50000"/>
                  </a:schemeClr>
                </a:solidFill>
                <a:latin typeface="Varial Rounded   ExtCond" panose="02000608020000020000" pitchFamily="50" charset="-94"/>
              </a:rPr>
              <a:t> is NOT…</a:t>
            </a:r>
            <a:endParaRPr lang="en-US" sz="23900" dirty="0">
              <a:solidFill>
                <a:schemeClr val="accent1">
                  <a:lumMod val="50000"/>
                </a:schemeClr>
              </a:solidFill>
              <a:latin typeface="Varial Rounded   ExtCond" panose="02000608020000020000" pitchFamily="50" charset="-94"/>
            </a:endParaRPr>
          </a:p>
        </p:txBody>
      </p:sp>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Tree>
    <p:extLst>
      <p:ext uri="{BB962C8B-B14F-4D97-AF65-F5344CB8AC3E}">
        <p14:creationId xmlns:p14="http://schemas.microsoft.com/office/powerpoint/2010/main" val="41932586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
        <p:nvSpPr>
          <p:cNvPr id="9" name="Metin kutusu 8"/>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3" name="Dikdörtgen 2"/>
          <p:cNvSpPr/>
          <p:nvPr/>
        </p:nvSpPr>
        <p:spPr>
          <a:xfrm>
            <a:off x="5243843" y="1086005"/>
            <a:ext cx="1704313" cy="769441"/>
          </a:xfrm>
          <a:prstGeom prst="rect">
            <a:avLst/>
          </a:prstGeom>
        </p:spPr>
        <p:txBody>
          <a:bodyPr wrap="none">
            <a:spAutoFit/>
          </a:bodyPr>
          <a:lstStyle/>
          <a:p>
            <a:r>
              <a:rPr lang="en-US" sz="4400" dirty="0" smtClean="0">
                <a:latin typeface="Varial Rounded   ExtCond" panose="02000608020000020000" pitchFamily="50" charset="-94"/>
              </a:rPr>
              <a:t>JSON OBJECTS</a:t>
            </a:r>
            <a:endParaRPr lang="en-US" sz="4400" dirty="0">
              <a:latin typeface="Varial Rounded   ExtCond" panose="02000608020000020000" pitchFamily="50" charset="-94"/>
            </a:endParaRPr>
          </a:p>
        </p:txBody>
      </p:sp>
      <p:sp>
        <p:nvSpPr>
          <p:cNvPr id="12" name="Dikdörtgen 11"/>
          <p:cNvSpPr/>
          <p:nvPr/>
        </p:nvSpPr>
        <p:spPr>
          <a:xfrm>
            <a:off x="2246732" y="2199236"/>
            <a:ext cx="9589100" cy="707886"/>
          </a:xfrm>
          <a:prstGeom prst="rect">
            <a:avLst/>
          </a:prstGeom>
        </p:spPr>
        <p:txBody>
          <a:bodyPr wrap="none">
            <a:spAutoFit/>
          </a:bodyPr>
          <a:lstStyle/>
          <a:p>
            <a:pPr lvl="0" eaLnBrk="0" fontAlgn="base" hangingPunct="0">
              <a:spcBef>
                <a:spcPct val="0"/>
              </a:spcBef>
              <a:spcAft>
                <a:spcPct val="0"/>
              </a:spcAft>
            </a:pPr>
            <a:r>
              <a:rPr lang="en-US" altLang="en-US" sz="4000" dirty="0">
                <a:solidFill>
                  <a:srgbClr val="41484D"/>
                </a:solidFill>
                <a:latin typeface="Varial Rounded   ExtCond" panose="02000608020000020000" pitchFamily="50" charset="-94"/>
              </a:rPr>
              <a:t>A JSON object is an </a:t>
            </a:r>
            <a:r>
              <a:rPr lang="en-US" altLang="en-US" sz="4000" dirty="0" smtClean="0">
                <a:solidFill>
                  <a:srgbClr val="41484D"/>
                </a:solidFill>
                <a:latin typeface="Varial Rounded   ExtCond" panose="02000608020000020000" pitchFamily="50" charset="-94"/>
              </a:rPr>
              <a:t>unordered </a:t>
            </a:r>
            <a:r>
              <a:rPr lang="en-US" altLang="en-US" sz="4000" dirty="0">
                <a:solidFill>
                  <a:srgbClr val="41484D"/>
                </a:solidFill>
                <a:latin typeface="Varial Rounded   ExtCond" panose="02000608020000020000" pitchFamily="50" charset="-94"/>
              </a:rPr>
              <a:t>set of name/value pairs inserted between </a:t>
            </a:r>
            <a:r>
              <a:rPr lang="en-US" altLang="en-US" sz="4000" dirty="0">
                <a:solidFill>
                  <a:srgbClr val="000000"/>
                </a:solidFill>
                <a:latin typeface="Varial Rounded   ExtCond" panose="02000608020000020000" pitchFamily="50" charset="-94"/>
              </a:rPr>
              <a:t>{}</a:t>
            </a:r>
            <a:r>
              <a:rPr lang="en-US" altLang="en-US" sz="4000" dirty="0">
                <a:solidFill>
                  <a:srgbClr val="41484D"/>
                </a:solidFill>
                <a:latin typeface="Varial Rounded   ExtCond" panose="02000608020000020000" pitchFamily="50" charset="-94"/>
              </a:rPr>
              <a:t> (curly braces)</a:t>
            </a:r>
            <a:r>
              <a:rPr lang="en-US" altLang="en-US" sz="4000" dirty="0">
                <a:latin typeface="Varial Rounded   ExtCond" panose="02000608020000020000" pitchFamily="50" charset="-94"/>
              </a:rPr>
              <a:t> </a:t>
            </a:r>
          </a:p>
        </p:txBody>
      </p:sp>
      <p:sp>
        <p:nvSpPr>
          <p:cNvPr id="13" name="Dikdörtgen 12"/>
          <p:cNvSpPr/>
          <p:nvPr/>
        </p:nvSpPr>
        <p:spPr>
          <a:xfrm>
            <a:off x="2945136" y="3367156"/>
            <a:ext cx="6668764"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artistname</a:t>
            </a:r>
            <a:r>
              <a:rPr lang="en-US" sz="2400" dirty="0" smtClean="0">
                <a:latin typeface="Courier New" panose="02070309020205020404" pitchFamily="49" charset="0"/>
                <a:cs typeface="Courier New" panose="02070309020205020404" pitchFamily="49" charset="0"/>
              </a:rPr>
              <a:t>" : "Deep Purple" }</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5907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005" y="-40094"/>
            <a:ext cx="8572500" cy="685800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
        <p:nvSpPr>
          <p:cNvPr id="9" name="Metin kutusu 8"/>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13" name="Dikdörtgen 12"/>
          <p:cNvSpPr/>
          <p:nvPr/>
        </p:nvSpPr>
        <p:spPr>
          <a:xfrm>
            <a:off x="1987254" y="402966"/>
            <a:ext cx="8571414" cy="52629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400" dirty="0" smtClean="0">
                <a:latin typeface="Courier New" panose="02070309020205020404" pitchFamily="49" charset="0"/>
                <a:cs typeface="Courier New" panose="02070309020205020404" pitchFamily="49" charset="0"/>
              </a:rPr>
              <a:t>{ }</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artistname</a:t>
            </a:r>
            <a:r>
              <a:rPr lang="en-US" sz="2400" dirty="0" smtClean="0">
                <a:latin typeface="Courier New" panose="02070309020205020404" pitchFamily="49" charset="0"/>
                <a:cs typeface="Courier New" panose="02070309020205020404" pitchFamily="49" charset="0"/>
              </a:rPr>
              <a:t>" : "Deep Purple" }</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a:t>
            </a:r>
          </a:p>
          <a:p>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artistname</a:t>
            </a:r>
            <a:r>
              <a:rPr lang="en-US" sz="2400" dirty="0" smtClean="0">
                <a:latin typeface="Courier New" panose="02070309020205020404" pitchFamily="49" charset="0"/>
                <a:cs typeface="Courier New" panose="02070309020205020404" pitchFamily="49" charset="0"/>
              </a:rPr>
              <a:t>" : "Deep Purple", </a:t>
            </a:r>
          </a:p>
          <a:p>
            <a:r>
              <a:rPr lang="en-US" sz="2400" dirty="0" smtClean="0">
                <a:latin typeface="Courier New" panose="02070309020205020404" pitchFamily="49" charset="0"/>
                <a:cs typeface="Courier New" panose="02070309020205020404" pitchFamily="49" charset="0"/>
              </a:rPr>
              <a:t>  "formed" : "1968" </a:t>
            </a:r>
          </a:p>
          <a:p>
            <a:r>
              <a:rPr lang="en-US" sz="2400" dirty="0" smtClean="0">
                <a:latin typeface="Courier New" panose="02070309020205020404" pitchFamily="49" charset="0"/>
                <a:cs typeface="Courier New" panose="02070309020205020404" pitchFamily="49" charset="0"/>
              </a:rPr>
              <a:t>}</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a:t>
            </a:r>
          </a:p>
          <a:p>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artistname</a:t>
            </a:r>
            <a:r>
              <a:rPr lang="en-US" sz="2400" dirty="0" smtClean="0">
                <a:latin typeface="Courier New" panose="02070309020205020404" pitchFamily="49" charset="0"/>
                <a:cs typeface="Courier New" panose="02070309020205020404" pitchFamily="49" charset="0"/>
              </a:rPr>
              <a:t>" : "Deep Purple", </a:t>
            </a:r>
          </a:p>
          <a:p>
            <a:r>
              <a:rPr lang="en-US" sz="2400" dirty="0" smtClean="0">
                <a:latin typeface="Courier New" panose="02070309020205020404" pitchFamily="49" charset="0"/>
                <a:cs typeface="Courier New" panose="02070309020205020404" pitchFamily="49" charset="0"/>
              </a:rPr>
              <a:t>  "formed" : "1968",</a:t>
            </a:r>
          </a:p>
          <a:p>
            <a:r>
              <a:rPr lang="en-US" sz="2400" dirty="0" smtClean="0">
                <a:latin typeface="Courier New" panose="02070309020205020404" pitchFamily="49" charset="0"/>
                <a:cs typeface="Courier New" panose="02070309020205020404" pitchFamily="49" charset="0"/>
              </a:rPr>
              <a:t>  "origin" : "Hertford, United Kingdom"</a:t>
            </a:r>
          </a:p>
          <a:p>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2" name="Rectangle 1"/>
          <p:cNvSpPr>
            <a:spLocks noChangeArrowheads="1"/>
          </p:cNvSpPr>
          <p:nvPr/>
        </p:nvSpPr>
        <p:spPr bwMode="auto">
          <a:xfrm>
            <a:off x="1879600" y="5785839"/>
            <a:ext cx="9014199" cy="64633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41484D"/>
                </a:solidFill>
                <a:effectLst/>
                <a:latin typeface="Varial Rounded   ExtCond" panose="02000608020000020000" pitchFamily="50" charset="-94"/>
              </a:rPr>
              <a:t>In JSON, a name is a string. Its value can be an object, array, number, string, </a:t>
            </a:r>
            <a:r>
              <a:rPr kumimoji="0" lang="en-US" altLang="en-US" sz="3600" b="0" i="0" u="none" strike="noStrike" cap="none" normalizeH="0" baseline="0" dirty="0" smtClean="0">
                <a:ln>
                  <a:noFill/>
                </a:ln>
                <a:solidFill>
                  <a:srgbClr val="000000"/>
                </a:solidFill>
                <a:effectLst/>
                <a:latin typeface="Varial Rounded   ExtCond" panose="02000608020000020000" pitchFamily="50" charset="-94"/>
              </a:rPr>
              <a:t>true</a:t>
            </a:r>
            <a:r>
              <a:rPr kumimoji="0" lang="en-US" altLang="en-US" sz="3600" b="0" i="0" u="none" strike="noStrike" cap="none" normalizeH="0" baseline="0" dirty="0" smtClean="0">
                <a:ln>
                  <a:noFill/>
                </a:ln>
                <a:solidFill>
                  <a:srgbClr val="41484D"/>
                </a:solidFill>
                <a:effectLst/>
                <a:latin typeface="Varial Rounded   ExtCond" panose="02000608020000020000" pitchFamily="50" charset="-94"/>
              </a:rPr>
              <a:t>, </a:t>
            </a:r>
            <a:r>
              <a:rPr kumimoji="0" lang="en-US" altLang="en-US" sz="3600" b="0" i="0" u="none" strike="noStrike" cap="none" normalizeH="0" baseline="0" dirty="0" smtClean="0">
                <a:ln>
                  <a:noFill/>
                </a:ln>
                <a:solidFill>
                  <a:srgbClr val="000000"/>
                </a:solidFill>
                <a:effectLst/>
                <a:latin typeface="Varial Rounded   ExtCond" panose="02000608020000020000" pitchFamily="50" charset="-94"/>
              </a:rPr>
              <a:t>false</a:t>
            </a:r>
            <a:r>
              <a:rPr kumimoji="0" lang="en-US" altLang="en-US" sz="3600" b="0" i="0" u="none" strike="noStrike" cap="none" normalizeH="0" baseline="0" dirty="0" smtClean="0">
                <a:ln>
                  <a:noFill/>
                </a:ln>
                <a:solidFill>
                  <a:srgbClr val="41484D"/>
                </a:solidFill>
                <a:effectLst/>
                <a:latin typeface="Varial Rounded   ExtCond" panose="02000608020000020000" pitchFamily="50" charset="-94"/>
              </a:rPr>
              <a:t>, or </a:t>
            </a:r>
            <a:r>
              <a:rPr kumimoji="0" lang="en-US" altLang="en-US" sz="3600" b="0" i="0" u="none" strike="noStrike" cap="none" normalizeH="0" baseline="0" dirty="0" smtClean="0">
                <a:ln>
                  <a:noFill/>
                </a:ln>
                <a:solidFill>
                  <a:srgbClr val="000000"/>
                </a:solidFill>
                <a:effectLst/>
                <a:latin typeface="Varial Rounded   ExtCond" panose="02000608020000020000" pitchFamily="50" charset="-94"/>
              </a:rPr>
              <a:t>null</a:t>
            </a:r>
            <a:r>
              <a:rPr kumimoji="0" lang="en-US" altLang="en-US" sz="3600" b="0" i="0" u="none" strike="noStrike" cap="none" normalizeH="0" baseline="0" dirty="0" smtClean="0">
                <a:ln>
                  <a:noFill/>
                </a:ln>
                <a:solidFill>
                  <a:srgbClr val="41484D"/>
                </a:solidFill>
                <a:effectLst/>
                <a:latin typeface="Varial Rounded   ExtCond" panose="02000608020000020000" pitchFamily="50" charset="-94"/>
              </a:rPr>
              <a:t>.</a:t>
            </a:r>
            <a:r>
              <a:rPr kumimoji="0" lang="en-US" altLang="en-US" sz="3600" b="0" i="0" u="none" strike="noStrike" cap="none" normalizeH="0" baseline="0" dirty="0" smtClean="0">
                <a:ln>
                  <a:noFill/>
                </a:ln>
                <a:solidFill>
                  <a:schemeClr val="tx1"/>
                </a:solidFill>
                <a:effectLst/>
                <a:latin typeface="Varial Rounded   ExtCond" panose="02000608020000020000" pitchFamily="50" charset="-94"/>
              </a:rPr>
              <a:t> </a:t>
            </a:r>
          </a:p>
        </p:txBody>
      </p:sp>
    </p:spTree>
    <p:extLst>
      <p:ext uri="{BB962C8B-B14F-4D97-AF65-F5344CB8AC3E}">
        <p14:creationId xmlns:p14="http://schemas.microsoft.com/office/powerpoint/2010/main" val="4105193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
        <p:nvSpPr>
          <p:cNvPr id="9" name="Metin kutusu 8"/>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3" name="Dikdörtgen 2"/>
          <p:cNvSpPr/>
          <p:nvPr/>
        </p:nvSpPr>
        <p:spPr>
          <a:xfrm>
            <a:off x="5276352" y="86916"/>
            <a:ext cx="1639295" cy="769441"/>
          </a:xfrm>
          <a:prstGeom prst="rect">
            <a:avLst/>
          </a:prstGeom>
        </p:spPr>
        <p:txBody>
          <a:bodyPr wrap="none">
            <a:spAutoFit/>
          </a:bodyPr>
          <a:lstStyle/>
          <a:p>
            <a:r>
              <a:rPr lang="en-US" sz="4400" dirty="0" smtClean="0">
                <a:latin typeface="Varial Rounded   ExtCond" panose="02000608020000020000" pitchFamily="50" charset="-94"/>
              </a:rPr>
              <a:t>JSON </a:t>
            </a:r>
            <a:r>
              <a:rPr lang="tr-TR" sz="4400" dirty="0" smtClean="0">
                <a:latin typeface="Varial Rounded   ExtCond" panose="02000608020000020000" pitchFamily="50" charset="-94"/>
              </a:rPr>
              <a:t>ARRAYS</a:t>
            </a:r>
            <a:endParaRPr lang="en-US" sz="4400" dirty="0">
              <a:latin typeface="Varial Rounded   ExtCond" panose="02000608020000020000" pitchFamily="50" charset="-94"/>
            </a:endParaRPr>
          </a:p>
        </p:txBody>
      </p:sp>
      <p:sp>
        <p:nvSpPr>
          <p:cNvPr id="13" name="Dikdörtgen 12"/>
          <p:cNvSpPr/>
          <p:nvPr/>
        </p:nvSpPr>
        <p:spPr>
          <a:xfrm>
            <a:off x="2396694" y="1105447"/>
            <a:ext cx="8065764" cy="501675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0" dirty="0" smtClean="0">
                <a:latin typeface="Courier New" panose="02070309020205020404" pitchFamily="49" charset="0"/>
                <a:cs typeface="Courier New" panose="02070309020205020404" pitchFamily="49" charset="0"/>
              </a:rPr>
              <a:t>{</a:t>
            </a:r>
          </a:p>
          <a:p>
            <a:r>
              <a:rPr lang="en-US" sz="2000" dirty="0" smtClean="0">
                <a:latin typeface="Courier New" panose="02070309020205020404" pitchFamily="49" charset="0"/>
                <a:cs typeface="Courier New" panose="02070309020205020404" pitchFamily="49" charset="0"/>
              </a:rPr>
              <a:t>  "artists" : [</a:t>
            </a:r>
          </a:p>
          <a:p>
            <a:r>
              <a:rPr lang="en-US" sz="2000" dirty="0" smtClean="0">
                <a:latin typeface="Courier New" panose="02070309020205020404" pitchFamily="49" charset="0"/>
                <a:cs typeface="Courier New" panose="02070309020205020404" pitchFamily="49" charset="0"/>
              </a:rPr>
              <a:t>    { </a:t>
            </a:r>
          </a:p>
          <a:p>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artistname</a:t>
            </a:r>
            <a:r>
              <a:rPr lang="en-US" sz="2000" dirty="0" smtClean="0">
                <a:latin typeface="Courier New" panose="02070309020205020404" pitchFamily="49" charset="0"/>
                <a:cs typeface="Courier New" panose="02070309020205020404" pitchFamily="49" charset="0"/>
              </a:rPr>
              <a:t>" : "Deep Purple",</a:t>
            </a:r>
          </a:p>
          <a:p>
            <a:r>
              <a:rPr lang="en-US" sz="2000" dirty="0" smtClean="0">
                <a:latin typeface="Courier New" panose="02070309020205020404" pitchFamily="49" charset="0"/>
                <a:cs typeface="Courier New" panose="02070309020205020404" pitchFamily="49" charset="0"/>
              </a:rPr>
              <a:t>      "formed" : "1968"</a:t>
            </a:r>
          </a:p>
          <a:p>
            <a:r>
              <a:rPr lang="en-US" sz="2000" dirty="0" smtClean="0">
                <a:latin typeface="Courier New" panose="02070309020205020404" pitchFamily="49" charset="0"/>
                <a:cs typeface="Courier New" panose="02070309020205020404" pitchFamily="49" charset="0"/>
              </a:rPr>
              <a:t>      },</a:t>
            </a:r>
          </a:p>
          <a:p>
            <a:r>
              <a:rPr lang="en-US" sz="2000" dirty="0" smtClean="0">
                <a:latin typeface="Courier New" panose="02070309020205020404" pitchFamily="49" charset="0"/>
                <a:cs typeface="Courier New" panose="02070309020205020404" pitchFamily="49" charset="0"/>
              </a:rPr>
              <a:t>    { </a:t>
            </a:r>
          </a:p>
          <a:p>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artistname</a:t>
            </a:r>
            <a:r>
              <a:rPr lang="en-US" sz="2000" dirty="0" smtClean="0">
                <a:latin typeface="Courier New" panose="02070309020205020404" pitchFamily="49" charset="0"/>
                <a:cs typeface="Courier New" panose="02070309020205020404" pitchFamily="49" charset="0"/>
              </a:rPr>
              <a:t>" : "Joe </a:t>
            </a:r>
            <a:r>
              <a:rPr lang="en-US" sz="2000" dirty="0" err="1" smtClean="0">
                <a:latin typeface="Courier New" panose="02070309020205020404" pitchFamily="49" charset="0"/>
                <a:cs typeface="Courier New" panose="02070309020205020404" pitchFamily="49" charset="0"/>
              </a:rPr>
              <a:t>Satriani</a:t>
            </a:r>
            <a:r>
              <a:rPr lang="en-US" sz="2000" dirty="0" smtClean="0">
                <a:latin typeface="Courier New" panose="02070309020205020404" pitchFamily="49" charset="0"/>
                <a:cs typeface="Courier New" panose="02070309020205020404" pitchFamily="49" charset="0"/>
              </a:rPr>
              <a:t>",</a:t>
            </a:r>
          </a:p>
          <a:p>
            <a:r>
              <a:rPr lang="en-US" sz="2000" dirty="0" smtClean="0">
                <a:latin typeface="Courier New" panose="02070309020205020404" pitchFamily="49" charset="0"/>
                <a:cs typeface="Courier New" panose="02070309020205020404" pitchFamily="49" charset="0"/>
              </a:rPr>
              <a:t>      "born" : "1956" </a:t>
            </a:r>
          </a:p>
          <a:p>
            <a:r>
              <a:rPr lang="en-US" sz="2000" dirty="0" smtClean="0">
                <a:latin typeface="Courier New" panose="02070309020205020404" pitchFamily="49" charset="0"/>
                <a:cs typeface="Courier New" panose="02070309020205020404" pitchFamily="49" charset="0"/>
              </a:rPr>
              <a:t>      },</a:t>
            </a:r>
          </a:p>
          <a:p>
            <a:r>
              <a:rPr lang="en-US" sz="2000" dirty="0" smtClean="0">
                <a:latin typeface="Courier New" panose="02070309020205020404" pitchFamily="49" charset="0"/>
                <a:cs typeface="Courier New" panose="02070309020205020404" pitchFamily="49" charset="0"/>
              </a:rPr>
              <a:t>    { </a:t>
            </a:r>
          </a:p>
          <a:p>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artistname</a:t>
            </a:r>
            <a:r>
              <a:rPr lang="en-US" sz="2000" dirty="0" smtClean="0">
                <a:latin typeface="Courier New" panose="02070309020205020404" pitchFamily="49" charset="0"/>
                <a:cs typeface="Courier New" panose="02070309020205020404" pitchFamily="49" charset="0"/>
              </a:rPr>
              <a:t>" : "Maroon 5",</a:t>
            </a:r>
          </a:p>
          <a:p>
            <a:r>
              <a:rPr lang="en-US" sz="2000" dirty="0" smtClean="0">
                <a:latin typeface="Courier New" panose="02070309020205020404" pitchFamily="49" charset="0"/>
                <a:cs typeface="Courier New" panose="02070309020205020404" pitchFamily="49" charset="0"/>
              </a:rPr>
              <a:t>      "formed" : "1994" </a:t>
            </a:r>
          </a:p>
          <a:p>
            <a:r>
              <a:rPr lang="en-US" sz="2000" dirty="0" smtClean="0">
                <a:latin typeface="Courier New" panose="02070309020205020404" pitchFamily="49" charset="0"/>
                <a:cs typeface="Courier New" panose="02070309020205020404" pitchFamily="49" charset="0"/>
              </a:rPr>
              <a:t>      }</a:t>
            </a:r>
          </a:p>
          <a:p>
            <a:r>
              <a:rPr lang="en-US" sz="2000" dirty="0" smtClean="0">
                <a:latin typeface="Courier New" panose="02070309020205020404" pitchFamily="49" charset="0"/>
                <a:cs typeface="Courier New" panose="02070309020205020404" pitchFamily="49" charset="0"/>
              </a:rPr>
              <a:t>  ]</a:t>
            </a:r>
          </a:p>
          <a:p>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0672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
        <p:nvSpPr>
          <p:cNvPr id="9" name="Metin kutusu 8"/>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3" name="Dikdörtgen 2"/>
          <p:cNvSpPr/>
          <p:nvPr/>
        </p:nvSpPr>
        <p:spPr>
          <a:xfrm>
            <a:off x="5276352" y="86916"/>
            <a:ext cx="1425070" cy="707886"/>
          </a:xfrm>
          <a:prstGeom prst="rect">
            <a:avLst/>
          </a:prstGeom>
        </p:spPr>
        <p:txBody>
          <a:bodyPr wrap="none">
            <a:spAutoFit/>
          </a:bodyPr>
          <a:lstStyle/>
          <a:p>
            <a:r>
              <a:rPr lang="en-US" sz="4000" dirty="0" smtClean="0">
                <a:latin typeface="Varial Rounded   ExtCond" panose="02000608020000020000" pitchFamily="50" charset="-94"/>
              </a:rPr>
              <a:t>NESTED DATA</a:t>
            </a:r>
            <a:endParaRPr lang="en-US" sz="4000" dirty="0">
              <a:latin typeface="Varial Rounded   ExtCond" panose="02000608020000020000" pitchFamily="50" charset="-94"/>
            </a:endParaRPr>
          </a:p>
        </p:txBody>
      </p:sp>
      <p:sp>
        <p:nvSpPr>
          <p:cNvPr id="13" name="Dikdörtgen 12"/>
          <p:cNvSpPr/>
          <p:nvPr/>
        </p:nvSpPr>
        <p:spPr>
          <a:xfrm>
            <a:off x="2396694" y="733247"/>
            <a:ext cx="8065764" cy="563231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"artists" : [</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artistname</a:t>
            </a:r>
            <a:r>
              <a:rPr lang="en-US" dirty="0" smtClean="0">
                <a:latin typeface="Courier New" panose="02070309020205020404" pitchFamily="49" charset="0"/>
                <a:cs typeface="Courier New" panose="02070309020205020404" pitchFamily="49" charset="0"/>
              </a:rPr>
              <a:t>" : "Deep Purple",</a:t>
            </a:r>
          </a:p>
          <a:p>
            <a:r>
              <a:rPr lang="en-US" dirty="0" smtClean="0">
                <a:latin typeface="Courier New" panose="02070309020205020404" pitchFamily="49" charset="0"/>
                <a:cs typeface="Courier New" panose="02070309020205020404" pitchFamily="49" charset="0"/>
              </a:rPr>
              <a:t>      "formed" : "1968",</a:t>
            </a:r>
          </a:p>
          <a:p>
            <a:r>
              <a:rPr lang="en-US" dirty="0" smtClean="0">
                <a:latin typeface="Courier New" panose="02070309020205020404" pitchFamily="49" charset="0"/>
                <a:cs typeface="Courier New" panose="02070309020205020404" pitchFamily="49" charset="0"/>
              </a:rPr>
              <a:t>      "albums" : [</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albumname</a:t>
            </a:r>
            <a:r>
              <a:rPr lang="en-US" dirty="0" smtClean="0">
                <a:latin typeface="Courier New" panose="02070309020205020404" pitchFamily="49" charset="0"/>
                <a:cs typeface="Courier New" panose="02070309020205020404" pitchFamily="49" charset="0"/>
              </a:rPr>
              <a:t>" : "Machine Head",</a:t>
            </a:r>
          </a:p>
          <a:p>
            <a:r>
              <a:rPr lang="en-US" dirty="0" smtClean="0">
                <a:latin typeface="Courier New" panose="02070309020205020404" pitchFamily="49" charset="0"/>
                <a:cs typeface="Courier New" panose="02070309020205020404" pitchFamily="49" charset="0"/>
              </a:rPr>
              <a:t>          "year" : "1972",</a:t>
            </a:r>
          </a:p>
          <a:p>
            <a:r>
              <a:rPr lang="en-US" dirty="0" smtClean="0">
                <a:latin typeface="Courier New" panose="02070309020205020404" pitchFamily="49" charset="0"/>
                <a:cs typeface="Courier New" panose="02070309020205020404" pitchFamily="49" charset="0"/>
              </a:rPr>
              <a:t>          "genre" : "Rock"</a:t>
            </a:r>
          </a:p>
          <a:p>
            <a:r>
              <a:rPr lang="en-US" dirty="0" smtClean="0">
                <a:latin typeface="Courier New" panose="02070309020205020404" pitchFamily="49" charset="0"/>
                <a:cs typeface="Courier New" panose="02070309020205020404" pitchFamily="49" charset="0"/>
              </a:rPr>
              <a:t>        }, </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albumname</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Stormbringer</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"year" : "1974",</a:t>
            </a:r>
          </a:p>
          <a:p>
            <a:r>
              <a:rPr lang="en-US" dirty="0" smtClean="0">
                <a:latin typeface="Courier New" panose="02070309020205020404" pitchFamily="49" charset="0"/>
                <a:cs typeface="Courier New" panose="02070309020205020404" pitchFamily="49" charset="0"/>
              </a:rPr>
              <a:t>          "genre" : "Rock"</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8060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
        <p:nvSpPr>
          <p:cNvPr id="9" name="Metin kutusu 8"/>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3" name="Dikdörtgen 2"/>
          <p:cNvSpPr/>
          <p:nvPr/>
        </p:nvSpPr>
        <p:spPr>
          <a:xfrm>
            <a:off x="5276352" y="86916"/>
            <a:ext cx="2032736" cy="769441"/>
          </a:xfrm>
          <a:prstGeom prst="rect">
            <a:avLst/>
          </a:prstGeom>
        </p:spPr>
        <p:txBody>
          <a:bodyPr wrap="none">
            <a:spAutoFit/>
          </a:bodyPr>
          <a:lstStyle/>
          <a:p>
            <a:r>
              <a:rPr lang="en-US" sz="4400" dirty="0">
                <a:solidFill>
                  <a:schemeClr val="accent1">
                    <a:lumMod val="50000"/>
                  </a:schemeClr>
                </a:solidFill>
                <a:latin typeface="Varial Rounded   ExtCond" panose="02000608020000020000" pitchFamily="50" charset="-94"/>
              </a:rPr>
              <a:t>JSON Data </a:t>
            </a:r>
            <a:r>
              <a:rPr lang="en-US" sz="4400" dirty="0" smtClean="0">
                <a:solidFill>
                  <a:schemeClr val="accent1">
                    <a:lumMod val="50000"/>
                  </a:schemeClr>
                </a:solidFill>
                <a:latin typeface="Varial Rounded   ExtCond" panose="02000608020000020000" pitchFamily="50" charset="-94"/>
              </a:rPr>
              <a:t>Types</a:t>
            </a:r>
            <a:endParaRPr lang="en-US" sz="4400" dirty="0">
              <a:solidFill>
                <a:schemeClr val="accent1">
                  <a:lumMod val="50000"/>
                </a:schemeClr>
              </a:solidFill>
              <a:latin typeface="Varial Rounded   ExtCond" panose="02000608020000020000" pitchFamily="50" charset="-94"/>
            </a:endParaRPr>
          </a:p>
        </p:txBody>
      </p:sp>
      <p:sp>
        <p:nvSpPr>
          <p:cNvPr id="2" name="Dikdörtgen 1"/>
          <p:cNvSpPr/>
          <p:nvPr/>
        </p:nvSpPr>
        <p:spPr>
          <a:xfrm>
            <a:off x="3393274" y="1472337"/>
            <a:ext cx="6096000" cy="4154984"/>
          </a:xfrm>
          <a:prstGeom prst="rect">
            <a:avLst/>
          </a:prstGeom>
        </p:spPr>
        <p:txBody>
          <a:bodyPr>
            <a:spAutoFit/>
          </a:bodyPr>
          <a:lstStyle/>
          <a:p>
            <a:pPr>
              <a:buFont typeface="Arial" panose="020B0604020202020204" pitchFamily="34" charset="0"/>
              <a:buChar char="•"/>
            </a:pPr>
            <a:r>
              <a:rPr lang="tr-TR" sz="4400" b="0" i="0" dirty="0" smtClean="0">
                <a:solidFill>
                  <a:srgbClr val="41484D"/>
                </a:solidFill>
                <a:effectLst/>
                <a:latin typeface="Varial Rounded   ExtCond" panose="02000608020000020000" pitchFamily="50" charset="-94"/>
              </a:rPr>
              <a:t> </a:t>
            </a:r>
            <a:r>
              <a:rPr lang="en-US" sz="4400" b="0" i="0" dirty="0" smtClean="0">
                <a:solidFill>
                  <a:srgbClr val="41484D"/>
                </a:solidFill>
                <a:effectLst/>
                <a:latin typeface="Varial Rounded   ExtCond" panose="02000608020000020000" pitchFamily="50" charset="-94"/>
              </a:rPr>
              <a:t>String</a:t>
            </a:r>
          </a:p>
          <a:p>
            <a:pPr>
              <a:buFont typeface="Arial" panose="020B0604020202020204" pitchFamily="34" charset="0"/>
              <a:buChar char="•"/>
            </a:pPr>
            <a:r>
              <a:rPr lang="tr-TR" sz="4400" b="0" i="0" dirty="0" smtClean="0">
                <a:solidFill>
                  <a:srgbClr val="41484D"/>
                </a:solidFill>
                <a:effectLst/>
                <a:latin typeface="Varial Rounded   ExtCond" panose="02000608020000020000" pitchFamily="50" charset="-94"/>
              </a:rPr>
              <a:t> </a:t>
            </a:r>
            <a:r>
              <a:rPr lang="en-US" sz="4400" b="0" i="0" dirty="0" smtClean="0">
                <a:solidFill>
                  <a:srgbClr val="41484D"/>
                </a:solidFill>
                <a:effectLst/>
                <a:latin typeface="Varial Rounded   ExtCond" panose="02000608020000020000" pitchFamily="50" charset="-94"/>
              </a:rPr>
              <a:t>Number</a:t>
            </a:r>
          </a:p>
          <a:p>
            <a:pPr>
              <a:buFont typeface="Arial" panose="020B0604020202020204" pitchFamily="34" charset="0"/>
              <a:buChar char="•"/>
            </a:pPr>
            <a:r>
              <a:rPr lang="tr-TR" sz="4400" b="0" i="0" dirty="0" smtClean="0">
                <a:solidFill>
                  <a:srgbClr val="41484D"/>
                </a:solidFill>
                <a:effectLst/>
                <a:latin typeface="Varial Rounded   ExtCond" panose="02000608020000020000" pitchFamily="50" charset="-94"/>
              </a:rPr>
              <a:t> </a:t>
            </a:r>
            <a:r>
              <a:rPr lang="en-US" sz="4400" b="0" i="0" dirty="0" smtClean="0">
                <a:solidFill>
                  <a:srgbClr val="41484D"/>
                </a:solidFill>
                <a:effectLst/>
                <a:latin typeface="Varial Rounded   ExtCond" panose="02000608020000020000" pitchFamily="50" charset="-94"/>
              </a:rPr>
              <a:t>Boolean</a:t>
            </a:r>
          </a:p>
          <a:p>
            <a:pPr>
              <a:buFont typeface="Arial" panose="020B0604020202020204" pitchFamily="34" charset="0"/>
              <a:buChar char="•"/>
            </a:pPr>
            <a:r>
              <a:rPr lang="tr-TR" sz="4400" b="0" i="0" dirty="0" smtClean="0">
                <a:solidFill>
                  <a:srgbClr val="41484D"/>
                </a:solidFill>
                <a:effectLst/>
                <a:latin typeface="Varial Rounded   ExtCond" panose="02000608020000020000" pitchFamily="50" charset="-94"/>
              </a:rPr>
              <a:t> </a:t>
            </a:r>
            <a:r>
              <a:rPr lang="en-US" sz="4400" b="0" i="0" dirty="0" smtClean="0">
                <a:solidFill>
                  <a:srgbClr val="41484D"/>
                </a:solidFill>
                <a:effectLst/>
                <a:latin typeface="Varial Rounded   ExtCond" panose="02000608020000020000" pitchFamily="50" charset="-94"/>
              </a:rPr>
              <a:t>Null</a:t>
            </a:r>
          </a:p>
          <a:p>
            <a:pPr>
              <a:buFont typeface="Arial" panose="020B0604020202020204" pitchFamily="34" charset="0"/>
              <a:buChar char="•"/>
            </a:pPr>
            <a:r>
              <a:rPr lang="tr-TR" sz="4400" b="0" i="0" dirty="0" smtClean="0">
                <a:solidFill>
                  <a:srgbClr val="41484D"/>
                </a:solidFill>
                <a:effectLst/>
                <a:latin typeface="Varial Rounded   ExtCond" panose="02000608020000020000" pitchFamily="50" charset="-94"/>
              </a:rPr>
              <a:t> </a:t>
            </a:r>
            <a:r>
              <a:rPr lang="en-US" sz="4400" b="0" i="0" dirty="0" smtClean="0">
                <a:solidFill>
                  <a:srgbClr val="41484D"/>
                </a:solidFill>
                <a:effectLst/>
                <a:latin typeface="Varial Rounded   ExtCond" panose="02000608020000020000" pitchFamily="50" charset="-94"/>
              </a:rPr>
              <a:t>Object</a:t>
            </a:r>
          </a:p>
          <a:p>
            <a:pPr>
              <a:buFont typeface="Arial" panose="020B0604020202020204" pitchFamily="34" charset="0"/>
              <a:buChar char="•"/>
            </a:pPr>
            <a:r>
              <a:rPr lang="tr-TR" sz="4400" b="0" i="0" dirty="0" smtClean="0">
                <a:solidFill>
                  <a:srgbClr val="41484D"/>
                </a:solidFill>
                <a:effectLst/>
                <a:latin typeface="Varial Rounded   ExtCond" panose="02000608020000020000" pitchFamily="50" charset="-94"/>
              </a:rPr>
              <a:t> </a:t>
            </a:r>
            <a:r>
              <a:rPr lang="en-US" sz="4400" b="0" i="0" dirty="0" smtClean="0">
                <a:solidFill>
                  <a:srgbClr val="41484D"/>
                </a:solidFill>
                <a:effectLst/>
                <a:latin typeface="Varial Rounded   ExtCond" panose="02000608020000020000" pitchFamily="50" charset="-94"/>
              </a:rPr>
              <a:t>Array</a:t>
            </a:r>
            <a:endParaRPr lang="en-US" sz="4400" b="0" i="0" dirty="0">
              <a:solidFill>
                <a:srgbClr val="41484D"/>
              </a:solidFill>
              <a:effectLst/>
              <a:latin typeface="Varial Rounded   ExtCond" panose="02000608020000020000" pitchFamily="50" charset="-94"/>
            </a:endParaRPr>
          </a:p>
        </p:txBody>
      </p:sp>
    </p:spTree>
    <p:extLst>
      <p:ext uri="{BB962C8B-B14F-4D97-AF65-F5344CB8AC3E}">
        <p14:creationId xmlns:p14="http://schemas.microsoft.com/office/powerpoint/2010/main" val="1427665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
        <p:nvSpPr>
          <p:cNvPr id="9" name="Metin kutusu 8"/>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3" name="Dikdörtgen 2"/>
          <p:cNvSpPr/>
          <p:nvPr/>
        </p:nvSpPr>
        <p:spPr>
          <a:xfrm>
            <a:off x="5276352" y="86916"/>
            <a:ext cx="2032736" cy="769441"/>
          </a:xfrm>
          <a:prstGeom prst="rect">
            <a:avLst/>
          </a:prstGeom>
        </p:spPr>
        <p:txBody>
          <a:bodyPr wrap="none">
            <a:spAutoFit/>
          </a:bodyPr>
          <a:lstStyle/>
          <a:p>
            <a:r>
              <a:rPr lang="en-US" sz="4400" dirty="0">
                <a:solidFill>
                  <a:schemeClr val="accent1">
                    <a:lumMod val="50000"/>
                  </a:schemeClr>
                </a:solidFill>
                <a:latin typeface="Varial Rounded   ExtCond" panose="02000608020000020000" pitchFamily="50" charset="-94"/>
              </a:rPr>
              <a:t>JSON Data </a:t>
            </a:r>
            <a:r>
              <a:rPr lang="en-US" sz="4400" dirty="0" smtClean="0">
                <a:solidFill>
                  <a:schemeClr val="accent1">
                    <a:lumMod val="50000"/>
                  </a:schemeClr>
                </a:solidFill>
                <a:latin typeface="Varial Rounded   ExtCond" panose="02000608020000020000" pitchFamily="50" charset="-94"/>
              </a:rPr>
              <a:t>Types</a:t>
            </a:r>
            <a:endParaRPr lang="en-US" sz="4400" dirty="0">
              <a:solidFill>
                <a:schemeClr val="accent1">
                  <a:lumMod val="50000"/>
                </a:schemeClr>
              </a:solidFill>
              <a:latin typeface="Varial Rounded   ExtCond" panose="02000608020000020000" pitchFamily="50" charset="-94"/>
            </a:endParaRPr>
          </a:p>
        </p:txBody>
      </p:sp>
      <p:graphicFrame>
        <p:nvGraphicFramePr>
          <p:cNvPr id="4" name="Tablo 3"/>
          <p:cNvGraphicFramePr>
            <a:graphicFrameLocks noGrp="1"/>
          </p:cNvGraphicFramePr>
          <p:nvPr>
            <p:extLst>
              <p:ext uri="{D42A27DB-BD31-4B8C-83A1-F6EECF244321}">
                <p14:modId xmlns:p14="http://schemas.microsoft.com/office/powerpoint/2010/main" val="888961939"/>
              </p:ext>
            </p:extLst>
          </p:nvPr>
        </p:nvGraphicFramePr>
        <p:xfrm>
          <a:off x="2527299" y="943273"/>
          <a:ext cx="8577264" cy="5207741"/>
        </p:xfrm>
        <a:graphic>
          <a:graphicData uri="http://schemas.openxmlformats.org/drawingml/2006/table">
            <a:tbl>
              <a:tblPr/>
              <a:tblGrid>
                <a:gridCol w="1219201">
                  <a:extLst>
                    <a:ext uri="{9D8B030D-6E8A-4147-A177-3AD203B41FA5}">
                      <a16:colId xmlns:a16="http://schemas.microsoft.com/office/drawing/2014/main" val="2519908000"/>
                    </a:ext>
                  </a:extLst>
                </a:gridCol>
                <a:gridCol w="7358063">
                  <a:extLst>
                    <a:ext uri="{9D8B030D-6E8A-4147-A177-3AD203B41FA5}">
                      <a16:colId xmlns:a16="http://schemas.microsoft.com/office/drawing/2014/main" val="1287316526"/>
                    </a:ext>
                  </a:extLst>
                </a:gridCol>
              </a:tblGrid>
              <a:tr h="446054">
                <a:tc>
                  <a:txBody>
                    <a:bodyPr/>
                    <a:lstStyle/>
                    <a:p>
                      <a:pPr fontAlgn="t"/>
                      <a:r>
                        <a:rPr lang="en-US" sz="2400" b="0">
                          <a:effectLst/>
                        </a:rPr>
                        <a:t>Data Type</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fontAlgn="t"/>
                      <a:r>
                        <a:rPr lang="en-US" sz="2400" b="0">
                          <a:effectLst/>
                        </a:rPr>
                        <a:t>Description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446588471"/>
                  </a:ext>
                </a:extLst>
              </a:tr>
              <a:tr h="1306301">
                <a:tc>
                  <a:txBody>
                    <a:bodyPr/>
                    <a:lstStyle/>
                    <a:p>
                      <a:pPr fontAlgn="t"/>
                      <a:r>
                        <a:rPr lang="en-US" sz="2400">
                          <a:effectLst/>
                        </a:rPr>
                        <a:t>String</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2400" dirty="0">
                          <a:effectLst/>
                        </a:rPr>
                        <a:t>Any sequence of Unicode code points, inserted between " and " (double quotes). Some characters may need to be </a:t>
                      </a:r>
                      <a:r>
                        <a:rPr lang="en-US" sz="2400" dirty="0" smtClean="0">
                          <a:effectLst/>
                        </a:rPr>
                        <a:t>escaped</a:t>
                      </a:r>
                      <a:endParaRPr lang="en-US" sz="2400" dirty="0">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80706520"/>
                  </a:ext>
                </a:extLst>
              </a:tr>
              <a:tr h="1593050">
                <a:tc>
                  <a:txBody>
                    <a:bodyPr/>
                    <a:lstStyle/>
                    <a:p>
                      <a:pPr fontAlgn="t"/>
                      <a:r>
                        <a:rPr lang="en-US" sz="2400">
                          <a:effectLst/>
                        </a:rPr>
                        <a:t>Number</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2400">
                          <a:effectLst/>
                        </a:rPr>
                        <a:t>Represented in base 10 with no superfluous leading zero. Can include digits between 0 and 9.</a:t>
                      </a:r>
                    </a:p>
                    <a:p>
                      <a:pPr fontAlgn="t"/>
                      <a:r>
                        <a:rPr lang="en-US" sz="2400">
                          <a:effectLst/>
                        </a:rPr>
                        <a:t>It can be a negative number (e.g. -10. It can be a fraction (e.g. .5). It can also have an exponent of 10, prefixed by e, E, +, or -.</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50555960"/>
                  </a:ext>
                </a:extLst>
              </a:tr>
              <a:tr h="446054">
                <a:tc>
                  <a:txBody>
                    <a:bodyPr/>
                    <a:lstStyle/>
                    <a:p>
                      <a:pPr fontAlgn="t"/>
                      <a:r>
                        <a:rPr lang="en-US" sz="2400">
                          <a:effectLst/>
                        </a:rPr>
                        <a:t>Boolean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2400">
                          <a:effectLst/>
                        </a:rPr>
                        <a:t>This can be either true or false.</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66140760"/>
                  </a:ext>
                </a:extLst>
              </a:tr>
              <a:tr h="446054">
                <a:tc>
                  <a:txBody>
                    <a:bodyPr/>
                    <a:lstStyle/>
                    <a:p>
                      <a:pPr fontAlgn="t"/>
                      <a:r>
                        <a:rPr lang="en-US" sz="2400">
                          <a:effectLst/>
                        </a:rPr>
                        <a:t>Null</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2400" dirty="0">
                          <a:effectLst/>
                        </a:rPr>
                        <a:t>Empty.</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52240519"/>
                  </a:ext>
                </a:extLst>
              </a:tr>
            </a:tbl>
          </a:graphicData>
        </a:graphic>
      </p:graphicFrame>
    </p:spTree>
    <p:extLst>
      <p:ext uri="{BB962C8B-B14F-4D97-AF65-F5344CB8AC3E}">
        <p14:creationId xmlns:p14="http://schemas.microsoft.com/office/powerpoint/2010/main" val="3825729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
        <p:nvSpPr>
          <p:cNvPr id="9" name="Metin kutusu 8"/>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3" name="Dikdörtgen 2"/>
          <p:cNvSpPr/>
          <p:nvPr/>
        </p:nvSpPr>
        <p:spPr>
          <a:xfrm>
            <a:off x="5276352" y="86916"/>
            <a:ext cx="2032736" cy="769441"/>
          </a:xfrm>
          <a:prstGeom prst="rect">
            <a:avLst/>
          </a:prstGeom>
        </p:spPr>
        <p:txBody>
          <a:bodyPr wrap="none">
            <a:spAutoFit/>
          </a:bodyPr>
          <a:lstStyle/>
          <a:p>
            <a:r>
              <a:rPr lang="en-US" sz="4400" dirty="0">
                <a:solidFill>
                  <a:schemeClr val="accent1">
                    <a:lumMod val="50000"/>
                  </a:schemeClr>
                </a:solidFill>
                <a:latin typeface="Varial Rounded   ExtCond" panose="02000608020000020000" pitchFamily="50" charset="-94"/>
              </a:rPr>
              <a:t>JSON Data </a:t>
            </a:r>
            <a:r>
              <a:rPr lang="en-US" sz="4400" dirty="0" smtClean="0">
                <a:solidFill>
                  <a:schemeClr val="accent1">
                    <a:lumMod val="50000"/>
                  </a:schemeClr>
                </a:solidFill>
                <a:latin typeface="Varial Rounded   ExtCond" panose="02000608020000020000" pitchFamily="50" charset="-94"/>
              </a:rPr>
              <a:t>Types</a:t>
            </a:r>
            <a:endParaRPr lang="en-US" sz="4400" dirty="0">
              <a:solidFill>
                <a:schemeClr val="accent1">
                  <a:lumMod val="50000"/>
                </a:schemeClr>
              </a:solidFill>
              <a:latin typeface="Varial Rounded   ExtCond" panose="02000608020000020000" pitchFamily="50" charset="-94"/>
            </a:endParaRPr>
          </a:p>
        </p:txBody>
      </p:sp>
      <p:graphicFrame>
        <p:nvGraphicFramePr>
          <p:cNvPr id="2" name="Tablo 1"/>
          <p:cNvGraphicFramePr>
            <a:graphicFrameLocks noGrp="1"/>
          </p:cNvGraphicFramePr>
          <p:nvPr>
            <p:extLst>
              <p:ext uri="{D42A27DB-BD31-4B8C-83A1-F6EECF244321}">
                <p14:modId xmlns:p14="http://schemas.microsoft.com/office/powerpoint/2010/main" val="1584982269"/>
              </p:ext>
            </p:extLst>
          </p:nvPr>
        </p:nvGraphicFramePr>
        <p:xfrm>
          <a:off x="1868297" y="1923547"/>
          <a:ext cx="10220326" cy="3749040"/>
        </p:xfrm>
        <a:graphic>
          <a:graphicData uri="http://schemas.openxmlformats.org/drawingml/2006/table">
            <a:tbl>
              <a:tblPr/>
              <a:tblGrid>
                <a:gridCol w="1706563">
                  <a:extLst>
                    <a:ext uri="{9D8B030D-6E8A-4147-A177-3AD203B41FA5}">
                      <a16:colId xmlns:a16="http://schemas.microsoft.com/office/drawing/2014/main" val="1610861776"/>
                    </a:ext>
                  </a:extLst>
                </a:gridCol>
                <a:gridCol w="8513763">
                  <a:extLst>
                    <a:ext uri="{9D8B030D-6E8A-4147-A177-3AD203B41FA5}">
                      <a16:colId xmlns:a16="http://schemas.microsoft.com/office/drawing/2014/main" val="1231384674"/>
                    </a:ext>
                  </a:extLst>
                </a:gridCol>
              </a:tblGrid>
              <a:tr h="0">
                <a:tc>
                  <a:txBody>
                    <a:bodyPr/>
                    <a:lstStyle/>
                    <a:p>
                      <a:pPr fontAlgn="t"/>
                      <a:r>
                        <a:rPr lang="en-US" sz="2400" b="0">
                          <a:effectLst/>
                        </a:rPr>
                        <a:t>Data Type</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fontAlgn="t"/>
                      <a:r>
                        <a:rPr lang="en-US" sz="2400" b="0">
                          <a:effectLst/>
                        </a:rPr>
                        <a:t>Description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3659455824"/>
                  </a:ext>
                </a:extLst>
              </a:tr>
              <a:tr h="0">
                <a:tc>
                  <a:txBody>
                    <a:bodyPr/>
                    <a:lstStyle/>
                    <a:p>
                      <a:pPr fontAlgn="t"/>
                      <a:r>
                        <a:rPr lang="en-US" sz="2400">
                          <a:effectLst/>
                        </a:rPr>
                        <a:t>Object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2400" dirty="0">
                          <a:effectLst/>
                        </a:rPr>
                        <a:t>A JSON object is an unordered set of name/value pairs inserted between {} (curly braces).</a:t>
                      </a:r>
                    </a:p>
                    <a:p>
                      <a:pPr fontAlgn="t"/>
                      <a:r>
                        <a:rPr lang="en-US" sz="2400" dirty="0">
                          <a:effectLst/>
                        </a:rPr>
                        <a:t>An object can contain zero or more name/value pairs. Multiple name/value pairs are separated by a , (comma).</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5625194"/>
                  </a:ext>
                </a:extLst>
              </a:tr>
              <a:tr h="0">
                <a:tc>
                  <a:txBody>
                    <a:bodyPr/>
                    <a:lstStyle/>
                    <a:p>
                      <a:pPr fontAlgn="t"/>
                      <a:r>
                        <a:rPr lang="en-US" sz="2400">
                          <a:effectLst/>
                        </a:rPr>
                        <a:t>Array</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2400" dirty="0">
                          <a:effectLst/>
                        </a:rPr>
                        <a:t>A JSON array is an ordered collection of values. It allows you to provide a list of values.</a:t>
                      </a:r>
                    </a:p>
                    <a:p>
                      <a:pPr fontAlgn="t"/>
                      <a:r>
                        <a:rPr lang="en-US" sz="2400" dirty="0">
                          <a:effectLst/>
                        </a:rPr>
                        <a:t>A JSON array begins with [ (left bracket) and ends with ] (right bracket). Its values are separated by , (comma).</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47594432"/>
                  </a:ext>
                </a:extLst>
              </a:tr>
            </a:tbl>
          </a:graphicData>
        </a:graphic>
      </p:graphicFrame>
    </p:spTree>
    <p:extLst>
      <p:ext uri="{BB962C8B-B14F-4D97-AF65-F5344CB8AC3E}">
        <p14:creationId xmlns:p14="http://schemas.microsoft.com/office/powerpoint/2010/main" val="3242758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
        <p:nvSpPr>
          <p:cNvPr id="9" name="Metin kutusu 8"/>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3" name="Dikdörtgen 2"/>
          <p:cNvSpPr/>
          <p:nvPr/>
        </p:nvSpPr>
        <p:spPr>
          <a:xfrm>
            <a:off x="4933770" y="311676"/>
            <a:ext cx="2296206" cy="769441"/>
          </a:xfrm>
          <a:prstGeom prst="rect">
            <a:avLst/>
          </a:prstGeom>
        </p:spPr>
        <p:txBody>
          <a:bodyPr wrap="none">
            <a:spAutoFit/>
          </a:bodyPr>
          <a:lstStyle/>
          <a:p>
            <a:r>
              <a:rPr lang="en-US" sz="4400" dirty="0">
                <a:solidFill>
                  <a:schemeClr val="accent1">
                    <a:lumMod val="50000"/>
                  </a:schemeClr>
                </a:solidFill>
                <a:latin typeface="Varial Rounded   ExtCond" panose="02000608020000020000" pitchFamily="50" charset="-94"/>
              </a:rPr>
              <a:t>Escape Characters</a:t>
            </a:r>
          </a:p>
        </p:txBody>
      </p:sp>
      <p:graphicFrame>
        <p:nvGraphicFramePr>
          <p:cNvPr id="4" name="Tablo 3"/>
          <p:cNvGraphicFramePr>
            <a:graphicFrameLocks noGrp="1"/>
          </p:cNvGraphicFramePr>
          <p:nvPr>
            <p:extLst>
              <p:ext uri="{D42A27DB-BD31-4B8C-83A1-F6EECF244321}">
                <p14:modId xmlns:p14="http://schemas.microsoft.com/office/powerpoint/2010/main" val="2561233835"/>
              </p:ext>
            </p:extLst>
          </p:nvPr>
        </p:nvGraphicFramePr>
        <p:xfrm>
          <a:off x="2401389" y="1738223"/>
          <a:ext cx="9790611" cy="4114800"/>
        </p:xfrm>
        <a:graphic>
          <a:graphicData uri="http://schemas.openxmlformats.org/drawingml/2006/table">
            <a:tbl>
              <a:tblPr/>
              <a:tblGrid>
                <a:gridCol w="1233332">
                  <a:extLst>
                    <a:ext uri="{9D8B030D-6E8A-4147-A177-3AD203B41FA5}">
                      <a16:colId xmlns:a16="http://schemas.microsoft.com/office/drawing/2014/main" val="3314942765"/>
                    </a:ext>
                  </a:extLst>
                </a:gridCol>
                <a:gridCol w="5293742">
                  <a:extLst>
                    <a:ext uri="{9D8B030D-6E8A-4147-A177-3AD203B41FA5}">
                      <a16:colId xmlns:a16="http://schemas.microsoft.com/office/drawing/2014/main" val="1952825477"/>
                    </a:ext>
                  </a:extLst>
                </a:gridCol>
                <a:gridCol w="3263537">
                  <a:extLst>
                    <a:ext uri="{9D8B030D-6E8A-4147-A177-3AD203B41FA5}">
                      <a16:colId xmlns:a16="http://schemas.microsoft.com/office/drawing/2014/main" val="308507842"/>
                    </a:ext>
                  </a:extLst>
                </a:gridCol>
              </a:tblGrid>
              <a:tr h="399574">
                <a:tc>
                  <a:txBody>
                    <a:bodyPr/>
                    <a:lstStyle/>
                    <a:p>
                      <a:pPr algn="ctr" fontAlgn="t"/>
                      <a:r>
                        <a:rPr lang="en-US" sz="2000" b="0">
                          <a:effectLst/>
                        </a:rPr>
                        <a:t>Character</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sz="2000" b="0">
                          <a:effectLst/>
                        </a:rPr>
                        <a:t>Unicode Name/Code Point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ctr" fontAlgn="t"/>
                      <a:r>
                        <a:rPr lang="en-US" sz="2000" b="0" dirty="0">
                          <a:effectLst/>
                        </a:rPr>
                        <a:t>Use this to escape it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2635022545"/>
                  </a:ext>
                </a:extLst>
              </a:tr>
              <a:tr h="0">
                <a:tc>
                  <a:txBody>
                    <a:bodyPr/>
                    <a:lstStyle/>
                    <a:p>
                      <a:pPr algn="ctr" fontAlgn="t"/>
                      <a:r>
                        <a:rPr lang="en-US" sz="2000" dirty="0">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2000">
                          <a:effectLst/>
                        </a:rPr>
                        <a:t>Quotation mark (</a:t>
                      </a:r>
                      <a:r>
                        <a:rPr lang="en-US" sz="2000" u="none" strike="noStrike">
                          <a:solidFill>
                            <a:srgbClr val="993366"/>
                          </a:solidFill>
                          <a:effectLst/>
                          <a:hlinkClick r:id="rId4"/>
                        </a:rPr>
                        <a:t>U+0022 </a:t>
                      </a:r>
                      <a:r>
                        <a:rPr lang="en-US" sz="2000">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2000">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70070357"/>
                  </a:ext>
                </a:extLst>
              </a:tr>
              <a:tr h="0">
                <a:tc>
                  <a:txBody>
                    <a:bodyPr/>
                    <a:lstStyle/>
                    <a:p>
                      <a:pPr algn="ctr" fontAlgn="t"/>
                      <a:r>
                        <a:rPr lang="en-US" sz="2000">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2000">
                          <a:effectLst/>
                        </a:rPr>
                        <a:t>Reverse solidus (</a:t>
                      </a:r>
                      <a:r>
                        <a:rPr lang="en-US" sz="2000" u="none" strike="noStrike">
                          <a:solidFill>
                            <a:srgbClr val="993366"/>
                          </a:solidFill>
                          <a:effectLst/>
                          <a:hlinkClick r:id="rId5"/>
                        </a:rPr>
                        <a:t>U+005C </a:t>
                      </a:r>
                      <a:r>
                        <a:rPr lang="en-US" sz="2000">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2000">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68465229"/>
                  </a:ext>
                </a:extLst>
              </a:tr>
              <a:tr h="0">
                <a:tc>
                  <a:txBody>
                    <a:bodyPr/>
                    <a:lstStyle/>
                    <a:p>
                      <a:pPr algn="ctr" fontAlgn="t"/>
                      <a:r>
                        <a:rPr lang="en-US" sz="2000">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2000">
                          <a:effectLst/>
                        </a:rPr>
                        <a:t>Solidus (</a:t>
                      </a:r>
                      <a:r>
                        <a:rPr lang="en-US" sz="2000" u="none" strike="noStrike">
                          <a:solidFill>
                            <a:srgbClr val="993366"/>
                          </a:solidFill>
                          <a:effectLst/>
                          <a:hlinkClick r:id="rId6"/>
                        </a:rPr>
                        <a:t>U+002F </a:t>
                      </a:r>
                      <a:r>
                        <a:rPr lang="en-US" sz="2000">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2000">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09788595"/>
                  </a:ext>
                </a:extLst>
              </a:tr>
              <a:tr h="0">
                <a:tc>
                  <a:txBody>
                    <a:bodyPr/>
                    <a:lstStyle/>
                    <a:p>
                      <a:pPr algn="ctr" fontAlgn="t"/>
                      <a:endParaRPr lang="en-US" sz="2000" dirty="0">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2000">
                          <a:effectLst/>
                        </a:rPr>
                        <a:t>Backspace (</a:t>
                      </a:r>
                      <a:r>
                        <a:rPr lang="en-US" sz="2000" u="none" strike="noStrike">
                          <a:solidFill>
                            <a:srgbClr val="993366"/>
                          </a:solidFill>
                          <a:effectLst/>
                          <a:hlinkClick r:id="rId7"/>
                        </a:rPr>
                        <a:t>U+0008 </a:t>
                      </a:r>
                      <a:r>
                        <a:rPr lang="en-US" sz="2000">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2000">
                          <a:effectLst/>
                        </a:rPr>
                        <a:t>\b</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8626899"/>
                  </a:ext>
                </a:extLst>
              </a:tr>
              <a:tr h="0">
                <a:tc>
                  <a:txBody>
                    <a:bodyPr/>
                    <a:lstStyle/>
                    <a:p>
                      <a:pPr algn="ctr" fontAlgn="t"/>
                      <a:endParaRPr lang="en-US" sz="2000">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2000">
                          <a:effectLst/>
                        </a:rPr>
                        <a:t>Form feed (</a:t>
                      </a:r>
                      <a:r>
                        <a:rPr lang="en-US" sz="2000" u="none" strike="noStrike">
                          <a:solidFill>
                            <a:srgbClr val="993366"/>
                          </a:solidFill>
                          <a:effectLst/>
                          <a:hlinkClick r:id="rId8"/>
                        </a:rPr>
                        <a:t>U+000C </a:t>
                      </a:r>
                      <a:r>
                        <a:rPr lang="en-US" sz="2000">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2000">
                          <a:effectLst/>
                        </a:rPr>
                        <a:t>\f</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14275810"/>
                  </a:ext>
                </a:extLst>
              </a:tr>
              <a:tr h="0">
                <a:tc>
                  <a:txBody>
                    <a:bodyPr/>
                    <a:lstStyle/>
                    <a:p>
                      <a:pPr algn="ctr" fontAlgn="t"/>
                      <a:endParaRPr lang="en-US" sz="2000">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2000">
                          <a:effectLst/>
                        </a:rPr>
                        <a:t>Line feed (</a:t>
                      </a:r>
                      <a:r>
                        <a:rPr lang="en-US" sz="2000" u="none" strike="noStrike">
                          <a:solidFill>
                            <a:srgbClr val="993366"/>
                          </a:solidFill>
                          <a:effectLst/>
                          <a:hlinkClick r:id="rId9"/>
                        </a:rPr>
                        <a:t>U+000A </a:t>
                      </a:r>
                      <a:r>
                        <a:rPr lang="en-US" sz="2000">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2000">
                          <a:effectLst/>
                        </a:rPr>
                        <a:t>\n</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4888585"/>
                  </a:ext>
                </a:extLst>
              </a:tr>
              <a:tr h="0">
                <a:tc>
                  <a:txBody>
                    <a:bodyPr/>
                    <a:lstStyle/>
                    <a:p>
                      <a:pPr algn="ctr" fontAlgn="t"/>
                      <a:endParaRPr lang="en-US" sz="2000">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2000">
                          <a:effectLst/>
                        </a:rPr>
                        <a:t>Carriage return (</a:t>
                      </a:r>
                      <a:r>
                        <a:rPr lang="en-US" sz="2000" u="none" strike="noStrike">
                          <a:solidFill>
                            <a:srgbClr val="993366"/>
                          </a:solidFill>
                          <a:effectLst/>
                          <a:hlinkClick r:id="rId10"/>
                        </a:rPr>
                        <a:t>U+000D </a:t>
                      </a:r>
                      <a:r>
                        <a:rPr lang="en-US" sz="2000">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2000">
                          <a:effectLst/>
                        </a:rPr>
                        <a:t>\r</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34561661"/>
                  </a:ext>
                </a:extLst>
              </a:tr>
              <a:tr h="0">
                <a:tc>
                  <a:txBody>
                    <a:bodyPr/>
                    <a:lstStyle/>
                    <a:p>
                      <a:pPr algn="ctr" fontAlgn="t"/>
                      <a:endParaRPr lang="en-US" sz="2000">
                        <a:effectLst/>
                      </a:endParaRP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2000">
                          <a:effectLst/>
                        </a:rPr>
                        <a:t>Horizontal tab (</a:t>
                      </a:r>
                      <a:r>
                        <a:rPr lang="en-US" sz="2000" u="none" strike="noStrike">
                          <a:solidFill>
                            <a:srgbClr val="993366"/>
                          </a:solidFill>
                          <a:effectLst/>
                          <a:hlinkClick r:id="rId11"/>
                        </a:rPr>
                        <a:t>U+0009 </a:t>
                      </a:r>
                      <a:r>
                        <a:rPr lang="en-US" sz="2000">
                          <a:effectLst/>
                        </a:rPr>
                        <a: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fontAlgn="t"/>
                      <a:r>
                        <a:rPr lang="en-US" sz="2000" dirty="0">
                          <a:effectLst/>
                        </a:rPr>
                        <a:t>\t</a:t>
                      </a:r>
                    </a:p>
                  </a:txBody>
                  <a:tcPr marL="762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2342213"/>
                  </a:ext>
                </a:extLst>
              </a:tr>
            </a:tbl>
          </a:graphicData>
        </a:graphic>
      </p:graphicFrame>
    </p:spTree>
    <p:extLst>
      <p:ext uri="{BB962C8B-B14F-4D97-AF65-F5344CB8AC3E}">
        <p14:creationId xmlns:p14="http://schemas.microsoft.com/office/powerpoint/2010/main" val="3039328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
        <p:nvSpPr>
          <p:cNvPr id="9" name="Metin kutusu 8"/>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2" name="Dikdörtgen 1"/>
          <p:cNvSpPr/>
          <p:nvPr/>
        </p:nvSpPr>
        <p:spPr>
          <a:xfrm>
            <a:off x="3048000" y="423733"/>
            <a:ext cx="6096000" cy="4524315"/>
          </a:xfrm>
          <a:prstGeom prst="rect">
            <a:avLst/>
          </a:prstGeom>
        </p:spPr>
        <p:style>
          <a:lnRef idx="0">
            <a:schemeClr val="dk1"/>
          </a:lnRef>
          <a:fillRef idx="3">
            <a:schemeClr val="dk1"/>
          </a:fillRef>
          <a:effectRef idx="3">
            <a:schemeClr val="dk1"/>
          </a:effectRef>
          <a:fontRef idx="minor">
            <a:schemeClr val="lt1"/>
          </a:fontRef>
        </p:style>
        <p:txBody>
          <a:bodyPr>
            <a:spAutoFit/>
          </a:bodyPr>
          <a:lstStyle/>
          <a:p>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"artists" : [</a:t>
            </a:r>
          </a:p>
          <a:p>
            <a:r>
              <a:rPr lang="en-US" dirty="0" smtClean="0">
                <a:latin typeface="Courier New" panose="02070309020205020404" pitchFamily="49" charset="0"/>
                <a:cs typeface="Courier New" panose="02070309020205020404" pitchFamily="49" charset="0"/>
              </a:rPr>
              <a:t>    { </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artistname</a:t>
            </a:r>
            <a:r>
              <a:rPr lang="en-US" dirty="0" smtClean="0">
                <a:latin typeface="Courier New" panose="02070309020205020404" pitchFamily="49" charset="0"/>
                <a:cs typeface="Courier New" panose="02070309020205020404" pitchFamily="49" charset="0"/>
              </a:rPr>
              <a:t>" : "Deep Purple",</a:t>
            </a:r>
          </a:p>
          <a:p>
            <a:r>
              <a:rPr lang="en-US" dirty="0" smtClean="0">
                <a:latin typeface="Courier New" panose="02070309020205020404" pitchFamily="49" charset="0"/>
                <a:cs typeface="Courier New" panose="02070309020205020404" pitchFamily="49" charset="0"/>
              </a:rPr>
              <a:t>      "formed" : "1968"</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 </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artistname</a:t>
            </a:r>
            <a:r>
              <a:rPr lang="en-US" dirty="0" smtClean="0">
                <a:latin typeface="Courier New" panose="02070309020205020404" pitchFamily="49" charset="0"/>
                <a:cs typeface="Courier New" panose="02070309020205020404" pitchFamily="49" charset="0"/>
              </a:rPr>
              <a:t>" : "Joe </a:t>
            </a:r>
            <a:r>
              <a:rPr lang="en-US" dirty="0" err="1" smtClean="0">
                <a:latin typeface="Courier New" panose="02070309020205020404" pitchFamily="49" charset="0"/>
                <a:cs typeface="Courier New" panose="02070309020205020404" pitchFamily="49" charset="0"/>
              </a:rPr>
              <a:t>Satriani</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"born" : "1956-07-15" </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 </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artistname</a:t>
            </a:r>
            <a:r>
              <a:rPr lang="en-US" dirty="0" smtClean="0">
                <a:latin typeface="Courier New" panose="02070309020205020404" pitchFamily="49" charset="0"/>
                <a:cs typeface="Courier New" panose="02070309020205020404" pitchFamily="49" charset="0"/>
              </a:rPr>
              <a:t>" : "Maroon 5",</a:t>
            </a:r>
          </a:p>
          <a:p>
            <a:r>
              <a:rPr lang="en-US" dirty="0" smtClean="0">
                <a:latin typeface="Courier New" panose="02070309020205020404" pitchFamily="49" charset="0"/>
                <a:cs typeface="Courier New" panose="02070309020205020404" pitchFamily="49" charset="0"/>
              </a:rPr>
              <a:t>      "formed" : "1994" </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5" name="Dikdörtgen 4"/>
          <p:cNvSpPr/>
          <p:nvPr/>
        </p:nvSpPr>
        <p:spPr>
          <a:xfrm>
            <a:off x="1850551" y="5549081"/>
            <a:ext cx="9575800" cy="707886"/>
          </a:xfrm>
          <a:prstGeom prst="rect">
            <a:avLst/>
          </a:prstGeom>
        </p:spPr>
        <p:txBody>
          <a:bodyPr wrap="square">
            <a:spAutoFit/>
          </a:bodyPr>
          <a:lstStyle/>
          <a:p>
            <a:r>
              <a:rPr lang="en-US" sz="2000" b="0" i="0" dirty="0" smtClean="0">
                <a:solidFill>
                  <a:srgbClr val="41484D"/>
                </a:solidFill>
                <a:effectLst/>
                <a:latin typeface="Source Sans Pro" panose="020B0503030403020204" pitchFamily="34" charset="-94"/>
              </a:rPr>
              <a:t>JSON has no rule to say that certain objects must use a certain data type, or even contain the same fields. They don't even need to contain the same </a:t>
            </a:r>
            <a:r>
              <a:rPr lang="en-US" sz="2000" b="0" i="1" dirty="0" smtClean="0">
                <a:solidFill>
                  <a:srgbClr val="41484D"/>
                </a:solidFill>
                <a:effectLst/>
                <a:latin typeface="Source Sans Pro" panose="020B0503030403020204" pitchFamily="34" charset="-94"/>
              </a:rPr>
              <a:t>number</a:t>
            </a:r>
            <a:r>
              <a:rPr lang="en-US" sz="2000" b="0" i="0" dirty="0" smtClean="0">
                <a:solidFill>
                  <a:srgbClr val="41484D"/>
                </a:solidFill>
                <a:effectLst/>
                <a:latin typeface="Source Sans Pro" panose="020B0503030403020204" pitchFamily="34" charset="-94"/>
              </a:rPr>
              <a:t> of fields. </a:t>
            </a:r>
            <a:endParaRPr lang="en-US" sz="2000" dirty="0"/>
          </a:p>
        </p:txBody>
      </p:sp>
    </p:spTree>
    <p:extLst>
      <p:ext uri="{BB962C8B-B14F-4D97-AF65-F5344CB8AC3E}">
        <p14:creationId xmlns:p14="http://schemas.microsoft.com/office/powerpoint/2010/main" val="2515728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819" y="1391478"/>
            <a:ext cx="3885612" cy="3885612"/>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Tree>
    <p:extLst>
      <p:ext uri="{BB962C8B-B14F-4D97-AF65-F5344CB8AC3E}">
        <p14:creationId xmlns:p14="http://schemas.microsoft.com/office/powerpoint/2010/main" val="12360789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
        <p:nvSpPr>
          <p:cNvPr id="9" name="Metin kutusu 8"/>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2" name="Dikdörtgen 1"/>
          <p:cNvSpPr/>
          <p:nvPr/>
        </p:nvSpPr>
        <p:spPr>
          <a:xfrm>
            <a:off x="3347116" y="197239"/>
            <a:ext cx="6096000" cy="6186309"/>
          </a:xfrm>
          <a:prstGeom prst="rect">
            <a:avLst/>
          </a:prstGeom>
        </p:spPr>
        <p:style>
          <a:lnRef idx="0">
            <a:schemeClr val="dk1"/>
          </a:lnRef>
          <a:fillRef idx="3">
            <a:schemeClr val="dk1"/>
          </a:fillRef>
          <a:effectRef idx="3">
            <a:schemeClr val="dk1"/>
          </a:effectRef>
          <a:fontRef idx="minor">
            <a:schemeClr val="lt1"/>
          </a:fontRef>
        </p:style>
        <p:txBody>
          <a:bodyPr>
            <a:spAutoFit/>
          </a:bodyPr>
          <a:lstStyle/>
          <a:p>
            <a:r>
              <a:rPr lang="en-US" dirty="0" smtClean="0">
                <a:latin typeface="Courier New" panose="02070309020205020404" pitchFamily="49" charset="0"/>
                <a:cs typeface="Courier New" panose="02070309020205020404" pitchFamily="49" charset="0"/>
              </a:rPr>
              <a:t>"born" : "1956"</a:t>
            </a:r>
          </a:p>
          <a:p>
            <a:r>
              <a:rPr lang="en-US" dirty="0" smtClean="0">
                <a:latin typeface="Courier New" panose="02070309020205020404" pitchFamily="49" charset="0"/>
                <a:cs typeface="Courier New" panose="02070309020205020404" pitchFamily="49" charset="0"/>
              </a:rPr>
              <a:t>"born" : 1956</a:t>
            </a:r>
          </a:p>
          <a:p>
            <a:r>
              <a:rPr lang="en-US" dirty="0" smtClean="0">
                <a:latin typeface="Courier New" panose="02070309020205020404" pitchFamily="49" charset="0"/>
                <a:cs typeface="Courier New" panose="02070309020205020404" pitchFamily="49" charset="0"/>
              </a:rPr>
              <a:t>"born" : "July 15, 1956"</a:t>
            </a:r>
          </a:p>
          <a:p>
            <a:r>
              <a:rPr lang="en-US" dirty="0" smtClean="0">
                <a:latin typeface="Courier New" panose="02070309020205020404" pitchFamily="49" charset="0"/>
                <a:cs typeface="Courier New" panose="02070309020205020404" pitchFamily="49" charset="0"/>
              </a:rPr>
              <a:t>"born" : "1956-07-15"</a:t>
            </a:r>
          </a:p>
          <a:p>
            <a:r>
              <a:rPr lang="en-US" dirty="0" smtClean="0">
                <a:latin typeface="Courier New" panose="02070309020205020404" pitchFamily="49" charset="0"/>
                <a:cs typeface="Courier New" panose="02070309020205020404" pitchFamily="49" charset="0"/>
              </a:rPr>
              <a:t>"born" : "07/15/1956"</a:t>
            </a:r>
          </a:p>
          <a:p>
            <a:r>
              <a:rPr lang="en-US" dirty="0" smtClean="0">
                <a:latin typeface="Courier New" panose="02070309020205020404" pitchFamily="49" charset="0"/>
                <a:cs typeface="Courier New" panose="02070309020205020404" pitchFamily="49" charset="0"/>
              </a:rPr>
              <a:t>"born" : "15/07/1956"</a:t>
            </a:r>
          </a:p>
          <a:p>
            <a:r>
              <a:rPr lang="en-US" dirty="0" smtClean="0">
                <a:latin typeface="Courier New" panose="02070309020205020404" pitchFamily="49" charset="0"/>
                <a:cs typeface="Courier New" panose="02070309020205020404" pitchFamily="49" charset="0"/>
              </a:rPr>
              <a:t>"born" : "I like oranges!"</a:t>
            </a:r>
          </a:p>
          <a:p>
            <a:r>
              <a:rPr lang="en-US" dirty="0" smtClean="0">
                <a:latin typeface="Courier New" panose="02070309020205020404" pitchFamily="49" charset="0"/>
                <a:cs typeface="Courier New" panose="02070309020205020404" pitchFamily="49" charset="0"/>
              </a:rPr>
              <a:t>"born" : [</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albumname</a:t>
            </a:r>
            <a:r>
              <a:rPr lang="en-US" dirty="0" smtClean="0">
                <a:latin typeface="Courier New" panose="02070309020205020404" pitchFamily="49" charset="0"/>
                <a:cs typeface="Courier New" panose="02070309020205020404" pitchFamily="49" charset="0"/>
              </a:rPr>
              <a:t>" : "Flying in a Blue Dream",</a:t>
            </a:r>
          </a:p>
          <a:p>
            <a:r>
              <a:rPr lang="en-US" dirty="0" smtClean="0">
                <a:latin typeface="Courier New" panose="02070309020205020404" pitchFamily="49" charset="0"/>
                <a:cs typeface="Courier New" panose="02070309020205020404" pitchFamily="49" charset="0"/>
              </a:rPr>
              <a:t>        "year" : "1989",</a:t>
            </a:r>
          </a:p>
          <a:p>
            <a:r>
              <a:rPr lang="en-US" dirty="0" smtClean="0">
                <a:latin typeface="Courier New" panose="02070309020205020404" pitchFamily="49" charset="0"/>
                <a:cs typeface="Courier New" panose="02070309020205020404" pitchFamily="49" charset="0"/>
              </a:rPr>
              <a:t>        "genre" : "Instrumental Rock"</a:t>
            </a:r>
          </a:p>
          <a:p>
            <a:r>
              <a:rPr lang="en-US" dirty="0" smtClean="0">
                <a:latin typeface="Courier New" panose="02070309020205020404" pitchFamily="49" charset="0"/>
                <a:cs typeface="Courier New" panose="02070309020205020404" pitchFamily="49" charset="0"/>
              </a:rPr>
              <a:t>      }, </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albumname</a:t>
            </a:r>
            <a:r>
              <a:rPr lang="en-US" dirty="0" smtClean="0">
                <a:latin typeface="Courier New" panose="02070309020205020404" pitchFamily="49" charset="0"/>
                <a:cs typeface="Courier New" panose="02070309020205020404" pitchFamily="49" charset="0"/>
              </a:rPr>
              <a:t>" : "Shockwave Supernova",</a:t>
            </a:r>
          </a:p>
          <a:p>
            <a:r>
              <a:rPr lang="en-US" dirty="0" smtClean="0">
                <a:latin typeface="Courier New" panose="02070309020205020404" pitchFamily="49" charset="0"/>
                <a:cs typeface="Courier New" panose="02070309020205020404" pitchFamily="49" charset="0"/>
              </a:rPr>
              <a:t>        "year" : "2015",</a:t>
            </a:r>
          </a:p>
          <a:p>
            <a:r>
              <a:rPr lang="en-US" dirty="0" smtClean="0">
                <a:latin typeface="Courier New" panose="02070309020205020404" pitchFamily="49" charset="0"/>
                <a:cs typeface="Courier New" panose="02070309020205020404" pitchFamily="49" charset="0"/>
              </a:rPr>
              <a:t>        "genre" : "Instrumental Rock"</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"born" : "</a:t>
            </a:r>
            <a:r>
              <a:rPr lang="en-US" dirty="0" err="1" smtClean="0">
                <a:latin typeface="Courier New" panose="02070309020205020404" pitchFamily="49" charset="0"/>
                <a:cs typeface="Courier New" panose="02070309020205020404" pitchFamily="49" charset="0"/>
              </a:rPr>
              <a:t>Oooops</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91699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
        <p:nvSpPr>
          <p:cNvPr id="9" name="Metin kutusu 8"/>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6" name="Dikdörtgen 5"/>
          <p:cNvSpPr/>
          <p:nvPr/>
        </p:nvSpPr>
        <p:spPr>
          <a:xfrm>
            <a:off x="4933770" y="311676"/>
            <a:ext cx="2305439" cy="769441"/>
          </a:xfrm>
          <a:prstGeom prst="rect">
            <a:avLst/>
          </a:prstGeom>
        </p:spPr>
        <p:txBody>
          <a:bodyPr wrap="none">
            <a:spAutoFit/>
          </a:bodyPr>
          <a:lstStyle/>
          <a:p>
            <a:r>
              <a:rPr lang="tr-TR" sz="4400" dirty="0" err="1" smtClean="0">
                <a:solidFill>
                  <a:schemeClr val="accent1">
                    <a:lumMod val="50000"/>
                  </a:schemeClr>
                </a:solidFill>
                <a:latin typeface="Varial Rounded   ExtCond" panose="02000608020000020000" pitchFamily="50" charset="-94"/>
              </a:rPr>
              <a:t>Creating</a:t>
            </a:r>
            <a:r>
              <a:rPr lang="tr-TR" sz="4400" dirty="0" smtClean="0">
                <a:solidFill>
                  <a:schemeClr val="accent1">
                    <a:lumMod val="50000"/>
                  </a:schemeClr>
                </a:solidFill>
                <a:latin typeface="Varial Rounded   ExtCond" panose="02000608020000020000" pitchFamily="50" charset="-94"/>
              </a:rPr>
              <a:t> a </a:t>
            </a:r>
            <a:r>
              <a:rPr lang="tr-TR" sz="4400" dirty="0" err="1" smtClean="0">
                <a:solidFill>
                  <a:schemeClr val="accent1">
                    <a:lumMod val="50000"/>
                  </a:schemeClr>
                </a:solidFill>
                <a:latin typeface="Varial Rounded   ExtCond" panose="02000608020000020000" pitchFamily="50" charset="-94"/>
              </a:rPr>
              <a:t>Schema</a:t>
            </a:r>
            <a:endParaRPr lang="en-US" sz="4400" dirty="0">
              <a:solidFill>
                <a:schemeClr val="accent1">
                  <a:lumMod val="50000"/>
                </a:schemeClr>
              </a:solidFill>
              <a:latin typeface="Varial Rounded   ExtCond" panose="02000608020000020000" pitchFamily="50" charset="-94"/>
            </a:endParaRPr>
          </a:p>
        </p:txBody>
      </p:sp>
      <p:sp>
        <p:nvSpPr>
          <p:cNvPr id="3" name="Dikdörtgen 2"/>
          <p:cNvSpPr/>
          <p:nvPr/>
        </p:nvSpPr>
        <p:spPr>
          <a:xfrm>
            <a:off x="2362200" y="1081117"/>
            <a:ext cx="9726422" cy="2308324"/>
          </a:xfrm>
          <a:prstGeom prst="rect">
            <a:avLst/>
          </a:prstGeom>
        </p:spPr>
        <p:txBody>
          <a:bodyPr wrap="square">
            <a:spAutoFit/>
          </a:bodyPr>
          <a:lstStyle/>
          <a:p>
            <a:pPr marL="571500" indent="-571500">
              <a:buFont typeface="Arial" panose="020B0604020202020204" pitchFamily="34" charset="0"/>
              <a:buChar char="•"/>
            </a:pPr>
            <a:r>
              <a:rPr lang="en-US" sz="3600" b="0" i="0" dirty="0" smtClean="0">
                <a:solidFill>
                  <a:srgbClr val="41484D"/>
                </a:solidFill>
                <a:effectLst/>
                <a:latin typeface="Varial Rounded   ExtCond" panose="02000608020000020000" pitchFamily="50" charset="-94"/>
              </a:rPr>
              <a:t>You can apply rules to your JSON files by creating a schema. A JSON Schema allows you to specify what type of data can go into your JSON files.</a:t>
            </a:r>
          </a:p>
          <a:p>
            <a:pPr marL="571500" indent="-571500">
              <a:buFont typeface="Arial" panose="020B0604020202020204" pitchFamily="34" charset="0"/>
              <a:buChar char="•"/>
            </a:pPr>
            <a:r>
              <a:rPr lang="en-US" sz="3600" b="0" i="0" dirty="0" smtClean="0">
                <a:solidFill>
                  <a:srgbClr val="41484D"/>
                </a:solidFill>
                <a:effectLst/>
                <a:latin typeface="Varial Rounded   ExtCond" panose="02000608020000020000" pitchFamily="50" charset="-94"/>
              </a:rPr>
              <a:t>You can use a schema to validate the JSON file to ensure it contains only the correct type of data.</a:t>
            </a:r>
            <a:endParaRPr lang="en-US" sz="3600" b="0" i="0" dirty="0">
              <a:solidFill>
                <a:srgbClr val="41484D"/>
              </a:solidFill>
              <a:effectLst/>
              <a:latin typeface="Varial Rounded   ExtCond" panose="02000608020000020000" pitchFamily="50" charset="-94"/>
            </a:endParaRPr>
          </a:p>
        </p:txBody>
      </p:sp>
      <p:sp>
        <p:nvSpPr>
          <p:cNvPr id="4" name="Dikdörtgen 3"/>
          <p:cNvSpPr/>
          <p:nvPr/>
        </p:nvSpPr>
        <p:spPr>
          <a:xfrm>
            <a:off x="3781723" y="3803134"/>
            <a:ext cx="4102100" cy="46166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2400" dirty="0" smtClean="0">
                <a:latin typeface="Courier New" panose="02070309020205020404" pitchFamily="49" charset="0"/>
                <a:cs typeface="Courier New" panose="02070309020205020404" pitchFamily="49" charset="0"/>
              </a:rPr>
              <a:t>{ "type": "string" }</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1652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
        <p:nvSpPr>
          <p:cNvPr id="9" name="Metin kutusu 8"/>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6" name="Dikdörtgen 5"/>
          <p:cNvSpPr/>
          <p:nvPr/>
        </p:nvSpPr>
        <p:spPr>
          <a:xfrm>
            <a:off x="4346145" y="250120"/>
            <a:ext cx="3434979" cy="830997"/>
          </a:xfrm>
          <a:prstGeom prst="rect">
            <a:avLst/>
          </a:prstGeom>
        </p:spPr>
        <p:txBody>
          <a:bodyPr wrap="none">
            <a:spAutoFit/>
          </a:bodyPr>
          <a:lstStyle/>
          <a:p>
            <a:r>
              <a:rPr lang="en-US" sz="4800" dirty="0">
                <a:solidFill>
                  <a:schemeClr val="accent1">
                    <a:lumMod val="50000"/>
                  </a:schemeClr>
                </a:solidFill>
                <a:latin typeface="Varial Rounded   ExtCond" panose="02000608020000020000" pitchFamily="50" charset="-94"/>
              </a:rPr>
              <a:t>To </a:t>
            </a:r>
            <a:r>
              <a:rPr lang="en-US" sz="4800" dirty="0" smtClean="0">
                <a:solidFill>
                  <a:schemeClr val="accent1">
                    <a:lumMod val="50000"/>
                  </a:schemeClr>
                </a:solidFill>
                <a:latin typeface="Varial Rounded   ExtCond" panose="02000608020000020000" pitchFamily="50" charset="-94"/>
              </a:rPr>
              <a:t>Declare a </a:t>
            </a:r>
            <a:r>
              <a:rPr lang="en-US" sz="4800" dirty="0">
                <a:solidFill>
                  <a:schemeClr val="accent1">
                    <a:lumMod val="50000"/>
                  </a:schemeClr>
                </a:solidFill>
                <a:latin typeface="Varial Rounded   ExtCond" panose="02000608020000020000" pitchFamily="50" charset="-94"/>
              </a:rPr>
              <a:t>JSON </a:t>
            </a:r>
            <a:r>
              <a:rPr lang="en-US" sz="4800" dirty="0" smtClean="0">
                <a:solidFill>
                  <a:schemeClr val="accent1">
                    <a:lumMod val="50000"/>
                  </a:schemeClr>
                </a:solidFill>
                <a:latin typeface="Varial Rounded   ExtCond" panose="02000608020000020000" pitchFamily="50" charset="-94"/>
              </a:rPr>
              <a:t>Schema</a:t>
            </a:r>
            <a:endParaRPr lang="en-US" sz="9600" dirty="0">
              <a:solidFill>
                <a:schemeClr val="accent1">
                  <a:lumMod val="50000"/>
                </a:schemeClr>
              </a:solidFill>
              <a:latin typeface="Varial Rounded   ExtCond" panose="02000608020000020000" pitchFamily="50" charset="-94"/>
            </a:endParaRPr>
          </a:p>
        </p:txBody>
      </p:sp>
      <p:sp>
        <p:nvSpPr>
          <p:cNvPr id="3" name="Dikdörtgen 2"/>
          <p:cNvSpPr/>
          <p:nvPr/>
        </p:nvSpPr>
        <p:spPr>
          <a:xfrm>
            <a:off x="1943100" y="1081117"/>
            <a:ext cx="10145522" cy="1323439"/>
          </a:xfrm>
          <a:prstGeom prst="rect">
            <a:avLst/>
          </a:prstGeom>
        </p:spPr>
        <p:txBody>
          <a:bodyPr wrap="square">
            <a:spAutoFit/>
          </a:bodyPr>
          <a:lstStyle/>
          <a:p>
            <a:pPr marL="571500" indent="-571500">
              <a:buFont typeface="Arial" panose="020B0604020202020204" pitchFamily="34" charset="0"/>
              <a:buChar char="•"/>
            </a:pPr>
            <a:r>
              <a:rPr lang="en-US" sz="4000" b="0" i="0" dirty="0" smtClean="0">
                <a:solidFill>
                  <a:srgbClr val="41484D"/>
                </a:solidFill>
                <a:effectLst/>
                <a:latin typeface="Varial Rounded   ExtCond" panose="02000608020000020000" pitchFamily="50" charset="-94"/>
              </a:rPr>
              <a:t> The JSON Schema is in fact, JSON itself. So it's not always easy to tell whether you're looking at a JSON Schema or just an ordinary JSON document.</a:t>
            </a:r>
            <a:endParaRPr lang="en-US" sz="4000" dirty="0">
              <a:latin typeface="Varial Rounded   ExtCond" panose="02000608020000020000" pitchFamily="50" charset="-94"/>
            </a:endParaRPr>
          </a:p>
        </p:txBody>
      </p:sp>
      <p:sp>
        <p:nvSpPr>
          <p:cNvPr id="4" name="Dikdörtgen 3"/>
          <p:cNvSpPr/>
          <p:nvPr/>
        </p:nvSpPr>
        <p:spPr>
          <a:xfrm>
            <a:off x="1638300" y="4326354"/>
            <a:ext cx="10297922" cy="523220"/>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2800" dirty="0" smtClean="0">
                <a:latin typeface="Courier New" panose="02070309020205020404" pitchFamily="49" charset="0"/>
                <a:cs typeface="Courier New" panose="02070309020205020404" pitchFamily="49" charset="0"/>
              </a:rPr>
              <a:t>{ "$schema": "http://json-schema.org/schema#" }</a:t>
            </a:r>
            <a:endParaRPr lang="en-US" sz="2800" dirty="0">
              <a:latin typeface="Courier New" panose="02070309020205020404" pitchFamily="49" charset="0"/>
              <a:cs typeface="Courier New" panose="02070309020205020404" pitchFamily="49" charset="0"/>
            </a:endParaRPr>
          </a:p>
        </p:txBody>
      </p:sp>
      <p:sp>
        <p:nvSpPr>
          <p:cNvPr id="5" name="Dikdörtgen 4"/>
          <p:cNvSpPr/>
          <p:nvPr/>
        </p:nvSpPr>
        <p:spPr>
          <a:xfrm>
            <a:off x="2238451" y="3076917"/>
            <a:ext cx="9097619" cy="523220"/>
          </a:xfrm>
          <a:prstGeom prst="rect">
            <a:avLst/>
          </a:prstGeom>
        </p:spPr>
        <p:txBody>
          <a:bodyPr wrap="none">
            <a:spAutoFit/>
          </a:bodyPr>
          <a:lstStyle/>
          <a:p>
            <a:r>
              <a:rPr lang="en-US" sz="2800" b="0" i="0" dirty="0" smtClean="0">
                <a:solidFill>
                  <a:srgbClr val="41484D"/>
                </a:solidFill>
                <a:effectLst/>
                <a:latin typeface="vae)"/>
                <a:cs typeface="Arial" panose="020B0604020202020204" pitchFamily="34" charset="0"/>
              </a:rPr>
              <a:t>To declare a JSON Schema, use the</a:t>
            </a:r>
            <a:r>
              <a:rPr lang="tr-TR" sz="2800" b="0" i="0" dirty="0" smtClean="0">
                <a:solidFill>
                  <a:srgbClr val="41484D"/>
                </a:solidFill>
                <a:effectLst/>
                <a:latin typeface="vae)"/>
                <a:cs typeface="Arial" panose="020B0604020202020204" pitchFamily="34" charset="0"/>
              </a:rPr>
              <a:t> $</a:t>
            </a:r>
            <a:r>
              <a:rPr lang="tr-TR" sz="2800" b="0" i="0" dirty="0" err="1" smtClean="0">
                <a:solidFill>
                  <a:srgbClr val="41484D"/>
                </a:solidFill>
                <a:effectLst/>
                <a:latin typeface="vae)"/>
                <a:cs typeface="Arial" panose="020B0604020202020204" pitchFamily="34" charset="0"/>
              </a:rPr>
              <a:t>schema</a:t>
            </a:r>
            <a:r>
              <a:rPr lang="tr-TR" sz="2800" b="0" i="0" dirty="0" smtClean="0">
                <a:solidFill>
                  <a:srgbClr val="41484D"/>
                </a:solidFill>
                <a:effectLst/>
                <a:latin typeface="vae)"/>
                <a:cs typeface="Arial" panose="020B0604020202020204" pitchFamily="34" charset="0"/>
              </a:rPr>
              <a:t> </a:t>
            </a:r>
            <a:r>
              <a:rPr lang="en-US" sz="2800" dirty="0">
                <a:latin typeface="vae)"/>
                <a:cs typeface="Arial" panose="020B0604020202020204" pitchFamily="34" charset="0"/>
              </a:rPr>
              <a:t>keyword.</a:t>
            </a:r>
          </a:p>
        </p:txBody>
      </p:sp>
    </p:spTree>
    <p:extLst>
      <p:ext uri="{BB962C8B-B14F-4D97-AF65-F5344CB8AC3E}">
        <p14:creationId xmlns:p14="http://schemas.microsoft.com/office/powerpoint/2010/main" val="4145539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sp>
        <p:nvSpPr>
          <p:cNvPr id="102402" name="Rectangle 2"/>
          <p:cNvSpPr>
            <a:spLocks noGrp="1" noChangeArrowheads="1"/>
          </p:cNvSpPr>
          <p:nvPr>
            <p:ph type="title"/>
          </p:nvPr>
        </p:nvSpPr>
        <p:spPr/>
        <p:txBody>
          <a:bodyPr>
            <a:normAutofit/>
          </a:bodyPr>
          <a:lstStyle/>
          <a:p>
            <a:pPr algn="ctr"/>
            <a:r>
              <a:rPr lang="en-US" altLang="en-US" sz="6600" dirty="0">
                <a:solidFill>
                  <a:schemeClr val="accent1">
                    <a:lumMod val="50000"/>
                  </a:schemeClr>
                </a:solidFill>
                <a:latin typeface="Varial Rounded   ExtCond" panose="02000608020000020000" pitchFamily="50" charset="-94"/>
              </a:rPr>
              <a:t>Arrays vs Objects</a:t>
            </a:r>
          </a:p>
        </p:txBody>
      </p:sp>
      <p:sp>
        <p:nvSpPr>
          <p:cNvPr id="102403" name="Rectangle 3"/>
          <p:cNvSpPr>
            <a:spLocks noGrp="1" noChangeArrowheads="1"/>
          </p:cNvSpPr>
          <p:nvPr>
            <p:ph type="body" idx="1"/>
          </p:nvPr>
        </p:nvSpPr>
        <p:spPr>
          <a:xfrm>
            <a:off x="2006600" y="2312679"/>
            <a:ext cx="10515600" cy="4351338"/>
          </a:xfrm>
        </p:spPr>
        <p:txBody>
          <a:bodyPr>
            <a:normAutofit/>
          </a:bodyPr>
          <a:lstStyle/>
          <a:p>
            <a:r>
              <a:rPr lang="en-US" altLang="en-US" sz="6000" dirty="0">
                <a:solidFill>
                  <a:schemeClr val="accent1">
                    <a:lumMod val="50000"/>
                  </a:schemeClr>
                </a:solidFill>
                <a:latin typeface="Varial Rounded   ExtCond" panose="02000608020000020000" pitchFamily="50" charset="-94"/>
              </a:rPr>
              <a:t>Use objects when the key names are arbitrary strings</a:t>
            </a:r>
            <a:r>
              <a:rPr lang="en-US" altLang="en-US" sz="6000" dirty="0" smtClean="0">
                <a:solidFill>
                  <a:schemeClr val="accent1">
                    <a:lumMod val="50000"/>
                  </a:schemeClr>
                </a:solidFill>
                <a:latin typeface="Varial Rounded   ExtCond" panose="02000608020000020000" pitchFamily="50" charset="-94"/>
              </a:rPr>
              <a:t>.</a:t>
            </a:r>
            <a:endParaRPr lang="en-US" altLang="en-US" sz="6000" dirty="0">
              <a:solidFill>
                <a:schemeClr val="accent1">
                  <a:lumMod val="50000"/>
                </a:schemeClr>
              </a:solidFill>
              <a:latin typeface="Varial Rounded   ExtCond" panose="02000608020000020000" pitchFamily="50" charset="-94"/>
            </a:endParaRPr>
          </a:p>
          <a:p>
            <a:r>
              <a:rPr lang="en-US" altLang="en-US" sz="6000" dirty="0">
                <a:solidFill>
                  <a:schemeClr val="accent1">
                    <a:lumMod val="50000"/>
                  </a:schemeClr>
                </a:solidFill>
                <a:latin typeface="Varial Rounded   ExtCond" panose="02000608020000020000" pitchFamily="50" charset="-94"/>
              </a:rPr>
              <a:t>Use arrays when the key names are sequential </a:t>
            </a:r>
            <a:r>
              <a:rPr lang="en-US" altLang="en-US" sz="6000" dirty="0" smtClean="0">
                <a:solidFill>
                  <a:schemeClr val="accent1">
                    <a:lumMod val="50000"/>
                  </a:schemeClr>
                </a:solidFill>
                <a:latin typeface="Varial Rounded   ExtCond" panose="02000608020000020000" pitchFamily="50" charset="-94"/>
              </a:rPr>
              <a:t>integers</a:t>
            </a:r>
            <a:r>
              <a:rPr lang="tr-TR" altLang="en-US" sz="6000" dirty="0">
                <a:solidFill>
                  <a:schemeClr val="accent1">
                    <a:lumMod val="50000"/>
                  </a:schemeClr>
                </a:solidFill>
                <a:latin typeface="Varial Rounded   ExtCond" panose="02000608020000020000" pitchFamily="50" charset="-94"/>
              </a:rPr>
              <a:t>.</a:t>
            </a:r>
            <a:endParaRPr lang="tr-TR" altLang="en-US" sz="6000" dirty="0" smtClean="0">
              <a:solidFill>
                <a:schemeClr val="accent1">
                  <a:lumMod val="50000"/>
                </a:schemeClr>
              </a:solidFill>
              <a:latin typeface="Varial Rounded   ExtCond" panose="02000608020000020000" pitchFamily="50" charset="-94"/>
            </a:endParaRPr>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
        <p:nvSpPr>
          <p:cNvPr id="5" name="Metin kutusu 4"/>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Tree>
    <p:extLst>
      <p:ext uri="{BB962C8B-B14F-4D97-AF65-F5344CB8AC3E}">
        <p14:creationId xmlns:p14="http://schemas.microsoft.com/office/powerpoint/2010/main" val="869555617"/>
      </p:ext>
    </p:extLst>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4"/>
          <p:cNvGraphicFramePr>
            <a:graphicFrameLocks noGrp="1"/>
          </p:cNvGraphicFramePr>
          <p:nvPr>
            <p:extLst>
              <p:ext uri="{D42A27DB-BD31-4B8C-83A1-F6EECF244321}">
                <p14:modId xmlns:p14="http://schemas.microsoft.com/office/powerpoint/2010/main" val="3083587354"/>
              </p:ext>
            </p:extLst>
          </p:nvPr>
        </p:nvGraphicFramePr>
        <p:xfrm>
          <a:off x="1263650" y="770466"/>
          <a:ext cx="9664700" cy="5791200"/>
        </p:xfrm>
        <a:graphic>
          <a:graphicData uri="http://schemas.openxmlformats.org/drawingml/2006/table">
            <a:tbl>
              <a:tblPr firstRow="1" bandRow="1">
                <a:tableStyleId>{BC89EF96-8CEA-46FF-86C4-4CE0E7609802}</a:tableStyleId>
              </a:tblPr>
              <a:tblGrid>
                <a:gridCol w="4832350">
                  <a:extLst>
                    <a:ext uri="{9D8B030D-6E8A-4147-A177-3AD203B41FA5}">
                      <a16:colId xmlns:a16="http://schemas.microsoft.com/office/drawing/2014/main" val="4053006365"/>
                    </a:ext>
                  </a:extLst>
                </a:gridCol>
                <a:gridCol w="4832350">
                  <a:extLst>
                    <a:ext uri="{9D8B030D-6E8A-4147-A177-3AD203B41FA5}">
                      <a16:colId xmlns:a16="http://schemas.microsoft.com/office/drawing/2014/main" val="1820513316"/>
                    </a:ext>
                  </a:extLst>
                </a:gridCol>
              </a:tblGrid>
              <a:tr h="370840">
                <a:tc>
                  <a:txBody>
                    <a:bodyPr/>
                    <a:lstStyle/>
                    <a:p>
                      <a:pPr algn="ctr"/>
                      <a:r>
                        <a:rPr lang="en-US" sz="2000" u="none" strike="noStrike" kern="1200" baseline="0" dirty="0" smtClean="0">
                          <a:latin typeface="Arial" panose="020B0604020202020204" pitchFamily="34" charset="0"/>
                          <a:cs typeface="Arial" panose="020B0604020202020204" pitchFamily="34" charset="0"/>
                        </a:rPr>
                        <a:t>JSON</a:t>
                      </a:r>
                      <a:endParaRPr lang="en-US" sz="200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u="none" strike="noStrike" kern="1200" baseline="0" dirty="0" smtClean="0">
                          <a:latin typeface="Arial" panose="020B0604020202020204" pitchFamily="34" charset="0"/>
                          <a:cs typeface="Arial" panose="020B0604020202020204" pitchFamily="34" charset="0"/>
                        </a:rPr>
                        <a:t>XML</a:t>
                      </a:r>
                      <a:endParaRPr lang="en-US" sz="20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07346748"/>
                  </a:ext>
                </a:extLst>
              </a:tr>
              <a:tr h="370840">
                <a:tc>
                  <a:txBody>
                    <a:bodyPr/>
                    <a:lstStyle/>
                    <a:p>
                      <a:r>
                        <a:rPr lang="en-US" sz="2000" u="none" strike="noStrike" kern="1200" baseline="0" dirty="0" smtClean="0">
                          <a:latin typeface="Arial" panose="020B0604020202020204" pitchFamily="34" charset="0"/>
                          <a:cs typeface="Arial" panose="020B0604020202020204" pitchFamily="34" charset="0"/>
                        </a:rPr>
                        <a:t>JSON object are</a:t>
                      </a:r>
                      <a:endParaRPr lang="en-US" sz="20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u="none" strike="noStrike" kern="1200" baseline="0" dirty="0" smtClean="0">
                          <a:latin typeface="Arial" panose="020B0604020202020204" pitchFamily="34" charset="0"/>
                          <a:cs typeface="Arial" panose="020B0604020202020204" pitchFamily="34" charset="0"/>
                        </a:rPr>
                        <a:t>type XML data is </a:t>
                      </a:r>
                      <a:r>
                        <a:rPr lang="en-US" sz="2000" u="none" strike="noStrike" kern="1200" baseline="0" dirty="0" err="1" smtClean="0">
                          <a:latin typeface="Arial" panose="020B0604020202020204" pitchFamily="34" charset="0"/>
                          <a:cs typeface="Arial" panose="020B0604020202020204" pitchFamily="34" charset="0"/>
                        </a:rPr>
                        <a:t>typeless</a:t>
                      </a:r>
                      <a:endParaRPr lang="en-US" sz="20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95239592"/>
                  </a:ext>
                </a:extLst>
              </a:tr>
              <a:tr h="370840">
                <a:tc>
                  <a:txBody>
                    <a:bodyPr/>
                    <a:lstStyle/>
                    <a:p>
                      <a:r>
                        <a:rPr lang="en-US" sz="2000" u="none" strike="noStrike" kern="1200" baseline="0" dirty="0" smtClean="0">
                          <a:latin typeface="Arial" panose="020B0604020202020204" pitchFamily="34" charset="0"/>
                          <a:cs typeface="Arial" panose="020B0604020202020204" pitchFamily="34" charset="0"/>
                        </a:rPr>
                        <a:t>JSON types: string, number, array,</a:t>
                      </a:r>
                    </a:p>
                    <a:p>
                      <a:r>
                        <a:rPr lang="en-US" sz="2000" u="none" strike="noStrike" kern="1200" baseline="0" dirty="0" err="1" smtClean="0">
                          <a:latin typeface="Arial" panose="020B0604020202020204" pitchFamily="34" charset="0"/>
                          <a:cs typeface="Arial" panose="020B0604020202020204" pitchFamily="34" charset="0"/>
                        </a:rPr>
                        <a:t>boolean</a:t>
                      </a:r>
                      <a:endParaRPr lang="en-US" sz="2000" dirty="0">
                        <a:latin typeface="Arial" panose="020B0604020202020204" pitchFamily="34" charset="0"/>
                        <a:cs typeface="Arial" panose="020B0604020202020204" pitchFamily="34" charset="0"/>
                      </a:endParaRPr>
                    </a:p>
                  </a:txBody>
                  <a:tcPr/>
                </a:tc>
                <a:tc>
                  <a:txBody>
                    <a:bodyPr/>
                    <a:lstStyle/>
                    <a:p>
                      <a:r>
                        <a:rPr lang="en-US" sz="2000" u="none" strike="noStrike" kern="1200" baseline="0" dirty="0" smtClean="0">
                          <a:latin typeface="Arial" panose="020B0604020202020204" pitchFamily="34" charset="0"/>
                          <a:cs typeface="Arial" panose="020B0604020202020204" pitchFamily="34" charset="0"/>
                        </a:rPr>
                        <a:t>XML data are all string</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50547968"/>
                  </a:ext>
                </a:extLst>
              </a:tr>
              <a:tr h="370840">
                <a:tc>
                  <a:txBody>
                    <a:bodyPr/>
                    <a:lstStyle/>
                    <a:p>
                      <a:r>
                        <a:rPr lang="en-US" sz="2000" u="none" strike="noStrike" kern="1200" baseline="0" dirty="0" smtClean="0">
                          <a:latin typeface="Arial" panose="020B0604020202020204" pitchFamily="34" charset="0"/>
                          <a:cs typeface="Arial" panose="020B0604020202020204" pitchFamily="34" charset="0"/>
                        </a:rPr>
                        <a:t>Data is readily accessible as JSON</a:t>
                      </a:r>
                    </a:p>
                    <a:p>
                      <a:r>
                        <a:rPr lang="en-US" sz="2000" u="none" strike="noStrike" kern="1200" baseline="0" dirty="0" smtClean="0">
                          <a:latin typeface="Arial" panose="020B0604020202020204" pitchFamily="34" charset="0"/>
                          <a:cs typeface="Arial" panose="020B0604020202020204" pitchFamily="34" charset="0"/>
                        </a:rPr>
                        <a:t>objects</a:t>
                      </a:r>
                      <a:endParaRPr lang="en-US" sz="2000" dirty="0">
                        <a:latin typeface="Arial" panose="020B0604020202020204" pitchFamily="34" charset="0"/>
                        <a:cs typeface="Arial" panose="020B0604020202020204" pitchFamily="34" charset="0"/>
                      </a:endParaRPr>
                    </a:p>
                  </a:txBody>
                  <a:tcPr/>
                </a:tc>
                <a:tc>
                  <a:txBody>
                    <a:bodyPr/>
                    <a:lstStyle/>
                    <a:p>
                      <a:r>
                        <a:rPr lang="en-US" sz="2000" u="none" strike="noStrike" kern="1200" baseline="0" dirty="0" smtClean="0">
                          <a:latin typeface="Arial" panose="020B0604020202020204" pitchFamily="34" charset="0"/>
                          <a:cs typeface="Arial" panose="020B0604020202020204" pitchFamily="34" charset="0"/>
                        </a:rPr>
                        <a:t>XML data needs to be parsed</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17088233"/>
                  </a:ext>
                </a:extLst>
              </a:tr>
              <a:tr h="370840">
                <a:tc>
                  <a:txBody>
                    <a:bodyPr/>
                    <a:lstStyle/>
                    <a:p>
                      <a:r>
                        <a:rPr lang="en-US" sz="2000" u="none" strike="noStrike" kern="1200" baseline="0" dirty="0" smtClean="0">
                          <a:latin typeface="Arial" panose="020B0604020202020204" pitchFamily="34" charset="0"/>
                          <a:cs typeface="Arial" panose="020B0604020202020204" pitchFamily="34" charset="0"/>
                        </a:rPr>
                        <a:t>Retrieving value is easy</a:t>
                      </a:r>
                      <a:endParaRPr lang="en-US" sz="2000" dirty="0">
                        <a:latin typeface="Arial" panose="020B0604020202020204" pitchFamily="34" charset="0"/>
                        <a:cs typeface="Arial" panose="020B0604020202020204" pitchFamily="34" charset="0"/>
                      </a:endParaRPr>
                    </a:p>
                  </a:txBody>
                  <a:tcPr/>
                </a:tc>
                <a:tc>
                  <a:txBody>
                    <a:bodyPr/>
                    <a:lstStyle/>
                    <a:p>
                      <a:r>
                        <a:rPr lang="en-US" sz="2000" u="none" strike="noStrike" kern="1200" baseline="0" dirty="0" smtClean="0">
                          <a:latin typeface="Arial" panose="020B0604020202020204" pitchFamily="34" charset="0"/>
                          <a:cs typeface="Arial" panose="020B0604020202020204" pitchFamily="34" charset="0"/>
                        </a:rPr>
                        <a:t>Retrieving value is difficult</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0769305"/>
                  </a:ext>
                </a:extLst>
              </a:tr>
              <a:tr h="370840">
                <a:tc>
                  <a:txBody>
                    <a:bodyPr/>
                    <a:lstStyle/>
                    <a:p>
                      <a:r>
                        <a:rPr lang="en-US" sz="2000" u="none" strike="noStrike" kern="1200" baseline="0" dirty="0" smtClean="0">
                          <a:latin typeface="Arial" panose="020B0604020202020204" pitchFamily="34" charset="0"/>
                          <a:cs typeface="Arial" panose="020B0604020202020204" pitchFamily="34" charset="0"/>
                        </a:rPr>
                        <a:t>JSON is supported by all browsers</a:t>
                      </a:r>
                      <a:endParaRPr lang="en-US" sz="2000" dirty="0">
                        <a:latin typeface="Arial" panose="020B0604020202020204" pitchFamily="34" charset="0"/>
                        <a:cs typeface="Arial" panose="020B0604020202020204" pitchFamily="34" charset="0"/>
                      </a:endParaRPr>
                    </a:p>
                  </a:txBody>
                  <a:tcPr/>
                </a:tc>
                <a:tc>
                  <a:txBody>
                    <a:bodyPr/>
                    <a:lstStyle/>
                    <a:p>
                      <a:r>
                        <a:rPr lang="en-US" sz="2000" u="none" strike="noStrike" kern="1200" baseline="0" dirty="0" smtClean="0">
                          <a:latin typeface="Arial" panose="020B0604020202020204" pitchFamily="34" charset="0"/>
                          <a:cs typeface="Arial" panose="020B0604020202020204" pitchFamily="34" charset="0"/>
                        </a:rPr>
                        <a:t>Cross browser XML parsing can be</a:t>
                      </a:r>
                    </a:p>
                    <a:p>
                      <a:r>
                        <a:rPr lang="en-US" sz="2000" u="none" strike="noStrike" kern="1200" baseline="0" dirty="0" smtClean="0">
                          <a:latin typeface="Arial" panose="020B0604020202020204" pitchFamily="34" charset="0"/>
                          <a:cs typeface="Arial" panose="020B0604020202020204" pitchFamily="34" charset="0"/>
                        </a:rPr>
                        <a:t>tricky</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48916712"/>
                  </a:ext>
                </a:extLst>
              </a:tr>
              <a:tr h="370840">
                <a:tc>
                  <a:txBody>
                    <a:bodyPr/>
                    <a:lstStyle/>
                    <a:p>
                      <a:r>
                        <a:rPr lang="en-US" sz="2000" u="none" strike="noStrike" kern="1200" baseline="0" dirty="0" smtClean="0">
                          <a:latin typeface="Arial" panose="020B0604020202020204" pitchFamily="34" charset="0"/>
                          <a:cs typeface="Arial" panose="020B0604020202020204" pitchFamily="34" charset="0"/>
                        </a:rPr>
                        <a:t>Simple API</a:t>
                      </a:r>
                      <a:endParaRPr lang="en-US" sz="2000" dirty="0">
                        <a:latin typeface="Arial" panose="020B0604020202020204" pitchFamily="34" charset="0"/>
                        <a:cs typeface="Arial" panose="020B0604020202020204" pitchFamily="34" charset="0"/>
                      </a:endParaRPr>
                    </a:p>
                  </a:txBody>
                  <a:tcPr/>
                </a:tc>
                <a:tc>
                  <a:txBody>
                    <a:bodyPr/>
                    <a:lstStyle/>
                    <a:p>
                      <a:r>
                        <a:rPr lang="en-US" sz="2000" u="none" strike="noStrike" kern="1200" baseline="0" dirty="0" smtClean="0">
                          <a:latin typeface="Arial" panose="020B0604020202020204" pitchFamily="34" charset="0"/>
                          <a:cs typeface="Arial" panose="020B0604020202020204" pitchFamily="34" charset="0"/>
                        </a:rPr>
                        <a:t>Complex API</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80251318"/>
                  </a:ext>
                </a:extLst>
              </a:tr>
              <a:tr h="370840">
                <a:tc>
                  <a:txBody>
                    <a:bodyPr/>
                    <a:lstStyle/>
                    <a:p>
                      <a:r>
                        <a:rPr lang="en-US" sz="2000" u="none" strike="noStrike" kern="1200" baseline="0" dirty="0" smtClean="0">
                          <a:latin typeface="Arial" panose="020B0604020202020204" pitchFamily="34" charset="0"/>
                          <a:cs typeface="Arial" panose="020B0604020202020204" pitchFamily="34" charset="0"/>
                        </a:rPr>
                        <a:t>Supported by many Ajax toolkit</a:t>
                      </a:r>
                      <a:endParaRPr lang="en-US" sz="2000" dirty="0">
                        <a:latin typeface="Arial" panose="020B0604020202020204" pitchFamily="34" charset="0"/>
                        <a:cs typeface="Arial" panose="020B0604020202020204" pitchFamily="34" charset="0"/>
                      </a:endParaRPr>
                    </a:p>
                  </a:txBody>
                  <a:tcPr/>
                </a:tc>
                <a:tc>
                  <a:txBody>
                    <a:bodyPr/>
                    <a:lstStyle/>
                    <a:p>
                      <a:r>
                        <a:rPr lang="en-US" sz="2000" u="none" strike="noStrike" kern="1200" baseline="0" dirty="0" smtClean="0">
                          <a:latin typeface="Arial" panose="020B0604020202020204" pitchFamily="34" charset="0"/>
                          <a:cs typeface="Arial" panose="020B0604020202020204" pitchFamily="34" charset="0"/>
                        </a:rPr>
                        <a:t>Not fully supported by Ajax toolkit</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55857178"/>
                  </a:ext>
                </a:extLst>
              </a:tr>
              <a:tr h="370840">
                <a:tc>
                  <a:txBody>
                    <a:bodyPr/>
                    <a:lstStyle/>
                    <a:p>
                      <a:r>
                        <a:rPr lang="en-US" sz="2000" u="none" strike="noStrike" kern="1200" baseline="0" dirty="0" smtClean="0">
                          <a:latin typeface="Arial" panose="020B0604020202020204" pitchFamily="34" charset="0"/>
                          <a:cs typeface="Arial" panose="020B0604020202020204" pitchFamily="34" charset="0"/>
                        </a:rPr>
                        <a:t>Fast object de-serialization in</a:t>
                      </a:r>
                    </a:p>
                    <a:p>
                      <a:r>
                        <a:rPr lang="en-US" sz="2000" u="none" strike="noStrike" kern="1200" baseline="0" dirty="0" smtClean="0">
                          <a:latin typeface="Arial" panose="020B0604020202020204" pitchFamily="34" charset="0"/>
                          <a:cs typeface="Arial" panose="020B0604020202020204" pitchFamily="34" charset="0"/>
                        </a:rPr>
                        <a:t>JavaScript</a:t>
                      </a:r>
                      <a:endParaRPr lang="en-US" sz="2000" dirty="0">
                        <a:latin typeface="Arial" panose="020B0604020202020204" pitchFamily="34" charset="0"/>
                        <a:cs typeface="Arial" panose="020B0604020202020204" pitchFamily="34" charset="0"/>
                      </a:endParaRPr>
                    </a:p>
                  </a:txBody>
                  <a:tcPr/>
                </a:tc>
                <a:tc>
                  <a:txBody>
                    <a:bodyPr/>
                    <a:lstStyle/>
                    <a:p>
                      <a:r>
                        <a:rPr lang="en-US" sz="2000" u="none" strike="noStrike" kern="1200" baseline="0" dirty="0" smtClean="0">
                          <a:latin typeface="Arial" panose="020B0604020202020204" pitchFamily="34" charset="0"/>
                          <a:cs typeface="Arial" panose="020B0604020202020204" pitchFamily="34" charset="0"/>
                        </a:rPr>
                        <a:t>Slower de-serialization in JavaScript</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60131347"/>
                  </a:ext>
                </a:extLst>
              </a:tr>
              <a:tr h="370840">
                <a:tc>
                  <a:txBody>
                    <a:bodyPr/>
                    <a:lstStyle/>
                    <a:p>
                      <a:r>
                        <a:rPr lang="en-US" sz="2000" u="none" strike="noStrike" kern="1200" baseline="0" dirty="0" smtClean="0">
                          <a:latin typeface="Arial" panose="020B0604020202020204" pitchFamily="34" charset="0"/>
                          <a:cs typeface="Arial" panose="020B0604020202020204" pitchFamily="34" charset="0"/>
                        </a:rPr>
                        <a:t>Fully automated way of </a:t>
                      </a:r>
                      <a:r>
                        <a:rPr lang="en-US" sz="2000" u="none" strike="noStrike" kern="1200" baseline="0" dirty="0" err="1" smtClean="0">
                          <a:latin typeface="Arial" panose="020B0604020202020204" pitchFamily="34" charset="0"/>
                          <a:cs typeface="Arial" panose="020B0604020202020204" pitchFamily="34" charset="0"/>
                        </a:rPr>
                        <a:t>deserializing</a:t>
                      </a:r>
                      <a:r>
                        <a:rPr lang="en-US" sz="2000" u="none" strike="noStrike" kern="1200" baseline="0" dirty="0" smtClean="0">
                          <a:latin typeface="Arial" panose="020B0604020202020204" pitchFamily="34" charset="0"/>
                          <a:cs typeface="Arial" panose="020B0604020202020204" pitchFamily="34" charset="0"/>
                        </a:rPr>
                        <a:t>/</a:t>
                      </a:r>
                    </a:p>
                    <a:p>
                      <a:r>
                        <a:rPr lang="en-US" sz="2000" u="none" strike="noStrike" kern="1200" baseline="0" dirty="0" smtClean="0">
                          <a:latin typeface="Arial" panose="020B0604020202020204" pitchFamily="34" charset="0"/>
                          <a:cs typeface="Arial" panose="020B0604020202020204" pitchFamily="34" charset="0"/>
                        </a:rPr>
                        <a:t>serializing JavaScript</a:t>
                      </a:r>
                    </a:p>
                    <a:p>
                      <a:r>
                        <a:rPr lang="en-US" sz="2000" u="none" strike="noStrike" kern="1200" baseline="0" dirty="0" smtClean="0">
                          <a:latin typeface="Arial" panose="020B0604020202020204" pitchFamily="34" charset="0"/>
                          <a:cs typeface="Arial" panose="020B0604020202020204" pitchFamily="34" charset="0"/>
                        </a:rPr>
                        <a:t>objects</a:t>
                      </a:r>
                      <a:endParaRPr lang="en-US" sz="2000" dirty="0">
                        <a:latin typeface="Arial" panose="020B0604020202020204" pitchFamily="34" charset="0"/>
                        <a:cs typeface="Arial" panose="020B0604020202020204" pitchFamily="34" charset="0"/>
                      </a:endParaRPr>
                    </a:p>
                  </a:txBody>
                  <a:tcPr/>
                </a:tc>
                <a:tc>
                  <a:txBody>
                    <a:bodyPr/>
                    <a:lstStyle/>
                    <a:p>
                      <a:r>
                        <a:rPr lang="en-US" sz="2000" u="none" strike="noStrike" kern="1200" baseline="0" dirty="0" smtClean="0">
                          <a:latin typeface="Arial" panose="020B0604020202020204" pitchFamily="34" charset="0"/>
                          <a:cs typeface="Arial" panose="020B0604020202020204" pitchFamily="34" charset="0"/>
                        </a:rPr>
                        <a:t>Developers have to write JavaScript</a:t>
                      </a:r>
                    </a:p>
                    <a:p>
                      <a:r>
                        <a:rPr lang="en-US" sz="2000" u="none" strike="noStrike" kern="1200" baseline="0" dirty="0" smtClean="0">
                          <a:latin typeface="Arial" panose="020B0604020202020204" pitchFamily="34" charset="0"/>
                          <a:cs typeface="Arial" panose="020B0604020202020204" pitchFamily="34" charset="0"/>
                        </a:rPr>
                        <a:t>code to serialize/de-serialize to/from</a:t>
                      </a:r>
                    </a:p>
                    <a:p>
                      <a:r>
                        <a:rPr lang="en-US" sz="2000" u="none" strike="noStrike" kern="1200" baseline="0" dirty="0" smtClean="0">
                          <a:latin typeface="Arial" panose="020B0604020202020204" pitchFamily="34" charset="0"/>
                          <a:cs typeface="Arial" panose="020B0604020202020204" pitchFamily="34" charset="0"/>
                        </a:rPr>
                        <a:t>XML</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7232265"/>
                  </a:ext>
                </a:extLst>
              </a:tr>
            </a:tbl>
          </a:graphicData>
        </a:graphic>
      </p:graphicFrame>
    </p:spTree>
    <p:extLst>
      <p:ext uri="{BB962C8B-B14F-4D97-AF65-F5344CB8AC3E}">
        <p14:creationId xmlns:p14="http://schemas.microsoft.com/office/powerpoint/2010/main" val="2254810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4"/>
          <p:cNvGraphicFramePr>
            <a:graphicFrameLocks noGrp="1"/>
          </p:cNvGraphicFramePr>
          <p:nvPr>
            <p:extLst>
              <p:ext uri="{D42A27DB-BD31-4B8C-83A1-F6EECF244321}">
                <p14:modId xmlns:p14="http://schemas.microsoft.com/office/powerpoint/2010/main" val="4025172362"/>
              </p:ext>
            </p:extLst>
          </p:nvPr>
        </p:nvGraphicFramePr>
        <p:xfrm>
          <a:off x="1263650" y="770466"/>
          <a:ext cx="9664700" cy="4663440"/>
        </p:xfrm>
        <a:graphic>
          <a:graphicData uri="http://schemas.openxmlformats.org/drawingml/2006/table">
            <a:tbl>
              <a:tblPr firstRow="1" bandRow="1">
                <a:tableStyleId>{ED083AE6-46FA-4A59-8FB0-9F97EB10719F}</a:tableStyleId>
              </a:tblPr>
              <a:tblGrid>
                <a:gridCol w="4832350">
                  <a:extLst>
                    <a:ext uri="{9D8B030D-6E8A-4147-A177-3AD203B41FA5}">
                      <a16:colId xmlns:a16="http://schemas.microsoft.com/office/drawing/2014/main" val="4053006365"/>
                    </a:ext>
                  </a:extLst>
                </a:gridCol>
                <a:gridCol w="4832350">
                  <a:extLst>
                    <a:ext uri="{9D8B030D-6E8A-4147-A177-3AD203B41FA5}">
                      <a16:colId xmlns:a16="http://schemas.microsoft.com/office/drawing/2014/main" val="1820513316"/>
                    </a:ext>
                  </a:extLst>
                </a:gridCol>
              </a:tblGrid>
              <a:tr h="370840">
                <a:tc>
                  <a:txBody>
                    <a:bodyPr/>
                    <a:lstStyle/>
                    <a:p>
                      <a:pPr algn="ctr"/>
                      <a:r>
                        <a:rPr lang="en-US" sz="2400" u="none" strike="noStrike" kern="1200" baseline="0" dirty="0" smtClean="0">
                          <a:latin typeface="Arial" panose="020B0604020202020204" pitchFamily="34" charset="0"/>
                          <a:cs typeface="Arial" panose="020B0604020202020204" pitchFamily="34" charset="0"/>
                        </a:rPr>
                        <a:t>Pros</a:t>
                      </a:r>
                      <a:endParaRPr lang="en-US" sz="240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none" strike="noStrike" kern="1200" baseline="0" dirty="0" smtClean="0">
                          <a:latin typeface="Arial" panose="020B0604020202020204" pitchFamily="34" charset="0"/>
                          <a:cs typeface="Arial" panose="020B0604020202020204" pitchFamily="34" charset="0"/>
                        </a:rPr>
                        <a:t>Cons</a:t>
                      </a:r>
                      <a:endParaRPr lang="en-US" sz="24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07346748"/>
                  </a:ext>
                </a:extLst>
              </a:tr>
              <a:tr h="370840">
                <a:tc>
                  <a:txBody>
                    <a:bodyPr/>
                    <a:lstStyle/>
                    <a:p>
                      <a:r>
                        <a:rPr lang="en-US" sz="2400" u="none" strike="noStrike" kern="1200" baseline="0" dirty="0" smtClean="0">
                          <a:latin typeface="Arial" panose="020B0604020202020204" pitchFamily="34" charset="0"/>
                          <a:cs typeface="Arial" panose="020B0604020202020204" pitchFamily="34" charset="0"/>
                        </a:rPr>
                        <a:t>Fast to parse</a:t>
                      </a:r>
                      <a:endParaRPr lang="en-US" sz="2400" dirty="0">
                        <a:latin typeface="Arial" panose="020B0604020202020204" pitchFamily="34" charset="0"/>
                        <a:cs typeface="Arial" panose="020B0604020202020204" pitchFamily="34" charset="0"/>
                      </a:endParaRPr>
                    </a:p>
                  </a:txBody>
                  <a:tcPr/>
                </a:tc>
                <a:tc>
                  <a:txBody>
                    <a:bodyPr/>
                    <a:lstStyle/>
                    <a:p>
                      <a:r>
                        <a:rPr lang="en-US" sz="2400" u="none" strike="noStrike" kern="1200" baseline="0" dirty="0" smtClean="0">
                          <a:latin typeface="Arial" panose="020B0604020202020204" pitchFamily="34" charset="0"/>
                          <a:cs typeface="Arial" panose="020B0604020202020204" pitchFamily="34" charset="0"/>
                        </a:rPr>
                        <a:t>No namespace support, hence poor</a:t>
                      </a:r>
                      <a:r>
                        <a:rPr lang="tr-TR" sz="2400" u="none" strike="noStrike" kern="1200" baseline="0" dirty="0" smtClean="0">
                          <a:latin typeface="Arial" panose="020B0604020202020204" pitchFamily="34" charset="0"/>
                          <a:cs typeface="Arial" panose="020B0604020202020204" pitchFamily="34" charset="0"/>
                        </a:rPr>
                        <a:t> </a:t>
                      </a:r>
                      <a:r>
                        <a:rPr lang="en-US" sz="2400" u="none" strike="noStrike" kern="1200" baseline="0" dirty="0" smtClean="0">
                          <a:latin typeface="Arial" panose="020B0604020202020204" pitchFamily="34" charset="0"/>
                          <a:cs typeface="Arial" panose="020B0604020202020204" pitchFamily="34" charset="0"/>
                        </a:rPr>
                        <a:t>extensibility</a:t>
                      </a:r>
                      <a:endParaRPr lang="en-US" sz="24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95239592"/>
                  </a:ext>
                </a:extLst>
              </a:tr>
              <a:tr h="370840">
                <a:tc>
                  <a:txBody>
                    <a:bodyPr/>
                    <a:lstStyle/>
                    <a:p>
                      <a:r>
                        <a:rPr lang="en-US" sz="2400" u="none" strike="noStrike" kern="1200" baseline="0" dirty="0" smtClean="0">
                          <a:latin typeface="Arial" panose="020B0604020202020204" pitchFamily="34" charset="0"/>
                          <a:cs typeface="Arial" panose="020B0604020202020204" pitchFamily="34" charset="0"/>
                        </a:rPr>
                        <a:t>Good support for all browsers</a:t>
                      </a:r>
                      <a:endParaRPr lang="en-US" sz="2400" dirty="0">
                        <a:latin typeface="Arial" panose="020B0604020202020204" pitchFamily="34" charset="0"/>
                        <a:cs typeface="Arial" panose="020B0604020202020204" pitchFamily="34" charset="0"/>
                      </a:endParaRPr>
                    </a:p>
                  </a:txBody>
                  <a:tcPr/>
                </a:tc>
                <a:tc>
                  <a:txBody>
                    <a:bodyPr/>
                    <a:lstStyle/>
                    <a:p>
                      <a:r>
                        <a:rPr lang="en-US" sz="2400" u="none" strike="noStrike" kern="1200" baseline="0" dirty="0" smtClean="0">
                          <a:latin typeface="Arial" panose="020B0604020202020204" pitchFamily="34" charset="0"/>
                          <a:cs typeface="Arial" panose="020B0604020202020204" pitchFamily="34" charset="0"/>
                        </a:rPr>
                        <a:t>Limited development tools support</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50547968"/>
                  </a:ext>
                </a:extLst>
              </a:tr>
              <a:tr h="370840">
                <a:tc>
                  <a:txBody>
                    <a:bodyPr/>
                    <a:lstStyle/>
                    <a:p>
                      <a:r>
                        <a:rPr lang="en-US" sz="2400" u="none" strike="noStrike" kern="1200" baseline="0" dirty="0" smtClean="0">
                          <a:latin typeface="Arial" panose="020B0604020202020204" pitchFamily="34" charset="0"/>
                          <a:cs typeface="Arial" panose="020B0604020202020204" pitchFamily="34" charset="0"/>
                        </a:rPr>
                        <a:t>Supported by many languages</a:t>
                      </a:r>
                      <a:endParaRPr lang="en-US" sz="2400" dirty="0">
                        <a:latin typeface="Arial" panose="020B0604020202020204" pitchFamily="34" charset="0"/>
                        <a:cs typeface="Arial" panose="020B0604020202020204" pitchFamily="34" charset="0"/>
                      </a:endParaRPr>
                    </a:p>
                  </a:txBody>
                  <a:tcPr/>
                </a:tc>
                <a:tc>
                  <a:txBody>
                    <a:bodyPr/>
                    <a:lstStyle/>
                    <a:p>
                      <a:r>
                        <a:rPr lang="nn-NO" sz="2400" u="none" strike="noStrike" kern="1200" baseline="0" dirty="0" smtClean="0">
                          <a:latin typeface="Arial" panose="020B0604020202020204" pitchFamily="34" charset="0"/>
                          <a:cs typeface="Arial" panose="020B0604020202020204" pitchFamily="34" charset="0"/>
                        </a:rPr>
                        <a:t>No support for formal grammar</a:t>
                      </a:r>
                    </a:p>
                    <a:p>
                      <a:r>
                        <a:rPr lang="en-US" sz="2400" u="none" strike="noStrike" kern="1200" baseline="0" dirty="0" smtClean="0">
                          <a:latin typeface="Arial" panose="020B0604020202020204" pitchFamily="34" charset="0"/>
                          <a:cs typeface="Arial" panose="020B0604020202020204" pitchFamily="34" charset="0"/>
                        </a:rPr>
                        <a:t>definition</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17088233"/>
                  </a:ext>
                </a:extLst>
              </a:tr>
              <a:tr h="370840">
                <a:tc>
                  <a:txBody>
                    <a:bodyPr/>
                    <a:lstStyle/>
                    <a:p>
                      <a:r>
                        <a:rPr lang="en-US" sz="2400" u="none" strike="noStrike" kern="1200" baseline="0" dirty="0" smtClean="0">
                          <a:latin typeface="Arial" panose="020B0604020202020204" pitchFamily="34" charset="0"/>
                          <a:cs typeface="Arial" panose="020B0604020202020204" pitchFamily="34" charset="0"/>
                        </a:rPr>
                        <a:t>Concise format: name/value pair -</a:t>
                      </a:r>
                    </a:p>
                    <a:p>
                      <a:r>
                        <a:rPr lang="en-US" sz="2400" u="none" strike="noStrike" kern="1200" baseline="0" dirty="0" smtClean="0">
                          <a:latin typeface="Arial" panose="020B0604020202020204" pitchFamily="34" charset="0"/>
                          <a:cs typeface="Arial" panose="020B0604020202020204" pitchFamily="34" charset="0"/>
                        </a:rPr>
                        <a:t>based approach</a:t>
                      </a:r>
                      <a:endParaRPr lang="en-US" sz="2400" dirty="0">
                        <a:latin typeface="Arial" panose="020B0604020202020204" pitchFamily="34" charset="0"/>
                        <a:cs typeface="Arial" panose="020B0604020202020204" pitchFamily="34" charset="0"/>
                      </a:endParaRPr>
                    </a:p>
                  </a:txBody>
                  <a:tcPr/>
                </a:tc>
                <a:tc>
                  <a:txBody>
                    <a:bodyPr/>
                    <a:lstStyle/>
                    <a:p>
                      <a:r>
                        <a:rPr lang="en-US" sz="2400" u="none" strike="noStrike" kern="1200" baseline="0" dirty="0" smtClean="0">
                          <a:latin typeface="Arial" panose="020B0604020202020204" pitchFamily="34" charset="0"/>
                          <a:cs typeface="Arial" panose="020B0604020202020204" pitchFamily="34" charset="0"/>
                        </a:rPr>
                        <a:t>Retrieving value is difficult</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0769305"/>
                  </a:ext>
                </a:extLst>
              </a:tr>
              <a:tr h="370840">
                <a:tc>
                  <a:txBody>
                    <a:bodyPr/>
                    <a:lstStyle/>
                    <a:p>
                      <a:r>
                        <a:rPr lang="en-US" sz="2400" u="none" strike="noStrike" kern="1200" baseline="0" dirty="0" smtClean="0">
                          <a:latin typeface="Arial" panose="020B0604020202020204" pitchFamily="34" charset="0"/>
                          <a:cs typeface="Arial" panose="020B0604020202020204" pitchFamily="34" charset="0"/>
                        </a:rPr>
                        <a:t>Easy to read</a:t>
                      </a:r>
                      <a:endParaRPr lang="en-US" sz="2400" dirty="0">
                        <a:latin typeface="Arial" panose="020B0604020202020204" pitchFamily="34" charset="0"/>
                        <a:cs typeface="Arial" panose="020B0604020202020204" pitchFamily="34" charset="0"/>
                      </a:endParaRPr>
                    </a:p>
                  </a:txBody>
                  <a:tcPr/>
                </a:tc>
                <a:tc>
                  <a:txBody>
                    <a:bodyPr/>
                    <a:lstStyle/>
                    <a:p>
                      <a:r>
                        <a:rPr lang="en-US" sz="2400" u="none" strike="noStrike" kern="1200" baseline="0" dirty="0" smtClean="0">
                          <a:latin typeface="Arial" panose="020B0604020202020204" pitchFamily="34" charset="0"/>
                          <a:cs typeface="Arial" panose="020B0604020202020204" pitchFamily="34" charset="0"/>
                        </a:rPr>
                        <a:t>Cross browser XML parsing can be</a:t>
                      </a:r>
                      <a:r>
                        <a:rPr lang="tr-TR" sz="2400" u="none" strike="noStrike" kern="1200" baseline="0" dirty="0" smtClean="0">
                          <a:latin typeface="Arial" panose="020B0604020202020204" pitchFamily="34" charset="0"/>
                          <a:cs typeface="Arial" panose="020B0604020202020204" pitchFamily="34" charset="0"/>
                        </a:rPr>
                        <a:t> </a:t>
                      </a:r>
                      <a:r>
                        <a:rPr lang="en-US" sz="2400" u="none" strike="noStrike" kern="1200" baseline="0" dirty="0" smtClean="0">
                          <a:latin typeface="Arial" panose="020B0604020202020204" pitchFamily="34" charset="0"/>
                          <a:cs typeface="Arial" panose="020B0604020202020204" pitchFamily="34" charset="0"/>
                        </a:rPr>
                        <a:t>tricky</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48916712"/>
                  </a:ext>
                </a:extLst>
              </a:tr>
              <a:tr h="370840">
                <a:tc>
                  <a:txBody>
                    <a:bodyPr/>
                    <a:lstStyle/>
                    <a:p>
                      <a:r>
                        <a:rPr lang="en-US" sz="2400" u="none" strike="noStrike" kern="1200" baseline="0" dirty="0" smtClean="0">
                          <a:latin typeface="Arial" panose="020B0604020202020204" pitchFamily="34" charset="0"/>
                          <a:cs typeface="Arial" panose="020B0604020202020204" pitchFamily="34" charset="0"/>
                        </a:rPr>
                        <a:t>Easy to write</a:t>
                      </a:r>
                      <a:endParaRPr lang="en-US" sz="2400" dirty="0">
                        <a:latin typeface="Arial" panose="020B0604020202020204" pitchFamily="34" charset="0"/>
                        <a:cs typeface="Arial" panose="020B0604020202020204" pitchFamily="34" charset="0"/>
                      </a:endParaRPr>
                    </a:p>
                  </a:txBody>
                  <a:tcPr/>
                </a:tc>
                <a:tc>
                  <a:txBody>
                    <a:bodyPr/>
                    <a:lstStyle/>
                    <a:p>
                      <a:r>
                        <a:rPr lang="en-US" sz="2400" u="none" strike="noStrike" kern="1200" baseline="0" dirty="0" smtClean="0">
                          <a:latin typeface="Arial" panose="020B0604020202020204" pitchFamily="34" charset="0"/>
                          <a:cs typeface="Arial" panose="020B0604020202020204" pitchFamily="34" charset="0"/>
                        </a:rPr>
                        <a:t>Complex API</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80251318"/>
                  </a:ext>
                </a:extLst>
              </a:tr>
            </a:tbl>
          </a:graphicData>
        </a:graphic>
      </p:graphicFrame>
    </p:spTree>
    <p:extLst>
      <p:ext uri="{BB962C8B-B14F-4D97-AF65-F5344CB8AC3E}">
        <p14:creationId xmlns:p14="http://schemas.microsoft.com/office/powerpoint/2010/main" val="2516234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966" y="2380904"/>
            <a:ext cx="3137158" cy="2096192"/>
          </a:xfrm>
          <a:prstGeom prst="rect">
            <a:avLst/>
          </a:prstGeom>
        </p:spPr>
      </p:pic>
      <p:sp>
        <p:nvSpPr>
          <p:cNvPr id="8" name="Metin kutusu 7"/>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Tree>
    <p:extLst>
      <p:ext uri="{BB962C8B-B14F-4D97-AF65-F5344CB8AC3E}">
        <p14:creationId xmlns:p14="http://schemas.microsoft.com/office/powerpoint/2010/main" val="115379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sp>
        <p:nvSpPr>
          <p:cNvPr id="8" name="Metin kutusu 7"/>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2" name="Dikdörtgen 1"/>
          <p:cNvSpPr/>
          <p:nvPr/>
        </p:nvSpPr>
        <p:spPr>
          <a:xfrm>
            <a:off x="2224205" y="1627258"/>
            <a:ext cx="8930371" cy="4401205"/>
          </a:xfrm>
          <a:prstGeom prst="rect">
            <a:avLst/>
          </a:prstGeom>
        </p:spPr>
        <p:txBody>
          <a:bodyPr wrap="square">
            <a:spAutoFit/>
          </a:bodyPr>
          <a:lstStyle/>
          <a:p>
            <a:r>
              <a:rPr lang="en-US" sz="4000" dirty="0" smtClean="0">
                <a:solidFill>
                  <a:schemeClr val="accent2">
                    <a:lumMod val="50000"/>
                  </a:schemeClr>
                </a:solidFill>
                <a:latin typeface="Varial Rounded   ExtCond" panose="02000608020000020000" pitchFamily="50" charset="-94"/>
              </a:rPr>
              <a:t>The relational model was brought by E.F. </a:t>
            </a:r>
            <a:r>
              <a:rPr lang="en-US" sz="4000" dirty="0" err="1" smtClean="0">
                <a:solidFill>
                  <a:schemeClr val="accent2">
                    <a:lumMod val="50000"/>
                  </a:schemeClr>
                </a:solidFill>
                <a:latin typeface="Varial Rounded   ExtCond" panose="02000608020000020000" pitchFamily="50" charset="-94"/>
              </a:rPr>
              <a:t>Codd’s</a:t>
            </a:r>
            <a:r>
              <a:rPr lang="en-US" sz="4000" dirty="0" smtClean="0">
                <a:solidFill>
                  <a:schemeClr val="accent2">
                    <a:lumMod val="50000"/>
                  </a:schemeClr>
                </a:solidFill>
                <a:latin typeface="Varial Rounded   ExtCond" panose="02000608020000020000" pitchFamily="50" charset="-94"/>
              </a:rPr>
              <a:t> 1970 paper which made data modeling and application programming much easier. </a:t>
            </a:r>
            <a:endParaRPr lang="tr-TR" sz="4000" dirty="0" smtClean="0">
              <a:solidFill>
                <a:schemeClr val="accent2">
                  <a:lumMod val="50000"/>
                </a:schemeClr>
              </a:solidFill>
              <a:latin typeface="Varial Rounded   ExtCond" panose="02000608020000020000" pitchFamily="50" charset="-94"/>
            </a:endParaRPr>
          </a:p>
          <a:p>
            <a:endParaRPr lang="tr-TR" sz="4000" dirty="0" smtClean="0">
              <a:solidFill>
                <a:schemeClr val="accent2">
                  <a:lumMod val="50000"/>
                </a:schemeClr>
              </a:solidFill>
              <a:latin typeface="Varial Rounded   ExtCond" panose="02000608020000020000" pitchFamily="50" charset="-94"/>
            </a:endParaRPr>
          </a:p>
          <a:p>
            <a:r>
              <a:rPr lang="en-US" sz="4000" dirty="0" smtClean="0">
                <a:solidFill>
                  <a:schemeClr val="accent2">
                    <a:lumMod val="50000"/>
                  </a:schemeClr>
                </a:solidFill>
                <a:latin typeface="Varial Rounded   ExtCond" panose="02000608020000020000" pitchFamily="50" charset="-94"/>
              </a:rPr>
              <a:t>After the arrival of web 2.0 applications, data stores need to large scale OLTP /OLAP application loads. In this circumstance, the relational model does not provide good results. This is the gap which NoSQL systems attempt to fill, by providing a more scalable solution with high availability. </a:t>
            </a:r>
            <a:endParaRPr lang="en-US" sz="4000" dirty="0">
              <a:solidFill>
                <a:schemeClr val="accent2">
                  <a:lumMod val="50000"/>
                </a:schemeClr>
              </a:solidFill>
              <a:latin typeface="Varial Rounded   ExtCond" panose="02000608020000020000" pitchFamily="50" charset="-94"/>
            </a:endParaRPr>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4576" y="0"/>
            <a:ext cx="1037424" cy="693188"/>
          </a:xfrm>
          <a:prstGeom prst="rect">
            <a:avLst/>
          </a:prstGeom>
        </p:spPr>
      </p:pic>
    </p:spTree>
    <p:extLst>
      <p:ext uri="{BB962C8B-B14F-4D97-AF65-F5344CB8AC3E}">
        <p14:creationId xmlns:p14="http://schemas.microsoft.com/office/powerpoint/2010/main" val="331192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5" name="Metin kutusu 4"/>
          <p:cNvSpPr txBox="1"/>
          <p:nvPr/>
        </p:nvSpPr>
        <p:spPr>
          <a:xfrm>
            <a:off x="3205644" y="2819568"/>
            <a:ext cx="5645426" cy="1015663"/>
          </a:xfrm>
          <a:prstGeom prst="rect">
            <a:avLst/>
          </a:prstGeom>
          <a:noFill/>
        </p:spPr>
        <p:txBody>
          <a:bodyPr wrap="square" rtlCol="0">
            <a:spAutoFit/>
          </a:bodyPr>
          <a:lstStyle/>
          <a:p>
            <a:pPr algn="ctr"/>
            <a:r>
              <a:rPr lang="tr-TR" sz="6000" dirty="0" err="1" smtClean="0">
                <a:solidFill>
                  <a:srgbClr val="C00000"/>
                </a:solidFill>
                <a:latin typeface="Varial Rounded   ExtCond" panose="02000608020000020000" pitchFamily="50" charset="-94"/>
              </a:rPr>
              <a:t>History</a:t>
            </a:r>
            <a:r>
              <a:rPr lang="tr-TR" sz="6000" dirty="0" smtClean="0">
                <a:solidFill>
                  <a:srgbClr val="C00000"/>
                </a:solidFill>
                <a:latin typeface="Varial Rounded   ExtCond" panose="02000608020000020000" pitchFamily="50" charset="-94"/>
              </a:rPr>
              <a:t> of CASSANDRA</a:t>
            </a:r>
            <a:r>
              <a:rPr lang="en-US" sz="6000" dirty="0" smtClean="0">
                <a:solidFill>
                  <a:srgbClr val="C00000"/>
                </a:solidFill>
                <a:latin typeface="Varial Rounded   ExtCond" panose="02000608020000020000" pitchFamily="50" charset="-94"/>
              </a:rPr>
              <a:t>?</a:t>
            </a:r>
            <a:endParaRPr lang="en-US" sz="23900" dirty="0">
              <a:solidFill>
                <a:srgbClr val="C00000"/>
              </a:solidFill>
              <a:latin typeface="Varial Rounded   ExtCond" panose="02000608020000020000" pitchFamily="50" charset="-94"/>
            </a:endParaRPr>
          </a:p>
        </p:txBody>
      </p:sp>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707" y="4028220"/>
            <a:ext cx="4438650" cy="2857500"/>
          </a:xfrm>
          <a:prstGeom prst="rect">
            <a:avLst/>
          </a:prstGeom>
        </p:spPr>
      </p:pic>
    </p:spTree>
    <p:extLst>
      <p:ext uri="{BB962C8B-B14F-4D97-AF65-F5344CB8AC3E}">
        <p14:creationId xmlns:p14="http://schemas.microsoft.com/office/powerpoint/2010/main" val="3520593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5" name="Metin kutusu 4"/>
          <p:cNvSpPr txBox="1"/>
          <p:nvPr/>
        </p:nvSpPr>
        <p:spPr>
          <a:xfrm>
            <a:off x="3521854" y="144669"/>
            <a:ext cx="5645426" cy="1015663"/>
          </a:xfrm>
          <a:prstGeom prst="rect">
            <a:avLst/>
          </a:prstGeom>
          <a:noFill/>
        </p:spPr>
        <p:txBody>
          <a:bodyPr wrap="square" rtlCol="0">
            <a:spAutoFit/>
          </a:bodyPr>
          <a:lstStyle/>
          <a:p>
            <a:pPr algn="ctr"/>
            <a:r>
              <a:rPr lang="tr-TR" sz="6000" dirty="0" err="1" smtClean="0">
                <a:solidFill>
                  <a:srgbClr val="C00000"/>
                </a:solidFill>
                <a:latin typeface="Varial Rounded   ExtCond" panose="02000608020000020000" pitchFamily="50" charset="-94"/>
              </a:rPr>
              <a:t>History</a:t>
            </a:r>
            <a:r>
              <a:rPr lang="tr-TR" sz="6000" dirty="0" smtClean="0">
                <a:solidFill>
                  <a:srgbClr val="C00000"/>
                </a:solidFill>
                <a:latin typeface="Varial Rounded   ExtCond" panose="02000608020000020000" pitchFamily="50" charset="-94"/>
              </a:rPr>
              <a:t> of CASSANDRA</a:t>
            </a:r>
            <a:r>
              <a:rPr lang="en-US" sz="6000" dirty="0" smtClean="0">
                <a:solidFill>
                  <a:srgbClr val="C00000"/>
                </a:solidFill>
                <a:latin typeface="Varial Rounded   ExtCond" panose="02000608020000020000" pitchFamily="50" charset="-94"/>
              </a:rPr>
              <a:t>?</a:t>
            </a:r>
            <a:endParaRPr lang="en-US" sz="23900" dirty="0">
              <a:solidFill>
                <a:srgbClr val="C00000"/>
              </a:solidFill>
              <a:latin typeface="Varial Rounded   ExtCond" panose="02000608020000020000" pitchFamily="50" charset="-94"/>
            </a:endParaRPr>
          </a:p>
        </p:txBody>
      </p:sp>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pic>
        <p:nvPicPr>
          <p:cNvPr id="2" name="Resim 1"/>
          <p:cNvPicPr>
            <a:picLocks noChangeAspect="1"/>
          </p:cNvPicPr>
          <p:nvPr/>
        </p:nvPicPr>
        <p:blipFill>
          <a:blip r:embed="rId3"/>
          <a:stretch>
            <a:fillRect/>
          </a:stretch>
        </p:blipFill>
        <p:spPr>
          <a:xfrm>
            <a:off x="1910784" y="1681045"/>
            <a:ext cx="9538831" cy="4656241"/>
          </a:xfrm>
          <a:prstGeom prst="rect">
            <a:avLst/>
          </a:prstGeom>
        </p:spPr>
      </p:pic>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4576" y="0"/>
            <a:ext cx="1037424" cy="693188"/>
          </a:xfrm>
          <a:prstGeom prst="rect">
            <a:avLst/>
          </a:prstGeom>
        </p:spPr>
      </p:pic>
    </p:spTree>
    <p:extLst>
      <p:ext uri="{BB962C8B-B14F-4D97-AF65-F5344CB8AC3E}">
        <p14:creationId xmlns:p14="http://schemas.microsoft.com/office/powerpoint/2010/main" val="373146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sp>
        <p:nvSpPr>
          <p:cNvPr id="5" name="Metin kutusu 4"/>
          <p:cNvSpPr txBox="1"/>
          <p:nvPr/>
        </p:nvSpPr>
        <p:spPr>
          <a:xfrm>
            <a:off x="2777987" y="2921168"/>
            <a:ext cx="5645426" cy="1015663"/>
          </a:xfrm>
          <a:prstGeom prst="rect">
            <a:avLst/>
          </a:prstGeom>
          <a:noFill/>
        </p:spPr>
        <p:txBody>
          <a:bodyPr wrap="square" rtlCol="0">
            <a:spAutoFit/>
          </a:bodyPr>
          <a:lstStyle/>
          <a:p>
            <a:pPr algn="ctr"/>
            <a:r>
              <a:rPr lang="en-US" sz="6000" dirty="0">
                <a:solidFill>
                  <a:schemeClr val="accent1">
                    <a:lumMod val="50000"/>
                  </a:schemeClr>
                </a:solidFill>
                <a:latin typeface="Varial Rounded   ExtCond" panose="02000608020000020000" pitchFamily="50" charset="-94"/>
              </a:rPr>
              <a:t>What is JSON?</a:t>
            </a:r>
            <a:endParaRPr lang="en-US" sz="23900" dirty="0">
              <a:solidFill>
                <a:schemeClr val="accent1">
                  <a:lumMod val="50000"/>
                </a:schemeClr>
              </a:solidFill>
              <a:latin typeface="Varial Rounded   ExtCond" panose="02000608020000020000" pitchFamily="50" charset="-94"/>
            </a:endParaRPr>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678" y="2228345"/>
            <a:ext cx="2908079" cy="2401309"/>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Tree>
    <p:extLst>
      <p:ext uri="{BB962C8B-B14F-4D97-AF65-F5344CB8AC3E}">
        <p14:creationId xmlns:p14="http://schemas.microsoft.com/office/powerpoint/2010/main" val="34758501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3" name="Dikdörtgen 2"/>
          <p:cNvSpPr/>
          <p:nvPr/>
        </p:nvSpPr>
        <p:spPr>
          <a:xfrm>
            <a:off x="4719451" y="907534"/>
            <a:ext cx="3563989" cy="707886"/>
          </a:xfrm>
          <a:prstGeom prst="rect">
            <a:avLst/>
          </a:prstGeom>
        </p:spPr>
        <p:txBody>
          <a:bodyPr wrap="none">
            <a:spAutoFit/>
          </a:bodyPr>
          <a:lstStyle/>
          <a:p>
            <a:r>
              <a:rPr lang="en-US" sz="4000" dirty="0" smtClean="0">
                <a:solidFill>
                  <a:srgbClr val="C00000"/>
                </a:solidFill>
                <a:latin typeface="Varial Rounded   ExtCond" panose="02000608020000020000" pitchFamily="50" charset="-94"/>
              </a:rPr>
              <a:t>WHAT IS EVENTUALLY CONSISTENT?</a:t>
            </a:r>
            <a:endParaRPr lang="en-US" sz="4000" dirty="0">
              <a:solidFill>
                <a:srgbClr val="C00000"/>
              </a:solidFill>
              <a:latin typeface="Varial Rounded   ExtCond" panose="02000608020000020000" pitchFamily="50" charset="-94"/>
            </a:endParaRPr>
          </a:p>
        </p:txBody>
      </p:sp>
      <p:sp>
        <p:nvSpPr>
          <p:cNvPr id="4" name="Dikdörtgen 3"/>
          <p:cNvSpPr/>
          <p:nvPr/>
        </p:nvSpPr>
        <p:spPr>
          <a:xfrm>
            <a:off x="2209800" y="2033538"/>
            <a:ext cx="9296400" cy="3785652"/>
          </a:xfrm>
          <a:prstGeom prst="rect">
            <a:avLst/>
          </a:prstGeom>
        </p:spPr>
        <p:txBody>
          <a:bodyPr wrap="square">
            <a:spAutoFit/>
          </a:bodyPr>
          <a:lstStyle/>
          <a:p>
            <a:r>
              <a:rPr lang="en-US" sz="4000" dirty="0" smtClean="0">
                <a:solidFill>
                  <a:schemeClr val="accent2">
                    <a:lumMod val="50000"/>
                  </a:schemeClr>
                </a:solidFill>
                <a:latin typeface="Varial Rounded   ExtCond" panose="02000608020000020000" pitchFamily="50" charset="-94"/>
              </a:rPr>
              <a:t>Building reliable distributed systems on a global scale demands trade-offs between consistency and availability .Consistency in a nutshell means that when something is written, it is expected that all reads after the write will have access to that written data. In Cassandra, due to its distributed nature, there are no such hard guarantees. However, we can say that it eventually reaches a consistent state because all data is eventually replicated across the distributed data store.</a:t>
            </a:r>
            <a:endParaRPr lang="en-US" sz="4000" dirty="0">
              <a:solidFill>
                <a:schemeClr val="accent2">
                  <a:lumMod val="50000"/>
                </a:schemeClr>
              </a:solidFill>
              <a:latin typeface="Varial Rounded   ExtCond" panose="02000608020000020000" pitchFamily="50" charset="-94"/>
            </a:endParaRPr>
          </a:p>
        </p:txBody>
      </p:sp>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4576" y="0"/>
            <a:ext cx="1037424" cy="693188"/>
          </a:xfrm>
          <a:prstGeom prst="rect">
            <a:avLst/>
          </a:prstGeom>
        </p:spPr>
      </p:pic>
    </p:spTree>
    <p:extLst>
      <p:ext uri="{BB962C8B-B14F-4D97-AF65-F5344CB8AC3E}">
        <p14:creationId xmlns:p14="http://schemas.microsoft.com/office/powerpoint/2010/main" val="2603486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pic>
        <p:nvPicPr>
          <p:cNvPr id="2" name="Resim 1"/>
          <p:cNvPicPr>
            <a:picLocks noChangeAspect="1"/>
          </p:cNvPicPr>
          <p:nvPr/>
        </p:nvPicPr>
        <p:blipFill>
          <a:blip r:embed="rId3"/>
          <a:stretch>
            <a:fillRect/>
          </a:stretch>
        </p:blipFill>
        <p:spPr>
          <a:xfrm>
            <a:off x="2234280" y="1380574"/>
            <a:ext cx="4420520" cy="4096849"/>
          </a:xfrm>
          <a:prstGeom prst="rect">
            <a:avLst/>
          </a:prstGeom>
        </p:spPr>
      </p:pic>
      <p:sp>
        <p:nvSpPr>
          <p:cNvPr id="3" name="Dikdörtgen 2"/>
          <p:cNvSpPr/>
          <p:nvPr/>
        </p:nvSpPr>
        <p:spPr>
          <a:xfrm>
            <a:off x="2234280" y="5594091"/>
            <a:ext cx="4718086" cy="369332"/>
          </a:xfrm>
          <a:prstGeom prst="rect">
            <a:avLst/>
          </a:prstGeom>
        </p:spPr>
        <p:txBody>
          <a:bodyPr wrap="none">
            <a:spAutoFit/>
          </a:bodyPr>
          <a:lstStyle/>
          <a:p>
            <a:r>
              <a:rPr lang="en-US" dirty="0">
                <a:solidFill>
                  <a:srgbClr val="000000"/>
                </a:solidFill>
                <a:latin typeface="Times New Roman" panose="02020603050405020304" pitchFamily="18" charset="0"/>
              </a:rPr>
              <a:t>The CAP theorem visualized as a Venn diagram. </a:t>
            </a:r>
            <a:endParaRPr lang="en-US" dirty="0"/>
          </a:p>
        </p:txBody>
      </p:sp>
      <p:pic>
        <p:nvPicPr>
          <p:cNvPr id="4" name="Resim 3"/>
          <p:cNvPicPr>
            <a:picLocks noChangeAspect="1"/>
          </p:cNvPicPr>
          <p:nvPr/>
        </p:nvPicPr>
        <p:blipFill>
          <a:blip r:embed="rId4"/>
          <a:stretch>
            <a:fillRect/>
          </a:stretch>
        </p:blipFill>
        <p:spPr>
          <a:xfrm>
            <a:off x="6952366" y="1336479"/>
            <a:ext cx="5141044" cy="4199278"/>
          </a:xfrm>
          <a:prstGeom prst="rect">
            <a:avLst/>
          </a:prstGeom>
        </p:spPr>
      </p:pic>
      <p:sp>
        <p:nvSpPr>
          <p:cNvPr id="5" name="Dikdörtgen 4"/>
          <p:cNvSpPr/>
          <p:nvPr/>
        </p:nvSpPr>
        <p:spPr>
          <a:xfrm>
            <a:off x="7920272" y="5594091"/>
            <a:ext cx="3341428" cy="369332"/>
          </a:xfrm>
          <a:prstGeom prst="rect">
            <a:avLst/>
          </a:prstGeom>
        </p:spPr>
        <p:txBody>
          <a:bodyPr wrap="none">
            <a:spAutoFit/>
          </a:bodyPr>
          <a:lstStyle/>
          <a:p>
            <a:r>
              <a:rPr lang="en-US" dirty="0">
                <a:solidFill>
                  <a:srgbClr val="000000"/>
                </a:solidFill>
                <a:latin typeface="Times New Roman" panose="02020603050405020304" pitchFamily="18" charset="0"/>
              </a:rPr>
              <a:t>NOSQL systems and CAP Model </a:t>
            </a:r>
            <a:endParaRPr lang="en-US" dirty="0"/>
          </a:p>
        </p:txBody>
      </p:sp>
      <p:pic>
        <p:nvPicPr>
          <p:cNvPr id="9" name="Resim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4576" y="0"/>
            <a:ext cx="1037424" cy="693188"/>
          </a:xfrm>
          <a:prstGeom prst="rect">
            <a:avLst/>
          </a:prstGeom>
        </p:spPr>
      </p:pic>
    </p:spTree>
    <p:extLst>
      <p:ext uri="{BB962C8B-B14F-4D97-AF65-F5344CB8AC3E}">
        <p14:creationId xmlns:p14="http://schemas.microsoft.com/office/powerpoint/2010/main" val="28160506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2" name="Dikdörtgen 1"/>
          <p:cNvSpPr/>
          <p:nvPr/>
        </p:nvSpPr>
        <p:spPr>
          <a:xfrm>
            <a:off x="5699897" y="445869"/>
            <a:ext cx="970137" cy="830997"/>
          </a:xfrm>
          <a:prstGeom prst="rect">
            <a:avLst/>
          </a:prstGeom>
        </p:spPr>
        <p:txBody>
          <a:bodyPr wrap="none">
            <a:spAutoFit/>
          </a:bodyPr>
          <a:lstStyle/>
          <a:p>
            <a:r>
              <a:rPr lang="en-US" sz="4800" dirty="0" smtClean="0">
                <a:solidFill>
                  <a:schemeClr val="bg2">
                    <a:lumMod val="10000"/>
                  </a:schemeClr>
                </a:solidFill>
                <a:latin typeface="Varial Rounded   ExtCond" panose="02000608020000020000" pitchFamily="50" charset="-94"/>
              </a:rPr>
              <a:t>USERS</a:t>
            </a:r>
            <a:r>
              <a:rPr lang="en-US" dirty="0" smtClean="0">
                <a:solidFill>
                  <a:schemeClr val="bg2">
                    <a:lumMod val="10000"/>
                  </a:schemeClr>
                </a:solidFill>
                <a:latin typeface="Cambria" panose="02040503050406030204" pitchFamily="18" charset="0"/>
              </a:rPr>
              <a:t> </a:t>
            </a:r>
            <a:endParaRPr lang="en-US" dirty="0">
              <a:solidFill>
                <a:schemeClr val="bg2">
                  <a:lumMod val="10000"/>
                </a:schemeClr>
              </a:solidFill>
            </a:endParaRPr>
          </a:p>
        </p:txBody>
      </p:sp>
      <p:sp>
        <p:nvSpPr>
          <p:cNvPr id="3" name="Dikdörtgen 2"/>
          <p:cNvSpPr/>
          <p:nvPr/>
        </p:nvSpPr>
        <p:spPr>
          <a:xfrm>
            <a:off x="2540000" y="1276866"/>
            <a:ext cx="9651999" cy="4524315"/>
          </a:xfrm>
          <a:prstGeom prst="rect">
            <a:avLst/>
          </a:prstGeom>
        </p:spPr>
        <p:txBody>
          <a:bodyPr wrap="square">
            <a:spAutoFit/>
          </a:bodyPr>
          <a:lstStyle/>
          <a:p>
            <a:r>
              <a:rPr lang="en-US" sz="2400" dirty="0" smtClean="0">
                <a:solidFill>
                  <a:srgbClr val="C00000"/>
                </a:solidFill>
                <a:latin typeface="Times New Roman" panose="02020603050405020304" pitchFamily="18" charset="0"/>
                <a:cs typeface="Times New Roman" panose="02020603050405020304" pitchFamily="18" charset="0"/>
              </a:rPr>
              <a:t>• </a:t>
            </a:r>
            <a:r>
              <a:rPr lang="en-US" sz="2400" b="1" dirty="0" smtClean="0">
                <a:solidFill>
                  <a:srgbClr val="C00000"/>
                </a:solidFill>
                <a:latin typeface="Times New Roman" panose="02020603050405020304" pitchFamily="18" charset="0"/>
                <a:cs typeface="Times New Roman" panose="02020603050405020304" pitchFamily="18" charset="0"/>
              </a:rPr>
              <a:t>Twitter </a:t>
            </a:r>
            <a:r>
              <a:rPr lang="en-US" sz="2400" dirty="0" smtClean="0">
                <a:solidFill>
                  <a:srgbClr val="C00000"/>
                </a:solidFill>
                <a:latin typeface="Times New Roman" panose="02020603050405020304" pitchFamily="18" charset="0"/>
                <a:cs typeface="Times New Roman" panose="02020603050405020304" pitchFamily="18" charset="0"/>
              </a:rPr>
              <a:t>is using Cassandra for analytics. </a:t>
            </a:r>
          </a:p>
          <a:p>
            <a:r>
              <a:rPr lang="en-US" sz="2400" dirty="0" smtClean="0">
                <a:solidFill>
                  <a:srgbClr val="C00000"/>
                </a:solidFill>
                <a:latin typeface="Times New Roman" panose="02020603050405020304" pitchFamily="18" charset="0"/>
                <a:cs typeface="Times New Roman" panose="02020603050405020304" pitchFamily="18" charset="0"/>
              </a:rPr>
              <a:t>• </a:t>
            </a:r>
            <a:r>
              <a:rPr lang="en-US" sz="2400" b="1" dirty="0" smtClean="0">
                <a:solidFill>
                  <a:srgbClr val="C00000"/>
                </a:solidFill>
                <a:latin typeface="Times New Roman" panose="02020603050405020304" pitchFamily="18" charset="0"/>
                <a:cs typeface="Times New Roman" panose="02020603050405020304" pitchFamily="18" charset="0"/>
              </a:rPr>
              <a:t>Mahalo </a:t>
            </a:r>
            <a:r>
              <a:rPr lang="en-US" sz="2400" dirty="0" smtClean="0">
                <a:solidFill>
                  <a:srgbClr val="C00000"/>
                </a:solidFill>
                <a:latin typeface="Times New Roman" panose="02020603050405020304" pitchFamily="18" charset="0"/>
                <a:cs typeface="Times New Roman" panose="02020603050405020304" pitchFamily="18" charset="0"/>
              </a:rPr>
              <a:t>uses it for its primary near-time data store. </a:t>
            </a:r>
          </a:p>
          <a:p>
            <a:r>
              <a:rPr lang="en-US" sz="2400" dirty="0" smtClean="0">
                <a:solidFill>
                  <a:srgbClr val="C00000"/>
                </a:solidFill>
                <a:latin typeface="Times New Roman" panose="02020603050405020304" pitchFamily="18" charset="0"/>
                <a:cs typeface="Times New Roman" panose="02020603050405020304" pitchFamily="18" charset="0"/>
              </a:rPr>
              <a:t>• </a:t>
            </a:r>
            <a:r>
              <a:rPr lang="en-US" sz="2400" b="1" dirty="0" smtClean="0">
                <a:solidFill>
                  <a:srgbClr val="C00000"/>
                </a:solidFill>
                <a:latin typeface="Times New Roman" panose="02020603050405020304" pitchFamily="18" charset="0"/>
                <a:cs typeface="Times New Roman" panose="02020603050405020304" pitchFamily="18" charset="0"/>
              </a:rPr>
              <a:t>Facebook </a:t>
            </a:r>
            <a:r>
              <a:rPr lang="en-US" sz="2400" dirty="0" smtClean="0">
                <a:solidFill>
                  <a:srgbClr val="C00000"/>
                </a:solidFill>
                <a:latin typeface="Times New Roman" panose="02020603050405020304" pitchFamily="18" charset="0"/>
                <a:cs typeface="Times New Roman" panose="02020603050405020304" pitchFamily="18" charset="0"/>
              </a:rPr>
              <a:t>still uses it for inbox search, though they are using a proprietary fork.</a:t>
            </a:r>
          </a:p>
          <a:p>
            <a:r>
              <a:rPr lang="en-US" sz="2400" dirty="0" smtClean="0">
                <a:solidFill>
                  <a:srgbClr val="C00000"/>
                </a:solidFill>
                <a:latin typeface="Times New Roman" panose="02020603050405020304" pitchFamily="18" charset="0"/>
                <a:cs typeface="Times New Roman" panose="02020603050405020304" pitchFamily="18" charset="0"/>
              </a:rPr>
              <a:t>• </a:t>
            </a:r>
            <a:r>
              <a:rPr lang="en-US" sz="2400" b="1" dirty="0" smtClean="0">
                <a:solidFill>
                  <a:srgbClr val="C00000"/>
                </a:solidFill>
                <a:latin typeface="Times New Roman" panose="02020603050405020304" pitchFamily="18" charset="0"/>
                <a:cs typeface="Times New Roman" panose="02020603050405020304" pitchFamily="18" charset="0"/>
              </a:rPr>
              <a:t>Digg </a:t>
            </a:r>
            <a:r>
              <a:rPr lang="en-US" sz="2400" dirty="0" smtClean="0">
                <a:solidFill>
                  <a:srgbClr val="C00000"/>
                </a:solidFill>
                <a:latin typeface="Times New Roman" panose="02020603050405020304" pitchFamily="18" charset="0"/>
                <a:cs typeface="Times New Roman" panose="02020603050405020304" pitchFamily="18" charset="0"/>
              </a:rPr>
              <a:t>uses it for its primary near-time data store. </a:t>
            </a:r>
          </a:p>
          <a:p>
            <a:r>
              <a:rPr lang="en-US" sz="2400" dirty="0" smtClean="0">
                <a:solidFill>
                  <a:srgbClr val="C00000"/>
                </a:solidFill>
                <a:latin typeface="Times New Roman" panose="02020603050405020304" pitchFamily="18" charset="0"/>
                <a:cs typeface="Times New Roman" panose="02020603050405020304" pitchFamily="18" charset="0"/>
              </a:rPr>
              <a:t>• </a:t>
            </a:r>
            <a:r>
              <a:rPr lang="en-US" sz="2400" b="1" dirty="0" smtClean="0">
                <a:solidFill>
                  <a:srgbClr val="C00000"/>
                </a:solidFill>
                <a:latin typeface="Times New Roman" panose="02020603050405020304" pitchFamily="18" charset="0"/>
                <a:cs typeface="Times New Roman" panose="02020603050405020304" pitchFamily="18" charset="0"/>
              </a:rPr>
              <a:t>Rackspace </a:t>
            </a:r>
            <a:r>
              <a:rPr lang="en-US" sz="2400" dirty="0" smtClean="0">
                <a:solidFill>
                  <a:srgbClr val="C00000"/>
                </a:solidFill>
                <a:latin typeface="Times New Roman" panose="02020603050405020304" pitchFamily="18" charset="0"/>
                <a:cs typeface="Times New Roman" panose="02020603050405020304" pitchFamily="18" charset="0"/>
              </a:rPr>
              <a:t>uses it for its cloud service, monitoring, and logging. </a:t>
            </a:r>
          </a:p>
          <a:p>
            <a:r>
              <a:rPr lang="en-US" sz="2400" dirty="0" smtClean="0">
                <a:solidFill>
                  <a:srgbClr val="C00000"/>
                </a:solidFill>
                <a:latin typeface="Times New Roman" panose="02020603050405020304" pitchFamily="18" charset="0"/>
                <a:cs typeface="Times New Roman" panose="02020603050405020304" pitchFamily="18" charset="0"/>
              </a:rPr>
              <a:t>• </a:t>
            </a:r>
            <a:r>
              <a:rPr lang="en-US" sz="2400" b="1" dirty="0" err="1" smtClean="0">
                <a:solidFill>
                  <a:srgbClr val="C00000"/>
                </a:solidFill>
                <a:latin typeface="Times New Roman" panose="02020603050405020304" pitchFamily="18" charset="0"/>
                <a:cs typeface="Times New Roman" panose="02020603050405020304" pitchFamily="18" charset="0"/>
              </a:rPr>
              <a:t>Reddit</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dirty="0" smtClean="0">
                <a:solidFill>
                  <a:srgbClr val="C00000"/>
                </a:solidFill>
                <a:latin typeface="Times New Roman" panose="02020603050405020304" pitchFamily="18" charset="0"/>
                <a:cs typeface="Times New Roman" panose="02020603050405020304" pitchFamily="18" charset="0"/>
              </a:rPr>
              <a:t>uses it as a persistent cache. </a:t>
            </a:r>
          </a:p>
          <a:p>
            <a:r>
              <a:rPr lang="en-US" sz="2400" dirty="0" smtClean="0">
                <a:solidFill>
                  <a:srgbClr val="C00000"/>
                </a:solidFill>
                <a:latin typeface="Times New Roman" panose="02020603050405020304" pitchFamily="18" charset="0"/>
                <a:cs typeface="Times New Roman" panose="02020603050405020304" pitchFamily="18" charset="0"/>
              </a:rPr>
              <a:t>• </a:t>
            </a:r>
            <a:r>
              <a:rPr lang="en-US" sz="2400" b="1" dirty="0" err="1" smtClean="0">
                <a:solidFill>
                  <a:srgbClr val="C00000"/>
                </a:solidFill>
                <a:latin typeface="Times New Roman" panose="02020603050405020304" pitchFamily="18" charset="0"/>
                <a:cs typeface="Times New Roman" panose="02020603050405020304" pitchFamily="18" charset="0"/>
              </a:rPr>
              <a:t>Cloudkick</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dirty="0" smtClean="0">
                <a:solidFill>
                  <a:srgbClr val="C00000"/>
                </a:solidFill>
                <a:latin typeface="Times New Roman" panose="02020603050405020304" pitchFamily="18" charset="0"/>
                <a:cs typeface="Times New Roman" panose="02020603050405020304" pitchFamily="18" charset="0"/>
              </a:rPr>
              <a:t>uses it for monitoring statistics and analytics. </a:t>
            </a:r>
          </a:p>
          <a:p>
            <a:r>
              <a:rPr lang="en-US" sz="2400" dirty="0" smtClean="0">
                <a:solidFill>
                  <a:srgbClr val="C00000"/>
                </a:solidFill>
                <a:latin typeface="Times New Roman" panose="02020603050405020304" pitchFamily="18" charset="0"/>
                <a:cs typeface="Times New Roman" panose="02020603050405020304" pitchFamily="18" charset="0"/>
              </a:rPr>
              <a:t>• </a:t>
            </a:r>
            <a:r>
              <a:rPr lang="en-US" sz="2400" b="1" dirty="0" err="1" smtClean="0">
                <a:solidFill>
                  <a:srgbClr val="C00000"/>
                </a:solidFill>
                <a:latin typeface="Times New Roman" panose="02020603050405020304" pitchFamily="18" charset="0"/>
                <a:cs typeface="Times New Roman" panose="02020603050405020304" pitchFamily="18" charset="0"/>
              </a:rPr>
              <a:t>Ooyala</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dirty="0" smtClean="0">
                <a:solidFill>
                  <a:srgbClr val="C00000"/>
                </a:solidFill>
                <a:latin typeface="Times New Roman" panose="02020603050405020304" pitchFamily="18" charset="0"/>
                <a:cs typeface="Times New Roman" panose="02020603050405020304" pitchFamily="18" charset="0"/>
              </a:rPr>
              <a:t>uses it to store and serve near real-time video analytics data. </a:t>
            </a:r>
          </a:p>
          <a:p>
            <a:r>
              <a:rPr lang="en-US" sz="2400" dirty="0" smtClean="0">
                <a:solidFill>
                  <a:srgbClr val="C00000"/>
                </a:solidFill>
                <a:latin typeface="Times New Roman" panose="02020603050405020304" pitchFamily="18" charset="0"/>
                <a:cs typeface="Times New Roman" panose="02020603050405020304" pitchFamily="18" charset="0"/>
              </a:rPr>
              <a:t>• </a:t>
            </a:r>
            <a:r>
              <a:rPr lang="en-US" sz="2400" b="1" dirty="0" err="1" smtClean="0">
                <a:solidFill>
                  <a:srgbClr val="C00000"/>
                </a:solidFill>
                <a:latin typeface="Times New Roman" panose="02020603050405020304" pitchFamily="18" charset="0"/>
                <a:cs typeface="Times New Roman" panose="02020603050405020304" pitchFamily="18" charset="0"/>
              </a:rPr>
              <a:t>SimpleGeo</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dirty="0" smtClean="0">
                <a:solidFill>
                  <a:srgbClr val="C00000"/>
                </a:solidFill>
                <a:latin typeface="Times New Roman" panose="02020603050405020304" pitchFamily="18" charset="0"/>
                <a:cs typeface="Times New Roman" panose="02020603050405020304" pitchFamily="18" charset="0"/>
              </a:rPr>
              <a:t>uses it as the main data store for its real-time location infrastructure. </a:t>
            </a:r>
          </a:p>
          <a:p>
            <a:r>
              <a:rPr lang="en-US" sz="2400" dirty="0" smtClean="0">
                <a:solidFill>
                  <a:srgbClr val="C00000"/>
                </a:solidFill>
                <a:latin typeface="Times New Roman" panose="02020603050405020304" pitchFamily="18" charset="0"/>
                <a:cs typeface="Times New Roman" panose="02020603050405020304" pitchFamily="18" charset="0"/>
              </a:rPr>
              <a:t>• </a:t>
            </a:r>
            <a:r>
              <a:rPr lang="en-US" sz="2400" b="1" dirty="0" err="1" smtClean="0">
                <a:solidFill>
                  <a:srgbClr val="C00000"/>
                </a:solidFill>
                <a:latin typeface="Times New Roman" panose="02020603050405020304" pitchFamily="18" charset="0"/>
                <a:cs typeface="Times New Roman" panose="02020603050405020304" pitchFamily="18" charset="0"/>
              </a:rPr>
              <a:t>Onespot</a:t>
            </a:r>
            <a:r>
              <a:rPr lang="en-US" sz="2400" b="1" dirty="0" smtClean="0">
                <a:solidFill>
                  <a:srgbClr val="C00000"/>
                </a:solidFill>
                <a:latin typeface="Times New Roman" panose="02020603050405020304" pitchFamily="18" charset="0"/>
                <a:cs typeface="Times New Roman" panose="02020603050405020304" pitchFamily="18" charset="0"/>
              </a:rPr>
              <a:t> </a:t>
            </a:r>
            <a:r>
              <a:rPr lang="en-US" sz="2400" dirty="0" smtClean="0">
                <a:solidFill>
                  <a:srgbClr val="C00000"/>
                </a:solidFill>
                <a:latin typeface="Times New Roman" panose="02020603050405020304" pitchFamily="18" charset="0"/>
                <a:cs typeface="Times New Roman" panose="02020603050405020304" pitchFamily="18" charset="0"/>
              </a:rPr>
              <a:t>uses it for a subset of its main data store. </a:t>
            </a:r>
            <a:endParaRPr lang="en-US" sz="2400" dirty="0">
              <a:solidFill>
                <a:srgbClr val="C00000"/>
              </a:solidFill>
              <a:latin typeface="Times New Roman" panose="02020603050405020304" pitchFamily="18" charset="0"/>
              <a:cs typeface="Times New Roman" panose="02020603050405020304" pitchFamily="18" charset="0"/>
            </a:endParaRPr>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4576" y="0"/>
            <a:ext cx="1037424" cy="693188"/>
          </a:xfrm>
          <a:prstGeom prst="rect">
            <a:avLst/>
          </a:prstGeom>
        </p:spPr>
      </p:pic>
    </p:spTree>
    <p:extLst>
      <p:ext uri="{BB962C8B-B14F-4D97-AF65-F5344CB8AC3E}">
        <p14:creationId xmlns:p14="http://schemas.microsoft.com/office/powerpoint/2010/main" val="2801536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2" name="Dikdörtgen 1"/>
          <p:cNvSpPr/>
          <p:nvPr/>
        </p:nvSpPr>
        <p:spPr>
          <a:xfrm>
            <a:off x="5309489" y="416867"/>
            <a:ext cx="1826141" cy="830997"/>
          </a:xfrm>
          <a:prstGeom prst="rect">
            <a:avLst/>
          </a:prstGeom>
        </p:spPr>
        <p:txBody>
          <a:bodyPr wrap="none">
            <a:spAutoFit/>
          </a:bodyPr>
          <a:lstStyle/>
          <a:p>
            <a:r>
              <a:rPr lang="en-US" sz="4800" dirty="0" smtClean="0">
                <a:solidFill>
                  <a:srgbClr val="000000"/>
                </a:solidFill>
                <a:latin typeface="Varial Rounded   ExtCond" panose="02000608020000020000" pitchFamily="50" charset="-94"/>
              </a:rPr>
              <a:t>ARCHITECTURE</a:t>
            </a:r>
            <a:endParaRPr lang="en-US" sz="4800" dirty="0">
              <a:latin typeface="Varial Rounded   ExtCond" panose="02000608020000020000" pitchFamily="50" charset="-94"/>
            </a:endParaRPr>
          </a:p>
        </p:txBody>
      </p:sp>
      <p:sp>
        <p:nvSpPr>
          <p:cNvPr id="3" name="Dikdörtgen 2"/>
          <p:cNvSpPr/>
          <p:nvPr/>
        </p:nvSpPr>
        <p:spPr>
          <a:xfrm>
            <a:off x="3302000" y="1583025"/>
            <a:ext cx="6096000" cy="4524315"/>
          </a:xfrm>
          <a:prstGeom prst="rect">
            <a:avLst/>
          </a:prstGeom>
        </p:spPr>
        <p:txBody>
          <a:bodyPr>
            <a:spAutoFit/>
          </a:bodyPr>
          <a:lstStyle/>
          <a:p>
            <a:r>
              <a:rPr lang="en-US" sz="3600" dirty="0" smtClean="0">
                <a:solidFill>
                  <a:srgbClr val="C00000"/>
                </a:solidFill>
                <a:latin typeface="Varial Rounded   ExtCond" panose="02000608020000020000" pitchFamily="50" charset="-94"/>
              </a:rPr>
              <a:t>Cassandra </a:t>
            </a:r>
            <a:r>
              <a:rPr lang="en-US" sz="3600" dirty="0">
                <a:solidFill>
                  <a:srgbClr val="C00000"/>
                </a:solidFill>
                <a:latin typeface="Varial Rounded   ExtCond" panose="02000608020000020000" pitchFamily="50" charset="-94"/>
              </a:rPr>
              <a:t>was developed as a peer to peer distributed system where all nodes serve the same functions, meaning there is </a:t>
            </a:r>
            <a:r>
              <a:rPr lang="en-US" sz="3600" b="1" dirty="0">
                <a:solidFill>
                  <a:srgbClr val="C00000"/>
                </a:solidFill>
                <a:latin typeface="Varial Rounded   ExtCond" panose="02000608020000020000" pitchFamily="50" charset="-94"/>
              </a:rPr>
              <a:t>no single point of failure</a:t>
            </a:r>
            <a:r>
              <a:rPr lang="en-US" sz="3600" dirty="0" smtClean="0">
                <a:solidFill>
                  <a:srgbClr val="C00000"/>
                </a:solidFill>
                <a:latin typeface="Varial Rounded   ExtCond" panose="02000608020000020000" pitchFamily="50" charset="-94"/>
              </a:rPr>
              <a:t>.</a:t>
            </a:r>
            <a:endParaRPr lang="tr-TR" sz="3600" dirty="0" smtClean="0">
              <a:solidFill>
                <a:srgbClr val="C00000"/>
              </a:solidFill>
              <a:latin typeface="Varial Rounded   ExtCond" panose="02000608020000020000" pitchFamily="50" charset="-94"/>
            </a:endParaRPr>
          </a:p>
          <a:p>
            <a:endParaRPr lang="tr-TR" sz="3600" dirty="0">
              <a:solidFill>
                <a:srgbClr val="C00000"/>
              </a:solidFill>
              <a:latin typeface="Varial Rounded   ExtCond" panose="02000608020000020000" pitchFamily="50" charset="-94"/>
            </a:endParaRPr>
          </a:p>
          <a:p>
            <a:r>
              <a:rPr lang="en-US" sz="3600" dirty="0" smtClean="0">
                <a:solidFill>
                  <a:srgbClr val="C00000"/>
                </a:solidFill>
                <a:latin typeface="Varial Rounded   ExtCond" panose="02000608020000020000" pitchFamily="50" charset="-94"/>
              </a:rPr>
              <a:t> </a:t>
            </a:r>
            <a:r>
              <a:rPr lang="en-US" sz="3600" dirty="0">
                <a:solidFill>
                  <a:srgbClr val="C00000"/>
                </a:solidFill>
                <a:latin typeface="Varial Rounded   ExtCond" panose="02000608020000020000" pitchFamily="50" charset="-94"/>
              </a:rPr>
              <a:t>One of Cassandra’s greatest strength is its availability and scaling, it achieves this through a fully distributed system where data is replicated across multiple nodes according to user settings. </a:t>
            </a:r>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4576" y="0"/>
            <a:ext cx="1037424" cy="693188"/>
          </a:xfrm>
          <a:prstGeom prst="rect">
            <a:avLst/>
          </a:prstGeom>
        </p:spPr>
      </p:pic>
    </p:spTree>
    <p:extLst>
      <p:ext uri="{BB962C8B-B14F-4D97-AF65-F5344CB8AC3E}">
        <p14:creationId xmlns:p14="http://schemas.microsoft.com/office/powerpoint/2010/main" val="22226575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pic>
        <p:nvPicPr>
          <p:cNvPr id="2" name="Resim 1"/>
          <p:cNvPicPr>
            <a:picLocks noChangeAspect="1"/>
          </p:cNvPicPr>
          <p:nvPr/>
        </p:nvPicPr>
        <p:blipFill>
          <a:blip r:embed="rId3"/>
          <a:stretch>
            <a:fillRect/>
          </a:stretch>
        </p:blipFill>
        <p:spPr>
          <a:xfrm>
            <a:off x="1884713" y="-1"/>
            <a:ext cx="10257590" cy="6394359"/>
          </a:xfrm>
          <a:prstGeom prst="rect">
            <a:avLst/>
          </a:prstGeom>
        </p:spPr>
      </p:pic>
      <p:sp>
        <p:nvSpPr>
          <p:cNvPr id="3" name="Dikdörtgen 2"/>
          <p:cNvSpPr/>
          <p:nvPr/>
        </p:nvSpPr>
        <p:spPr>
          <a:xfrm>
            <a:off x="2049813" y="5852079"/>
            <a:ext cx="8407400" cy="400110"/>
          </a:xfrm>
          <a:prstGeom prst="rect">
            <a:avLst/>
          </a:prstGeom>
        </p:spPr>
        <p:txBody>
          <a:bodyPr wrap="square">
            <a:spAutoFit/>
          </a:bodyPr>
          <a:lstStyle/>
          <a:p>
            <a:r>
              <a:rPr lang="en-US" sz="2000" dirty="0">
                <a:solidFill>
                  <a:srgbClr val="000000"/>
                </a:solidFill>
                <a:latin typeface="Times New Roman" panose="02020603050405020304" pitchFamily="18" charset="0"/>
              </a:rPr>
              <a:t>Cassandra write cycle as shown by Netflix’s Cassandra production rollout team. </a:t>
            </a:r>
            <a:endParaRPr lang="en-US" sz="2000" dirty="0"/>
          </a:p>
        </p:txBody>
      </p:sp>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4576" y="0"/>
            <a:ext cx="1037424" cy="693188"/>
          </a:xfrm>
          <a:prstGeom prst="rect">
            <a:avLst/>
          </a:prstGeom>
        </p:spPr>
      </p:pic>
    </p:spTree>
    <p:extLst>
      <p:ext uri="{BB962C8B-B14F-4D97-AF65-F5344CB8AC3E}">
        <p14:creationId xmlns:p14="http://schemas.microsoft.com/office/powerpoint/2010/main" val="3748639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2" name="Dikdörtgen 1"/>
          <p:cNvSpPr/>
          <p:nvPr/>
        </p:nvSpPr>
        <p:spPr>
          <a:xfrm>
            <a:off x="3047999" y="1630283"/>
            <a:ext cx="6096000" cy="4401205"/>
          </a:xfrm>
          <a:prstGeom prst="rect">
            <a:avLst/>
          </a:prstGeom>
        </p:spPr>
        <p:txBody>
          <a:bodyPr>
            <a:spAutoFit/>
          </a:bodyPr>
          <a:lstStyle/>
          <a:p>
            <a:r>
              <a:rPr lang="en-US" sz="4000" dirty="0" smtClean="0">
                <a:solidFill>
                  <a:srgbClr val="000000"/>
                </a:solidFill>
                <a:latin typeface="Varial Rounded   ExtCond" panose="02000608020000020000" pitchFamily="50" charset="-94"/>
              </a:rPr>
              <a:t>• </a:t>
            </a:r>
            <a:r>
              <a:rPr lang="en-US" sz="4000" dirty="0">
                <a:solidFill>
                  <a:srgbClr val="000000"/>
                </a:solidFill>
                <a:latin typeface="Varial Rounded   ExtCond" panose="02000608020000020000" pitchFamily="50" charset="-94"/>
              </a:rPr>
              <a:t>Gigabyte to Petabyte scalability </a:t>
            </a:r>
          </a:p>
          <a:p>
            <a:r>
              <a:rPr lang="en-US" sz="4000" dirty="0">
                <a:solidFill>
                  <a:srgbClr val="000000"/>
                </a:solidFill>
                <a:latin typeface="Varial Rounded   ExtCond" panose="02000608020000020000" pitchFamily="50" charset="-94"/>
              </a:rPr>
              <a:t>• Flexible Schema Design </a:t>
            </a:r>
          </a:p>
          <a:p>
            <a:r>
              <a:rPr lang="en-US" sz="4000" dirty="0">
                <a:solidFill>
                  <a:srgbClr val="000000"/>
                </a:solidFill>
                <a:latin typeface="Varial Rounded   ExtCond" panose="02000608020000020000" pitchFamily="50" charset="-94"/>
              </a:rPr>
              <a:t>• Linear Performance of gains through node addition </a:t>
            </a:r>
          </a:p>
          <a:p>
            <a:r>
              <a:rPr lang="en-US" sz="4000" dirty="0">
                <a:solidFill>
                  <a:srgbClr val="000000"/>
                </a:solidFill>
                <a:latin typeface="Varial Rounded   ExtCond" panose="02000608020000020000" pitchFamily="50" charset="-94"/>
              </a:rPr>
              <a:t>• </a:t>
            </a:r>
            <a:r>
              <a:rPr lang="en-US" sz="4000" b="1" dirty="0">
                <a:solidFill>
                  <a:srgbClr val="000000"/>
                </a:solidFill>
                <a:latin typeface="Varial Rounded   ExtCond" panose="02000608020000020000" pitchFamily="50" charset="-94"/>
              </a:rPr>
              <a:t>C</a:t>
            </a:r>
            <a:r>
              <a:rPr lang="en-US" sz="4000" dirty="0">
                <a:solidFill>
                  <a:srgbClr val="000000"/>
                </a:solidFill>
                <a:latin typeface="Varial Rounded   ExtCond" panose="02000608020000020000" pitchFamily="50" charset="-94"/>
              </a:rPr>
              <a:t>assandra </a:t>
            </a:r>
            <a:r>
              <a:rPr lang="en-US" sz="4000" b="1" dirty="0">
                <a:solidFill>
                  <a:srgbClr val="000000"/>
                </a:solidFill>
                <a:latin typeface="Varial Rounded   ExtCond" panose="02000608020000020000" pitchFamily="50" charset="-94"/>
              </a:rPr>
              <a:t>Q</a:t>
            </a:r>
            <a:r>
              <a:rPr lang="en-US" sz="4000" dirty="0">
                <a:solidFill>
                  <a:srgbClr val="000000"/>
                </a:solidFill>
                <a:latin typeface="Varial Rounded   ExtCond" panose="02000608020000020000" pitchFamily="50" charset="-94"/>
              </a:rPr>
              <a:t>uery </a:t>
            </a:r>
            <a:r>
              <a:rPr lang="en-US" sz="4000" b="1" dirty="0">
                <a:solidFill>
                  <a:srgbClr val="000000"/>
                </a:solidFill>
                <a:latin typeface="Varial Rounded   ExtCond" panose="02000608020000020000" pitchFamily="50" charset="-94"/>
              </a:rPr>
              <a:t>L</a:t>
            </a:r>
            <a:r>
              <a:rPr lang="en-US" sz="4000" dirty="0">
                <a:solidFill>
                  <a:srgbClr val="000000"/>
                </a:solidFill>
                <a:latin typeface="Varial Rounded   ExtCond" panose="02000608020000020000" pitchFamily="50" charset="-94"/>
              </a:rPr>
              <a:t>anguage (like SQL) </a:t>
            </a:r>
          </a:p>
          <a:p>
            <a:r>
              <a:rPr lang="en-US" sz="4000" dirty="0">
                <a:solidFill>
                  <a:srgbClr val="000000"/>
                </a:solidFill>
                <a:latin typeface="Varial Rounded   ExtCond" panose="02000608020000020000" pitchFamily="50" charset="-94"/>
              </a:rPr>
              <a:t>• Data Compression </a:t>
            </a:r>
          </a:p>
          <a:p>
            <a:r>
              <a:rPr lang="en-US" sz="4000" dirty="0">
                <a:solidFill>
                  <a:srgbClr val="000000"/>
                </a:solidFill>
                <a:latin typeface="Varial Rounded   ExtCond" panose="02000608020000020000" pitchFamily="50" charset="-94"/>
              </a:rPr>
              <a:t>• No need for separate caching layer </a:t>
            </a:r>
          </a:p>
          <a:p>
            <a:r>
              <a:rPr lang="en-US" sz="4000" dirty="0">
                <a:solidFill>
                  <a:srgbClr val="000000"/>
                </a:solidFill>
                <a:latin typeface="Varial Rounded   ExtCond" panose="02000608020000020000" pitchFamily="50" charset="-94"/>
              </a:rPr>
              <a:t>• Tunable data consistency </a:t>
            </a:r>
          </a:p>
        </p:txBody>
      </p:sp>
      <p:sp>
        <p:nvSpPr>
          <p:cNvPr id="3" name="Dikdörtgen 2"/>
          <p:cNvSpPr/>
          <p:nvPr/>
        </p:nvSpPr>
        <p:spPr>
          <a:xfrm>
            <a:off x="4618383" y="375959"/>
            <a:ext cx="2955233" cy="769441"/>
          </a:xfrm>
          <a:prstGeom prst="rect">
            <a:avLst/>
          </a:prstGeom>
        </p:spPr>
        <p:txBody>
          <a:bodyPr wrap="none">
            <a:spAutoFit/>
          </a:bodyPr>
          <a:lstStyle/>
          <a:p>
            <a:r>
              <a:rPr lang="en-US" sz="4400" dirty="0">
                <a:solidFill>
                  <a:srgbClr val="000000"/>
                </a:solidFill>
                <a:latin typeface="Varial Rounded   ExtCond" panose="02000608020000020000" pitchFamily="50" charset="-94"/>
              </a:rPr>
              <a:t>Strengths of Cassandra </a:t>
            </a:r>
          </a:p>
        </p:txBody>
      </p:sp>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4576" y="0"/>
            <a:ext cx="1037424" cy="693188"/>
          </a:xfrm>
          <a:prstGeom prst="rect">
            <a:avLst/>
          </a:prstGeom>
        </p:spPr>
      </p:pic>
    </p:spTree>
    <p:extLst>
      <p:ext uri="{BB962C8B-B14F-4D97-AF65-F5344CB8AC3E}">
        <p14:creationId xmlns:p14="http://schemas.microsoft.com/office/powerpoint/2010/main" val="29876107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2" name="Dikdörtgen 1"/>
          <p:cNvSpPr/>
          <p:nvPr/>
        </p:nvSpPr>
        <p:spPr>
          <a:xfrm>
            <a:off x="5405871" y="450334"/>
            <a:ext cx="1648593" cy="830997"/>
          </a:xfrm>
          <a:prstGeom prst="rect">
            <a:avLst/>
          </a:prstGeom>
        </p:spPr>
        <p:txBody>
          <a:bodyPr wrap="none">
            <a:spAutoFit/>
          </a:bodyPr>
          <a:lstStyle/>
          <a:p>
            <a:r>
              <a:rPr lang="en-US" sz="4800" dirty="0">
                <a:solidFill>
                  <a:srgbClr val="000000"/>
                </a:solidFill>
                <a:latin typeface="Varial Rounded   ExtCond" panose="02000608020000020000" pitchFamily="50" charset="-94"/>
              </a:rPr>
              <a:t>Data Model </a:t>
            </a:r>
            <a:endParaRPr lang="en-US" sz="4800" dirty="0">
              <a:latin typeface="Varial Rounded   ExtCond" panose="02000608020000020000" pitchFamily="50" charset="-94"/>
            </a:endParaRPr>
          </a:p>
        </p:txBody>
      </p:sp>
      <p:pic>
        <p:nvPicPr>
          <p:cNvPr id="3" name="Resim 2"/>
          <p:cNvPicPr>
            <a:picLocks noChangeAspect="1"/>
          </p:cNvPicPr>
          <p:nvPr/>
        </p:nvPicPr>
        <p:blipFill>
          <a:blip r:embed="rId3"/>
          <a:stretch>
            <a:fillRect/>
          </a:stretch>
        </p:blipFill>
        <p:spPr>
          <a:xfrm>
            <a:off x="2160876" y="2133600"/>
            <a:ext cx="9787175" cy="3193420"/>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4576" y="0"/>
            <a:ext cx="1037424" cy="693188"/>
          </a:xfrm>
          <a:prstGeom prst="rect">
            <a:avLst/>
          </a:prstGeom>
        </p:spPr>
      </p:pic>
    </p:spTree>
    <p:extLst>
      <p:ext uri="{BB962C8B-B14F-4D97-AF65-F5344CB8AC3E}">
        <p14:creationId xmlns:p14="http://schemas.microsoft.com/office/powerpoint/2010/main" val="24917959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2" name="Dikdörtgen 1"/>
          <p:cNvSpPr/>
          <p:nvPr/>
        </p:nvSpPr>
        <p:spPr>
          <a:xfrm>
            <a:off x="5611412" y="780534"/>
            <a:ext cx="1266693" cy="769441"/>
          </a:xfrm>
          <a:prstGeom prst="rect">
            <a:avLst/>
          </a:prstGeom>
        </p:spPr>
        <p:txBody>
          <a:bodyPr wrap="none">
            <a:spAutoFit/>
          </a:bodyPr>
          <a:lstStyle/>
          <a:p>
            <a:r>
              <a:rPr lang="en-US" sz="4400" b="1" dirty="0" smtClean="0">
                <a:solidFill>
                  <a:srgbClr val="000000"/>
                </a:solidFill>
                <a:latin typeface="Varial Rounded   ExtCond" panose="02000608020000020000" pitchFamily="50" charset="-94"/>
              </a:rPr>
              <a:t>CLUSTER</a:t>
            </a:r>
            <a:r>
              <a:rPr lang="en-US" sz="4000" b="1" dirty="0" smtClean="0">
                <a:solidFill>
                  <a:srgbClr val="000000"/>
                </a:solidFill>
                <a:latin typeface="Varial Rounded   ExtCond" panose="02000608020000020000" pitchFamily="50" charset="-94"/>
              </a:rPr>
              <a:t> </a:t>
            </a:r>
            <a:endParaRPr lang="en-US" sz="4000" dirty="0">
              <a:latin typeface="Varial Rounded   ExtCond" panose="02000608020000020000" pitchFamily="50" charset="-94"/>
            </a:endParaRPr>
          </a:p>
        </p:txBody>
      </p:sp>
      <p:sp>
        <p:nvSpPr>
          <p:cNvPr id="3" name="Dikdörtgen 2"/>
          <p:cNvSpPr/>
          <p:nvPr/>
        </p:nvSpPr>
        <p:spPr>
          <a:xfrm>
            <a:off x="2159000" y="2551837"/>
            <a:ext cx="9766300" cy="2554545"/>
          </a:xfrm>
          <a:prstGeom prst="rect">
            <a:avLst/>
          </a:prstGeom>
        </p:spPr>
        <p:txBody>
          <a:bodyPr wrap="square">
            <a:spAutoFit/>
          </a:bodyPr>
          <a:lstStyle/>
          <a:p>
            <a:r>
              <a:rPr lang="en-US" sz="4000" dirty="0">
                <a:solidFill>
                  <a:srgbClr val="000000"/>
                </a:solidFill>
                <a:latin typeface="Varial Rounded   ExtCond" panose="02000608020000020000" pitchFamily="50" charset="-94"/>
              </a:rPr>
              <a:t>It is not probably the best choice if you only have one node in Cassandra. Usually a user creates several nodes that will form a ring and uses a peer-to-peer protocol for data replication. So in case of one node going down the node having the data replica responds to the query. The ring is the outer most structure in Cassandra. They call this ring cluster. </a:t>
            </a:r>
            <a:endParaRPr lang="en-US" sz="4000" dirty="0">
              <a:latin typeface="Varial Rounded   ExtCond" panose="02000608020000020000" pitchFamily="50" charset="-94"/>
            </a:endParaRPr>
          </a:p>
        </p:txBody>
      </p:sp>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4576" y="0"/>
            <a:ext cx="1037424" cy="693188"/>
          </a:xfrm>
          <a:prstGeom prst="rect">
            <a:avLst/>
          </a:prstGeom>
        </p:spPr>
      </p:pic>
    </p:spTree>
    <p:extLst>
      <p:ext uri="{BB962C8B-B14F-4D97-AF65-F5344CB8AC3E}">
        <p14:creationId xmlns:p14="http://schemas.microsoft.com/office/powerpoint/2010/main" val="14040890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2" name="Dikdörtgen 1"/>
          <p:cNvSpPr/>
          <p:nvPr/>
        </p:nvSpPr>
        <p:spPr>
          <a:xfrm>
            <a:off x="5362177" y="437634"/>
            <a:ext cx="1575496" cy="754053"/>
          </a:xfrm>
          <a:prstGeom prst="rect">
            <a:avLst/>
          </a:prstGeom>
        </p:spPr>
        <p:txBody>
          <a:bodyPr wrap="none">
            <a:spAutoFit/>
          </a:bodyPr>
          <a:lstStyle/>
          <a:p>
            <a:r>
              <a:rPr lang="en-US" sz="4300" b="1" dirty="0" smtClean="0">
                <a:solidFill>
                  <a:srgbClr val="000000"/>
                </a:solidFill>
                <a:latin typeface="Varial Rounded   ExtCond" panose="02000608020000020000" pitchFamily="50" charset="-94"/>
              </a:rPr>
              <a:t>KEYSPACES </a:t>
            </a:r>
            <a:endParaRPr lang="en-US" sz="4300" dirty="0">
              <a:latin typeface="Varial Rounded   ExtCond" panose="02000608020000020000" pitchFamily="50" charset="-94"/>
            </a:endParaRPr>
          </a:p>
        </p:txBody>
      </p:sp>
      <p:sp>
        <p:nvSpPr>
          <p:cNvPr id="3" name="Dikdörtgen 2"/>
          <p:cNvSpPr/>
          <p:nvPr/>
        </p:nvSpPr>
        <p:spPr>
          <a:xfrm>
            <a:off x="1879600" y="1997839"/>
            <a:ext cx="10071100" cy="3416320"/>
          </a:xfrm>
          <a:prstGeom prst="rect">
            <a:avLst/>
          </a:prstGeom>
        </p:spPr>
        <p:txBody>
          <a:bodyPr wrap="square">
            <a:spAutoFit/>
          </a:bodyPr>
          <a:lstStyle/>
          <a:p>
            <a:r>
              <a:rPr lang="en-US" sz="3600" dirty="0">
                <a:solidFill>
                  <a:srgbClr val="000000"/>
                </a:solidFill>
                <a:latin typeface="Varial Rounded   ExtCond" panose="02000608020000020000" pitchFamily="50" charset="-94"/>
              </a:rPr>
              <a:t>The key space is the outermost container for data in Cassandra. It resembles the database in relational database. A cluster can hold several key spaces. In Cassandra when you create key space there are set of basic attributes you can set for it as follow: </a:t>
            </a:r>
          </a:p>
          <a:p>
            <a:r>
              <a:rPr lang="en-US" sz="3600" dirty="0">
                <a:solidFill>
                  <a:srgbClr val="000000"/>
                </a:solidFill>
                <a:latin typeface="Varial Rounded   ExtCond" panose="02000608020000020000" pitchFamily="50" charset="-94"/>
              </a:rPr>
              <a:t>a) </a:t>
            </a:r>
            <a:r>
              <a:rPr lang="en-US" sz="3600" b="1" dirty="0">
                <a:solidFill>
                  <a:srgbClr val="000000"/>
                </a:solidFill>
                <a:latin typeface="Varial Rounded   ExtCond" panose="02000608020000020000" pitchFamily="50" charset="-94"/>
              </a:rPr>
              <a:t>Replication Factor: </a:t>
            </a:r>
            <a:r>
              <a:rPr lang="en-US" sz="3600" dirty="0">
                <a:solidFill>
                  <a:srgbClr val="000000"/>
                </a:solidFill>
                <a:latin typeface="Varial Rounded   ExtCond" panose="02000608020000020000" pitchFamily="50" charset="-94"/>
              </a:rPr>
              <a:t>The number of nodes holding the replica of data </a:t>
            </a:r>
          </a:p>
          <a:p>
            <a:r>
              <a:rPr lang="en-US" sz="3600" dirty="0">
                <a:solidFill>
                  <a:srgbClr val="000000"/>
                </a:solidFill>
                <a:latin typeface="Varial Rounded   ExtCond" panose="02000608020000020000" pitchFamily="50" charset="-94"/>
              </a:rPr>
              <a:t>b) </a:t>
            </a:r>
            <a:r>
              <a:rPr lang="en-US" sz="3600" b="1" dirty="0">
                <a:solidFill>
                  <a:srgbClr val="000000"/>
                </a:solidFill>
                <a:latin typeface="Varial Rounded   ExtCond" panose="02000608020000020000" pitchFamily="50" charset="-94"/>
              </a:rPr>
              <a:t>Replica Placement Strategy: </a:t>
            </a:r>
            <a:r>
              <a:rPr lang="en-US" sz="3600" dirty="0">
                <a:solidFill>
                  <a:srgbClr val="000000"/>
                </a:solidFill>
                <a:latin typeface="Varial Rounded   ExtCond" panose="02000608020000020000" pitchFamily="50" charset="-94"/>
              </a:rPr>
              <a:t>The strategy the replication should happen </a:t>
            </a:r>
          </a:p>
          <a:p>
            <a:r>
              <a:rPr lang="en-US" sz="3600" dirty="0">
                <a:solidFill>
                  <a:srgbClr val="000000"/>
                </a:solidFill>
                <a:latin typeface="Varial Rounded   ExtCond" panose="02000608020000020000" pitchFamily="50" charset="-94"/>
              </a:rPr>
              <a:t>c) </a:t>
            </a:r>
            <a:r>
              <a:rPr lang="en-US" sz="3600" b="1" dirty="0">
                <a:solidFill>
                  <a:srgbClr val="000000"/>
                </a:solidFill>
                <a:latin typeface="Varial Rounded   ExtCond" panose="02000608020000020000" pitchFamily="50" charset="-94"/>
              </a:rPr>
              <a:t>Column Families: </a:t>
            </a:r>
            <a:r>
              <a:rPr lang="en-US" sz="3600" dirty="0">
                <a:solidFill>
                  <a:srgbClr val="000000"/>
                </a:solidFill>
                <a:latin typeface="Varial Rounded   ExtCond" panose="02000608020000020000" pitchFamily="50" charset="-94"/>
              </a:rPr>
              <a:t>Like a database having several tables a </a:t>
            </a:r>
            <a:r>
              <a:rPr lang="en-US" sz="3600" dirty="0" err="1">
                <a:solidFill>
                  <a:srgbClr val="000000"/>
                </a:solidFill>
                <a:latin typeface="Varial Rounded   ExtCond" panose="02000608020000020000" pitchFamily="50" charset="-94"/>
              </a:rPr>
              <a:t>Keyspace</a:t>
            </a:r>
            <a:r>
              <a:rPr lang="en-US" sz="3600" dirty="0">
                <a:solidFill>
                  <a:srgbClr val="000000"/>
                </a:solidFill>
                <a:latin typeface="Varial Rounded   ExtCond" panose="02000608020000020000" pitchFamily="50" charset="-94"/>
              </a:rPr>
              <a:t> can define many column families </a:t>
            </a:r>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4576" y="0"/>
            <a:ext cx="1037424" cy="693188"/>
          </a:xfrm>
          <a:prstGeom prst="rect">
            <a:avLst/>
          </a:prstGeom>
        </p:spPr>
      </p:pic>
    </p:spTree>
    <p:extLst>
      <p:ext uri="{BB962C8B-B14F-4D97-AF65-F5344CB8AC3E}">
        <p14:creationId xmlns:p14="http://schemas.microsoft.com/office/powerpoint/2010/main" val="26246150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2" name="Dikdörtgen 1"/>
          <p:cNvSpPr/>
          <p:nvPr/>
        </p:nvSpPr>
        <p:spPr>
          <a:xfrm>
            <a:off x="5471470" y="450334"/>
            <a:ext cx="1249060" cy="754053"/>
          </a:xfrm>
          <a:prstGeom prst="rect">
            <a:avLst/>
          </a:prstGeom>
        </p:spPr>
        <p:txBody>
          <a:bodyPr wrap="none">
            <a:spAutoFit/>
          </a:bodyPr>
          <a:lstStyle/>
          <a:p>
            <a:r>
              <a:rPr lang="en-US" sz="4300" b="1" smtClean="0">
                <a:solidFill>
                  <a:srgbClr val="000000"/>
                </a:solidFill>
                <a:latin typeface="Varial Rounded   ExtCond" panose="02000608020000020000" pitchFamily="50" charset="-94"/>
              </a:rPr>
              <a:t>COLUMN </a:t>
            </a:r>
            <a:endParaRPr lang="en-US" sz="4300" dirty="0">
              <a:latin typeface="Varial Rounded   ExtCond" panose="02000608020000020000" pitchFamily="50" charset="-94"/>
            </a:endParaRPr>
          </a:p>
        </p:txBody>
      </p:sp>
      <p:sp>
        <p:nvSpPr>
          <p:cNvPr id="3" name="Dikdörtgen 2"/>
          <p:cNvSpPr/>
          <p:nvPr/>
        </p:nvSpPr>
        <p:spPr>
          <a:xfrm>
            <a:off x="2108201" y="2413338"/>
            <a:ext cx="10034102" cy="2554545"/>
          </a:xfrm>
          <a:prstGeom prst="rect">
            <a:avLst/>
          </a:prstGeom>
        </p:spPr>
        <p:txBody>
          <a:bodyPr wrap="square">
            <a:spAutoFit/>
          </a:bodyPr>
          <a:lstStyle/>
          <a:p>
            <a:r>
              <a:rPr lang="en-US" sz="4000" dirty="0">
                <a:solidFill>
                  <a:srgbClr val="000000"/>
                </a:solidFill>
                <a:latin typeface="Varial Rounded   ExtCond" panose="02000608020000020000" pitchFamily="50" charset="-94"/>
              </a:rPr>
              <a:t>The basic building block in Cassandra is a column. The column is constructed of three parts: column name, column value and a timestamp. The column name and value are simply </a:t>
            </a:r>
            <a:r>
              <a:rPr lang="en-US" sz="4000" dirty="0" smtClean="0">
                <a:latin typeface="Varial Rounded   ExtCond" panose="02000608020000020000" pitchFamily="50" charset="-94"/>
              </a:rPr>
              <a:t>saved </a:t>
            </a:r>
            <a:r>
              <a:rPr lang="en-US" sz="4000" dirty="0">
                <a:latin typeface="Varial Rounded   ExtCond" panose="02000608020000020000" pitchFamily="50" charset="-94"/>
              </a:rPr>
              <a:t>as Java byte arrays. The timestamp is implementation of Cassandra </a:t>
            </a:r>
            <a:r>
              <a:rPr lang="en-US" sz="4000" dirty="0" err="1">
                <a:latin typeface="Varial Rounded   ExtCond" panose="02000608020000020000" pitchFamily="50" charset="-94"/>
              </a:rPr>
              <a:t>IClock</a:t>
            </a:r>
            <a:r>
              <a:rPr lang="en-US" sz="4000" dirty="0">
                <a:latin typeface="Varial Rounded   ExtCond" panose="02000608020000020000" pitchFamily="50" charset="-94"/>
              </a:rPr>
              <a:t> interface. The timestamp is used for internal Cassandra use and is not accessible or editable by the user. </a:t>
            </a:r>
          </a:p>
        </p:txBody>
      </p:sp>
      <p:pic>
        <p:nvPicPr>
          <p:cNvPr id="4" name="Resim 3"/>
          <p:cNvPicPr>
            <a:picLocks noChangeAspect="1"/>
          </p:cNvPicPr>
          <p:nvPr/>
        </p:nvPicPr>
        <p:blipFill>
          <a:blip r:embed="rId3"/>
          <a:stretch>
            <a:fillRect/>
          </a:stretch>
        </p:blipFill>
        <p:spPr>
          <a:xfrm>
            <a:off x="3228176" y="1106153"/>
            <a:ext cx="5746858" cy="1438264"/>
          </a:xfrm>
          <a:prstGeom prst="rect">
            <a:avLst/>
          </a:prstGeom>
        </p:spPr>
      </p:pic>
      <p:sp>
        <p:nvSpPr>
          <p:cNvPr id="5" name="Dikdörtgen 4"/>
          <p:cNvSpPr/>
          <p:nvPr/>
        </p:nvSpPr>
        <p:spPr>
          <a:xfrm>
            <a:off x="2692400" y="5032801"/>
            <a:ext cx="6096000" cy="1631216"/>
          </a:xfrm>
          <a:prstGeom prst="rect">
            <a:avLst/>
          </a:prstGeom>
        </p:spPr>
        <p:txBody>
          <a:bodyPr>
            <a:spAutoFit/>
          </a:bodyPr>
          <a:lstStyle/>
          <a:p>
            <a:r>
              <a:rPr lang="en-US" sz="2000" dirty="0">
                <a:solidFill>
                  <a:srgbClr val="000000"/>
                </a:solidFill>
                <a:latin typeface="Times New Roman" panose="02020603050405020304" pitchFamily="18" charset="0"/>
              </a:rPr>
              <a:t>{ </a:t>
            </a:r>
          </a:p>
          <a:p>
            <a:r>
              <a:rPr lang="en-US" sz="2000" dirty="0">
                <a:solidFill>
                  <a:srgbClr val="000000"/>
                </a:solidFill>
                <a:latin typeface="Times New Roman" panose="02020603050405020304" pitchFamily="18" charset="0"/>
              </a:rPr>
              <a:t>"name": "email", </a:t>
            </a:r>
          </a:p>
          <a:p>
            <a:r>
              <a:rPr lang="en-US" sz="2000" dirty="0">
                <a:solidFill>
                  <a:srgbClr val="000000"/>
                </a:solidFill>
                <a:latin typeface="Times New Roman" panose="02020603050405020304" pitchFamily="18" charset="0"/>
              </a:rPr>
              <a:t>"value: "me@example.com", </a:t>
            </a:r>
          </a:p>
          <a:p>
            <a:r>
              <a:rPr lang="en-US" sz="2000" dirty="0">
                <a:solidFill>
                  <a:srgbClr val="000000"/>
                </a:solidFill>
                <a:latin typeface="Times New Roman" panose="02020603050405020304" pitchFamily="18" charset="0"/>
              </a:rPr>
              <a:t>"timestamp": 1274654183103300 </a:t>
            </a:r>
          </a:p>
          <a:p>
            <a:r>
              <a:rPr lang="en-US" sz="2000" dirty="0">
                <a:solidFill>
                  <a:srgbClr val="000000"/>
                </a:solidFill>
                <a:latin typeface="Times New Roman" panose="02020603050405020304" pitchFamily="18" charset="0"/>
              </a:rPr>
              <a:t>} </a:t>
            </a:r>
            <a:endParaRPr lang="en-US" sz="2000" dirty="0"/>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4576" y="0"/>
            <a:ext cx="1037424" cy="693188"/>
          </a:xfrm>
          <a:prstGeom prst="rect">
            <a:avLst/>
          </a:prstGeom>
        </p:spPr>
      </p:pic>
    </p:spTree>
    <p:extLst>
      <p:ext uri="{BB962C8B-B14F-4D97-AF65-F5344CB8AC3E}">
        <p14:creationId xmlns:p14="http://schemas.microsoft.com/office/powerpoint/2010/main" val="630773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sp>
        <p:nvSpPr>
          <p:cNvPr id="5" name="Metin kutusu 4"/>
          <p:cNvSpPr txBox="1"/>
          <p:nvPr/>
        </p:nvSpPr>
        <p:spPr>
          <a:xfrm>
            <a:off x="1841379" y="2284055"/>
            <a:ext cx="10247244" cy="4154984"/>
          </a:xfrm>
          <a:prstGeom prst="rect">
            <a:avLst/>
          </a:prstGeom>
          <a:noFill/>
        </p:spPr>
        <p:txBody>
          <a:bodyPr wrap="square" rtlCol="0">
            <a:spAutoFit/>
          </a:bodyPr>
          <a:lstStyle/>
          <a:p>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 WHAT IS JSON ? </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p>
          <a:p>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num</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1</a:t>
            </a:r>
            <a:r>
              <a:rPr lang="en-US" sz="2400" dirty="0" smtClean="0">
                <a:solidFill>
                  <a:schemeClr val="accent1">
                    <a:lumMod val="50000"/>
                  </a:schemeClr>
                </a:solidFill>
                <a:latin typeface="Courier New" panose="02070309020205020404" pitchFamily="49" charset="0"/>
                <a:cs typeface="Courier New" panose="02070309020205020404" pitchFamily="49" charset="0"/>
              </a:rPr>
              <a:t>", "</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expr</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 {"</a:t>
            </a:r>
            <a:r>
              <a:rPr lang="en-US" sz="2400" b="1" dirty="0" smtClean="0">
                <a:solidFill>
                  <a:schemeClr val="accent1">
                    <a:lumMod val="50000"/>
                  </a:schemeClr>
                </a:solidFill>
                <a:latin typeface="Courier New" panose="02070309020205020404" pitchFamily="49" charset="0"/>
                <a:cs typeface="Courier New" panose="02070309020205020404" pitchFamily="49" charset="0"/>
              </a:rPr>
              <a:t>JSON is a syntax for storing and exchanging data. </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endParaRPr lang="tr-TR" sz="2400" dirty="0" smtClean="0">
              <a:solidFill>
                <a:schemeClr val="accent1">
                  <a:lumMod val="50000"/>
                </a:schemeClr>
              </a:solidFill>
              <a:latin typeface="Courier New" panose="02070309020205020404" pitchFamily="49" charset="0"/>
              <a:cs typeface="Courier New" panose="02070309020205020404" pitchFamily="49" charset="0"/>
            </a:endParaRPr>
          </a:p>
          <a:p>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num</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a:solidFill>
                  <a:schemeClr val="accent1">
                    <a:lumMod val="50000"/>
                  </a:schemeClr>
                </a:solidFill>
                <a:latin typeface="Courier New" panose="02070309020205020404" pitchFamily="49" charset="0"/>
                <a:cs typeface="Courier New" panose="02070309020205020404" pitchFamily="49" charset="0"/>
              </a:rPr>
              <a:t>2</a:t>
            </a:r>
            <a:r>
              <a:rPr lang="en-US" sz="2400" dirty="0" smtClean="0">
                <a:solidFill>
                  <a:schemeClr val="accent1">
                    <a:lumMod val="50000"/>
                  </a:schemeClr>
                </a:solidFill>
                <a:latin typeface="Courier New" panose="02070309020205020404" pitchFamily="49" charset="0"/>
                <a:cs typeface="Courier New" panose="02070309020205020404" pitchFamily="49" charset="0"/>
              </a:rPr>
              <a:t>", "</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expr</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 {"</a:t>
            </a:r>
            <a:r>
              <a:rPr lang="en-US" sz="2400" b="1" dirty="0" smtClean="0">
                <a:solidFill>
                  <a:schemeClr val="accent1">
                    <a:lumMod val="50000"/>
                  </a:schemeClr>
                </a:solidFill>
                <a:latin typeface="Courier New" panose="02070309020205020404" pitchFamily="49" charset="0"/>
                <a:cs typeface="Courier New" panose="02070309020205020404" pitchFamily="49" charset="0"/>
              </a:rPr>
              <a:t>JSON is an easier-to-use alternative to XML.</a:t>
            </a:r>
            <a:r>
              <a:rPr lang="tr-TR" sz="2400" b="1" dirty="0" smtClean="0">
                <a:solidFill>
                  <a:schemeClr val="accent1">
                    <a:lumMod val="50000"/>
                  </a:schemeClr>
                </a:solidFill>
                <a:latin typeface="Courier New" panose="02070309020205020404" pitchFamily="49" charset="0"/>
                <a:cs typeface="Courier New" panose="02070309020205020404" pitchFamily="49" charset="0"/>
              </a:rPr>
              <a:t> </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endParaRPr lang="tr-TR" sz="2400" dirty="0" smtClean="0">
              <a:solidFill>
                <a:schemeClr val="accent1">
                  <a:lumMod val="50000"/>
                </a:schemeClr>
              </a:solidFill>
              <a:latin typeface="Courier New" panose="02070309020205020404" pitchFamily="49" charset="0"/>
              <a:cs typeface="Courier New" panose="02070309020205020404" pitchFamily="49" charset="0"/>
            </a:endParaRPr>
          </a:p>
          <a:p>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num</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a:solidFill>
                  <a:schemeClr val="accent1">
                    <a:lumMod val="50000"/>
                  </a:schemeClr>
                </a:solidFill>
                <a:latin typeface="Courier New" panose="02070309020205020404" pitchFamily="49" charset="0"/>
                <a:cs typeface="Courier New" panose="02070309020205020404" pitchFamily="49" charset="0"/>
              </a:rPr>
              <a:t>3</a:t>
            </a:r>
            <a:r>
              <a:rPr lang="en-US" sz="2400" dirty="0" smtClean="0">
                <a:solidFill>
                  <a:schemeClr val="accent1">
                    <a:lumMod val="50000"/>
                  </a:schemeClr>
                </a:solidFill>
                <a:latin typeface="Courier New" panose="02070309020205020404" pitchFamily="49" charset="0"/>
                <a:cs typeface="Courier New" panose="02070309020205020404" pitchFamily="49" charset="0"/>
              </a:rPr>
              <a:t>", "</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expr</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 {"</a:t>
            </a:r>
            <a:r>
              <a:rPr lang="tr-TR" sz="2400" b="1" dirty="0" smtClean="0">
                <a:solidFill>
                  <a:schemeClr val="accent1">
                    <a:lumMod val="50000"/>
                  </a:schemeClr>
                </a:solidFill>
                <a:latin typeface="Courier New" panose="02070309020205020404" pitchFamily="49" charset="0"/>
                <a:cs typeface="Courier New" panose="02070309020205020404" pitchFamily="49" charset="0"/>
              </a:rPr>
              <a:t>JSON i</a:t>
            </a:r>
            <a:r>
              <a:rPr lang="en-US" sz="2400" b="1" dirty="0" smtClean="0">
                <a:solidFill>
                  <a:schemeClr val="accent1">
                    <a:lumMod val="50000"/>
                  </a:schemeClr>
                </a:solidFill>
                <a:latin typeface="Courier New" panose="02070309020205020404" pitchFamily="49" charset="0"/>
                <a:cs typeface="Courier New" panose="02070309020205020404" pitchFamily="49" charset="0"/>
              </a:rPr>
              <a:t>s lightweight format for exchanging data </a:t>
            </a:r>
            <a:r>
              <a:rPr lang="tr-TR" sz="2400" b="1" dirty="0" smtClean="0">
                <a:solidFill>
                  <a:schemeClr val="accent1">
                    <a:lumMod val="50000"/>
                  </a:schemeClr>
                </a:solidFill>
                <a:latin typeface="Courier New" panose="02070309020205020404" pitchFamily="49" charset="0"/>
                <a:cs typeface="Courier New" panose="02070309020205020404" pitchFamily="49" charset="0"/>
              </a:rPr>
              <a:t>b/w </a:t>
            </a:r>
            <a:r>
              <a:rPr lang="en-US" sz="2400" b="1" dirty="0" smtClean="0">
                <a:solidFill>
                  <a:schemeClr val="accent1">
                    <a:lumMod val="50000"/>
                  </a:schemeClr>
                </a:solidFill>
                <a:latin typeface="Courier New" panose="02070309020205020404" pitchFamily="49" charset="0"/>
                <a:cs typeface="Courier New" panose="02070309020205020404" pitchFamily="49" charset="0"/>
              </a:rPr>
              <a:t>the client and server</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endParaRPr lang="tr-TR" sz="2400" dirty="0" smtClean="0">
              <a:solidFill>
                <a:schemeClr val="accent1">
                  <a:lumMod val="50000"/>
                </a:schemeClr>
              </a:solidFill>
              <a:latin typeface="Courier New" panose="02070309020205020404" pitchFamily="49" charset="0"/>
              <a:cs typeface="Courier New" panose="02070309020205020404" pitchFamily="49" charset="0"/>
            </a:endParaRPr>
          </a:p>
          <a:p>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num</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4</a:t>
            </a:r>
            <a:r>
              <a:rPr lang="en-US" sz="2400" dirty="0" smtClean="0">
                <a:solidFill>
                  <a:schemeClr val="accent1">
                    <a:lumMod val="50000"/>
                  </a:schemeClr>
                </a:solidFill>
                <a:latin typeface="Courier New" panose="02070309020205020404" pitchFamily="49" charset="0"/>
                <a:cs typeface="Courier New" panose="02070309020205020404" pitchFamily="49" charset="0"/>
              </a:rPr>
              <a:t>", "</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expr</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 {"</a:t>
            </a:r>
            <a:r>
              <a:rPr lang="en-US" sz="2400" b="1" dirty="0" smtClean="0">
                <a:solidFill>
                  <a:schemeClr val="accent1">
                    <a:lumMod val="50000"/>
                  </a:schemeClr>
                </a:solidFill>
                <a:latin typeface="Courier New" panose="02070309020205020404" pitchFamily="49" charset="0"/>
                <a:cs typeface="Courier New" panose="02070309020205020404" pitchFamily="49" charset="0"/>
              </a:rPr>
              <a:t>JSON</a:t>
            </a:r>
            <a:r>
              <a:rPr lang="tr-TR" sz="2400" b="1" dirty="0" smtClean="0">
                <a:solidFill>
                  <a:schemeClr val="accent1">
                    <a:lumMod val="50000"/>
                  </a:schemeClr>
                </a:solidFill>
                <a:latin typeface="Courier New" panose="02070309020205020404" pitchFamily="49" charset="0"/>
                <a:cs typeface="Courier New" panose="02070309020205020404" pitchFamily="49" charset="0"/>
              </a:rPr>
              <a:t> is not a </a:t>
            </a:r>
            <a:r>
              <a:rPr lang="tr-TR" sz="2400" b="1" dirty="0" err="1" smtClean="0">
                <a:solidFill>
                  <a:schemeClr val="accent1">
                    <a:lumMod val="50000"/>
                  </a:schemeClr>
                </a:solidFill>
                <a:latin typeface="Courier New" panose="02070309020205020404" pitchFamily="49" charset="0"/>
                <a:cs typeface="Courier New" panose="02070309020205020404" pitchFamily="49" charset="0"/>
              </a:rPr>
              <a:t>Programing</a:t>
            </a:r>
            <a:r>
              <a:rPr lang="tr-TR" sz="2400" b="1" dirty="0" smtClean="0">
                <a:solidFill>
                  <a:schemeClr val="accent1">
                    <a:lumMod val="50000"/>
                  </a:schemeClr>
                </a:solidFill>
                <a:latin typeface="Courier New" panose="02070309020205020404" pitchFamily="49" charset="0"/>
                <a:cs typeface="Courier New" panose="02070309020205020404" pitchFamily="49" charset="0"/>
              </a:rPr>
              <a:t> Language</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endParaRPr lang="tr-TR" sz="2400" dirty="0" smtClean="0">
              <a:solidFill>
                <a:schemeClr val="accent1">
                  <a:lumMod val="50000"/>
                </a:schemeClr>
              </a:solidFill>
              <a:latin typeface="Courier New" panose="02070309020205020404" pitchFamily="49" charset="0"/>
              <a:cs typeface="Courier New" panose="02070309020205020404" pitchFamily="49" charset="0"/>
            </a:endParaRPr>
          </a:p>
          <a:p>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num</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a:solidFill>
                  <a:schemeClr val="accent1">
                    <a:lumMod val="50000"/>
                  </a:schemeClr>
                </a:solidFill>
                <a:latin typeface="Courier New" panose="02070309020205020404" pitchFamily="49" charset="0"/>
                <a:cs typeface="Courier New" panose="02070309020205020404" pitchFamily="49" charset="0"/>
              </a:rPr>
              <a:t>5</a:t>
            </a:r>
            <a:r>
              <a:rPr lang="en-US" sz="2400" dirty="0" smtClean="0">
                <a:solidFill>
                  <a:schemeClr val="accent1">
                    <a:lumMod val="50000"/>
                  </a:schemeClr>
                </a:solidFill>
                <a:latin typeface="Courier New" panose="02070309020205020404" pitchFamily="49" charset="0"/>
                <a:cs typeface="Courier New" panose="02070309020205020404" pitchFamily="49" charset="0"/>
              </a:rPr>
              <a:t>", "</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expr</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 {"</a:t>
            </a:r>
            <a:r>
              <a:rPr lang="en-US" sz="2400" dirty="0" smtClean="0">
                <a:solidFill>
                  <a:schemeClr val="accent1">
                    <a:lumMod val="50000"/>
                  </a:schemeClr>
                </a:solidFill>
                <a:latin typeface="Courier New" panose="02070309020205020404" pitchFamily="49" charset="0"/>
                <a:cs typeface="Courier New" panose="02070309020205020404" pitchFamily="49" charset="0"/>
              </a:rPr>
              <a:t> </a:t>
            </a:r>
            <a:r>
              <a:rPr lang="tr-TR" sz="2400" b="1" dirty="0" smtClean="0">
                <a:solidFill>
                  <a:schemeClr val="accent1">
                    <a:lumMod val="50000"/>
                  </a:schemeClr>
                </a:solidFill>
                <a:latin typeface="Courier New" panose="02070309020205020404" pitchFamily="49" charset="0"/>
                <a:cs typeface="Courier New" panose="02070309020205020404" pitchFamily="49" charset="0"/>
              </a:rPr>
              <a:t>JSON is </a:t>
            </a:r>
            <a:r>
              <a:rPr lang="en-US" sz="2400" b="1" dirty="0" smtClean="0">
                <a:solidFill>
                  <a:schemeClr val="accent1">
                    <a:lumMod val="50000"/>
                  </a:schemeClr>
                </a:solidFill>
                <a:latin typeface="Courier New" panose="02070309020205020404" pitchFamily="49" charset="0"/>
                <a:cs typeface="Courier New" panose="02070309020205020404" pitchFamily="49" charset="0"/>
              </a:rPr>
              <a:t>Subset of JavaScript </a:t>
            </a:r>
            <a:r>
              <a:rPr lang="en-US" sz="2400" dirty="0" smtClean="0">
                <a:solidFill>
                  <a:schemeClr val="accent1">
                    <a:lumMod val="50000"/>
                  </a:schemeClr>
                </a:solidFill>
                <a:latin typeface="Courier New" panose="02070309020205020404" pitchFamily="49" charset="0"/>
                <a:cs typeface="Courier New" panose="02070309020205020404" pitchFamily="49" charset="0"/>
              </a:rPr>
              <a:t>"}, </a:t>
            </a:r>
            <a:endParaRPr lang="en-US" sz="2400" dirty="0">
              <a:solidFill>
                <a:schemeClr val="accent1">
                  <a:lumMod val="50000"/>
                </a:schemeClr>
              </a:solidFill>
              <a:latin typeface="Courier New" panose="02070309020205020404" pitchFamily="49" charset="0"/>
              <a:cs typeface="Courier New" panose="02070309020205020404" pitchFamily="49" charset="0"/>
            </a:endParaRPr>
          </a:p>
          <a:p>
            <a:r>
              <a:rPr lang="en-US" sz="2400" dirty="0" smtClean="0">
                <a:solidFill>
                  <a:schemeClr val="accent1">
                    <a:lumMod val="50000"/>
                  </a:schemeClr>
                </a:solidFill>
                <a:latin typeface="Courier New" panose="02070309020205020404" pitchFamily="49" charset="0"/>
                <a:cs typeface="Courier New" panose="02070309020205020404" pitchFamily="49" charset="0"/>
              </a:rPr>
              <a:t>]}</a:t>
            </a:r>
            <a:endParaRPr lang="en-US" sz="160800" dirty="0">
              <a:solidFill>
                <a:schemeClr val="accent1">
                  <a:lumMod val="50000"/>
                </a:schemeClr>
              </a:solidFill>
              <a:latin typeface="Courier New" panose="02070309020205020404" pitchFamily="49" charset="0"/>
              <a:cs typeface="Courier New" panose="02070309020205020404" pitchFamily="49" charset="0"/>
            </a:endParaRPr>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
        <p:nvSpPr>
          <p:cNvPr id="8" name="Metin kutusu 7"/>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pic>
        <p:nvPicPr>
          <p:cNvPr id="3" name="Resi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1124" y="178873"/>
            <a:ext cx="3329001" cy="1997400"/>
          </a:xfrm>
          <a:prstGeom prst="rect">
            <a:avLst/>
          </a:prstGeom>
        </p:spPr>
      </p:pic>
    </p:spTree>
    <p:extLst>
      <p:ext uri="{BB962C8B-B14F-4D97-AF65-F5344CB8AC3E}">
        <p14:creationId xmlns:p14="http://schemas.microsoft.com/office/powerpoint/2010/main" val="20140603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
        <p:nvSpPr>
          <p:cNvPr id="2" name="Dikdörtgen 1"/>
          <p:cNvSpPr/>
          <p:nvPr/>
        </p:nvSpPr>
        <p:spPr>
          <a:xfrm>
            <a:off x="5074855" y="323334"/>
            <a:ext cx="2042290" cy="769441"/>
          </a:xfrm>
          <a:prstGeom prst="rect">
            <a:avLst/>
          </a:prstGeom>
        </p:spPr>
        <p:txBody>
          <a:bodyPr wrap="none">
            <a:spAutoFit/>
          </a:bodyPr>
          <a:lstStyle/>
          <a:p>
            <a:r>
              <a:rPr lang="en-US" sz="4400" b="1" dirty="0" smtClean="0">
                <a:solidFill>
                  <a:srgbClr val="000000"/>
                </a:solidFill>
                <a:latin typeface="Varial Rounded   ExtCond" panose="02000608020000020000" pitchFamily="50" charset="-94"/>
              </a:rPr>
              <a:t>COLUM FAMILY </a:t>
            </a:r>
            <a:endParaRPr lang="en-US" sz="4400" dirty="0">
              <a:latin typeface="Varial Rounded   ExtCond" panose="02000608020000020000" pitchFamily="50" charset="-94"/>
            </a:endParaRPr>
          </a:p>
        </p:txBody>
      </p:sp>
      <p:sp>
        <p:nvSpPr>
          <p:cNvPr id="3" name="Dikdörtgen 2"/>
          <p:cNvSpPr/>
          <p:nvPr/>
        </p:nvSpPr>
        <p:spPr>
          <a:xfrm>
            <a:off x="2209800" y="1416110"/>
            <a:ext cx="10096500" cy="4524315"/>
          </a:xfrm>
          <a:prstGeom prst="rect">
            <a:avLst/>
          </a:prstGeom>
        </p:spPr>
        <p:txBody>
          <a:bodyPr wrap="square">
            <a:spAutoFit/>
          </a:bodyPr>
          <a:lstStyle/>
          <a:p>
            <a:r>
              <a:rPr lang="en-US" sz="3200" dirty="0" smtClean="0">
                <a:solidFill>
                  <a:srgbClr val="000000"/>
                </a:solidFill>
                <a:latin typeface="Varial Rounded   ExtCond" panose="02000608020000020000" pitchFamily="50" charset="-94"/>
              </a:rPr>
              <a:t>The column </a:t>
            </a:r>
            <a:r>
              <a:rPr lang="en-US" sz="3200" dirty="0">
                <a:solidFill>
                  <a:srgbClr val="000000"/>
                </a:solidFill>
                <a:latin typeface="Varial Rounded   ExtCond" panose="02000608020000020000" pitchFamily="50" charset="-94"/>
              </a:rPr>
              <a:t>family resembles the table in a relational database. </a:t>
            </a:r>
            <a:endParaRPr lang="tr-TR" sz="3200" dirty="0" smtClean="0">
              <a:solidFill>
                <a:srgbClr val="000000"/>
              </a:solidFill>
              <a:latin typeface="Varial Rounded   ExtCond" panose="02000608020000020000" pitchFamily="50" charset="-94"/>
            </a:endParaRPr>
          </a:p>
          <a:p>
            <a:pPr marL="457200" indent="-457200">
              <a:buFont typeface="Arial" panose="020B0604020202020204" pitchFamily="34" charset="0"/>
              <a:buChar char="•"/>
            </a:pPr>
            <a:r>
              <a:rPr lang="en-US" sz="3200" dirty="0" smtClean="0">
                <a:solidFill>
                  <a:srgbClr val="000000"/>
                </a:solidFill>
                <a:latin typeface="Varial Rounded   ExtCond" panose="02000608020000020000" pitchFamily="50" charset="-94"/>
              </a:rPr>
              <a:t>Cassandra </a:t>
            </a:r>
            <a:r>
              <a:rPr lang="en-US" sz="3200" dirty="0">
                <a:solidFill>
                  <a:srgbClr val="000000"/>
                </a:solidFill>
                <a:latin typeface="Varial Rounded   ExtCond" panose="02000608020000020000" pitchFamily="50" charset="-94"/>
              </a:rPr>
              <a:t>is considered schema free</a:t>
            </a:r>
            <a:r>
              <a:rPr lang="en-US" sz="3200" dirty="0" smtClean="0">
                <a:solidFill>
                  <a:srgbClr val="000000"/>
                </a:solidFill>
                <a:latin typeface="Varial Rounded   ExtCond" panose="02000608020000020000" pitchFamily="50" charset="-94"/>
              </a:rPr>
              <a:t>.</a:t>
            </a:r>
            <a:endParaRPr lang="tr-TR" sz="3200" dirty="0" smtClean="0">
              <a:solidFill>
                <a:srgbClr val="000000"/>
              </a:solidFill>
              <a:latin typeface="Varial Rounded   ExtCond" panose="02000608020000020000" pitchFamily="50" charset="-94"/>
            </a:endParaRPr>
          </a:p>
          <a:p>
            <a:pPr marL="457200" indent="-457200">
              <a:buFont typeface="Arial" panose="020B0604020202020204" pitchFamily="34" charset="0"/>
              <a:buChar char="•"/>
            </a:pPr>
            <a:r>
              <a:rPr lang="en-US" sz="3200" dirty="0" smtClean="0">
                <a:solidFill>
                  <a:srgbClr val="000000"/>
                </a:solidFill>
                <a:latin typeface="Varial Rounded   ExtCond" panose="02000608020000020000" pitchFamily="50" charset="-94"/>
              </a:rPr>
              <a:t>A </a:t>
            </a:r>
            <a:r>
              <a:rPr lang="en-US" sz="3200" dirty="0">
                <a:solidFill>
                  <a:srgbClr val="000000"/>
                </a:solidFill>
                <a:latin typeface="Varial Rounded   ExtCond" panose="02000608020000020000" pitchFamily="50" charset="-94"/>
              </a:rPr>
              <a:t>column family has two attributes: a </a:t>
            </a:r>
            <a:r>
              <a:rPr lang="en-US" sz="3200" b="1" dirty="0">
                <a:solidFill>
                  <a:srgbClr val="000000"/>
                </a:solidFill>
                <a:latin typeface="Varial Rounded   ExtCond" panose="02000608020000020000" pitchFamily="50" charset="-94"/>
              </a:rPr>
              <a:t>name</a:t>
            </a:r>
            <a:r>
              <a:rPr lang="en-US" sz="3200" dirty="0">
                <a:solidFill>
                  <a:srgbClr val="000000"/>
                </a:solidFill>
                <a:latin typeface="Varial Rounded   ExtCond" panose="02000608020000020000" pitchFamily="50" charset="-94"/>
              </a:rPr>
              <a:t> and a </a:t>
            </a:r>
            <a:r>
              <a:rPr lang="en-US" sz="3200" b="1" dirty="0">
                <a:solidFill>
                  <a:srgbClr val="000000"/>
                </a:solidFill>
                <a:latin typeface="Varial Rounded   ExtCond" panose="02000608020000020000" pitchFamily="50" charset="-94"/>
              </a:rPr>
              <a:t>comparator</a:t>
            </a:r>
            <a:r>
              <a:rPr lang="en-US" sz="3200" dirty="0">
                <a:solidFill>
                  <a:srgbClr val="000000"/>
                </a:solidFill>
                <a:latin typeface="Varial Rounded   ExtCond" panose="02000608020000020000" pitchFamily="50" charset="-94"/>
              </a:rPr>
              <a:t>. </a:t>
            </a:r>
            <a:endParaRPr lang="tr-TR" sz="3200" dirty="0" smtClean="0">
              <a:solidFill>
                <a:srgbClr val="000000"/>
              </a:solidFill>
              <a:latin typeface="Varial Rounded   ExtCond" panose="02000608020000020000" pitchFamily="50" charset="-94"/>
            </a:endParaRPr>
          </a:p>
          <a:p>
            <a:r>
              <a:rPr lang="en-US" sz="3200" dirty="0" smtClean="0">
                <a:solidFill>
                  <a:srgbClr val="000000"/>
                </a:solidFill>
                <a:latin typeface="Varial Rounded   ExtCond" panose="02000608020000020000" pitchFamily="50" charset="-94"/>
              </a:rPr>
              <a:t>The </a:t>
            </a:r>
            <a:r>
              <a:rPr lang="en-US" sz="3200" dirty="0">
                <a:solidFill>
                  <a:srgbClr val="000000"/>
                </a:solidFill>
                <a:latin typeface="Varial Rounded   ExtCond" panose="02000608020000020000" pitchFamily="50" charset="-94"/>
              </a:rPr>
              <a:t>comparator value indicates how columns will be sorted when they are returned to you in a query—according to long, byte, UTF8, or other ordering. </a:t>
            </a:r>
          </a:p>
          <a:p>
            <a:r>
              <a:rPr lang="en-US" sz="3200" dirty="0">
                <a:solidFill>
                  <a:srgbClr val="000000"/>
                </a:solidFill>
                <a:latin typeface="Varial Rounded   ExtCond" panose="02000608020000020000" pitchFamily="50" charset="-94"/>
              </a:rPr>
              <a:t>A collection of these columns constitutes a row in Cassandra. The primary key or unique identifier of each row will be called </a:t>
            </a:r>
            <a:r>
              <a:rPr lang="en-US" sz="3200" b="1" dirty="0" smtClean="0">
                <a:solidFill>
                  <a:srgbClr val="000000"/>
                </a:solidFill>
                <a:latin typeface="Varial Rounded   ExtCond" panose="02000608020000020000" pitchFamily="50" charset="-94"/>
              </a:rPr>
              <a:t>row-key</a:t>
            </a:r>
            <a:r>
              <a:rPr lang="en-US" sz="3200" dirty="0" smtClean="0">
                <a:solidFill>
                  <a:srgbClr val="000000"/>
                </a:solidFill>
                <a:latin typeface="Varial Rounded   ExtCond" panose="02000608020000020000" pitchFamily="50" charset="-94"/>
              </a:rPr>
              <a:t>. </a:t>
            </a:r>
            <a:r>
              <a:rPr lang="en-US" sz="3200" dirty="0">
                <a:solidFill>
                  <a:srgbClr val="000000"/>
                </a:solidFill>
                <a:latin typeface="Varial Rounded   ExtCond" panose="02000608020000020000" pitchFamily="50" charset="-94"/>
              </a:rPr>
              <a:t>So a column family will be number of rows and each row can have variable length of columns. In Cassandra the design of many aspects including the data model concentrates on performance so anything that could help better performance has been considered such as variable length of columns. </a:t>
            </a:r>
            <a:endParaRPr lang="en-US" sz="3200" dirty="0">
              <a:latin typeface="Varial Rounded   ExtCond" panose="02000608020000020000" pitchFamily="50" charset="-94"/>
            </a:endParaRPr>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4576" y="0"/>
            <a:ext cx="1037424" cy="693188"/>
          </a:xfrm>
          <a:prstGeom prst="rect">
            <a:avLst/>
          </a:prstGeom>
        </p:spPr>
      </p:pic>
    </p:spTree>
    <p:extLst>
      <p:ext uri="{BB962C8B-B14F-4D97-AF65-F5344CB8AC3E}">
        <p14:creationId xmlns:p14="http://schemas.microsoft.com/office/powerpoint/2010/main" val="38220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969" y="1159381"/>
            <a:ext cx="7607699" cy="5350748"/>
          </a:xfrm>
          <a:prstGeom prst="rect">
            <a:avLst/>
          </a:prstGeom>
        </p:spPr>
      </p:pic>
      <p:sp>
        <p:nvSpPr>
          <p:cNvPr id="10" name="Dikdörtgen 9"/>
          <p:cNvSpPr/>
          <p:nvPr/>
        </p:nvSpPr>
        <p:spPr>
          <a:xfrm>
            <a:off x="4932908" y="451495"/>
            <a:ext cx="3514745" cy="707886"/>
          </a:xfrm>
          <a:prstGeom prst="rect">
            <a:avLst/>
          </a:prstGeom>
        </p:spPr>
        <p:txBody>
          <a:bodyPr wrap="none">
            <a:spAutoFit/>
          </a:bodyPr>
          <a:lstStyle/>
          <a:p>
            <a:r>
              <a:rPr lang="en-US" sz="4000" dirty="0" smtClean="0">
                <a:solidFill>
                  <a:srgbClr val="000000"/>
                </a:solidFill>
                <a:latin typeface="Varial Rounded   ExtCond" panose="02000608020000020000" pitchFamily="50" charset="-94"/>
                <a:cs typeface="Times New Roman" panose="02020603050405020304" pitchFamily="18" charset="0"/>
              </a:rPr>
              <a:t>A COLUMN FAMILY IN CASSANDRA </a:t>
            </a:r>
            <a:endParaRPr lang="en-US" sz="4000" dirty="0">
              <a:latin typeface="Varial Rounded   ExtCond" panose="02000608020000020000" pitchFamily="50" charset="-94"/>
              <a:cs typeface="Times New Roman" panose="02020603050405020304" pitchFamily="18" charset="0"/>
            </a:endParaRPr>
          </a:p>
        </p:txBody>
      </p:sp>
      <p:pic>
        <p:nvPicPr>
          <p:cNvPr id="11" name="Resi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4576" y="0"/>
            <a:ext cx="1037424" cy="693188"/>
          </a:xfrm>
          <a:prstGeom prst="rect">
            <a:avLst/>
          </a:prstGeom>
        </p:spPr>
      </p:pic>
    </p:spTree>
    <p:extLst>
      <p:ext uri="{BB962C8B-B14F-4D97-AF65-F5344CB8AC3E}">
        <p14:creationId xmlns:p14="http://schemas.microsoft.com/office/powerpoint/2010/main" val="31589724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pic>
        <p:nvPicPr>
          <p:cNvPr id="2" name="Resim 1"/>
          <p:cNvPicPr>
            <a:picLocks noChangeAspect="1"/>
          </p:cNvPicPr>
          <p:nvPr/>
        </p:nvPicPr>
        <p:blipFill>
          <a:blip r:embed="rId3"/>
          <a:stretch>
            <a:fillRect/>
          </a:stretch>
        </p:blipFill>
        <p:spPr>
          <a:xfrm>
            <a:off x="3086764" y="1056768"/>
            <a:ext cx="6666835" cy="4744463"/>
          </a:xfrm>
          <a:prstGeom prst="rect">
            <a:avLst/>
          </a:prstGeom>
        </p:spPr>
      </p:pic>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4576" y="0"/>
            <a:ext cx="1037424" cy="693188"/>
          </a:xfrm>
          <a:prstGeom prst="rect">
            <a:avLst/>
          </a:prstGeom>
        </p:spPr>
      </p:pic>
    </p:spTree>
    <p:extLst>
      <p:ext uri="{BB962C8B-B14F-4D97-AF65-F5344CB8AC3E}">
        <p14:creationId xmlns:p14="http://schemas.microsoft.com/office/powerpoint/2010/main" val="24379935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4"/>
          <p:cNvGraphicFramePr>
            <a:graphicFrameLocks noGrp="1"/>
          </p:cNvGraphicFramePr>
          <p:nvPr>
            <p:extLst>
              <p:ext uri="{D42A27DB-BD31-4B8C-83A1-F6EECF244321}">
                <p14:modId xmlns:p14="http://schemas.microsoft.com/office/powerpoint/2010/main" val="361594214"/>
              </p:ext>
            </p:extLst>
          </p:nvPr>
        </p:nvGraphicFramePr>
        <p:xfrm>
          <a:off x="1966912" y="2692400"/>
          <a:ext cx="8258176" cy="3785152"/>
        </p:xfrm>
        <a:graphic>
          <a:graphicData uri="http://schemas.openxmlformats.org/drawingml/2006/table">
            <a:tbl>
              <a:tblPr firstRow="1" bandRow="1">
                <a:tableStyleId>{ED083AE6-46FA-4A59-8FB0-9F97EB10719F}</a:tableStyleId>
              </a:tblPr>
              <a:tblGrid>
                <a:gridCol w="4129088">
                  <a:extLst>
                    <a:ext uri="{9D8B030D-6E8A-4147-A177-3AD203B41FA5}">
                      <a16:colId xmlns:a16="http://schemas.microsoft.com/office/drawing/2014/main" val="4053006365"/>
                    </a:ext>
                  </a:extLst>
                </a:gridCol>
                <a:gridCol w="4129088">
                  <a:extLst>
                    <a:ext uri="{9D8B030D-6E8A-4147-A177-3AD203B41FA5}">
                      <a16:colId xmlns:a16="http://schemas.microsoft.com/office/drawing/2014/main" val="1820513316"/>
                    </a:ext>
                  </a:extLst>
                </a:gridCol>
              </a:tblGrid>
              <a:tr h="444216">
                <a:tc>
                  <a:txBody>
                    <a:bodyPr/>
                    <a:lstStyle/>
                    <a:p>
                      <a:pPr algn="ctr"/>
                      <a:r>
                        <a:rPr lang="en-US" sz="2400" u="none" strike="noStrike" kern="1200" baseline="0" dirty="0" smtClean="0">
                          <a:latin typeface="Arial" panose="020B0604020202020204" pitchFamily="34" charset="0"/>
                          <a:cs typeface="Arial" panose="020B0604020202020204" pitchFamily="34" charset="0"/>
                        </a:rPr>
                        <a:t>Pros</a:t>
                      </a:r>
                      <a:endParaRPr lang="en-US" sz="240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none" strike="noStrike" kern="1200" baseline="0" dirty="0" smtClean="0">
                          <a:latin typeface="Arial" panose="020B0604020202020204" pitchFamily="34" charset="0"/>
                          <a:cs typeface="Arial" panose="020B0604020202020204" pitchFamily="34" charset="0"/>
                        </a:rPr>
                        <a:t>Cons</a:t>
                      </a:r>
                      <a:endParaRPr lang="en-US" sz="24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07346748"/>
                  </a:ext>
                </a:extLst>
              </a:tr>
              <a:tr h="626248">
                <a:tc>
                  <a:txBody>
                    <a:bodyPr/>
                    <a:lstStyle/>
                    <a:p>
                      <a:pPr algn="ctr"/>
                      <a:r>
                        <a:rPr lang="en-US" sz="2400" b="1" i="0" kern="1200" dirty="0" smtClean="0">
                          <a:solidFill>
                            <a:schemeClr val="tx1"/>
                          </a:solidFill>
                          <a:effectLst/>
                          <a:latin typeface="Arial" panose="020B0604020202020204" pitchFamily="34" charset="0"/>
                          <a:ea typeface="+mn-ea"/>
                          <a:cs typeface="Arial" panose="020B0604020202020204" pitchFamily="34" charset="0"/>
                        </a:rPr>
                        <a:t>Write Speed</a:t>
                      </a:r>
                      <a:endParaRPr lang="en-US" sz="2400" dirty="0">
                        <a:latin typeface="Arial" panose="020B0604020202020204" pitchFamily="34" charset="0"/>
                        <a:cs typeface="Arial" panose="020B0604020202020204" pitchFamily="34" charset="0"/>
                      </a:endParaRPr>
                    </a:p>
                  </a:txBody>
                  <a:tcPr/>
                </a:tc>
                <a:tc>
                  <a:txBody>
                    <a:bodyPr/>
                    <a:lstStyle/>
                    <a:p>
                      <a:pPr algn="ctr"/>
                      <a:r>
                        <a:rPr lang="tr-TR" sz="2400" b="1" kern="1200" dirty="0" smtClean="0">
                          <a:solidFill>
                            <a:schemeClr val="tx1"/>
                          </a:solidFill>
                          <a:effectLst/>
                          <a:latin typeface="Arial" panose="020B0604020202020204" pitchFamily="34" charset="0"/>
                          <a:ea typeface="+mn-ea"/>
                          <a:cs typeface="Arial" panose="020B0604020202020204" pitchFamily="34" charset="0"/>
                        </a:rPr>
                        <a:t>No Ad-Hoc </a:t>
                      </a:r>
                      <a:r>
                        <a:rPr lang="tr-TR" sz="2400" b="1" kern="1200" dirty="0" err="1" smtClean="0">
                          <a:solidFill>
                            <a:schemeClr val="tx1"/>
                          </a:solidFill>
                          <a:effectLst/>
                          <a:latin typeface="Arial" panose="020B0604020202020204" pitchFamily="34" charset="0"/>
                          <a:ea typeface="+mn-ea"/>
                          <a:cs typeface="Arial" panose="020B0604020202020204" pitchFamily="34" charset="0"/>
                        </a:rPr>
                        <a:t>Queries</a:t>
                      </a:r>
                      <a:endParaRPr lang="en-US" sz="24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95239592"/>
                  </a:ext>
                </a:extLst>
              </a:tr>
              <a:tr h="626248">
                <a:tc>
                  <a:txBody>
                    <a:bodyPr/>
                    <a:lstStyle/>
                    <a:p>
                      <a:pPr algn="ctr"/>
                      <a:r>
                        <a:rPr lang="tr-TR" sz="2400" b="1" kern="1200" dirty="0" smtClean="0">
                          <a:solidFill>
                            <a:schemeClr val="tx1"/>
                          </a:solidFill>
                          <a:effectLst/>
                          <a:latin typeface="Arial" panose="020B0604020202020204" pitchFamily="34" charset="0"/>
                          <a:ea typeface="+mn-ea"/>
                          <a:cs typeface="Arial" panose="020B0604020202020204" pitchFamily="34" charset="0"/>
                        </a:rPr>
                        <a:t>Multi-DC Replication</a:t>
                      </a:r>
                      <a:endParaRPr lang="en-US" sz="2400" dirty="0">
                        <a:latin typeface="Arial" panose="020B0604020202020204" pitchFamily="34" charset="0"/>
                        <a:cs typeface="Arial" panose="020B0604020202020204" pitchFamily="34" charset="0"/>
                      </a:endParaRPr>
                    </a:p>
                  </a:txBody>
                  <a:tcPr/>
                </a:tc>
                <a:tc>
                  <a:txBody>
                    <a:bodyPr/>
                    <a:lstStyle/>
                    <a:p>
                      <a:pPr algn="ctr"/>
                      <a:r>
                        <a:rPr lang="tr-TR" sz="2400" b="1" kern="1200" dirty="0" smtClean="0">
                          <a:solidFill>
                            <a:schemeClr val="tx1"/>
                          </a:solidFill>
                          <a:effectLst/>
                          <a:latin typeface="Arial" panose="020B0604020202020204" pitchFamily="34" charset="0"/>
                          <a:ea typeface="+mn-ea"/>
                          <a:cs typeface="Arial" panose="020B0604020202020204" pitchFamily="34" charset="0"/>
                        </a:rPr>
                        <a:t>No </a:t>
                      </a:r>
                      <a:r>
                        <a:rPr lang="tr-TR" sz="2400" b="1" kern="1200" dirty="0" err="1" smtClean="0">
                          <a:solidFill>
                            <a:schemeClr val="tx1"/>
                          </a:solidFill>
                          <a:effectLst/>
                          <a:latin typeface="Arial" panose="020B0604020202020204" pitchFamily="34" charset="0"/>
                          <a:ea typeface="+mn-ea"/>
                          <a:cs typeface="Arial" panose="020B0604020202020204" pitchFamily="34" charset="0"/>
                        </a:rPr>
                        <a:t>Aggregations</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50547968"/>
                  </a:ext>
                </a:extLst>
              </a:tr>
              <a:tr h="784593">
                <a:tc>
                  <a:txBody>
                    <a:bodyPr/>
                    <a:lstStyle/>
                    <a:p>
                      <a:pPr algn="ctr"/>
                      <a:r>
                        <a:rPr lang="tr-TR" sz="2400" b="1" kern="1200" dirty="0" err="1" smtClean="0">
                          <a:solidFill>
                            <a:schemeClr val="tx1"/>
                          </a:solidFill>
                          <a:effectLst/>
                          <a:latin typeface="Arial" panose="020B0604020202020204" pitchFamily="34" charset="0"/>
                          <a:ea typeface="+mn-ea"/>
                          <a:cs typeface="Arial" panose="020B0604020202020204" pitchFamily="34" charset="0"/>
                        </a:rPr>
                        <a:t>Tunable</a:t>
                      </a:r>
                      <a:r>
                        <a:rPr lang="tr-TR" sz="2400" b="1" kern="1200" dirty="0" smtClean="0">
                          <a:solidFill>
                            <a:schemeClr val="tx1"/>
                          </a:solidFill>
                          <a:effectLst/>
                          <a:latin typeface="Arial" panose="020B0604020202020204" pitchFamily="34" charset="0"/>
                          <a:ea typeface="+mn-ea"/>
                          <a:cs typeface="Arial" panose="020B0604020202020204" pitchFamily="34" charset="0"/>
                        </a:rPr>
                        <a:t> </a:t>
                      </a:r>
                      <a:r>
                        <a:rPr lang="tr-TR" sz="2400" b="1" kern="1200" dirty="0" err="1" smtClean="0">
                          <a:solidFill>
                            <a:schemeClr val="tx1"/>
                          </a:solidFill>
                          <a:effectLst/>
                          <a:latin typeface="Arial" panose="020B0604020202020204" pitchFamily="34" charset="0"/>
                          <a:ea typeface="+mn-ea"/>
                          <a:cs typeface="Arial" panose="020B0604020202020204" pitchFamily="34" charset="0"/>
                        </a:rPr>
                        <a:t>Consistency</a:t>
                      </a:r>
                      <a:endParaRPr lang="en-US" sz="2400" dirty="0">
                        <a:latin typeface="Arial" panose="020B0604020202020204" pitchFamily="34" charset="0"/>
                        <a:cs typeface="Arial" panose="020B0604020202020204" pitchFamily="34" charset="0"/>
                      </a:endParaRPr>
                    </a:p>
                  </a:txBody>
                  <a:tcPr/>
                </a:tc>
                <a:tc>
                  <a:txBody>
                    <a:bodyPr/>
                    <a:lstStyle/>
                    <a:p>
                      <a:pPr algn="ctr"/>
                      <a:r>
                        <a:rPr lang="tr-TR" sz="2400" b="1" kern="1200" dirty="0" err="1" smtClean="0">
                          <a:solidFill>
                            <a:schemeClr val="tx1"/>
                          </a:solidFill>
                          <a:effectLst/>
                          <a:latin typeface="Arial" panose="020B0604020202020204" pitchFamily="34" charset="0"/>
                          <a:ea typeface="+mn-ea"/>
                          <a:cs typeface="Arial" panose="020B0604020202020204" pitchFamily="34" charset="0"/>
                        </a:rPr>
                        <a:t>Unpredictable</a:t>
                      </a:r>
                      <a:r>
                        <a:rPr lang="tr-TR" sz="2400" b="1" kern="1200" dirty="0" smtClean="0">
                          <a:solidFill>
                            <a:schemeClr val="tx1"/>
                          </a:solidFill>
                          <a:effectLst/>
                          <a:latin typeface="Arial" panose="020B0604020202020204" pitchFamily="34" charset="0"/>
                          <a:ea typeface="+mn-ea"/>
                          <a:cs typeface="Arial" panose="020B0604020202020204" pitchFamily="34" charset="0"/>
                        </a:rPr>
                        <a:t> </a:t>
                      </a:r>
                      <a:r>
                        <a:rPr lang="tr-TR" sz="2400" b="1" kern="1200" dirty="0" err="1" smtClean="0">
                          <a:solidFill>
                            <a:schemeClr val="tx1"/>
                          </a:solidFill>
                          <a:effectLst/>
                          <a:latin typeface="Arial" panose="020B0604020202020204" pitchFamily="34" charset="0"/>
                          <a:ea typeface="+mn-ea"/>
                          <a:cs typeface="Arial" panose="020B0604020202020204" pitchFamily="34" charset="0"/>
                        </a:rPr>
                        <a:t>Performance</a:t>
                      </a:r>
                      <a:r>
                        <a:rPr lang="tr-TR" sz="2400" b="1" kern="1200" dirty="0" smtClean="0">
                          <a:solidFill>
                            <a:schemeClr val="tx1"/>
                          </a:solidFill>
                          <a:effectLst/>
                          <a:latin typeface="Arial" panose="020B0604020202020204" pitchFamily="34" charset="0"/>
                          <a:ea typeface="+mn-ea"/>
                          <a:cs typeface="Arial" panose="020B0604020202020204" pitchFamily="34" charset="0"/>
                        </a:rPr>
                        <a:t>: </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17088233"/>
                  </a:ext>
                </a:extLst>
              </a:tr>
              <a:tr h="626248">
                <a:tc>
                  <a:txBody>
                    <a:bodyPr/>
                    <a:lstStyle/>
                    <a:p>
                      <a:pPr algn="ctr"/>
                      <a:r>
                        <a:rPr lang="tr-TR" sz="2400" b="1" kern="1200" dirty="0" smtClean="0">
                          <a:solidFill>
                            <a:schemeClr val="tx1"/>
                          </a:solidFill>
                          <a:effectLst/>
                          <a:latin typeface="Arial" panose="020B0604020202020204" pitchFamily="34" charset="0"/>
                          <a:ea typeface="+mn-ea"/>
                          <a:cs typeface="Arial" panose="020B0604020202020204" pitchFamily="34" charset="0"/>
                        </a:rPr>
                        <a:t>JVM </a:t>
                      </a:r>
                      <a:r>
                        <a:rPr lang="tr-TR" sz="2400" b="1" kern="1200" dirty="0" err="1" smtClean="0">
                          <a:solidFill>
                            <a:schemeClr val="tx1"/>
                          </a:solidFill>
                          <a:effectLst/>
                          <a:latin typeface="Arial" panose="020B0604020202020204" pitchFamily="34" charset="0"/>
                          <a:ea typeface="+mn-ea"/>
                          <a:cs typeface="Arial" panose="020B0604020202020204" pitchFamily="34" charset="0"/>
                        </a:rPr>
                        <a:t>Based</a:t>
                      </a:r>
                      <a:r>
                        <a:rPr lang="tr-TR" sz="2400" b="1" kern="1200" dirty="0" smtClean="0">
                          <a:solidFill>
                            <a:schemeClr val="tx1"/>
                          </a:solidFill>
                          <a:effectLst/>
                          <a:latin typeface="Arial" panose="020B0604020202020204" pitchFamily="34" charset="0"/>
                          <a:ea typeface="+mn-ea"/>
                          <a:cs typeface="Arial" panose="020B0604020202020204" pitchFamily="34" charset="0"/>
                        </a:rPr>
                        <a:t>: </a:t>
                      </a:r>
                      <a:endParaRPr lang="en-US" sz="2400" dirty="0">
                        <a:latin typeface="Arial" panose="020B0604020202020204" pitchFamily="34" charset="0"/>
                        <a:cs typeface="Arial" panose="020B0604020202020204" pitchFamily="34" charset="0"/>
                      </a:endParaRPr>
                    </a:p>
                  </a:txBody>
                  <a:tcPr/>
                </a:tc>
                <a:tc>
                  <a:txBody>
                    <a:bodyPr/>
                    <a:lstStyle/>
                    <a:p>
                      <a:pPr algn="ctr"/>
                      <a:r>
                        <a:rPr lang="tr-TR" sz="2400" b="1" kern="1200" dirty="0" smtClean="0">
                          <a:solidFill>
                            <a:schemeClr val="tx1"/>
                          </a:solidFill>
                          <a:effectLst/>
                          <a:latin typeface="Arial" panose="020B0604020202020204" pitchFamily="34" charset="0"/>
                          <a:ea typeface="+mn-ea"/>
                          <a:cs typeface="Arial" panose="020B0604020202020204" pitchFamily="34" charset="0"/>
                        </a:rPr>
                        <a:t>JVM </a:t>
                      </a:r>
                      <a:r>
                        <a:rPr lang="tr-TR" sz="2400" b="1" kern="1200" dirty="0" err="1" smtClean="0">
                          <a:solidFill>
                            <a:schemeClr val="tx1"/>
                          </a:solidFill>
                          <a:effectLst/>
                          <a:latin typeface="Arial" panose="020B0604020202020204" pitchFamily="34" charset="0"/>
                          <a:ea typeface="+mn-ea"/>
                          <a:cs typeface="Arial" panose="020B0604020202020204" pitchFamily="34" charset="0"/>
                        </a:rPr>
                        <a:t>Based</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0769305"/>
                  </a:ext>
                </a:extLst>
              </a:tr>
              <a:tr h="626248">
                <a:tc>
                  <a:txBody>
                    <a:bodyPr/>
                    <a:lstStyle/>
                    <a:p>
                      <a:pPr algn="ctr"/>
                      <a:r>
                        <a:rPr lang="tr-TR" sz="2400" b="1" kern="1200" dirty="0" smtClean="0">
                          <a:solidFill>
                            <a:schemeClr val="tx1"/>
                          </a:solidFill>
                          <a:effectLst/>
                          <a:latin typeface="Arial" panose="020B0604020202020204" pitchFamily="34" charset="0"/>
                          <a:ea typeface="+mn-ea"/>
                          <a:cs typeface="Arial" panose="020B0604020202020204" pitchFamily="34" charset="0"/>
                        </a:rPr>
                        <a:t>CQL</a:t>
                      </a:r>
                      <a:endParaRPr lang="en-US" sz="2400" dirty="0">
                        <a:latin typeface="Arial" panose="020B0604020202020204" pitchFamily="34" charset="0"/>
                        <a:cs typeface="Arial" panose="020B0604020202020204" pitchFamily="34" charset="0"/>
                      </a:endParaRPr>
                    </a:p>
                  </a:txBody>
                  <a:tcPr/>
                </a:tc>
                <a:tc>
                  <a:txBody>
                    <a:bodyPr/>
                    <a:lstStyle/>
                    <a:p>
                      <a:pPr algn="ctr"/>
                      <a:r>
                        <a:rPr lang="tr-TR" sz="2400" b="1" kern="1200" dirty="0" smtClean="0">
                          <a:solidFill>
                            <a:schemeClr val="tx1"/>
                          </a:solidFill>
                          <a:effectLst/>
                          <a:latin typeface="Arial" panose="020B0604020202020204" pitchFamily="34" charset="0"/>
                          <a:ea typeface="+mn-ea"/>
                          <a:cs typeface="Arial" panose="020B0604020202020204" pitchFamily="34" charset="0"/>
                        </a:rPr>
                        <a:t>CQL</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48916712"/>
                  </a:ext>
                </a:extLst>
              </a:tr>
            </a:tbl>
          </a:graphicData>
        </a:graphic>
      </p:graphicFrame>
      <p:pic>
        <p:nvPicPr>
          <p:cNvPr id="2" name="Resim 1"/>
          <p:cNvPicPr>
            <a:picLocks noChangeAspect="1"/>
          </p:cNvPicPr>
          <p:nvPr/>
        </p:nvPicPr>
        <p:blipFill>
          <a:blip r:embed="rId2"/>
          <a:stretch>
            <a:fillRect/>
          </a:stretch>
        </p:blipFill>
        <p:spPr>
          <a:xfrm>
            <a:off x="2854687" y="179260"/>
            <a:ext cx="5931383" cy="2513140"/>
          </a:xfrm>
          <a:prstGeom prst="rect">
            <a:avLst/>
          </a:prstGeom>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4576" y="0"/>
            <a:ext cx="1037424" cy="693188"/>
          </a:xfrm>
          <a:prstGeom prst="rect">
            <a:avLst/>
          </a:prstGeom>
        </p:spPr>
      </p:pic>
    </p:spTree>
    <p:extLst>
      <p:ext uri="{BB962C8B-B14F-4D97-AF65-F5344CB8AC3E}">
        <p14:creationId xmlns:p14="http://schemas.microsoft.com/office/powerpoint/2010/main" val="24437476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REFERENCES</a:t>
            </a:r>
            <a:endParaRPr lang="en-US" dirty="0"/>
          </a:p>
        </p:txBody>
      </p:sp>
      <p:sp>
        <p:nvSpPr>
          <p:cNvPr id="3" name="İçerik Yer Tutucusu 2"/>
          <p:cNvSpPr>
            <a:spLocks noGrp="1"/>
          </p:cNvSpPr>
          <p:nvPr>
            <p:ph idx="1"/>
          </p:nvPr>
        </p:nvSpPr>
        <p:spPr/>
        <p:txBody>
          <a:bodyPr>
            <a:normAutofit fontScale="92500" lnSpcReduction="10000"/>
          </a:bodyPr>
          <a:lstStyle/>
          <a:p>
            <a:r>
              <a:rPr lang="en-US" dirty="0">
                <a:hlinkClick r:id="rId2"/>
              </a:rPr>
              <a:t>https://</a:t>
            </a:r>
            <a:r>
              <a:rPr lang="en-US" dirty="0" smtClean="0">
                <a:hlinkClick r:id="rId2"/>
              </a:rPr>
              <a:t>www.json.org/json-</a:t>
            </a:r>
            <a:r>
              <a:rPr lang="tr-TR" dirty="0" smtClean="0">
                <a:hlinkClick r:id="rId2"/>
              </a:rPr>
              <a:t>en</a:t>
            </a:r>
            <a:r>
              <a:rPr lang="en-US" dirty="0" smtClean="0">
                <a:hlinkClick r:id="rId2"/>
              </a:rPr>
              <a:t>.html</a:t>
            </a:r>
            <a:endParaRPr lang="tr-TR" dirty="0" smtClean="0"/>
          </a:p>
          <a:p>
            <a:r>
              <a:rPr lang="en-US" dirty="0">
                <a:hlinkClick r:id="rId3"/>
              </a:rPr>
              <a:t>http://</a:t>
            </a:r>
            <a:r>
              <a:rPr lang="en-US" dirty="0" smtClean="0">
                <a:hlinkClick r:id="rId3"/>
              </a:rPr>
              <a:t>www.json.org/json.pdf</a:t>
            </a:r>
            <a:endParaRPr lang="tr-TR" dirty="0" smtClean="0"/>
          </a:p>
          <a:p>
            <a:r>
              <a:rPr lang="tr-TR" dirty="0">
                <a:hlinkClick r:id="rId4"/>
              </a:rPr>
              <a:t>http://</a:t>
            </a:r>
            <a:r>
              <a:rPr lang="tr-TR" dirty="0" smtClean="0">
                <a:hlinkClick r:id="rId4"/>
              </a:rPr>
              <a:t>www.csc.kth.se/utbildning/kth/kurser/DD143X/dkand11/Group2Mads/victor.hallberg.malin.eriksson.report.pdf</a:t>
            </a:r>
            <a:endParaRPr lang="tr-TR" dirty="0" smtClean="0"/>
          </a:p>
          <a:p>
            <a:r>
              <a:rPr lang="tr-TR" dirty="0"/>
              <a:t>http://tinman.cs.gsu.edu/~bjayakumar2/Final/report.pdf</a:t>
            </a:r>
            <a:endParaRPr lang="tr-TR" dirty="0" smtClean="0"/>
          </a:p>
          <a:p>
            <a:r>
              <a:rPr lang="en-US" dirty="0">
                <a:hlinkClick r:id="rId5"/>
              </a:rPr>
              <a:t>http://</a:t>
            </a:r>
            <a:r>
              <a:rPr lang="en-US" dirty="0" smtClean="0">
                <a:hlinkClick r:id="rId5"/>
              </a:rPr>
              <a:t>www.oracle.com/technetwork/products/nosqldb/documentation/nosql-vs-cassandra-1961717.pdf</a:t>
            </a:r>
            <a:endParaRPr lang="tr-TR" dirty="0" smtClean="0"/>
          </a:p>
          <a:p>
            <a:r>
              <a:rPr lang="en-US" dirty="0">
                <a:hlinkClick r:id="rId6"/>
              </a:rPr>
              <a:t>https://</a:t>
            </a:r>
            <a:r>
              <a:rPr lang="en-US" dirty="0" smtClean="0">
                <a:hlinkClick r:id="rId6"/>
              </a:rPr>
              <a:t>www.datastax.com/wp-content/uploads/2012/08/WP-IntrotoCassandra.pdf</a:t>
            </a:r>
            <a:endParaRPr lang="tr-TR" dirty="0" smtClean="0"/>
          </a:p>
          <a:p>
            <a:r>
              <a:rPr lang="en-US" dirty="0"/>
              <a:t>http://ftp.esrf.eu/pub/cs/tango/meetings/2015_may_solaris/Reynald_Bourtembourg_HDB++_-_High_availability_with_Cassandra.pdf</a:t>
            </a:r>
          </a:p>
        </p:txBody>
      </p:sp>
    </p:spTree>
    <p:extLst>
      <p:ext uri="{BB962C8B-B14F-4D97-AF65-F5344CB8AC3E}">
        <p14:creationId xmlns:p14="http://schemas.microsoft.com/office/powerpoint/2010/main" val="267978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5" name="Metin kutusu 4"/>
          <p:cNvSpPr txBox="1"/>
          <p:nvPr/>
        </p:nvSpPr>
        <p:spPr>
          <a:xfrm>
            <a:off x="3205644" y="2819568"/>
            <a:ext cx="5645426" cy="1015663"/>
          </a:xfrm>
          <a:prstGeom prst="rect">
            <a:avLst/>
          </a:prstGeom>
          <a:noFill/>
        </p:spPr>
        <p:txBody>
          <a:bodyPr wrap="square" rtlCol="0">
            <a:spAutoFit/>
          </a:bodyPr>
          <a:lstStyle/>
          <a:p>
            <a:pPr algn="ctr"/>
            <a:r>
              <a:rPr lang="tr-TR" sz="6000" dirty="0" err="1" smtClean="0">
                <a:solidFill>
                  <a:schemeClr val="accent1">
                    <a:lumMod val="50000"/>
                  </a:schemeClr>
                </a:solidFill>
                <a:latin typeface="Varial Rounded   ExtCond" panose="02000608020000020000" pitchFamily="50" charset="-94"/>
              </a:rPr>
              <a:t>History</a:t>
            </a:r>
            <a:r>
              <a:rPr lang="tr-TR" sz="6000" dirty="0" smtClean="0">
                <a:solidFill>
                  <a:schemeClr val="accent1">
                    <a:lumMod val="50000"/>
                  </a:schemeClr>
                </a:solidFill>
                <a:latin typeface="Varial Rounded   ExtCond" panose="02000608020000020000" pitchFamily="50" charset="-94"/>
              </a:rPr>
              <a:t> of </a:t>
            </a:r>
            <a:r>
              <a:rPr lang="en-US" sz="6000" dirty="0" smtClean="0">
                <a:solidFill>
                  <a:schemeClr val="accent1">
                    <a:lumMod val="50000"/>
                  </a:schemeClr>
                </a:solidFill>
                <a:latin typeface="Varial Rounded   ExtCond" panose="02000608020000020000" pitchFamily="50" charset="-94"/>
              </a:rPr>
              <a:t>JSON</a:t>
            </a:r>
            <a:r>
              <a:rPr lang="en-US" sz="6000" dirty="0">
                <a:solidFill>
                  <a:schemeClr val="accent1">
                    <a:lumMod val="50000"/>
                  </a:schemeClr>
                </a:solidFill>
                <a:latin typeface="Varial Rounded   ExtCond" panose="02000608020000020000" pitchFamily="50" charset="-94"/>
              </a:rPr>
              <a:t>?</a:t>
            </a:r>
            <a:endParaRPr lang="en-US" sz="23900" dirty="0">
              <a:solidFill>
                <a:schemeClr val="accent1">
                  <a:lumMod val="50000"/>
                </a:schemeClr>
              </a:solidFill>
              <a:latin typeface="Varial Rounded   ExtCond" panose="02000608020000020000" pitchFamily="50" charset="-94"/>
            </a:endParaRPr>
          </a:p>
        </p:txBody>
      </p:sp>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707" y="4028220"/>
            <a:ext cx="4438650" cy="2857500"/>
          </a:xfrm>
          <a:prstGeom prst="rect">
            <a:avLst/>
          </a:prstGeom>
        </p:spPr>
      </p:pic>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Tree>
    <p:extLst>
      <p:ext uri="{BB962C8B-B14F-4D97-AF65-F5344CB8AC3E}">
        <p14:creationId xmlns:p14="http://schemas.microsoft.com/office/powerpoint/2010/main" val="282463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28" y="-1"/>
            <a:ext cx="8572500" cy="6858000"/>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pic>
        <p:nvPicPr>
          <p:cNvPr id="2" name="Resi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5557" y="694689"/>
            <a:ext cx="2053066" cy="2734311"/>
          </a:xfrm>
          <a:prstGeom prst="rect">
            <a:avLst/>
          </a:prstGeom>
          <a:ln>
            <a:noFill/>
          </a:ln>
          <a:effectLst>
            <a:softEdge rad="112500"/>
          </a:effectLst>
        </p:spPr>
      </p:pic>
      <p:sp>
        <p:nvSpPr>
          <p:cNvPr id="9" name="Metin kutusu 8"/>
          <p:cNvSpPr txBox="1"/>
          <p:nvPr/>
        </p:nvSpPr>
        <p:spPr>
          <a:xfrm>
            <a:off x="2885485" y="1775460"/>
            <a:ext cx="9154160" cy="3046988"/>
          </a:xfrm>
          <a:prstGeom prst="rect">
            <a:avLst/>
          </a:prstGeom>
          <a:noFill/>
        </p:spPr>
        <p:txBody>
          <a:bodyPr wrap="square" rtlCol="0">
            <a:spAutoFit/>
          </a:bodyPr>
          <a:lstStyle/>
          <a:p>
            <a:pPr marL="571500" indent="-571500">
              <a:buFont typeface="Arial" panose="020B0604020202020204" pitchFamily="34" charset="0"/>
              <a:buChar char="•"/>
            </a:pPr>
            <a:r>
              <a:rPr lang="en-US" sz="4800" dirty="0" smtClean="0">
                <a:solidFill>
                  <a:schemeClr val="accent1">
                    <a:lumMod val="50000"/>
                  </a:schemeClr>
                </a:solidFill>
                <a:latin typeface="Varial Rounded   ExtCond" panose="02000608020000020000" pitchFamily="50" charset="-94"/>
              </a:rPr>
              <a:t>Douglas </a:t>
            </a:r>
            <a:r>
              <a:rPr lang="en-US" sz="4800" dirty="0" err="1" smtClean="0">
                <a:solidFill>
                  <a:schemeClr val="accent1">
                    <a:lumMod val="50000"/>
                  </a:schemeClr>
                </a:solidFill>
                <a:latin typeface="Varial Rounded   ExtCond" panose="02000608020000020000" pitchFamily="50" charset="-94"/>
              </a:rPr>
              <a:t>Crockford</a:t>
            </a:r>
            <a:r>
              <a:rPr lang="en-US" sz="4800" dirty="0" smtClean="0">
                <a:solidFill>
                  <a:schemeClr val="accent1">
                    <a:lumMod val="50000"/>
                  </a:schemeClr>
                </a:solidFill>
                <a:latin typeface="Varial Rounded   ExtCond" panose="02000608020000020000" pitchFamily="50" charset="-94"/>
              </a:rPr>
              <a:t> in 2001</a:t>
            </a:r>
            <a:endParaRPr lang="tr-TR" sz="4800" dirty="0" smtClean="0">
              <a:solidFill>
                <a:schemeClr val="accent1">
                  <a:lumMod val="50000"/>
                </a:schemeClr>
              </a:solidFill>
              <a:latin typeface="Varial Rounded   ExtCond" panose="02000608020000020000" pitchFamily="50" charset="-94"/>
            </a:endParaRPr>
          </a:p>
          <a:p>
            <a:pPr marL="571500" indent="-571500">
              <a:buFont typeface="Arial" panose="020B0604020202020204" pitchFamily="34" charset="0"/>
              <a:buChar char="•"/>
            </a:pPr>
            <a:r>
              <a:rPr lang="en-US" sz="4800" dirty="0" smtClean="0">
                <a:solidFill>
                  <a:schemeClr val="accent1">
                    <a:lumMod val="50000"/>
                  </a:schemeClr>
                </a:solidFill>
                <a:latin typeface="Varial Rounded   ExtCond" panose="02000608020000020000" pitchFamily="50" charset="-94"/>
              </a:rPr>
              <a:t>2002 JSON.org </a:t>
            </a:r>
            <a:endParaRPr lang="tr-TR" sz="4800" dirty="0" smtClean="0">
              <a:solidFill>
                <a:schemeClr val="accent1">
                  <a:lumMod val="50000"/>
                </a:schemeClr>
              </a:solidFill>
              <a:latin typeface="Varial Rounded   ExtCond" panose="02000608020000020000" pitchFamily="50" charset="-94"/>
            </a:endParaRPr>
          </a:p>
          <a:p>
            <a:pPr marL="571500" indent="-571500">
              <a:buFont typeface="Arial" panose="020B0604020202020204" pitchFamily="34" charset="0"/>
              <a:buChar char="•"/>
            </a:pPr>
            <a:r>
              <a:rPr lang="en-US" sz="4800" dirty="0" smtClean="0">
                <a:solidFill>
                  <a:schemeClr val="accent1">
                    <a:lumMod val="50000"/>
                  </a:schemeClr>
                </a:solidFill>
                <a:latin typeface="Varial Rounded   ExtCond" panose="02000608020000020000" pitchFamily="50" charset="-94"/>
              </a:rPr>
              <a:t> 2005 Ajax</a:t>
            </a:r>
            <a:endParaRPr lang="tr-TR" sz="4800" dirty="0" smtClean="0">
              <a:solidFill>
                <a:schemeClr val="accent1">
                  <a:lumMod val="50000"/>
                </a:schemeClr>
              </a:solidFill>
              <a:latin typeface="Varial Rounded   ExtCond" panose="02000608020000020000" pitchFamily="50" charset="-94"/>
            </a:endParaRPr>
          </a:p>
          <a:p>
            <a:pPr marL="571500" indent="-571500">
              <a:buFont typeface="Arial" panose="020B0604020202020204" pitchFamily="34" charset="0"/>
              <a:buChar char="•"/>
            </a:pPr>
            <a:r>
              <a:rPr lang="en-US" sz="4800" dirty="0" smtClean="0">
                <a:solidFill>
                  <a:schemeClr val="accent1">
                    <a:lumMod val="50000"/>
                  </a:schemeClr>
                </a:solidFill>
                <a:latin typeface="Varial Rounded   ExtCond" panose="02000608020000020000" pitchFamily="50" charset="-94"/>
              </a:rPr>
              <a:t>2006 RFC 4627 </a:t>
            </a:r>
            <a:endParaRPr lang="en-US" sz="4800" dirty="0">
              <a:solidFill>
                <a:schemeClr val="accent1">
                  <a:lumMod val="50000"/>
                </a:schemeClr>
              </a:solidFill>
              <a:latin typeface="Varial Rounded   ExtCond" panose="02000608020000020000" pitchFamily="50" charset="-94"/>
            </a:endParaRPr>
          </a:p>
        </p:txBody>
      </p:sp>
    </p:spTree>
    <p:extLst>
      <p:ext uri="{BB962C8B-B14F-4D97-AF65-F5344CB8AC3E}">
        <p14:creationId xmlns:p14="http://schemas.microsoft.com/office/powerpoint/2010/main" val="3128599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sp>
        <p:nvSpPr>
          <p:cNvPr id="5" name="Metin kutusu 4"/>
          <p:cNvSpPr txBox="1"/>
          <p:nvPr/>
        </p:nvSpPr>
        <p:spPr>
          <a:xfrm>
            <a:off x="2350604" y="2921168"/>
            <a:ext cx="5645426" cy="1015663"/>
          </a:xfrm>
          <a:prstGeom prst="rect">
            <a:avLst/>
          </a:prstGeom>
          <a:noFill/>
        </p:spPr>
        <p:txBody>
          <a:bodyPr wrap="square" rtlCol="0">
            <a:spAutoFit/>
          </a:bodyPr>
          <a:lstStyle/>
          <a:p>
            <a:pPr algn="ctr"/>
            <a:r>
              <a:rPr lang="en-US" sz="6000">
                <a:solidFill>
                  <a:schemeClr val="accent1">
                    <a:lumMod val="50000"/>
                  </a:schemeClr>
                </a:solidFill>
                <a:latin typeface="Varial Rounded   ExtCond" panose="02000608020000020000" pitchFamily="50" charset="-94"/>
              </a:rPr>
              <a:t>What </a:t>
            </a:r>
            <a:r>
              <a:rPr lang="tr-TR" sz="6000" err="1" smtClean="0">
                <a:solidFill>
                  <a:schemeClr val="accent1">
                    <a:lumMod val="50000"/>
                  </a:schemeClr>
                </a:solidFill>
                <a:latin typeface="Varial Rounded   ExtCond" panose="02000608020000020000" pitchFamily="50" charset="-94"/>
              </a:rPr>
              <a:t>we</a:t>
            </a:r>
            <a:r>
              <a:rPr lang="tr-TR" sz="6000" smtClean="0">
                <a:solidFill>
                  <a:schemeClr val="accent1">
                    <a:lumMod val="50000"/>
                  </a:schemeClr>
                </a:solidFill>
                <a:latin typeface="Varial Rounded   ExtCond" panose="02000608020000020000" pitchFamily="50" charset="-94"/>
              </a:rPr>
              <a:t> </a:t>
            </a:r>
            <a:r>
              <a:rPr lang="tr-TR" sz="6000" err="1" smtClean="0">
                <a:solidFill>
                  <a:schemeClr val="accent1">
                    <a:lumMod val="50000"/>
                  </a:schemeClr>
                </a:solidFill>
                <a:latin typeface="Varial Rounded   ExtCond" panose="02000608020000020000" pitchFamily="50" charset="-94"/>
              </a:rPr>
              <a:t>use</a:t>
            </a:r>
            <a:r>
              <a:rPr lang="en-US" sz="6000" smtClean="0">
                <a:solidFill>
                  <a:schemeClr val="accent1">
                    <a:lumMod val="50000"/>
                  </a:schemeClr>
                </a:solidFill>
                <a:latin typeface="Varial Rounded   ExtCond" panose="02000608020000020000" pitchFamily="50" charset="-94"/>
              </a:rPr>
              <a:t> </a:t>
            </a:r>
            <a:r>
              <a:rPr lang="en-US" sz="6000">
                <a:solidFill>
                  <a:schemeClr val="accent1">
                    <a:lumMod val="50000"/>
                  </a:schemeClr>
                </a:solidFill>
                <a:latin typeface="Varial Rounded   ExtCond" panose="02000608020000020000" pitchFamily="50" charset="-94"/>
              </a:rPr>
              <a:t>JSON?</a:t>
            </a:r>
            <a:endParaRPr lang="en-US" sz="23900">
              <a:solidFill>
                <a:schemeClr val="accent1">
                  <a:lumMod val="50000"/>
                </a:schemeClr>
              </a:solidFill>
              <a:latin typeface="Varial Rounded   ExtCond" panose="02000608020000020000" pitchFamily="50" charset="-94"/>
            </a:endParaRPr>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678" y="2228345"/>
            <a:ext cx="2908079" cy="2401309"/>
          </a:xfrm>
          <a:prstGeom prst="rect">
            <a:avLst/>
          </a:prstGeom>
        </p:spPr>
      </p:pic>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Tree>
    <p:extLst>
      <p:ext uri="{BB962C8B-B14F-4D97-AF65-F5344CB8AC3E}">
        <p14:creationId xmlns:p14="http://schemas.microsoft.com/office/powerpoint/2010/main" val="3776055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sp>
        <p:nvSpPr>
          <p:cNvPr id="5" name="Metin kutusu 4"/>
          <p:cNvSpPr txBox="1"/>
          <p:nvPr/>
        </p:nvSpPr>
        <p:spPr>
          <a:xfrm>
            <a:off x="2421836" y="1878906"/>
            <a:ext cx="9770164" cy="4154984"/>
          </a:xfrm>
          <a:prstGeom prst="rect">
            <a:avLst/>
          </a:prstGeom>
          <a:noFill/>
        </p:spPr>
        <p:txBody>
          <a:bodyPr wrap="square" rtlCol="0">
            <a:spAutoFit/>
          </a:bodyPr>
          <a:lstStyle/>
          <a:p>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 </a:t>
            </a:r>
            <a:r>
              <a:rPr lang="tr-TR" sz="2400" b="1" dirty="0" smtClean="0">
                <a:solidFill>
                  <a:srgbClr val="FF0000"/>
                </a:solidFill>
                <a:latin typeface="Courier New" panose="02070309020205020404" pitchFamily="49" charset="0"/>
                <a:cs typeface="Courier New" panose="02070309020205020404" pitchFamily="49" charset="0"/>
              </a:rPr>
              <a:t>WHAT WE USE JSON ?</a:t>
            </a:r>
            <a:r>
              <a:rPr lang="tr-TR" sz="2400" dirty="0" smtClean="0">
                <a:solidFill>
                  <a:srgbClr val="FF0000"/>
                </a:solidFill>
                <a:latin typeface="Courier New" panose="02070309020205020404" pitchFamily="49" charset="0"/>
                <a:cs typeface="Courier New" panose="02070309020205020404" pitchFamily="49" charset="0"/>
              </a:rPr>
              <a:t> </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p>
          <a:p>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num</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1</a:t>
            </a:r>
            <a:r>
              <a:rPr lang="en-US" sz="2400" dirty="0" smtClean="0">
                <a:solidFill>
                  <a:schemeClr val="accent1">
                    <a:lumMod val="50000"/>
                  </a:schemeClr>
                </a:solidFill>
                <a:latin typeface="Courier New" panose="02070309020205020404" pitchFamily="49" charset="0"/>
                <a:cs typeface="Courier New" panose="02070309020205020404" pitchFamily="49" charset="0"/>
              </a:rPr>
              <a:t>", "</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expr</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 {"</a:t>
            </a:r>
            <a:r>
              <a:rPr lang="en-US" sz="2400" b="1" dirty="0" smtClean="0">
                <a:solidFill>
                  <a:schemeClr val="accent1">
                    <a:lumMod val="50000"/>
                  </a:schemeClr>
                </a:solidFill>
                <a:latin typeface="Courier New" panose="02070309020205020404" pitchFamily="49" charset="0"/>
                <a:cs typeface="Courier New" panose="02070309020205020404" pitchFamily="49" charset="0"/>
              </a:rPr>
              <a:t>Straightforward Syntax</a:t>
            </a:r>
            <a:r>
              <a:rPr lang="tr-TR" sz="2400" dirty="0" smtClean="0">
                <a:solidFill>
                  <a:schemeClr val="accent1">
                    <a:lumMod val="50000"/>
                  </a:schemeClr>
                </a:solidFill>
                <a:latin typeface="Courier New" panose="02070309020205020404" pitchFamily="49" charset="0"/>
                <a:cs typeface="Courier New" panose="02070309020205020404" pitchFamily="49" charset="0"/>
              </a:rPr>
              <a:t>"},</a:t>
            </a:r>
          </a:p>
          <a:p>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num</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a:solidFill>
                  <a:schemeClr val="accent1">
                    <a:lumMod val="50000"/>
                  </a:schemeClr>
                </a:solidFill>
                <a:latin typeface="Courier New" panose="02070309020205020404" pitchFamily="49" charset="0"/>
                <a:cs typeface="Courier New" panose="02070309020205020404" pitchFamily="49" charset="0"/>
              </a:rPr>
              <a:t>2</a:t>
            </a:r>
            <a:r>
              <a:rPr lang="en-US" sz="2400" dirty="0" smtClean="0">
                <a:solidFill>
                  <a:schemeClr val="accent1">
                    <a:lumMod val="50000"/>
                  </a:schemeClr>
                </a:solidFill>
                <a:latin typeface="Courier New" panose="02070309020205020404" pitchFamily="49" charset="0"/>
                <a:cs typeface="Courier New" panose="02070309020205020404" pitchFamily="49" charset="0"/>
              </a:rPr>
              <a:t>", "</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expr</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 {"</a:t>
            </a:r>
            <a:r>
              <a:rPr lang="en-US" sz="2400" b="1" dirty="0" smtClean="0">
                <a:solidFill>
                  <a:schemeClr val="accent1">
                    <a:lumMod val="50000"/>
                  </a:schemeClr>
                </a:solidFill>
                <a:latin typeface="Courier New" panose="02070309020205020404" pitchFamily="49" charset="0"/>
                <a:cs typeface="Courier New" panose="02070309020205020404" pitchFamily="49" charset="0"/>
              </a:rPr>
              <a:t>Easy To Create And Manipulate</a:t>
            </a:r>
            <a:r>
              <a:rPr lang="tr-TR" sz="2400" b="1" dirty="0" smtClean="0">
                <a:solidFill>
                  <a:schemeClr val="accent1">
                    <a:lumMod val="50000"/>
                  </a:schemeClr>
                </a:solidFill>
                <a:latin typeface="Courier New" panose="02070309020205020404" pitchFamily="49" charset="0"/>
                <a:cs typeface="Courier New" panose="02070309020205020404" pitchFamily="49" charset="0"/>
              </a:rPr>
              <a:t> </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endParaRPr lang="tr-TR" sz="2400" dirty="0" smtClean="0">
              <a:solidFill>
                <a:schemeClr val="accent1">
                  <a:lumMod val="50000"/>
                </a:schemeClr>
              </a:solidFill>
              <a:latin typeface="Courier New" panose="02070309020205020404" pitchFamily="49" charset="0"/>
              <a:cs typeface="Courier New" panose="02070309020205020404" pitchFamily="49" charset="0"/>
            </a:endParaRPr>
          </a:p>
          <a:p>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num</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a:solidFill>
                  <a:schemeClr val="accent1">
                    <a:lumMod val="50000"/>
                  </a:schemeClr>
                </a:solidFill>
                <a:latin typeface="Courier New" panose="02070309020205020404" pitchFamily="49" charset="0"/>
                <a:cs typeface="Courier New" panose="02070309020205020404" pitchFamily="49" charset="0"/>
              </a:rPr>
              <a:t>3</a:t>
            </a:r>
            <a:r>
              <a:rPr lang="en-US" sz="2400" dirty="0" smtClean="0">
                <a:solidFill>
                  <a:schemeClr val="accent1">
                    <a:lumMod val="50000"/>
                  </a:schemeClr>
                </a:solidFill>
                <a:latin typeface="Courier New" panose="02070309020205020404" pitchFamily="49" charset="0"/>
                <a:cs typeface="Courier New" panose="02070309020205020404" pitchFamily="49" charset="0"/>
              </a:rPr>
              <a:t>", "</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expr</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 {"</a:t>
            </a:r>
            <a:r>
              <a:rPr lang="en-US" sz="2400" b="1" dirty="0" smtClean="0">
                <a:solidFill>
                  <a:schemeClr val="accent1">
                    <a:lumMod val="50000"/>
                  </a:schemeClr>
                </a:solidFill>
                <a:latin typeface="Courier New" panose="02070309020205020404" pitchFamily="49" charset="0"/>
                <a:cs typeface="Courier New" panose="02070309020205020404" pitchFamily="49" charset="0"/>
              </a:rPr>
              <a:t>Can Be Natively Parsed In </a:t>
            </a:r>
            <a:r>
              <a:rPr lang="en-US" sz="2400" b="1" dirty="0" err="1" smtClean="0">
                <a:solidFill>
                  <a:schemeClr val="accent1">
                    <a:lumMod val="50000"/>
                  </a:schemeClr>
                </a:solidFill>
                <a:latin typeface="Courier New" panose="02070309020205020404" pitchFamily="49" charset="0"/>
                <a:cs typeface="Courier New" panose="02070309020205020404" pitchFamily="49" charset="0"/>
              </a:rPr>
              <a:t>Javascript</a:t>
            </a:r>
            <a:r>
              <a:rPr lang="en-US" sz="2400" b="1" dirty="0" smtClean="0">
                <a:solidFill>
                  <a:schemeClr val="accent1">
                    <a:lumMod val="50000"/>
                  </a:schemeClr>
                </a:solidFill>
                <a:latin typeface="Courier New" panose="02070309020205020404" pitchFamily="49" charset="0"/>
                <a:cs typeface="Courier New" panose="02070309020205020404" pitchFamily="49" charset="0"/>
              </a:rPr>
              <a:t> Using </a:t>
            </a:r>
            <a:r>
              <a:rPr lang="en-US" sz="2400" b="1" dirty="0" err="1" smtClean="0">
                <a:solidFill>
                  <a:schemeClr val="accent1">
                    <a:lumMod val="50000"/>
                  </a:schemeClr>
                </a:solidFill>
                <a:latin typeface="Courier New" panose="02070309020205020404" pitchFamily="49" charset="0"/>
                <a:cs typeface="Courier New" panose="02070309020205020404" pitchFamily="49" charset="0"/>
              </a:rPr>
              <a:t>Eval</a:t>
            </a:r>
            <a:r>
              <a:rPr lang="en-US" sz="2400" b="1" dirty="0" smtClean="0">
                <a:solidFill>
                  <a:schemeClr val="accent1">
                    <a:lumMod val="50000"/>
                  </a:schemeClr>
                </a:solidFill>
                <a:latin typeface="Courier New" panose="02070309020205020404" pitchFamily="49" charset="0"/>
                <a:cs typeface="Courier New" panose="02070309020205020404" pitchFamily="49" charset="0"/>
              </a:rPr>
              <a:t>() "</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endParaRPr lang="tr-TR" sz="2400" dirty="0" smtClean="0">
              <a:solidFill>
                <a:schemeClr val="accent1">
                  <a:lumMod val="50000"/>
                </a:schemeClr>
              </a:solidFill>
              <a:latin typeface="Courier New" panose="02070309020205020404" pitchFamily="49" charset="0"/>
              <a:cs typeface="Courier New" panose="02070309020205020404" pitchFamily="49" charset="0"/>
            </a:endParaRPr>
          </a:p>
          <a:p>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num</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4</a:t>
            </a:r>
            <a:r>
              <a:rPr lang="en-US" sz="2400" dirty="0" smtClean="0">
                <a:solidFill>
                  <a:schemeClr val="accent1">
                    <a:lumMod val="50000"/>
                  </a:schemeClr>
                </a:solidFill>
                <a:latin typeface="Courier New" panose="02070309020205020404" pitchFamily="49" charset="0"/>
                <a:cs typeface="Courier New" panose="02070309020205020404" pitchFamily="49" charset="0"/>
              </a:rPr>
              <a:t>", "</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expr</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 {"</a:t>
            </a:r>
            <a:r>
              <a:rPr lang="en-US" sz="2400" b="1" dirty="0" smtClean="0">
                <a:solidFill>
                  <a:schemeClr val="accent1">
                    <a:lumMod val="50000"/>
                  </a:schemeClr>
                </a:solidFill>
                <a:latin typeface="Courier New" panose="02070309020205020404" pitchFamily="49" charset="0"/>
                <a:cs typeface="Courier New" panose="02070309020205020404" pitchFamily="49" charset="0"/>
              </a:rPr>
              <a:t>Supported By All Major </a:t>
            </a:r>
            <a:r>
              <a:rPr lang="en-US" sz="2400" b="1" dirty="0" err="1" smtClean="0">
                <a:solidFill>
                  <a:schemeClr val="accent1">
                    <a:lumMod val="50000"/>
                  </a:schemeClr>
                </a:solidFill>
                <a:latin typeface="Courier New" panose="02070309020205020404" pitchFamily="49" charset="0"/>
                <a:cs typeface="Courier New" panose="02070309020205020404" pitchFamily="49" charset="0"/>
              </a:rPr>
              <a:t>Javascript</a:t>
            </a:r>
            <a:r>
              <a:rPr lang="en-US" sz="2400" b="1" dirty="0" smtClean="0">
                <a:solidFill>
                  <a:schemeClr val="accent1">
                    <a:lumMod val="50000"/>
                  </a:schemeClr>
                </a:solidFill>
                <a:latin typeface="Courier New" panose="02070309020205020404" pitchFamily="49" charset="0"/>
                <a:cs typeface="Courier New" panose="02070309020205020404" pitchFamily="49" charset="0"/>
              </a:rPr>
              <a:t> Frameworks </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endParaRPr lang="tr-TR" sz="2400" dirty="0" smtClean="0">
              <a:solidFill>
                <a:schemeClr val="accent1">
                  <a:lumMod val="50000"/>
                </a:schemeClr>
              </a:solidFill>
              <a:latin typeface="Courier New" panose="02070309020205020404" pitchFamily="49" charset="0"/>
              <a:cs typeface="Courier New" panose="02070309020205020404" pitchFamily="49" charset="0"/>
            </a:endParaRPr>
          </a:p>
          <a:p>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num</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4</a:t>
            </a:r>
            <a:r>
              <a:rPr lang="en-US" sz="2400" dirty="0" smtClean="0">
                <a:solidFill>
                  <a:schemeClr val="accent1">
                    <a:lumMod val="50000"/>
                  </a:schemeClr>
                </a:solidFill>
                <a:latin typeface="Courier New" panose="02070309020205020404" pitchFamily="49" charset="0"/>
                <a:cs typeface="Courier New" panose="02070309020205020404" pitchFamily="49" charset="0"/>
              </a:rPr>
              <a:t>", "</a:t>
            </a:r>
            <a:r>
              <a:rPr lang="tr-TR" sz="2400" dirty="0" err="1" smtClean="0">
                <a:solidFill>
                  <a:schemeClr val="accent1">
                    <a:lumMod val="50000"/>
                  </a:schemeClr>
                </a:solidFill>
                <a:latin typeface="Courier New" panose="02070309020205020404" pitchFamily="49" charset="0"/>
                <a:cs typeface="Courier New" panose="02070309020205020404" pitchFamily="49" charset="0"/>
              </a:rPr>
              <a:t>expr</a:t>
            </a:r>
            <a:r>
              <a:rPr lang="en-US" sz="2400" dirty="0" smtClean="0">
                <a:solidFill>
                  <a:schemeClr val="accent1">
                    <a:lumMod val="50000"/>
                  </a:schemeClr>
                </a:solidFill>
                <a:latin typeface="Courier New" panose="02070309020205020404" pitchFamily="49" charset="0"/>
                <a:cs typeface="Courier New" panose="02070309020205020404" pitchFamily="49" charset="0"/>
              </a:rPr>
              <a:t>":"</a:t>
            </a:r>
            <a:r>
              <a:rPr lang="tr-TR" sz="2400" dirty="0" smtClean="0">
                <a:solidFill>
                  <a:schemeClr val="accent1">
                    <a:lumMod val="50000"/>
                  </a:schemeClr>
                </a:solidFill>
                <a:latin typeface="Courier New" panose="02070309020205020404" pitchFamily="49" charset="0"/>
                <a:cs typeface="Courier New" panose="02070309020205020404" pitchFamily="49" charset="0"/>
              </a:rPr>
              <a:t> {"</a:t>
            </a:r>
            <a:r>
              <a:rPr lang="en-US" sz="2400" dirty="0" smtClean="0">
                <a:solidFill>
                  <a:schemeClr val="accent1">
                    <a:lumMod val="50000"/>
                  </a:schemeClr>
                </a:solidFill>
                <a:latin typeface="Courier New" panose="02070309020205020404" pitchFamily="49" charset="0"/>
                <a:cs typeface="Courier New" panose="02070309020205020404" pitchFamily="49" charset="0"/>
              </a:rPr>
              <a:t> </a:t>
            </a:r>
            <a:r>
              <a:rPr lang="en-US" sz="2400" b="1" dirty="0" smtClean="0">
                <a:solidFill>
                  <a:schemeClr val="accent1">
                    <a:lumMod val="50000"/>
                  </a:schemeClr>
                </a:solidFill>
                <a:latin typeface="Courier New" panose="02070309020205020404" pitchFamily="49" charset="0"/>
                <a:cs typeface="Courier New" panose="02070309020205020404" pitchFamily="49" charset="0"/>
              </a:rPr>
              <a:t>Supported By Most Backend Technologies</a:t>
            </a:r>
            <a:r>
              <a:rPr lang="en-US" sz="2400" dirty="0" smtClean="0">
                <a:solidFill>
                  <a:schemeClr val="accent1">
                    <a:lumMod val="50000"/>
                  </a:schemeClr>
                </a:solidFill>
                <a:latin typeface="Courier New" panose="02070309020205020404" pitchFamily="49" charset="0"/>
                <a:cs typeface="Courier New" panose="02070309020205020404" pitchFamily="49" charset="0"/>
              </a:rPr>
              <a:t> "},</a:t>
            </a:r>
            <a:endParaRPr lang="en-US" sz="2400" dirty="0">
              <a:solidFill>
                <a:schemeClr val="accent1">
                  <a:lumMod val="50000"/>
                </a:schemeClr>
              </a:solidFill>
              <a:latin typeface="Courier New" panose="02070309020205020404" pitchFamily="49" charset="0"/>
              <a:cs typeface="Courier New" panose="02070309020205020404" pitchFamily="49" charset="0"/>
            </a:endParaRPr>
          </a:p>
          <a:p>
            <a:r>
              <a:rPr lang="en-US" sz="2400" dirty="0" smtClean="0">
                <a:solidFill>
                  <a:schemeClr val="accent1">
                    <a:lumMod val="50000"/>
                  </a:schemeClr>
                </a:solidFill>
                <a:latin typeface="Courier New" panose="02070309020205020404" pitchFamily="49" charset="0"/>
                <a:cs typeface="Courier New" panose="02070309020205020404" pitchFamily="49" charset="0"/>
              </a:rPr>
              <a:t>]}</a:t>
            </a:r>
            <a:endParaRPr lang="en-US" sz="2400" dirty="0">
              <a:solidFill>
                <a:schemeClr val="accent1">
                  <a:lumMod val="50000"/>
                </a:schemeClr>
              </a:solidFill>
              <a:latin typeface="Courier New" panose="02070309020205020404" pitchFamily="49" charset="0"/>
              <a:cs typeface="Courier New" panose="02070309020205020404" pitchFamily="49" charset="0"/>
            </a:endParaRPr>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
        <p:nvSpPr>
          <p:cNvPr id="8" name="Metin kutusu 7"/>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spTree>
    <p:extLst>
      <p:ext uri="{BB962C8B-B14F-4D97-AF65-F5344CB8AC3E}">
        <p14:creationId xmlns:p14="http://schemas.microsoft.com/office/powerpoint/2010/main" val="2088172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6" y="0"/>
            <a:ext cx="8572500" cy="6858000"/>
          </a:xfrm>
          <a:prstGeom prst="rect">
            <a:avLst/>
          </a:prstGeom>
        </p:spPr>
      </p:pic>
      <p:sp>
        <p:nvSpPr>
          <p:cNvPr id="5" name="Metin kutusu 4"/>
          <p:cNvSpPr txBox="1"/>
          <p:nvPr/>
        </p:nvSpPr>
        <p:spPr>
          <a:xfrm>
            <a:off x="2350604" y="2921168"/>
            <a:ext cx="5645426" cy="1015663"/>
          </a:xfrm>
          <a:prstGeom prst="rect">
            <a:avLst/>
          </a:prstGeom>
          <a:noFill/>
        </p:spPr>
        <p:txBody>
          <a:bodyPr wrap="square" rtlCol="0">
            <a:spAutoFit/>
          </a:bodyPr>
          <a:lstStyle/>
          <a:p>
            <a:pPr algn="ctr"/>
            <a:r>
              <a:rPr lang="en-US" sz="6000" dirty="0" smtClean="0">
                <a:solidFill>
                  <a:schemeClr val="accent1">
                    <a:lumMod val="50000"/>
                  </a:schemeClr>
                </a:solidFill>
                <a:latin typeface="Varial Rounded   ExtCond" panose="02000608020000020000" pitchFamily="50" charset="-94"/>
              </a:rPr>
              <a:t>JSON</a:t>
            </a:r>
            <a:r>
              <a:rPr lang="tr-TR" sz="6000" dirty="0" smtClean="0">
                <a:solidFill>
                  <a:schemeClr val="accent1">
                    <a:lumMod val="50000"/>
                  </a:schemeClr>
                </a:solidFill>
                <a:latin typeface="Varial Rounded   ExtCond" panose="02000608020000020000" pitchFamily="50" charset="-94"/>
              </a:rPr>
              <a:t> is NOT…</a:t>
            </a:r>
            <a:endParaRPr lang="en-US" sz="23900" dirty="0">
              <a:solidFill>
                <a:schemeClr val="accent1">
                  <a:lumMod val="50000"/>
                </a:schemeClr>
              </a:solidFill>
              <a:latin typeface="Varial Rounded   ExtCond" panose="02000608020000020000" pitchFamily="50" charset="-94"/>
            </a:endParaRPr>
          </a:p>
        </p:txBody>
      </p:sp>
      <p:sp>
        <p:nvSpPr>
          <p:cNvPr id="7" name="Metin kutusu 6"/>
          <p:cNvSpPr txBox="1"/>
          <p:nvPr/>
        </p:nvSpPr>
        <p:spPr>
          <a:xfrm>
            <a:off x="8975034" y="6510129"/>
            <a:ext cx="3167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sz="1400" i="1" err="1" smtClean="0">
                <a:solidFill>
                  <a:schemeClr val="accent1">
                    <a:lumMod val="50000"/>
                  </a:schemeClr>
                </a:solidFill>
                <a:latin typeface="Baskerville Old Face" panose="02020602080505020303" pitchFamily="18" charset="0"/>
              </a:rPr>
              <a:t>Cmpe</a:t>
            </a:r>
            <a:r>
              <a:rPr lang="tr-TR" sz="1400" i="1" smtClean="0">
                <a:solidFill>
                  <a:schemeClr val="accent1">
                    <a:lumMod val="50000"/>
                  </a:schemeClr>
                </a:solidFill>
                <a:latin typeface="Baskerville Old Face" panose="02020602080505020303" pitchFamily="18" charset="0"/>
              </a:rPr>
              <a:t> 422 – Database </a:t>
            </a:r>
            <a:r>
              <a:rPr lang="tr-TR" sz="1400" i="1" err="1" smtClean="0">
                <a:solidFill>
                  <a:schemeClr val="accent1">
                    <a:lumMod val="50000"/>
                  </a:schemeClr>
                </a:solidFill>
                <a:latin typeface="Baskerville Old Face" panose="02020602080505020303" pitchFamily="18" charset="0"/>
              </a:rPr>
              <a:t>Systems</a:t>
            </a:r>
            <a:r>
              <a:rPr lang="tr-TR" sz="1400" i="1" smtClean="0">
                <a:solidFill>
                  <a:schemeClr val="accent1">
                    <a:lumMod val="50000"/>
                  </a:schemeClr>
                </a:solidFill>
                <a:latin typeface="Baskerville Old Face" panose="02020602080505020303" pitchFamily="18" charset="0"/>
              </a:rPr>
              <a:t> 2017 Fall</a:t>
            </a:r>
            <a:endParaRPr lang="en-US" sz="1400" i="1">
              <a:solidFill>
                <a:schemeClr val="accent1">
                  <a:lumMod val="50000"/>
                </a:schemeClr>
              </a:solidFill>
              <a:latin typeface="Baskerville Old Face" panose="02020602080505020303" pitchFamily="18" charset="0"/>
            </a:endParaRP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206028" y="2107096"/>
            <a:ext cx="2475541" cy="2475541"/>
          </a:xfrm>
          <a:prstGeom prst="rect">
            <a:avLst/>
          </a:prstGeom>
        </p:spPr>
      </p:pic>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4079" y="-238539"/>
            <a:ext cx="1324544" cy="1324544"/>
          </a:xfrm>
          <a:prstGeom prst="rect">
            <a:avLst/>
          </a:prstGeom>
        </p:spPr>
      </p:pic>
    </p:spTree>
    <p:extLst>
      <p:ext uri="{BB962C8B-B14F-4D97-AF65-F5344CB8AC3E}">
        <p14:creationId xmlns:p14="http://schemas.microsoft.com/office/powerpoint/2010/main" val="4218853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2347</Words>
  <Application>Microsoft Office PowerPoint</Application>
  <PresentationFormat>Geniş ekran</PresentationFormat>
  <Paragraphs>343</Paragraphs>
  <Slides>44</Slides>
  <Notes>0</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44</vt:i4>
      </vt:variant>
    </vt:vector>
  </HeadingPairs>
  <TitlesOfParts>
    <vt:vector size="55" baseType="lpstr">
      <vt:lpstr>Arial</vt:lpstr>
      <vt:lpstr>Baskerville Old Face</vt:lpstr>
      <vt:lpstr>Calibri</vt:lpstr>
      <vt:lpstr>Calibri Light</vt:lpstr>
      <vt:lpstr>Cambria</vt:lpstr>
      <vt:lpstr>Courier New</vt:lpstr>
      <vt:lpstr>Source Sans Pro</vt:lpstr>
      <vt:lpstr>Times New Roman</vt:lpstr>
      <vt:lpstr>vae)</vt:lpstr>
      <vt:lpstr>Varial Rounded   ExtCond</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Arrays vs Objects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Windows Kullanıcısı</dc:creator>
  <cp:lastModifiedBy>Windows Kullanıcısı</cp:lastModifiedBy>
  <cp:revision>39</cp:revision>
  <dcterms:created xsi:type="dcterms:W3CDTF">2017-11-26T17:49:26Z</dcterms:created>
  <dcterms:modified xsi:type="dcterms:W3CDTF">2017-11-29T11:51:25Z</dcterms:modified>
</cp:coreProperties>
</file>