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notesMasterIdLst>
    <p:notesMasterId r:id="rId19"/>
  </p:notesMasterIdLst>
  <p:sldIdLst>
    <p:sldId id="260" r:id="rId2"/>
    <p:sldId id="261" r:id="rId3"/>
    <p:sldId id="270" r:id="rId4"/>
    <p:sldId id="298" r:id="rId5"/>
    <p:sldId id="269" r:id="rId6"/>
    <p:sldId id="265" r:id="rId7"/>
    <p:sldId id="273" r:id="rId8"/>
    <p:sldId id="277" r:id="rId9"/>
    <p:sldId id="281" r:id="rId10"/>
    <p:sldId id="284" r:id="rId11"/>
    <p:sldId id="289" r:id="rId12"/>
    <p:sldId id="271" r:id="rId13"/>
    <p:sldId id="297" r:id="rId14"/>
    <p:sldId id="291" r:id="rId15"/>
    <p:sldId id="292" r:id="rId16"/>
    <p:sldId id="266" r:id="rId17"/>
    <p:sldId id="29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61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k-KZ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78D3A-8C9D-4D63-943C-AE2894C13BDF}" type="datetimeFigureOut">
              <a:rPr lang="kk-KZ" smtClean="0"/>
              <a:t>28.10.2025</a:t>
            </a:fld>
            <a:endParaRPr lang="kk-KZ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k-KZ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kk-KZ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k-KZ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CA8BA-4A9F-4844-BFD4-B98C5C1E8658}" type="slidenum">
              <a:rPr lang="kk-KZ" smtClean="0"/>
              <a:t>‹#›</a:t>
            </a:fld>
            <a:endParaRPr lang="kk-KZ"/>
          </a:p>
        </p:txBody>
      </p:sp>
    </p:spTree>
    <p:extLst>
      <p:ext uri="{BB962C8B-B14F-4D97-AF65-F5344CB8AC3E}">
        <p14:creationId xmlns:p14="http://schemas.microsoft.com/office/powerpoint/2010/main" val="1051979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FC96C-44C0-4309-970F-A47B63567649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660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3B7A57E-C4BA-4BC8-96E9-D602D3F9FDE2}" type="datetimeFigureOut">
              <a:rPr lang="ru-RU" smtClean="0"/>
              <a:t>28.10.2025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7A06658-3999-4693-BEDC-4CB3E34F5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521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A57E-C4BA-4BC8-96E9-D602D3F9FDE2}" type="datetimeFigureOut">
              <a:rPr lang="ru-RU" smtClean="0"/>
              <a:t>28.10.2025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6658-3999-4693-BEDC-4CB3E34F5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17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A57E-C4BA-4BC8-96E9-D602D3F9FDE2}" type="datetimeFigureOut">
              <a:rPr lang="ru-RU" smtClean="0"/>
              <a:t>28.10.2025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6658-3999-4693-BEDC-4CB3E34F5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574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A57E-C4BA-4BC8-96E9-D602D3F9FDE2}" type="datetimeFigureOut">
              <a:rPr lang="ru-RU" smtClean="0"/>
              <a:t>28.10.2025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6658-3999-4693-BEDC-4CB3E34F5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933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A57E-C4BA-4BC8-96E9-D602D3F9FDE2}" type="datetimeFigureOut">
              <a:rPr lang="ru-RU" smtClean="0"/>
              <a:t>28.10.2025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6658-3999-4693-BEDC-4CB3E34F5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853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A57E-C4BA-4BC8-96E9-D602D3F9FDE2}" type="datetimeFigureOut">
              <a:rPr lang="ru-RU" smtClean="0"/>
              <a:t>28.10.2025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6658-3999-4693-BEDC-4CB3E34F5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183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A57E-C4BA-4BC8-96E9-D602D3F9FDE2}" type="datetimeFigureOut">
              <a:rPr lang="ru-RU" smtClean="0"/>
              <a:t>28.10.2025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6658-3999-4693-BEDC-4CB3E34F5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459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A57E-C4BA-4BC8-96E9-D602D3F9FDE2}" type="datetimeFigureOut">
              <a:rPr lang="ru-RU" smtClean="0"/>
              <a:t>28.10.2025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6658-3999-4693-BEDC-4CB3E34F5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595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A57E-C4BA-4BC8-96E9-D602D3F9FDE2}" type="datetimeFigureOut">
              <a:rPr lang="ru-RU" smtClean="0"/>
              <a:t>28.10.2025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6658-3999-4693-BEDC-4CB3E34F5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98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A57E-C4BA-4BC8-96E9-D602D3F9FDE2}" type="datetimeFigureOut">
              <a:rPr lang="ru-RU" smtClean="0"/>
              <a:t>28.10.2025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6658-3999-4693-BEDC-4CB3E34F5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36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A57E-C4BA-4BC8-96E9-D602D3F9FDE2}" type="datetimeFigureOut">
              <a:rPr lang="ru-RU" smtClean="0"/>
              <a:t>28.10.2025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6658-3999-4693-BEDC-4CB3E34F5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37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A57E-C4BA-4BC8-96E9-D602D3F9FDE2}" type="datetimeFigureOut">
              <a:rPr lang="ru-RU" smtClean="0"/>
              <a:t>28.10.2025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6658-3999-4693-BEDC-4CB3E34F5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16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A57E-C4BA-4BC8-96E9-D602D3F9FDE2}" type="datetimeFigureOut">
              <a:rPr lang="ru-RU" smtClean="0"/>
              <a:t>28.10.2025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6658-3999-4693-BEDC-4CB3E34F5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96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A57E-C4BA-4BC8-96E9-D602D3F9FDE2}" type="datetimeFigureOut">
              <a:rPr lang="ru-RU" smtClean="0"/>
              <a:t>28.10.2025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6658-3999-4693-BEDC-4CB3E34F5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64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A57E-C4BA-4BC8-96E9-D602D3F9FDE2}" type="datetimeFigureOut">
              <a:rPr lang="ru-RU" smtClean="0"/>
              <a:t>28.10.2025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6658-3999-4693-BEDC-4CB3E34F5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83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A57E-C4BA-4BC8-96E9-D602D3F9FDE2}" type="datetimeFigureOut">
              <a:rPr lang="ru-RU" smtClean="0"/>
              <a:t>28.10.2025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6658-3999-4693-BEDC-4CB3E34F5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76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A57E-C4BA-4BC8-96E9-D602D3F9FDE2}" type="datetimeFigureOut">
              <a:rPr lang="ru-RU" smtClean="0"/>
              <a:t>28.10.2025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6658-3999-4693-BEDC-4CB3E34F5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06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B7A57E-C4BA-4BC8-96E9-D602D3F9FDE2}" type="datetimeFigureOut">
              <a:rPr lang="ru-RU" smtClean="0"/>
              <a:t>28.10.2025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A06658-3999-4693-BEDC-4CB3E34F5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804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89024" y="2325739"/>
            <a:ext cx="8915400" cy="1075928"/>
          </a:xfrm>
        </p:spPr>
        <p:txBody>
          <a:bodyPr>
            <a:no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графов знаний для актуализации образовательного процесса в ВУЗе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12077" y="3966964"/>
            <a:ext cx="4772024" cy="534534"/>
          </a:xfrm>
        </p:spPr>
        <p:txBody>
          <a:bodyPr>
            <a:noAutofit/>
          </a:bodyPr>
          <a:lstStyle/>
          <a:p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Рамазанова </a:t>
            </a:r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Валия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Сапкиреевна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докторант 3го курса по специальности ИС</a:t>
            </a:r>
          </a:p>
          <a:p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F934-111D-4ADC-A375-F57C6C5D8C69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191135" y="978967"/>
            <a:ext cx="9818914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Евразийский национальный университет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имени Л.Н. Гумилева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067551" y="4882496"/>
            <a:ext cx="47720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79705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Научный консультант: </a:t>
            </a:r>
            <a:b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ассоц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профессор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PhD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Самбетбаева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М.А</a:t>
            </a:r>
          </a:p>
          <a:p>
            <a:pPr marR="179705" algn="r">
              <a:spcAft>
                <a:spcPts val="0"/>
              </a:spcAft>
            </a:pPr>
            <a:endParaRPr lang="ru-RU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Зарубежный научный консультант: 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к.т.н., 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зав. лаб. ИИ.,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Загорулько Ю.А.  </a:t>
            </a:r>
          </a:p>
          <a:p>
            <a:pPr marR="179705" algn="r">
              <a:spcAft>
                <a:spcPts val="0"/>
              </a:spcAft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544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Объект 3">
            <a:extLst>
              <a:ext uri="{FF2B5EF4-FFF2-40B4-BE49-F238E27FC236}">
                <a16:creationId xmlns:a16="http://schemas.microsoft.com/office/drawing/2014/main" id="{7D576AAA-44ED-46F2-B500-4ABACB2EA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021" y="3387651"/>
            <a:ext cx="4897205" cy="309350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767DCB-B11D-446B-8763-1CBA5E446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291" y="246283"/>
            <a:ext cx="11495314" cy="1057084"/>
          </a:xfrm>
        </p:spPr>
        <p:txBody>
          <a:bodyPr>
            <a:noAutofit/>
          </a:bodyPr>
          <a:lstStyle/>
          <a:p>
            <a:r>
              <a:rPr lang="ru-RU" sz="3600" b="1" dirty="0"/>
              <a:t>Кластеры навыков вакансий были разделены на два типа</a:t>
            </a:r>
            <a:r>
              <a:rPr lang="kk-KZ" sz="3600" b="1" dirty="0"/>
              <a:t> для оптимизации работы запросов</a:t>
            </a:r>
            <a:endParaRPr lang="ru-RU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325421-BA31-4501-9165-627F4AE063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0774" y="1772860"/>
                <a:ext cx="10826922" cy="408358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SkillMastered={s</a:t>
                </a:r>
                <a:r>
                  <a:rPr lang="ru-RU" sz="2000" dirty="0"/>
                  <a:t> </a:t>
                </a:r>
                <a:r>
                  <a:rPr lang="en-US" sz="2000" dirty="0"/>
                  <a:t>∈</a:t>
                </a:r>
                <a:r>
                  <a:rPr lang="ru-RU" sz="2000" dirty="0"/>
                  <a:t> </a:t>
                </a:r>
                <a:r>
                  <a:rPr lang="en-US" sz="2000" dirty="0"/>
                  <a:t>Skill</a:t>
                </a:r>
                <a:r>
                  <a:rPr lang="ru-RU" sz="2000" dirty="0"/>
                  <a:t> </a:t>
                </a:r>
                <a:r>
                  <a:rPr lang="en-US" sz="2000" dirty="0"/>
                  <a:t>∣</a:t>
                </a:r>
                <a:r>
                  <a:rPr lang="ru-RU" sz="2000" dirty="0"/>
                  <a:t> </a:t>
                </a:r>
                <a:r>
                  <a:rPr lang="en-US" sz="2000" dirty="0"/>
                  <a:t>∃</a:t>
                </a:r>
                <a:r>
                  <a:rPr lang="ru-RU" sz="2000" dirty="0"/>
                  <a:t> </a:t>
                </a:r>
                <a:r>
                  <a:rPr lang="en-US" sz="2000" dirty="0"/>
                  <a:t>s</a:t>
                </a:r>
                <a:r>
                  <a:rPr lang="en-US" sz="2000" baseline="-25000" dirty="0"/>
                  <a:t>g</a:t>
                </a:r>
                <a:r>
                  <a:rPr lang="ru-RU" sz="2000" baseline="-25000" dirty="0"/>
                  <a:t> </a:t>
                </a:r>
                <a:r>
                  <a:rPr lang="en-US" sz="2000" dirty="0"/>
                  <a:t>​∈</a:t>
                </a:r>
                <a:r>
                  <a:rPr lang="ru-RU" sz="2000" dirty="0"/>
                  <a:t> </a:t>
                </a:r>
                <a:r>
                  <a:rPr lang="en-US" sz="2000" dirty="0"/>
                  <a:t>{Cluster(s)}</a:t>
                </a:r>
                <a:r>
                  <a:rPr lang="ru-RU" sz="2000" dirty="0"/>
                  <a:t> ∪ </a:t>
                </a:r>
                <a:r>
                  <a:rPr lang="en-US" sz="2000" dirty="0"/>
                  <a:t>{Skill}, ∃</a:t>
                </a:r>
                <a:r>
                  <a:rPr lang="ru-RU" sz="2000" dirty="0"/>
                  <a:t> </a:t>
                </a:r>
                <a:r>
                  <a:rPr lang="en-US" sz="2000" dirty="0"/>
                  <a:t>c</a:t>
                </a:r>
                <a:r>
                  <a:rPr lang="ru-RU" sz="2000" dirty="0"/>
                  <a:t> </a:t>
                </a:r>
                <a:r>
                  <a:rPr lang="en-US" sz="2000" dirty="0"/>
                  <a:t>∈</a:t>
                </a:r>
                <a:r>
                  <a:rPr lang="ru-RU" sz="2000" dirty="0"/>
                  <a:t> </a:t>
                </a:r>
                <a:r>
                  <a:rPr lang="en-US" sz="2000" dirty="0"/>
                  <a:t>CUA:</a:t>
                </a:r>
                <a:r>
                  <a:rPr lang="ru-RU" sz="2000" dirty="0"/>
                  <a:t> </a:t>
                </a:r>
                <a:r>
                  <a:rPr lang="en-US" sz="2000" dirty="0"/>
                  <a:t>(</a:t>
                </a:r>
                <a:r>
                  <a:rPr lang="en-US" sz="2000" dirty="0" err="1"/>
                  <a:t>c,s</a:t>
                </a:r>
                <a:r>
                  <a:rPr lang="en-US" sz="2000" baseline="-25000" dirty="0" err="1"/>
                  <a:t>g</a:t>
                </a:r>
                <a:r>
                  <a:rPr lang="en-US" sz="2000" dirty="0"/>
                  <a:t>​)</a:t>
                </a:r>
                <a:r>
                  <a:rPr lang="ru-RU" sz="2000" dirty="0"/>
                  <a:t> </a:t>
                </a:r>
                <a:r>
                  <a:rPr lang="en-US" sz="2000" dirty="0"/>
                  <a:t>∈</a:t>
                </a:r>
                <a:r>
                  <a:rPr lang="ru-RU" sz="2000" dirty="0"/>
                  <a:t> </a:t>
                </a:r>
                <a:r>
                  <a:rPr lang="en-US" sz="2000" dirty="0"/>
                  <a:t>r(IS_SIMILAR_TO)}, </a:t>
                </a:r>
                <a:endParaRPr lang="ru-RU" sz="2000" dirty="0"/>
              </a:p>
              <a:p>
                <a:pPr marL="0" indent="0">
                  <a:buNone/>
                </a:pPr>
                <a:r>
                  <a:rPr lang="ru-RU" sz="2000" dirty="0"/>
                  <a:t>где </a:t>
                </a:r>
                <a:r>
                  <a:rPr lang="en-US" sz="2000" dirty="0"/>
                  <a:t>Cluster(s) = {s1</a:t>
                </a:r>
                <a:r>
                  <a:rPr lang="ru-RU" sz="2000" dirty="0"/>
                  <a:t> </a:t>
                </a:r>
                <a:r>
                  <a:rPr lang="en-US" sz="2000" dirty="0"/>
                  <a:t>∈</a:t>
                </a:r>
                <a:r>
                  <a:rPr lang="ru-RU" sz="2000" dirty="0"/>
                  <a:t> </a:t>
                </a:r>
                <a:r>
                  <a:rPr lang="en-US" sz="2000" dirty="0"/>
                  <a:t>Skill</a:t>
                </a:r>
                <a:r>
                  <a:rPr lang="ru-RU" sz="2000" dirty="0"/>
                  <a:t> </a:t>
                </a:r>
                <a:r>
                  <a:rPr lang="en-US" sz="2000" dirty="0"/>
                  <a:t>| (s, s1) ∈ r(GROUPPED_WITH_SKILL) </a:t>
                </a:r>
                <a:r>
                  <a:rPr lang="ru-RU" sz="2000" dirty="0"/>
                  <a:t>∨</a:t>
                </a:r>
                <a:r>
                  <a:rPr lang="en-US" sz="2000" dirty="0"/>
                  <a:t> (s1, s) ∈ r(GROUPPED_WITH_SKILL)},</a:t>
                </a:r>
              </a:p>
              <a:p>
                <a:pPr marL="0" indent="0">
                  <a:buNone/>
                </a:pPr>
                <a:r>
                  <a:rPr lang="en-US" sz="2000" dirty="0"/>
                  <a:t>Skill’ = Skill \ SkillMastered,</a:t>
                </a:r>
              </a:p>
              <a:p>
                <a:pPr marL="0" indent="0">
                  <a:buNone/>
                </a:pPr>
                <a:r>
                  <a:rPr lang="en-US" sz="2000" dirty="0" err="1"/>
                  <a:t>E’</a:t>
                </a:r>
                <a:r>
                  <a:rPr lang="en-US" sz="2000" baseline="-25000" dirty="0" err="1"/>
                  <a:t>Recruitment</a:t>
                </a:r>
                <a:r>
                  <a:rPr lang="ru-RU" sz="2000" dirty="0"/>
                  <a:t> = </a:t>
                </a:r>
                <a:r>
                  <a:rPr lang="en-US" sz="2000" dirty="0" err="1"/>
                  <a:t>E</a:t>
                </a:r>
                <a:r>
                  <a:rPr lang="en-US" sz="2000" baseline="-25000" dirty="0" err="1"/>
                  <a:t>Recruitment</a:t>
                </a:r>
                <a:r>
                  <a:rPr lang="ru-RU" sz="2000" dirty="0"/>
                  <a:t> </a:t>
                </a:r>
                <a:r>
                  <a:rPr lang="en-US" sz="2000" dirty="0"/>
                  <a:t>\ {Skill} </a:t>
                </a:r>
                <a:r>
                  <a:rPr lang="ru-RU" sz="2000" dirty="0"/>
                  <a:t>∪ {</a:t>
                </a:r>
                <a:r>
                  <a:rPr lang="en-US" sz="2000" dirty="0"/>
                  <a:t>SkillMastered,</a:t>
                </a:r>
                <a:r>
                  <a:rPr lang="ru-RU" sz="2000" dirty="0"/>
                  <a:t> </a:t>
                </a:r>
                <a:r>
                  <a:rPr lang="en-US" sz="2000" dirty="0"/>
                  <a:t>Skill’</a:t>
                </a:r>
                <a:r>
                  <a:rPr lang="ru-RU" sz="2000" dirty="0"/>
                  <a:t>}, </a:t>
                </a:r>
              </a:p>
              <a:p>
                <a:pPr marL="0" indent="0">
                  <a:buNone/>
                </a:pPr>
                <a:r>
                  <a:rPr lang="en-US" sz="2000" dirty="0"/>
                  <a:t>r(IS_SIMILAR_TO) = (CUA, SkillMastered)</a:t>
                </a:r>
                <a:r>
                  <a:rPr lang="ru-RU" sz="2000" dirty="0"/>
                  <a:t>,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r(GROUPPED_WITH_SKILL) = (SkillMastered, SkillMastered)</a:t>
                </a:r>
                <a:r>
                  <a:rPr lang="ru-RU" sz="2000" dirty="0"/>
                  <a:t>,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r(GROUPPED_WITH_SKILL) = (Skill’, Skill’),</a:t>
                </a:r>
                <a:r>
                  <a:rPr lang="ru-RU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r(IS_SIMILAR_TO2) = (SkillMastered, </a:t>
                </a:r>
                <a:r>
                  <a:rPr lang="en-US" sz="2000" dirty="0" err="1"/>
                  <a:t>MSkill</a:t>
                </a:r>
                <a:r>
                  <a:rPr lang="en-US" sz="2000" dirty="0"/>
                  <a:t>)</a:t>
                </a:r>
                <a:r>
                  <a:rPr lang="ru-RU" sz="2000" dirty="0"/>
                  <a:t>,</a:t>
                </a:r>
                <a:r>
                  <a:rPr lang="en-US" sz="2000" dirty="0"/>
                  <a:t> </a:t>
                </a:r>
                <a:endParaRPr lang="ru-RU" sz="2000" dirty="0"/>
              </a:p>
              <a:p>
                <a:pPr marL="0" indent="0">
                  <a:buNone/>
                </a:pPr>
                <a:r>
                  <a:rPr lang="en-US" sz="2000" dirty="0"/>
                  <a:t>r(IS_SIMILAR_TO2) = (Skill’, </a:t>
                </a:r>
                <a:r>
                  <a:rPr lang="en-US" sz="2000" dirty="0" err="1"/>
                  <a:t>Mskill</a:t>
                </a:r>
                <a:r>
                  <a:rPr lang="en-US" sz="2000" dirty="0"/>
                  <a:t>)</a:t>
                </a:r>
                <a:r>
                  <a:rPr lang="ru-RU" sz="2000" dirty="0"/>
                  <a:t>,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r(REQUIRE) = (Vacancy, SkillMastered)</a:t>
                </a:r>
                <a:r>
                  <a:rPr lang="ru-RU" sz="2000" dirty="0"/>
                  <a:t>, </a:t>
                </a:r>
                <a:r>
                  <a:rPr lang="en-US" sz="2000" dirty="0"/>
                  <a:t> </a:t>
                </a:r>
                <a:endParaRPr lang="ru-RU" sz="2000" dirty="0"/>
              </a:p>
              <a:p>
                <a:pPr marL="0" indent="0">
                  <a:buNone/>
                </a:pPr>
                <a:r>
                  <a:rPr lang="en-US" sz="2000" dirty="0"/>
                  <a:t>r(REQUIRE) = (Vacancy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/>
                  <a:t>Skill’)</a:t>
                </a:r>
                <a:r>
                  <a:rPr lang="ru-RU" sz="2000" dirty="0"/>
                  <a:t>,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325421-BA31-4501-9165-627F4AE063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774" y="1772860"/>
                <a:ext cx="10826922" cy="4083584"/>
              </a:xfrm>
              <a:blipFill>
                <a:blip r:embed="rId3"/>
                <a:stretch>
                  <a:fillRect l="-563" t="-8806" b="-102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A7FC85F-5858-42BA-9D4C-60E843169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299" y="2264092"/>
            <a:ext cx="1526053" cy="95729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0E9C9CA-A991-4F7D-ACB8-FF2756A0F2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091" y="2276610"/>
            <a:ext cx="1328829" cy="923078"/>
          </a:xfrm>
          <a:prstGeom prst="rect">
            <a:avLst/>
          </a:prstGeom>
        </p:spPr>
      </p:pic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BC437DB4-7F99-4A87-A11D-64552E59EB0D}"/>
              </a:ext>
            </a:extLst>
          </p:cNvPr>
          <p:cNvCxnSpPr>
            <a:cxnSpLocks/>
          </p:cNvCxnSpPr>
          <p:nvPr/>
        </p:nvCxnSpPr>
        <p:spPr>
          <a:xfrm flipV="1">
            <a:off x="5046562" y="3221386"/>
            <a:ext cx="3462737" cy="79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65466F16-D8E8-41EF-BF1A-ACDF41C9DEA3}"/>
              </a:ext>
            </a:extLst>
          </p:cNvPr>
          <p:cNvCxnSpPr>
            <a:cxnSpLocks/>
          </p:cNvCxnSpPr>
          <p:nvPr/>
        </p:nvCxnSpPr>
        <p:spPr>
          <a:xfrm flipV="1">
            <a:off x="5339005" y="3001385"/>
            <a:ext cx="1074086" cy="42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6284716-8A62-4745-B500-8ABBF392CEBB}"/>
              </a:ext>
            </a:extLst>
          </p:cNvPr>
          <p:cNvSpPr txBox="1"/>
          <p:nvPr/>
        </p:nvSpPr>
        <p:spPr>
          <a:xfrm>
            <a:off x="4901612" y="6325938"/>
            <a:ext cx="7215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Таким образом, навыки вакансий, стали освоенными и неосвоенными</a:t>
            </a:r>
          </a:p>
        </p:txBody>
      </p:sp>
    </p:spTree>
    <p:extLst>
      <p:ext uri="{BB962C8B-B14F-4D97-AF65-F5344CB8AC3E}">
        <p14:creationId xmlns:p14="http://schemas.microsoft.com/office/powerpoint/2010/main" val="4067534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54D86-497C-44F2-9B17-66A8D572B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741" y="181607"/>
            <a:ext cx="9271000" cy="125031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Был подготовлен датасет</a:t>
            </a:r>
            <a:r>
              <a:rPr lang="en-US" b="1" dirty="0"/>
              <a:t> </a:t>
            </a:r>
            <a:r>
              <a:rPr lang="en-US" b="1" dirty="0" err="1"/>
              <a:t>HeteroData</a:t>
            </a:r>
            <a:r>
              <a:rPr lang="ru-RU" b="1" dirty="0"/>
              <a:t> со сгенерированными обучающими метками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5D38E4-00E3-4A32-9359-827492F79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665" y="2496424"/>
            <a:ext cx="8882700" cy="26682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R’ = R ∪ {CONNECTED_TO, </a:t>
            </a:r>
            <a:r>
              <a:rPr lang="ru-RU" sz="1800" dirty="0">
                <a:effectLst/>
              </a:rPr>
              <a:t>metapath_0</a:t>
            </a:r>
            <a:r>
              <a:rPr lang="en-US" sz="1800" dirty="0"/>
              <a:t>, </a:t>
            </a:r>
            <a:r>
              <a:rPr lang="ru-RU" sz="1800" dirty="0" err="1">
                <a:effectLst/>
              </a:rPr>
              <a:t>metapath</a:t>
            </a:r>
            <a:r>
              <a:rPr lang="ru-RU" sz="1800" dirty="0">
                <a:effectLst/>
              </a:rPr>
              <a:t>_</a:t>
            </a:r>
            <a:r>
              <a:rPr lang="en-US" sz="1800" dirty="0">
                <a:effectLst/>
              </a:rPr>
              <a:t>1</a:t>
            </a:r>
            <a:r>
              <a:rPr lang="en-US" sz="1800" dirty="0"/>
              <a:t>, </a:t>
            </a:r>
            <a:r>
              <a:rPr lang="ru-RU" sz="1800" dirty="0" err="1">
                <a:effectLst/>
              </a:rPr>
              <a:t>metapath</a:t>
            </a:r>
            <a:r>
              <a:rPr lang="ru-RU" sz="1800" dirty="0">
                <a:effectLst/>
              </a:rPr>
              <a:t>_</a:t>
            </a:r>
            <a:r>
              <a:rPr lang="en-US" sz="1800" dirty="0">
                <a:effectLst/>
              </a:rPr>
              <a:t>2</a:t>
            </a:r>
            <a:r>
              <a:rPr lang="en-US" sz="1800" dirty="0"/>
              <a:t>, </a:t>
            </a:r>
            <a:r>
              <a:rPr lang="ru-RU" sz="1800" dirty="0" err="1">
                <a:effectLst/>
              </a:rPr>
              <a:t>metapath</a:t>
            </a:r>
            <a:r>
              <a:rPr lang="ru-RU" sz="1800" dirty="0">
                <a:effectLst/>
              </a:rPr>
              <a:t>_</a:t>
            </a:r>
            <a:r>
              <a:rPr lang="en-US" sz="1800" dirty="0">
                <a:effectLst/>
              </a:rPr>
              <a:t>3</a:t>
            </a:r>
            <a:r>
              <a:rPr lang="en-US" sz="1800" dirty="0"/>
              <a:t>}</a:t>
            </a:r>
            <a:r>
              <a:rPr lang="ru-RU" sz="1800" dirty="0"/>
              <a:t>,</a:t>
            </a:r>
            <a:r>
              <a:rPr lang="en-US" sz="1800" dirty="0"/>
              <a:t> 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r(CONNECTED_TO) = (CUA, </a:t>
            </a:r>
            <a:r>
              <a:rPr lang="en-US" sz="1800" dirty="0" err="1"/>
              <a:t>MCourse</a:t>
            </a:r>
            <a:r>
              <a:rPr lang="en-US" sz="1800" dirty="0"/>
              <a:t>),</a:t>
            </a:r>
          </a:p>
          <a:p>
            <a:pPr marL="0" indent="0">
              <a:buNone/>
            </a:pPr>
            <a:r>
              <a:rPr lang="en-US" sz="1800" dirty="0"/>
              <a:t>f(CONNECTED_TO) = {score}, </a:t>
            </a:r>
          </a:p>
          <a:p>
            <a:pPr marL="0" indent="0">
              <a:buNone/>
            </a:pPr>
            <a:r>
              <a:rPr lang="en-US" sz="1800" dirty="0"/>
              <a:t>p(CONNECTED_TO) = {score: y}, </a:t>
            </a:r>
            <a:r>
              <a:rPr lang="ru-RU" sz="1800" dirty="0"/>
              <a:t>где </a:t>
            </a:r>
            <a:r>
              <a:rPr lang="en-US" sz="1800" dirty="0"/>
              <a:t>y </a:t>
            </a:r>
            <a:r>
              <a:rPr lang="ru-RU" sz="1800" dirty="0"/>
              <a:t>∈[0,1]</a:t>
            </a:r>
            <a:r>
              <a:rPr lang="en-US" sz="1800" dirty="0"/>
              <a:t>,</a:t>
            </a:r>
          </a:p>
          <a:p>
            <a:pPr marL="0" indent="0">
              <a:buNone/>
            </a:pPr>
            <a:r>
              <a:rPr lang="ru-RU" sz="1800" dirty="0"/>
              <a:t>Пусть </a:t>
            </a:r>
            <a:r>
              <a:rPr lang="en-US" sz="1800" dirty="0"/>
              <a:t>k – </a:t>
            </a:r>
            <a:r>
              <a:rPr lang="ru-RU" sz="1800" dirty="0"/>
              <a:t>количество путей от </a:t>
            </a:r>
            <a:r>
              <a:rPr lang="en-US" sz="1800" dirty="0"/>
              <a:t>CUA</a:t>
            </a:r>
            <a:r>
              <a:rPr lang="ru-RU" sz="1800" dirty="0"/>
              <a:t> к</a:t>
            </a:r>
            <a:r>
              <a:rPr lang="en-US" sz="1800" dirty="0"/>
              <a:t> </a:t>
            </a:r>
            <a:r>
              <a:rPr lang="ru-RU" sz="1800" dirty="0"/>
              <a:t>текущему </a:t>
            </a:r>
            <a:r>
              <a:rPr lang="en-US" sz="1800" dirty="0" err="1"/>
              <a:t>MCourse</a:t>
            </a:r>
            <a:r>
              <a:rPr lang="ru-RU" sz="1800" dirty="0"/>
              <a:t>,</a:t>
            </a:r>
          </a:p>
          <a:p>
            <a:pPr marL="0" indent="0">
              <a:buNone/>
            </a:pPr>
            <a:r>
              <a:rPr lang="en-US" sz="1800" dirty="0" err="1"/>
              <a:t>k</a:t>
            </a:r>
            <a:r>
              <a:rPr lang="en-US" sz="1800" baseline="-25000" dirty="0" err="1"/>
              <a:t>max</a:t>
            </a:r>
            <a:r>
              <a:rPr lang="en-US" sz="1800" dirty="0"/>
              <a:t> – </a:t>
            </a:r>
            <a:r>
              <a:rPr lang="ru-RU" sz="1800" dirty="0"/>
              <a:t>максимальное количество путей от </a:t>
            </a:r>
            <a:r>
              <a:rPr lang="en-US" sz="1800" dirty="0"/>
              <a:t>CUA</a:t>
            </a:r>
            <a:r>
              <a:rPr lang="ru-RU" sz="1800" dirty="0"/>
              <a:t> к </a:t>
            </a:r>
            <a:r>
              <a:rPr lang="en-US" sz="1800" dirty="0" err="1"/>
              <a:t>MCourse’</a:t>
            </a:r>
            <a:r>
              <a:rPr lang="en-US" sz="1800" baseline="-25000" dirty="0" err="1"/>
              <a:t>max</a:t>
            </a:r>
            <a:r>
              <a:rPr lang="ru-RU" sz="1800" dirty="0"/>
              <a:t> в текущем запросе для </a:t>
            </a:r>
            <a:r>
              <a:rPr lang="en-US" sz="1800" dirty="0"/>
              <a:t>CUA</a:t>
            </a:r>
          </a:p>
          <a:p>
            <a:pPr marL="0" indent="0">
              <a:buNone/>
            </a:pPr>
            <a:r>
              <a:rPr lang="en-US" sz="1800" dirty="0"/>
              <a:t>		score = k / </a:t>
            </a:r>
            <a:r>
              <a:rPr lang="en-US" sz="1800" dirty="0" err="1"/>
              <a:t>k</a:t>
            </a:r>
            <a:r>
              <a:rPr lang="en-US" sz="1800" baseline="-25000" dirty="0" err="1"/>
              <a:t>max</a:t>
            </a:r>
            <a:r>
              <a:rPr lang="en-US" sz="1800" baseline="-25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FB909C8-DD4A-417D-9714-DF9E1D37A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032926"/>
              </p:ext>
            </p:extLst>
          </p:nvPr>
        </p:nvGraphicFramePr>
        <p:xfrm>
          <a:off x="8242300" y="1431922"/>
          <a:ext cx="3693159" cy="18879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0020">
                  <a:extLst>
                    <a:ext uri="{9D8B030D-6E8A-4147-A177-3AD203B41FA5}">
                      <a16:colId xmlns:a16="http://schemas.microsoft.com/office/drawing/2014/main" val="3322304907"/>
                    </a:ext>
                  </a:extLst>
                </a:gridCol>
                <a:gridCol w="1154788">
                  <a:extLst>
                    <a:ext uri="{9D8B030D-6E8A-4147-A177-3AD203B41FA5}">
                      <a16:colId xmlns:a16="http://schemas.microsoft.com/office/drawing/2014/main" val="1724490603"/>
                    </a:ext>
                  </a:extLst>
                </a:gridCol>
                <a:gridCol w="1288351">
                  <a:extLst>
                    <a:ext uri="{9D8B030D-6E8A-4147-A177-3AD203B41FA5}">
                      <a16:colId xmlns:a16="http://schemas.microsoft.com/office/drawing/2014/main" val="2013248175"/>
                    </a:ext>
                  </a:extLst>
                </a:gridCol>
              </a:tblGrid>
              <a:tr h="158367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Тип узла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Количество узлов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07242"/>
                  </a:ext>
                </a:extLst>
              </a:tr>
              <a:tr h="48972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из обучающей выборки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из </a:t>
                      </a:r>
                      <a:r>
                        <a:rPr lang="ru-RU" sz="1200" dirty="0" err="1">
                          <a:effectLst/>
                        </a:rPr>
                        <a:t>тестировочной</a:t>
                      </a:r>
                      <a:r>
                        <a:rPr lang="ru-RU" sz="1200" dirty="0">
                          <a:effectLst/>
                        </a:rPr>
                        <a:t> выборки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3958640"/>
                  </a:ext>
                </a:extLst>
              </a:tr>
              <a:tr h="158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CUA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125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effectLst/>
                        </a:rPr>
                        <a:t>30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368340"/>
                  </a:ext>
                </a:extLst>
              </a:tr>
              <a:tr h="158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SkillMastered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371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960446"/>
                  </a:ext>
                </a:extLst>
              </a:tr>
              <a:tr h="158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Vacancy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3478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147745"/>
                  </a:ext>
                </a:extLst>
              </a:tr>
              <a:tr h="158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Skill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2676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70146"/>
                  </a:ext>
                </a:extLst>
              </a:tr>
              <a:tr h="158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MSkill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791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189283"/>
                  </a:ext>
                </a:extLst>
              </a:tr>
              <a:tr h="158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MCourse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877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96279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B65B644C-9C49-4EBE-B5D1-38A9D72AC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616304"/>
              </p:ext>
            </p:extLst>
          </p:nvPr>
        </p:nvGraphicFramePr>
        <p:xfrm>
          <a:off x="5871525" y="3830529"/>
          <a:ext cx="6122035" cy="28233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2810">
                  <a:extLst>
                    <a:ext uri="{9D8B030D-6E8A-4147-A177-3AD203B41FA5}">
                      <a16:colId xmlns:a16="http://schemas.microsoft.com/office/drawing/2014/main" val="2105423902"/>
                    </a:ext>
                  </a:extLst>
                </a:gridCol>
                <a:gridCol w="2162810">
                  <a:extLst>
                    <a:ext uri="{9D8B030D-6E8A-4147-A177-3AD203B41FA5}">
                      <a16:colId xmlns:a16="http://schemas.microsoft.com/office/drawing/2014/main" val="4046606787"/>
                    </a:ext>
                  </a:extLst>
                </a:gridCol>
                <a:gridCol w="801370">
                  <a:extLst>
                    <a:ext uri="{9D8B030D-6E8A-4147-A177-3AD203B41FA5}">
                      <a16:colId xmlns:a16="http://schemas.microsoft.com/office/drawing/2014/main" val="3787828463"/>
                    </a:ext>
                  </a:extLst>
                </a:gridCol>
                <a:gridCol w="995045">
                  <a:extLst>
                    <a:ext uri="{9D8B030D-6E8A-4147-A177-3AD203B41FA5}">
                      <a16:colId xmlns:a16="http://schemas.microsoft.com/office/drawing/2014/main" val="2053000400"/>
                    </a:ext>
                  </a:extLst>
                </a:gridCol>
              </a:tblGrid>
              <a:tr h="3783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Тип ребра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Направление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Кол-во рёбер (train)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Кол-во рёбер (</a:t>
                      </a:r>
                      <a:r>
                        <a:rPr lang="en-US" sz="1200">
                          <a:effectLst/>
                        </a:rPr>
                        <a:t>test</a:t>
                      </a:r>
                      <a:r>
                        <a:rPr lang="ru-RU" sz="1200">
                          <a:effectLst/>
                        </a:rPr>
                        <a:t>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0045248"/>
                  </a:ext>
                </a:extLst>
              </a:tr>
              <a:tr h="1223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IS_SIMILAR_TO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CUA → SkillMastered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155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37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3327816"/>
                  </a:ext>
                </a:extLst>
              </a:tr>
              <a:tr h="1223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GROUPED_WITH_SKILL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SkillMastered ↔ SkillMastered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778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371844"/>
                  </a:ext>
                </a:extLst>
              </a:tr>
              <a:tr h="122337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REQUIRE_SKILL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SkillMastered ← Vacancy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7600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49579"/>
                  </a:ext>
                </a:extLst>
              </a:tr>
              <a:tr h="12233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Vacancy → Skill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17 749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473566"/>
                  </a:ext>
                </a:extLst>
              </a:tr>
              <a:tr h="1223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IS_SIMILAR_TO2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Skill → MSkill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299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396951"/>
                  </a:ext>
                </a:extLst>
              </a:tr>
              <a:tr h="1223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GROUPED_WITH_MSKILL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MSkill ↔ MSkill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2622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728514"/>
                  </a:ext>
                </a:extLst>
              </a:tr>
              <a:tr h="1223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DEVELOPED_BY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err="1">
                          <a:effectLst/>
                        </a:rPr>
                        <a:t>MSkill</a:t>
                      </a:r>
                      <a:r>
                        <a:rPr lang="ru-RU" sz="1200" dirty="0">
                          <a:effectLst/>
                        </a:rPr>
                        <a:t> → </a:t>
                      </a:r>
                      <a:r>
                        <a:rPr lang="ru-RU" sz="1200" dirty="0" err="1">
                          <a:effectLst/>
                        </a:rPr>
                        <a:t>MCourse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6074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182759"/>
                  </a:ext>
                </a:extLst>
              </a:tr>
              <a:tr h="1223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metapath_0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CUA → </a:t>
                      </a:r>
                      <a:r>
                        <a:rPr lang="ru-RU" sz="1200" dirty="0" err="1">
                          <a:effectLst/>
                        </a:rPr>
                        <a:t>MCourse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12 274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1886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1885505"/>
                  </a:ext>
                </a:extLst>
              </a:tr>
              <a:tr h="1223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metapath_1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7659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1267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4340233"/>
                  </a:ext>
                </a:extLst>
              </a:tr>
              <a:tr h="1223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metapath_2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17 856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2710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5665675"/>
                  </a:ext>
                </a:extLst>
              </a:tr>
              <a:tr h="1223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metapath_3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10 195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1615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0863733"/>
                  </a:ext>
                </a:extLst>
              </a:tr>
              <a:tr h="1639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CONNECTED_TO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CUA → </a:t>
                      </a:r>
                      <a:r>
                        <a:rPr lang="ru-RU" sz="1200" dirty="0" err="1">
                          <a:effectLst/>
                        </a:rPr>
                        <a:t>MCourse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24 108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4875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531622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67E7A8E-1D88-4C0F-B5E5-959E446AA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406201"/>
              </p:ext>
            </p:extLst>
          </p:nvPr>
        </p:nvGraphicFramePr>
        <p:xfrm>
          <a:off x="958690" y="4475233"/>
          <a:ext cx="4048760" cy="19138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8806">
                  <a:extLst>
                    <a:ext uri="{9D8B030D-6E8A-4147-A177-3AD203B41FA5}">
                      <a16:colId xmlns:a16="http://schemas.microsoft.com/office/drawing/2014/main" val="3820854419"/>
                    </a:ext>
                  </a:extLst>
                </a:gridCol>
                <a:gridCol w="3089954">
                  <a:extLst>
                    <a:ext uri="{9D8B030D-6E8A-4147-A177-3AD203B41FA5}">
                      <a16:colId xmlns:a16="http://schemas.microsoft.com/office/drawing/2014/main" val="3809434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Название мета-пути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Структура перехода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6563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metapath_0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CUA → SkillMastered ↔ SkillMastered → Vacancy → Skill → </a:t>
                      </a:r>
                      <a:r>
                        <a:rPr lang="en-US" sz="1200" dirty="0" err="1">
                          <a:effectLst/>
                        </a:rPr>
                        <a:t>MSkill</a:t>
                      </a:r>
                      <a:r>
                        <a:rPr lang="en-US" sz="1200" dirty="0">
                          <a:effectLst/>
                        </a:rPr>
                        <a:t> ↔ </a:t>
                      </a:r>
                      <a:r>
                        <a:rPr lang="en-US" sz="1200" dirty="0" err="1">
                          <a:effectLst/>
                        </a:rPr>
                        <a:t>MSkill</a:t>
                      </a:r>
                      <a:r>
                        <a:rPr lang="en-US" sz="1200" dirty="0">
                          <a:effectLst/>
                        </a:rPr>
                        <a:t> → </a:t>
                      </a:r>
                      <a:r>
                        <a:rPr lang="en-US" sz="1200" dirty="0" err="1">
                          <a:effectLst/>
                        </a:rPr>
                        <a:t>MCourse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2572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metapath_1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CUA → SkillMastered ↔ SkillMastered → Vacancy → Skill → </a:t>
                      </a:r>
                      <a:r>
                        <a:rPr lang="en-US" sz="1200" dirty="0" err="1">
                          <a:effectLst/>
                        </a:rPr>
                        <a:t>MSkill</a:t>
                      </a:r>
                      <a:r>
                        <a:rPr lang="en-US" sz="1200" dirty="0">
                          <a:effectLst/>
                        </a:rPr>
                        <a:t> → </a:t>
                      </a:r>
                      <a:r>
                        <a:rPr lang="en-US" sz="1200" dirty="0" err="1">
                          <a:effectLst/>
                        </a:rPr>
                        <a:t>MCourse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7023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metapath_2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CUA → SkillMastered → Vacancy → Skill → </a:t>
                      </a:r>
                      <a:r>
                        <a:rPr lang="en-US" sz="1200" dirty="0" err="1">
                          <a:effectLst/>
                        </a:rPr>
                        <a:t>MSkill</a:t>
                      </a:r>
                      <a:r>
                        <a:rPr lang="en-US" sz="1200" dirty="0">
                          <a:effectLst/>
                        </a:rPr>
                        <a:t> ↔ </a:t>
                      </a:r>
                      <a:r>
                        <a:rPr lang="en-US" sz="1200" dirty="0" err="1">
                          <a:effectLst/>
                        </a:rPr>
                        <a:t>MSkill</a:t>
                      </a:r>
                      <a:r>
                        <a:rPr lang="en-US" sz="1200" dirty="0">
                          <a:effectLst/>
                        </a:rPr>
                        <a:t> → </a:t>
                      </a:r>
                      <a:r>
                        <a:rPr lang="en-US" sz="1200" dirty="0" err="1">
                          <a:effectLst/>
                        </a:rPr>
                        <a:t>MCourse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7783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metapath_3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CUA → SkillMastered → Vacancy → Skill → </a:t>
                      </a:r>
                      <a:r>
                        <a:rPr lang="en-US" sz="1200" dirty="0" err="1">
                          <a:effectLst/>
                        </a:rPr>
                        <a:t>MSkill</a:t>
                      </a:r>
                      <a:r>
                        <a:rPr lang="en-US" sz="1200" dirty="0">
                          <a:effectLst/>
                        </a:rPr>
                        <a:t> → </a:t>
                      </a:r>
                      <a:r>
                        <a:rPr lang="en-US" sz="1200" dirty="0" err="1">
                          <a:effectLst/>
                        </a:rPr>
                        <a:t>MCourse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0478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303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572" y="376786"/>
            <a:ext cx="11112948" cy="108391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Постановка задачи для предсказания </a:t>
            </a:r>
            <a:r>
              <a:rPr lang="ru-RU" b="1" dirty="0" err="1"/>
              <a:t>скоров</a:t>
            </a:r>
            <a:r>
              <a:rPr lang="ru-RU" b="1" dirty="0"/>
              <a:t> ребра</a:t>
            </a:r>
            <a:endParaRPr lang="kk-KZ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40571" y="1540566"/>
                <a:ext cx="11211161" cy="12722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800" dirty="0"/>
                  <a:t>Пусть есть онтология гетерогенного помеченного ориентированного графа </a:t>
                </a:r>
                <a:r>
                  <a:rPr lang="pt-BR" sz="1800" dirty="0"/>
                  <a:t>G = {E, R’, A, V, r, f, p}</a:t>
                </a:r>
                <a:r>
                  <a:rPr lang="ru-RU" sz="1800" dirty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b="1" i="0" smtClean="0">
                            <a:effectLst/>
                            <a:latin typeface="Cambria Math" panose="02040503050406030204" pitchFamily="18" charset="0"/>
                          </a:rPr>
                          <m:t>𝐞</m:t>
                        </m:r>
                      </m:sup>
                    </m:sSup>
                    <m:r>
                      <a:rPr lang="ru-RU" sz="1800">
                        <a:effectLst/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800" smtClean="0"/>
                          <m:t>R</m:t>
                        </m:r>
                      </m:e>
                      <m:sup>
                        <m:sSub>
                          <m:sSubPr>
                            <m:ctrlPr>
                              <a:rPr lang="ru-RU" sz="1800" i="1" baseline="3000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0" baseline="30000" smtClean="0">
                                <a:effectLst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u-RU" sz="1800" baseline="30000"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b="1" i="0" baseline="30000" smtClean="0">
                                <a:effectLst/>
                                <a:latin typeface="Cambria Math" panose="02040503050406030204" pitchFamily="18" charset="0"/>
                              </a:rPr>
                              <m:t>𝐞</m:t>
                            </m:r>
                          </m:sub>
                        </m:sSub>
                        <m:r>
                          <a:rPr lang="ru-RU" sz="1800" baseline="30000">
                            <a:effectLst/>
                            <a:latin typeface="Cambria Math" panose="02040503050406030204" pitchFamily="18" charset="0"/>
                          </a:rPr>
                          <m:t>​×</m:t>
                        </m:r>
                        <m:sSub>
                          <m:sSubPr>
                            <m:ctrlPr>
                              <a:rPr lang="ru-RU" sz="1800" i="1" baseline="3000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0" baseline="30000" smtClean="0">
                                <a:effectLst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1" i="0" baseline="30000" smtClean="0">
                                <a:effectLst/>
                                <a:latin typeface="Cambria Math" panose="02040503050406030204" pitchFamily="18" charset="0"/>
                              </a:rPr>
                              <m:t>𝟕𝟔𝟖</m:t>
                            </m:r>
                          </m:e>
                          <m:sub/>
                        </m:sSub>
                      </m:sup>
                    </m:sSup>
                  </m:oMath>
                </a14:m>
                <a:r>
                  <a:rPr lang="ru-RU" sz="1800" dirty="0"/>
                  <a:t> - матрица эмбеддингов(признаков)</a:t>
                </a:r>
                <a14:m>
                  <m:oMath xmlns:m="http://schemas.openxmlformats.org/officeDocument/2006/math">
                    <m:r>
                      <a:rPr lang="ru-RU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sz="1800" dirty="0"/>
                  <a:t> для класса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sz="1800" dirty="0"/>
                  <a:t> </a:t>
                </a:r>
                <a:r>
                  <a:rPr lang="ru-RU" sz="1800" dirty="0"/>
                  <a:t>размера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ru-RU" sz="1800">
                        <a:latin typeface="Cambria Math" panose="02040503050406030204" pitchFamily="18" charset="0"/>
                      </a:rPr>
                      <m:t>​×768</m:t>
                    </m:r>
                  </m:oMath>
                </a14:m>
                <a:r>
                  <a:rPr lang="ru-RU" sz="1800" dirty="0"/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ru-RU" sz="1800" dirty="0"/>
                  <a:t> – количество узлов класса </a:t>
                </a:r>
                <a:r>
                  <a:rPr lang="en-US" sz="1800" dirty="0"/>
                  <a:t>e</a:t>
                </a:r>
                <a:r>
                  <a:rPr lang="ru-RU" sz="1800" dirty="0"/>
                  <a:t> в графе</a:t>
                </a:r>
                <a:endParaRPr lang="ru-RU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2000" dirty="0"/>
              </a:p>
              <a:p>
                <a:pPr marL="0" indent="0">
                  <a:buNone/>
                </a:pPr>
                <a:endParaRPr lang="kk-KZ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571" y="1540566"/>
                <a:ext cx="11211161" cy="1272208"/>
              </a:xfrm>
              <a:blipFill>
                <a:blip r:embed="rId2"/>
                <a:stretch>
                  <a:fillRect l="-489" t="-264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C9D7A909-27D4-4B2C-9D1E-BE6A4B4B3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919920"/>
              </p:ext>
            </p:extLst>
          </p:nvPr>
        </p:nvGraphicFramePr>
        <p:xfrm>
          <a:off x="1665112" y="2397161"/>
          <a:ext cx="8861776" cy="27736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5778">
                  <a:extLst>
                    <a:ext uri="{9D8B030D-6E8A-4147-A177-3AD203B41FA5}">
                      <a16:colId xmlns:a16="http://schemas.microsoft.com/office/drawing/2014/main" val="1392098590"/>
                    </a:ext>
                  </a:extLst>
                </a:gridCol>
                <a:gridCol w="5312986">
                  <a:extLst>
                    <a:ext uri="{9D8B030D-6E8A-4147-A177-3AD203B41FA5}">
                      <a16:colId xmlns:a16="http://schemas.microsoft.com/office/drawing/2014/main" val="1052651237"/>
                    </a:ext>
                  </a:extLst>
                </a:gridCol>
                <a:gridCol w="1703012">
                  <a:extLst>
                    <a:ext uri="{9D8B030D-6E8A-4147-A177-3AD203B41FA5}">
                      <a16:colId xmlns:a16="http://schemas.microsoft.com/office/drawing/2014/main" val="17097315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k-KZ" sz="1600" dirty="0">
                          <a:effectLst/>
                        </a:rPr>
                        <a:t>Элемент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k-KZ" sz="1600" dirty="0">
                          <a:effectLst/>
                        </a:rPr>
                        <a:t>Описание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k-KZ" sz="1600" dirty="0">
                          <a:effectLst/>
                        </a:rPr>
                        <a:t>Размерность/ количество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4728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k-KZ" sz="1600" dirty="0">
                          <a:effectLst/>
                        </a:rPr>
                        <a:t>Типы узлов</a:t>
                      </a:r>
                      <a:r>
                        <a:rPr lang="en-US" sz="1600" dirty="0">
                          <a:effectLst/>
                        </a:rPr>
                        <a:t> E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k-KZ" sz="1600" dirty="0">
                          <a:effectLst/>
                        </a:rPr>
                        <a:t>CUA, SkillMastered, Vacancy, Skill, MSkill, MCourse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k-KZ" sz="1600">
                          <a:effectLst/>
                        </a:rPr>
                        <a:t>6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8666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k-KZ" sz="1600" dirty="0">
                          <a:effectLst/>
                        </a:rPr>
                        <a:t>Типы рёбер</a:t>
                      </a:r>
                      <a:r>
                        <a:rPr lang="en-US" sz="1600" dirty="0">
                          <a:effectLst/>
                        </a:rPr>
                        <a:t> R’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k-KZ" sz="1600" dirty="0">
                          <a:effectLst/>
                        </a:rPr>
                        <a:t>IS_SIMILAR_TO, GROUPED_WITH_SKILL, REQUIRE_SKILL, IS_SIMILAR_TO2, GROUPED_WITH_MSKILL, DEVELOPED_BY,</a:t>
                      </a:r>
                      <a:endParaRPr lang="ru-RU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rev_</a:t>
                      </a:r>
                      <a:r>
                        <a:rPr lang="kk-KZ" sz="1600" dirty="0">
                          <a:effectLst/>
                        </a:rPr>
                        <a:t>IS_SIMILAR_TO, </a:t>
                      </a:r>
                      <a:r>
                        <a:rPr lang="en-US" sz="1600" dirty="0">
                          <a:effectLst/>
                        </a:rPr>
                        <a:t>rev_</a:t>
                      </a:r>
                      <a:r>
                        <a:rPr lang="kk-KZ" sz="1600" dirty="0">
                          <a:effectLst/>
                        </a:rPr>
                        <a:t>REQUIRE_SKILL, </a:t>
                      </a:r>
                      <a:r>
                        <a:rPr lang="en-US" sz="1600" dirty="0">
                          <a:effectLst/>
                        </a:rPr>
                        <a:t>rev_</a:t>
                      </a:r>
                      <a:r>
                        <a:rPr lang="kk-KZ" sz="1600" dirty="0">
                          <a:effectLst/>
                        </a:rPr>
                        <a:t>IS_SIMILAR_TO2, </a:t>
                      </a:r>
                      <a:r>
                        <a:rPr lang="en-US" sz="1600" dirty="0">
                          <a:effectLst/>
                        </a:rPr>
                        <a:t>rev_</a:t>
                      </a:r>
                      <a:r>
                        <a:rPr lang="kk-KZ" sz="1600" dirty="0">
                          <a:effectLst/>
                        </a:rPr>
                        <a:t>DEVELOPED_BY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k-KZ" sz="1600" dirty="0">
                          <a:effectLst/>
                        </a:rPr>
                        <a:t>10,</a:t>
                      </a:r>
                      <a:endParaRPr lang="ru-RU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k-KZ" sz="1600" dirty="0">
                          <a:effectLst/>
                        </a:rPr>
                        <a:t>6 прямых, </a:t>
                      </a:r>
                      <a:endParaRPr lang="ru-RU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k-KZ" sz="1600" dirty="0">
                          <a:effectLst/>
                        </a:rPr>
                        <a:t>4 обратных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7124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k-KZ" sz="1600" dirty="0">
                          <a:effectLst/>
                        </a:rPr>
                        <a:t>Признак узл</a:t>
                      </a:r>
                      <a:r>
                        <a:rPr lang="ru-RU" sz="1600" dirty="0">
                          <a:effectLst/>
                        </a:rPr>
                        <a:t>а типа </a:t>
                      </a:r>
                      <a:r>
                        <a:rPr lang="en-US" sz="1600" dirty="0">
                          <a:effectLst/>
                        </a:rPr>
                        <a:t>e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Содержит </a:t>
                      </a:r>
                      <a:r>
                        <a:rPr lang="kk-KZ" sz="1600" dirty="0">
                          <a:solidFill>
                            <a:schemeClr val="bg1"/>
                          </a:solidFill>
                          <a:effectLst/>
                        </a:rPr>
                        <a:t>эмбеддинг paraphrase-multilingual-mpnet-base-v2, например 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p(Skill) = {embedding: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h}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k-KZ" sz="1600" dirty="0">
                          <a:effectLst/>
                        </a:rPr>
                        <a:t>768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680232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 err="1">
                          <a:effectLst/>
                        </a:rPr>
                        <a:t>Целев</a:t>
                      </a:r>
                      <a:r>
                        <a:rPr lang="kk-KZ" sz="1600" dirty="0">
                          <a:effectLst/>
                        </a:rPr>
                        <a:t>ое</a:t>
                      </a:r>
                      <a:r>
                        <a:rPr lang="ru-RU" sz="1600" dirty="0">
                          <a:effectLst/>
                        </a:rPr>
                        <a:t> ребро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CONNECTED_TO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[0,1]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109777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C15E529-08E2-45BB-BADE-0C56E0B8772D}"/>
              </a:ext>
            </a:extLst>
          </p:cNvPr>
          <p:cNvSpPr txBox="1"/>
          <p:nvPr/>
        </p:nvSpPr>
        <p:spPr>
          <a:xfrm>
            <a:off x="932091" y="5317434"/>
            <a:ext cx="10568977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Задача: Предсказать непрерывные метки </a:t>
            </a:r>
            <a:r>
              <a:rPr lang="ru-RU" sz="2000" dirty="0">
                <a:solidFill>
                  <a:srgbClr val="FF0000"/>
                </a:solidFill>
              </a:rPr>
              <a:t>ŷ</a:t>
            </a:r>
            <a:r>
              <a:rPr lang="ru-RU" sz="2000" dirty="0"/>
              <a:t> от 0 до 1 для ребер CONNECTED_TO</a:t>
            </a:r>
            <a:r>
              <a:rPr lang="en-US" sz="2000" dirty="0"/>
              <a:t>:</a:t>
            </a:r>
          </a:p>
          <a:p>
            <a:pPr algn="ctr"/>
            <a:r>
              <a:rPr lang="en-US" sz="2000" dirty="0"/>
              <a:t>p(CONNECTED_TO) = {score:</a:t>
            </a:r>
            <a:r>
              <a:rPr lang="ru-RU" sz="2000" dirty="0">
                <a:solidFill>
                  <a:srgbClr val="FF0000"/>
                </a:solidFill>
              </a:rPr>
              <a:t> ŷ</a:t>
            </a:r>
            <a:r>
              <a:rPr lang="en-US" sz="2000" dirty="0"/>
              <a:t>}, </a:t>
            </a:r>
            <a:r>
              <a:rPr lang="ru-RU" sz="2000" dirty="0"/>
              <a:t>где ŷ</a:t>
            </a:r>
            <a:r>
              <a:rPr lang="en-US" sz="2000" dirty="0"/>
              <a:t> </a:t>
            </a:r>
            <a:r>
              <a:rPr lang="ru-RU" sz="2000" dirty="0"/>
              <a:t>∈[0,1]</a:t>
            </a:r>
            <a:r>
              <a:rPr lang="en-US" sz="2000" dirty="0"/>
              <a:t>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07601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A388B-058F-44B3-8C2B-972639DBE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18" y="214503"/>
            <a:ext cx="10131425" cy="1456267"/>
          </a:xfrm>
        </p:spPr>
        <p:txBody>
          <a:bodyPr>
            <a:normAutofit/>
          </a:bodyPr>
          <a:lstStyle/>
          <a:p>
            <a:r>
              <a:rPr lang="ru-RU" b="1" dirty="0"/>
              <a:t>Были построены две модели предсказания </a:t>
            </a:r>
            <a:r>
              <a:rPr lang="ru-RU" b="1" dirty="0" err="1"/>
              <a:t>скоров</a:t>
            </a:r>
            <a:r>
              <a:rPr lang="ru-RU" b="1" dirty="0"/>
              <a:t> на основе</a:t>
            </a:r>
            <a:r>
              <a:rPr lang="en-US" b="1" dirty="0"/>
              <a:t> </a:t>
            </a:r>
            <a:r>
              <a:rPr lang="ru-RU" b="1" dirty="0"/>
              <a:t>слоев </a:t>
            </a:r>
            <a:r>
              <a:rPr lang="en-US" b="1" dirty="0"/>
              <a:t>HGT </a:t>
            </a:r>
            <a:r>
              <a:rPr lang="ru-RU" b="1" dirty="0"/>
              <a:t>и </a:t>
            </a:r>
            <a:r>
              <a:rPr lang="en-US" b="1" dirty="0"/>
              <a:t>HAN</a:t>
            </a:r>
            <a:endParaRPr lang="ru-RU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7B2FDA-12AB-4020-A6A5-E2A2168FE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821" y="1804662"/>
            <a:ext cx="3702027" cy="17216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2D722E-947F-478E-9684-832FECFDDE76}"/>
                  </a:ext>
                </a:extLst>
              </p:cNvPr>
              <p:cNvSpPr txBox="1"/>
              <p:nvPr/>
            </p:nvSpPr>
            <p:spPr>
              <a:xfrm>
                <a:off x="745018" y="3794088"/>
                <a:ext cx="5350982" cy="33327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i="1" dirty="0">
                    <a:solidFill>
                      <a:schemeClr val="tx1"/>
                    </a:solidFill>
                  </a:rPr>
                  <a:t> – множество матриц эмбеддингов узлов для каждого типа узла</a:t>
                </a:r>
                <a:endParaRPr lang="en-US" i="1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𝐻𝐺𝑇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ru-RU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𝐿𝑒𝑎𝑘𝑦𝑅𝑒𝐿𝑈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sub>
                    </m:sSub>
                    <m:r>
                      <a:rPr lang="ru-RU" sz="18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​</m:t>
                    </m:r>
                    <m:d>
                      <m:d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ru-RU" sz="18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≥0,</m:t>
                              </m:r>
                            </m:e>
                          </m:mr>
                          <m:mr>
                            <m:e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&lt;0,</m:t>
                              </m:r>
                            </m:e>
                          </m:mr>
                        </m:m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 </m:t>
                        </m:r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𝐿𝑒𝑎𝑘𝑦𝑅𝑒𝐿𝑈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sub>
                    </m:sSub>
                    <m:r>
                      <a:rPr lang="ru-RU" sz="18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​</m:t>
                    </m:r>
                    <m:d>
                      <m:d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𝑠𝑖𝑚𝑖𝑙𝑎𝑟𝑖𝑡𝑦</m:t>
                    </m:r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𝐶𝑈𝐴</m:t>
                        </m:r>
                      </m:sub>
                    </m:sSub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𝑀𝐶𝑜𝑢𝑟𝑠𝑒</m:t>
                        </m:r>
                      </m:sub>
                    </m:sSub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8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𝐶𝑈𝐴</m:t>
                            </m:r>
                          </m:sub>
                        </m:s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 </m:t>
                        </m:r>
                        <m:sSub>
                          <m:sSubPr>
                            <m:ctrlP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𝑀𝐶𝑜𝑢𝑟𝑠𝑒</m:t>
                            </m:r>
                          </m:sub>
                        </m:sSub>
                      </m:num>
                      <m:den>
                        <m:r>
                          <a:rPr lang="ru-RU" sz="18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⁡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𝐶𝑈𝐴</m:t>
                                </m:r>
                              </m:sub>
                            </m:sSub>
                          </m:e>
                        </m:d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𝑀𝐶𝑜𝑢𝑟𝑠𝑒</m:t>
                                </m:r>
                              </m:sub>
                            </m:sSub>
                          </m:e>
                        </m:d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ru-RU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ŷ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𝐶𝑈𝐴</m:t>
                        </m:r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𝐶𝑜𝑢𝑟𝑠𝑒</m:t>
                        </m:r>
                      </m:sub>
                    </m:sSub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𝑠𝑖𝑚𝑖𝑙𝑎𝑟𝑖𝑡𝑦</m:t>
                        </m:r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𝐶𝑈𝐴</m:t>
                            </m:r>
                          </m:sub>
                        </m:s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𝑀𝐶𝑜𝑢𝑟𝑠𝑒</m:t>
                            </m:r>
                          </m:sub>
                        </m:s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ru-RU" sz="18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endParaRPr lang="ru-RU" dirty="0">
                  <a:solidFill>
                    <a:schemeClr val="tx1"/>
                  </a:solidFill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2D722E-947F-478E-9684-832FECFDD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18" y="3794088"/>
                <a:ext cx="5350982" cy="3332707"/>
              </a:xfrm>
              <a:prstGeom prst="rect">
                <a:avLst/>
              </a:prstGeom>
              <a:blipFill>
                <a:blip r:embed="rId3"/>
                <a:stretch>
                  <a:fillRect l="-797" t="-914" r="-3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EADDD5-2EBE-4BED-973F-D111E1816F96}"/>
                  </a:ext>
                </a:extLst>
              </p:cNvPr>
              <p:cNvSpPr txBox="1"/>
              <p:nvPr/>
            </p:nvSpPr>
            <p:spPr>
              <a:xfrm>
                <a:off x="6264985" y="3794088"/>
                <a:ext cx="5504241" cy="3079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i="1" dirty="0">
                    <a:solidFill>
                      <a:schemeClr val="tx1"/>
                    </a:solidFill>
                  </a:rPr>
                  <a:t> – множество матриц эмбеддингов узлов для каждого типа узла</a:t>
                </a:r>
                <a:endParaRPr lang="en-US" i="1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𝐻𝐴𝑁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ru-RU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𝐿𝑒𝑎𝑘𝑦𝑅𝑒𝐿𝑈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sub>
                    </m:sSub>
                    <m:r>
                      <a:rPr lang="ru-RU" sz="18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​</m:t>
                    </m:r>
                    <m:d>
                      <m:d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ru-RU" sz="18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≥0,</m:t>
                              </m:r>
                            </m:e>
                          </m:mr>
                          <m:mr>
                            <m:e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&lt;0,</m:t>
                              </m:r>
                            </m:e>
                          </m:mr>
                        </m:m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 </m:t>
                        </m:r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𝐿𝑒𝑎𝑘𝑦𝑅𝑒𝐿𝑈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sub>
                    </m:sSub>
                    <m:r>
                      <a:rPr lang="ru-RU" sz="18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​</m:t>
                    </m:r>
                    <m:d>
                      <m:d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𝑐𝑜𝑟𝑒</m:t>
                    </m:r>
                    <m:d>
                      <m:d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CUA</m:t>
                            </m:r>
                          </m:sub>
                        </m:sSub>
                        <m:r>
                          <a:rPr lang="ru-RU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MCourse</m:t>
                            </m:r>
                          </m:sub>
                        </m:sSub>
                      </m:e>
                    </m:d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CUA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MCourse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ŷ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𝐶𝑈𝐴</m:t>
                        </m:r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𝐶𝑜𝑢𝑟𝑠𝑒</m:t>
                        </m:r>
                      </m:sub>
                    </m:sSub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EADDD5-2EBE-4BED-973F-D111E1816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985" y="3794088"/>
                <a:ext cx="5504241" cy="3079176"/>
              </a:xfrm>
              <a:prstGeom prst="rect">
                <a:avLst/>
              </a:prstGeom>
              <a:blipFill>
                <a:blip r:embed="rId4"/>
                <a:stretch>
                  <a:fillRect l="-997" t="-9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39A04B8-E5DB-4177-B95D-DB387502B21B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8" t="10341" r="33414" b="55817"/>
          <a:stretch/>
        </p:blipFill>
        <p:spPr bwMode="auto">
          <a:xfrm>
            <a:off x="6479598" y="1758818"/>
            <a:ext cx="4032540" cy="18133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81471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59489-DD4A-4E3C-855E-B900CE98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822" y="398992"/>
            <a:ext cx="10792178" cy="1325563"/>
          </a:xfrm>
        </p:spPr>
        <p:txBody>
          <a:bodyPr/>
          <a:lstStyle/>
          <a:p>
            <a:r>
              <a:rPr lang="ru-RU" b="1" dirty="0"/>
              <a:t>Обучение и оценка моделей предсказания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ADF2F01-09CD-4097-9C8C-501D85A73A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1822" y="1825624"/>
                <a:ext cx="10461978" cy="4778375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sz="2000" b="1" dirty="0"/>
                  <a:t>Функция</a:t>
                </a:r>
                <a:r>
                  <a:rPr lang="en-US" sz="2000" b="1" dirty="0"/>
                  <a:t> </a:t>
                </a:r>
                <a:r>
                  <a:rPr lang="ru-RU" sz="2000" b="1" dirty="0"/>
                  <a:t>потерь</a:t>
                </a:r>
                <a:r>
                  <a:rPr lang="en-US" sz="2000" b="1" dirty="0"/>
                  <a:t>: </a:t>
                </a:r>
                <a:r>
                  <a:rPr lang="ru-RU" sz="2000" dirty="0"/>
                  <a:t>среднеквадратичная ошибка (MSE) между предсказанным скором и истинным весом ребра CONNECTED_TO</a:t>
                </a:r>
                <a:r>
                  <a:rPr lang="en-US" sz="2000" dirty="0"/>
                  <a:t>: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𝐿𝑎𝑏𝑒𝑙𝑙𝑒𝑑</m:t>
                                </m:r>
                              </m:sub>
                            </m:sSub>
                          </m:e>
                        </m:d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𝐿𝑎𝑏𝑒𝑙𝑙𝑒𝑑</m:t>
                                </m:r>
                              </m:sub>
                            </m:sSub>
                          </m:e>
                        </m:d>
                      </m:sup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rgbClr val="262626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rgbClr val="26262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ŷ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rgbClr val="26262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ru-RU" sz="2000" b="1" dirty="0"/>
                  <a:t>Оценка моделей обучения: </a:t>
                </a:r>
                <a:r>
                  <a:rPr lang="ru-RU" sz="2000" dirty="0"/>
                  <a:t>RMSE, </a:t>
                </a:r>
                <a:r>
                  <a:rPr lang="ru-RU" sz="2000" dirty="0" err="1"/>
                  <a:t>Precision@k</a:t>
                </a:r>
                <a:r>
                  <a:rPr lang="ru-RU" sz="2000" dirty="0"/>
                  <a:t>, </a:t>
                </a:r>
                <a:r>
                  <a:rPr lang="ru-RU" sz="2000" dirty="0" err="1"/>
                  <a:t>Recall@k</a:t>
                </a:r>
                <a:r>
                  <a:rPr lang="ru-RU" sz="2000" dirty="0"/>
                  <a:t>, </a:t>
                </a:r>
                <a:r>
                  <a:rPr lang="ru-RU" sz="2000" dirty="0" err="1"/>
                  <a:t>NDCG@k</a:t>
                </a:r>
                <a:r>
                  <a:rPr lang="ru-RU" sz="2000" dirty="0"/>
                  <a:t> и </a:t>
                </a:r>
                <a:r>
                  <a:rPr lang="ru-RU" sz="2000" dirty="0" err="1"/>
                  <a:t>MAP@k</a:t>
                </a:r>
                <a:r>
                  <a:rPr lang="ru-RU" sz="2000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𝑅𝑀𝑆𝐸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</m:t>
                    </m:r>
                    <m:rad>
                      <m:radPr>
                        <m:degHide m:val="on"/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ru-RU" sz="2000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ru-RU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ru-RU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Precision</m:t>
                    </m:r>
                    <m:r>
                      <a:rPr lang="ru-RU" sz="2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@</m:t>
                    </m:r>
                    <m:r>
                      <m:rPr>
                        <m:sty m:val="p"/>
                      </m:rPr>
                      <a:rPr lang="ru-RU" sz="2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k</m:t>
                    </m:r>
                    <m:r>
                      <a:rPr lang="ru-RU" sz="2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ru-RU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Recall</m:t>
                    </m:r>
                    <m:r>
                      <a:rPr lang="ru-RU" sz="2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@</m:t>
                    </m:r>
                    <m:r>
                      <m:rPr>
                        <m:sty m:val="p"/>
                      </m:rPr>
                      <a:rPr lang="ru-RU" sz="2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k</m:t>
                    </m:r>
                    <m:r>
                      <a:rPr lang="ru-RU" sz="2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ru-RU" sz="2000" dirty="0"/>
                  <a:t>, </a:t>
                </a:r>
              </a:p>
              <a:p>
                <a:pPr marL="0" indent="0" algn="just">
                  <a:buNone/>
                </a:pPr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где </a:t>
                </a:r>
                <a:r>
                  <a:rPr lang="en-US" sz="2000" dirty="0" err="1">
                    <a:effectLst/>
                    <a:ea typeface="Times New Roman" panose="02020603050405020304" pitchFamily="18" charset="0"/>
                  </a:rPr>
                  <a:t>R</a:t>
                </a:r>
                <a:r>
                  <a:rPr lang="en-US" sz="2000" baseline="-25000" dirty="0" err="1">
                    <a:effectLst/>
                    <a:ea typeface="Times New Roman" panose="02020603050405020304" pitchFamily="18" charset="0"/>
                  </a:rPr>
                  <a:t>k</a:t>
                </a:r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 – число релевантных объектов среди первых </a:t>
                </a:r>
                <a:r>
                  <a:rPr lang="ru-RU" sz="2000" dirty="0">
                    <a:effectLst/>
                    <a:ea typeface="Times New Roman" panose="02020603050405020304" pitchFamily="18" charset="0"/>
                    <a:cs typeface="Cambria Math" panose="02040503050406030204" pitchFamily="18" charset="0"/>
                  </a:rPr>
                  <a:t>𝑘</a:t>
                </a:r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 позиций, где R – общее число релевантных объектов для данного запроса.</a:t>
                </a:r>
                <a:endParaRPr lang="ru-RU" sz="2000" i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𝑀𝐴𝑃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@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den>
                    </m:f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sup>
                      <m:e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𝐴𝑃</m:t>
                            </m:r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@</m:t>
                            </m:r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NDCG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@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ru-RU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DCG</m:t>
                        </m:r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@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num>
                      <m:den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𝐼𝐷𝐶𝐺</m:t>
                        </m:r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@</m:t>
                        </m:r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ru-RU" sz="2000" dirty="0"/>
              </a:p>
              <a:p>
                <a:pPr marL="0" indent="0" algn="just">
                  <a:buNone/>
                </a:pPr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Средняя точность (AP) для одного запроса</a:t>
                </a:r>
                <a:r>
                  <a:rPr lang="ru-RU" sz="2000" dirty="0">
                    <a:ea typeface="Times New Roman" panose="02020603050405020304" pitchFamily="18" charset="0"/>
                    <a:cs typeface="Cambria Math" panose="02040503050406030204" pitchFamily="18" charset="0"/>
                  </a:rPr>
                  <a:t>, </a:t>
                </a:r>
                <a:r>
                  <a:rPr lang="en-US" sz="2000" dirty="0">
                    <a:effectLst/>
                    <a:ea typeface="Times New Roman" panose="02020603050405020304" pitchFamily="18" charset="0"/>
                  </a:rPr>
                  <a:t>DCG</a:t>
                </a:r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 (</a:t>
                </a:r>
                <a:r>
                  <a:rPr lang="en-US" sz="2000" dirty="0">
                    <a:effectLst/>
                    <a:ea typeface="Times New Roman" panose="02020603050405020304" pitchFamily="18" charset="0"/>
                  </a:rPr>
                  <a:t>Discounted Cumulative Gain</a:t>
                </a:r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), </a:t>
                </a:r>
                <a:r>
                  <a:rPr lang="ru-RU" sz="2000" dirty="0">
                    <a:effectLst/>
                    <a:ea typeface="Calibri" panose="020F0502020204030204" pitchFamily="34" charset="0"/>
                  </a:rPr>
                  <a:t>IDCG (</a:t>
                </a:r>
                <a:r>
                  <a:rPr lang="ru-RU" sz="2000" dirty="0" err="1">
                    <a:effectLst/>
                    <a:ea typeface="Calibri" panose="020F0502020204030204" pitchFamily="34" charset="0"/>
                  </a:rPr>
                  <a:t>Ideal</a:t>
                </a:r>
                <a:r>
                  <a:rPr lang="ru-RU" sz="2000" dirty="0">
                    <a:effectLst/>
                    <a:ea typeface="Calibri" panose="020F0502020204030204" pitchFamily="34" charset="0"/>
                  </a:rPr>
                  <a:t> </a:t>
                </a:r>
                <a:r>
                  <a:rPr lang="ru-RU" sz="2000" dirty="0" err="1">
                    <a:effectLst/>
                    <a:ea typeface="Calibri" panose="020F0502020204030204" pitchFamily="34" charset="0"/>
                  </a:rPr>
                  <a:t>Discounted</a:t>
                </a:r>
                <a:r>
                  <a:rPr lang="ru-RU" sz="2000" dirty="0">
                    <a:effectLst/>
                    <a:ea typeface="Calibri" panose="020F0502020204030204" pitchFamily="34" charset="0"/>
                  </a:rPr>
                  <a:t> </a:t>
                </a:r>
                <a:r>
                  <a:rPr lang="ru-RU" sz="2000" dirty="0" err="1">
                    <a:effectLst/>
                    <a:ea typeface="Calibri" panose="020F0502020204030204" pitchFamily="34" charset="0"/>
                  </a:rPr>
                  <a:t>Cumulative</a:t>
                </a:r>
                <a:r>
                  <a:rPr lang="ru-RU" sz="2000" dirty="0">
                    <a:effectLst/>
                    <a:ea typeface="Calibri" panose="020F0502020204030204" pitchFamily="34" charset="0"/>
                  </a:rPr>
                  <a:t> </a:t>
                </a:r>
                <a:r>
                  <a:rPr lang="ru-RU" sz="2000" dirty="0" err="1">
                    <a:effectLst/>
                    <a:ea typeface="Calibri" panose="020F0502020204030204" pitchFamily="34" charset="0"/>
                  </a:rPr>
                  <a:t>Gain</a:t>
                </a:r>
                <a:r>
                  <a:rPr lang="ru-RU" sz="2000" dirty="0">
                    <a:effectLst/>
                    <a:ea typeface="Calibri" panose="020F0502020204030204" pitchFamily="34" charset="0"/>
                  </a:rPr>
                  <a:t>).</a:t>
                </a:r>
                <a:endParaRPr lang="ru-RU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ADF2F01-09CD-4097-9C8C-501D85A73A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1822" y="1825624"/>
                <a:ext cx="10461978" cy="4778375"/>
              </a:xfrm>
              <a:blipFill>
                <a:blip r:embed="rId2"/>
                <a:stretch>
                  <a:fillRect l="-582" t="-1276" r="-5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641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BDEE063-4024-47EE-A01F-0271D3A2BD1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924" y="1512712"/>
            <a:ext cx="7281333" cy="51477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AB329A-E0A3-4068-B502-B3EF821FA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365126"/>
            <a:ext cx="11424355" cy="797850"/>
          </a:xfrm>
        </p:spPr>
        <p:txBody>
          <a:bodyPr>
            <a:normAutofit/>
          </a:bodyPr>
          <a:lstStyle/>
          <a:p>
            <a:r>
              <a:rPr lang="ru-RU" b="1" dirty="0"/>
              <a:t>Сравнение результатов обучения двух моделей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D48F0BB-4EA1-414E-9C85-391AF391D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05" y="1594334"/>
            <a:ext cx="4392943" cy="167190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5122B8D-178E-4E7B-896B-0F0D37D9B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06" y="3613042"/>
            <a:ext cx="4392943" cy="16055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E812AC-DCF6-446B-9D6C-61185D22C764}"/>
              </a:ext>
            </a:extLst>
          </p:cNvPr>
          <p:cNvSpPr txBox="1"/>
          <p:nvPr/>
        </p:nvSpPr>
        <p:spPr>
          <a:xfrm>
            <a:off x="500613" y="5387947"/>
            <a:ext cx="42644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Для построения рекомендаций на гетерогенном графе модель на базе HGT оказалась более предпочтительной</a:t>
            </a:r>
          </a:p>
        </p:txBody>
      </p:sp>
    </p:spTree>
    <p:extLst>
      <p:ext uri="{BB962C8B-B14F-4D97-AF65-F5344CB8AC3E}">
        <p14:creationId xmlns:p14="http://schemas.microsoft.com/office/powerpoint/2010/main" val="1764142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Заключение</a:t>
            </a:r>
            <a:endParaRPr lang="kk-KZ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1690689"/>
            <a:ext cx="10631156" cy="441870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800" dirty="0"/>
              <a:t>Были определены и описаны онтологии графов знаний трех предметных областей . Обработаны и собраны данные из трех источников для трех графов знаний по описанным онтологиям. </a:t>
            </a:r>
          </a:p>
          <a:p>
            <a:pPr marL="0" indent="0" algn="just">
              <a:buNone/>
            </a:pPr>
            <a:r>
              <a:rPr lang="ru-RU" sz="1800" dirty="0"/>
              <a:t>С помощью эмбеддингов навыков на основе </a:t>
            </a:r>
            <a:r>
              <a:rPr lang="ru-RU" sz="1800" dirty="0" err="1"/>
              <a:t>дообученной</a:t>
            </a:r>
            <a:r>
              <a:rPr lang="ru-RU" sz="1800" dirty="0"/>
              <a:t> модели SBERT: paraphrase-multilingual-mpnet-base-v2 с предварительным </a:t>
            </a:r>
            <a:r>
              <a:rPr lang="ru-RU" sz="1800" dirty="0" err="1"/>
              <a:t>файн</a:t>
            </a:r>
            <a:r>
              <a:rPr lang="ru-RU" sz="1800" dirty="0"/>
              <a:t>-тюнингом были интегрированы графы знаний из трех предметных областей.</a:t>
            </a:r>
          </a:p>
          <a:p>
            <a:pPr marL="0" indent="0" algn="just">
              <a:buNone/>
            </a:pPr>
            <a:r>
              <a:rPr lang="ru-RU" sz="1800" dirty="0"/>
              <a:t>На основе </a:t>
            </a:r>
            <a:r>
              <a:rPr lang="ru-RU" sz="1800" dirty="0" err="1"/>
              <a:t>дообученной</a:t>
            </a:r>
            <a:r>
              <a:rPr lang="ru-RU" sz="1800" dirty="0"/>
              <a:t> модели paraphrase-multilingual-mpnet-base-v2 были сгенерированы кластеры навыков вакансий и навыков курсов МООК. Кластеры навыков вакансий были разделены на два типа: освоенные и не </a:t>
            </a:r>
            <a:r>
              <a:rPr lang="ru-RU" sz="1800" dirty="0" err="1"/>
              <a:t>овоенные</a:t>
            </a:r>
            <a:r>
              <a:rPr lang="ru-RU" sz="1800" dirty="0"/>
              <a:t>, для оптимизации работы запросов.</a:t>
            </a:r>
          </a:p>
          <a:p>
            <a:pPr marL="0" indent="0" algn="just">
              <a:buNone/>
            </a:pPr>
            <a:r>
              <a:rPr lang="ru-RU" sz="1800" dirty="0"/>
              <a:t>Таким образом, разработана онтологическая модель и построен граф знаний, который можно применить для рекомендации траектории дальнейшего обучения пользователя с учетом имеющихся компетенций и в соответствии с требованиями рынка труда. </a:t>
            </a:r>
          </a:p>
          <a:p>
            <a:pPr marL="0" indent="0" algn="just">
              <a:buNone/>
            </a:pPr>
            <a:r>
              <a:rPr lang="ru-RU" sz="1800" dirty="0"/>
              <a:t>Был подготовлен датасет </a:t>
            </a:r>
            <a:r>
              <a:rPr lang="ru-RU" sz="1800" dirty="0" err="1"/>
              <a:t>HeteroData</a:t>
            </a:r>
            <a:r>
              <a:rPr lang="ru-RU" sz="1800" dirty="0"/>
              <a:t> со сгенерированными обучающими метками. Построены, обучены и сравнены две модели предсказания </a:t>
            </a:r>
            <a:r>
              <a:rPr lang="ru-RU" sz="1800" dirty="0" err="1"/>
              <a:t>скоров</a:t>
            </a:r>
            <a:r>
              <a:rPr lang="ru-RU" sz="1800" dirty="0"/>
              <a:t> на основе слоев гетерогенных графовых нейронных сетей HGT и HAN и предложена итоговая модель рекомендаций на основе гетерогенных графовых нейронных сетей </a:t>
            </a:r>
            <a:r>
              <a:rPr lang="en-US" sz="1800" dirty="0"/>
              <a:t>HGT</a:t>
            </a:r>
            <a:r>
              <a:rPr lang="ru-RU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6002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6A916A-56A1-4B15-955D-585FA28C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7965" y="2488565"/>
            <a:ext cx="6290187" cy="1325563"/>
          </a:xfrm>
        </p:spPr>
        <p:txBody>
          <a:bodyPr/>
          <a:lstStyle/>
          <a:p>
            <a:r>
              <a:rPr lang="ru-RU" dirty="0"/>
              <a:t>Благодарю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645824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Актуальность исследования</a:t>
            </a:r>
            <a:endParaRPr lang="kk-KZ" b="1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7BC9DC24-8D13-4904-91C1-8C0DFA9EF421}"/>
              </a:ext>
            </a:extLst>
          </p:cNvPr>
          <p:cNvSpPr txBox="1">
            <a:spLocks/>
          </p:cNvSpPr>
          <p:nvPr/>
        </p:nvSpPr>
        <p:spPr>
          <a:xfrm>
            <a:off x="1047750" y="1565752"/>
            <a:ext cx="10515600" cy="49728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Традиционные образовательные программы не всегда успевают за быстрым развитием технологий, что создает разрыв между профессиональными требованиями работодателей и уровнем подготовки выпускников образовательных учреждений.</a:t>
            </a:r>
          </a:p>
          <a:p>
            <a:r>
              <a:rPr lang="ru-RU" dirty="0"/>
              <a:t>Огромное количество образовательных ресурсов затрудняет процесс выбора оптимальных курсов для пользователей, и в такой ситуации наиболее важным становится система рекомендаций, которая учитывала бы освоенные навыки пользователя и требования работодателей.  </a:t>
            </a:r>
          </a:p>
          <a:p>
            <a:r>
              <a:rPr lang="ru-RU" dirty="0"/>
              <a:t>Таким образом, разработка модели, основанной на графах знаний для интеграции образовательных и профессиональных навыков, является важной и актуальной задачей. Эта модель позволит не только улучшить процесс подбора курсов для пользователей, но и сократить разрыв между образовательными учреждениями и рынком труда, что особенно значимо в условиях цифровой трансформации экономики и образования.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347196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F83AB-1875-41D6-B47D-3931D786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287" y="764373"/>
            <a:ext cx="11183815" cy="96394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Подходы, применяемые для представления графов знаний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C1DD12DF-9072-4AF9-B539-D22294B32F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170817"/>
              </p:ext>
            </p:extLst>
          </p:nvPr>
        </p:nvGraphicFramePr>
        <p:xfrm>
          <a:off x="1325354" y="1806192"/>
          <a:ext cx="9169400" cy="46414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78379">
                  <a:extLst>
                    <a:ext uri="{9D8B030D-6E8A-4147-A177-3AD203B41FA5}">
                      <a16:colId xmlns:a16="http://schemas.microsoft.com/office/drawing/2014/main" val="652137502"/>
                    </a:ext>
                  </a:extLst>
                </a:gridCol>
                <a:gridCol w="2229495">
                  <a:extLst>
                    <a:ext uri="{9D8B030D-6E8A-4147-A177-3AD203B41FA5}">
                      <a16:colId xmlns:a16="http://schemas.microsoft.com/office/drawing/2014/main" val="3406071910"/>
                    </a:ext>
                  </a:extLst>
                </a:gridCol>
                <a:gridCol w="2229495">
                  <a:extLst>
                    <a:ext uri="{9D8B030D-6E8A-4147-A177-3AD203B41FA5}">
                      <a16:colId xmlns:a16="http://schemas.microsoft.com/office/drawing/2014/main" val="814518192"/>
                    </a:ext>
                  </a:extLst>
                </a:gridCol>
                <a:gridCol w="1832031">
                  <a:extLst>
                    <a:ext uri="{9D8B030D-6E8A-4147-A177-3AD203B41FA5}">
                      <a16:colId xmlns:a16="http://schemas.microsoft.com/office/drawing/2014/main" val="2242261329"/>
                    </a:ext>
                  </a:extLst>
                </a:gridCol>
              </a:tblGrid>
              <a:tr h="178413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Автор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65" marR="58465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Символьное представление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65" marR="58465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Векторное представление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65" marR="58465" marT="0" marB="0" anchor="ctr"/>
                </a:tc>
                <a:extLst>
                  <a:ext uri="{0D108BD9-81ED-4DB2-BD59-A6C34878D82A}">
                    <a16:rowId xmlns:a16="http://schemas.microsoft.com/office/drawing/2014/main" val="580197799"/>
                  </a:ext>
                </a:extLst>
              </a:tr>
              <a:tr h="84047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Онтологии предметных областей 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65" marR="584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Модель данных графа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65" marR="58465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441601"/>
                  </a:ext>
                </a:extLst>
              </a:tr>
              <a:tr h="33303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Дж. Пуджара</a:t>
                      </a:r>
                      <a:r>
                        <a:rPr lang="en-US" sz="1800">
                          <a:effectLst/>
                        </a:rPr>
                        <a:t>, 2013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+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65" marR="58465" marT="0" marB="0"/>
                </a:tc>
                <a:extLst>
                  <a:ext uri="{0D108BD9-81ED-4DB2-BD59-A6C34878D82A}">
                    <a16:rowId xmlns:a16="http://schemas.microsoft.com/office/drawing/2014/main" val="2945565740"/>
                  </a:ext>
                </a:extLst>
              </a:tr>
              <a:tr h="33303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Х. Полхейм, 2016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+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65" marR="58465" marT="0" marB="0"/>
                </a:tc>
                <a:extLst>
                  <a:ext uri="{0D108BD9-81ED-4DB2-BD59-A6C34878D82A}">
                    <a16:rowId xmlns:a16="http://schemas.microsoft.com/office/drawing/2014/main" val="1236841517"/>
                  </a:ext>
                </a:extLst>
              </a:tr>
              <a:tr h="26770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М. Фарбер, 2016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+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65" marR="58465" marT="0" marB="0"/>
                </a:tc>
                <a:extLst>
                  <a:ext uri="{0D108BD9-81ED-4DB2-BD59-A6C34878D82A}">
                    <a16:rowId xmlns:a16="http://schemas.microsoft.com/office/drawing/2014/main" val="70993629"/>
                  </a:ext>
                </a:extLst>
              </a:tr>
              <a:tr h="33303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Л. Эрлингер</a:t>
                      </a:r>
                      <a:r>
                        <a:rPr lang="ru-RU" sz="1800">
                          <a:effectLst/>
                        </a:rPr>
                        <a:t>, 2016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65" marR="58465" marT="0" marB="0"/>
                </a:tc>
                <a:extLst>
                  <a:ext uri="{0D108BD9-81ED-4DB2-BD59-A6C34878D82A}">
                    <a16:rowId xmlns:a16="http://schemas.microsoft.com/office/drawing/2014/main" val="3607632239"/>
                  </a:ext>
                </a:extLst>
              </a:tr>
              <a:tr h="26770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К. Ванг, 2017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65" marR="58465" marT="0" marB="0"/>
                </a:tc>
                <a:extLst>
                  <a:ext uri="{0D108BD9-81ED-4DB2-BD59-A6C34878D82A}">
                    <a16:rowId xmlns:a16="http://schemas.microsoft.com/office/drawing/2014/main" val="1218189998"/>
                  </a:ext>
                </a:extLst>
              </a:tr>
              <a:tr h="26770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A. Хоган</a:t>
                      </a:r>
                      <a:r>
                        <a:rPr lang="en-US" sz="1800">
                          <a:effectLst/>
                        </a:rPr>
                        <a:t>, 2021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+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+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65" marR="58465" marT="0" marB="0"/>
                </a:tc>
                <a:extLst>
                  <a:ext uri="{0D108BD9-81ED-4DB2-BD59-A6C34878D82A}">
                    <a16:rowId xmlns:a16="http://schemas.microsoft.com/office/drawing/2014/main" val="2698912057"/>
                  </a:ext>
                </a:extLst>
              </a:tr>
              <a:tr h="26770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Ш. Цзи</a:t>
                      </a:r>
                      <a:r>
                        <a:rPr lang="en-US" sz="1800">
                          <a:effectLst/>
                        </a:rPr>
                        <a:t>,</a:t>
                      </a:r>
                      <a:r>
                        <a:rPr lang="ru-RU" sz="1800">
                          <a:effectLst/>
                        </a:rPr>
                        <a:t> 2021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+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65" marR="58465" marT="0" marB="0"/>
                </a:tc>
                <a:extLst>
                  <a:ext uri="{0D108BD9-81ED-4DB2-BD59-A6C34878D82A}">
                    <a16:rowId xmlns:a16="http://schemas.microsoft.com/office/drawing/2014/main" val="793348621"/>
                  </a:ext>
                </a:extLst>
              </a:tr>
              <a:tr h="33303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Дж. Барраса, 2021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+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65" marR="58465" marT="0" marB="0"/>
                </a:tc>
                <a:extLst>
                  <a:ext uri="{0D108BD9-81ED-4DB2-BD59-A6C34878D82A}">
                    <a16:rowId xmlns:a16="http://schemas.microsoft.com/office/drawing/2014/main" val="1063336616"/>
                  </a:ext>
                </a:extLst>
              </a:tr>
              <a:tr h="26770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В. Чаудхри</a:t>
                      </a:r>
                      <a:r>
                        <a:rPr lang="en-US" sz="1800">
                          <a:effectLst/>
                        </a:rPr>
                        <a:t>, 2022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+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65" marR="58465" marT="0" marB="0"/>
                </a:tc>
                <a:extLst>
                  <a:ext uri="{0D108BD9-81ED-4DB2-BD59-A6C34878D82A}">
                    <a16:rowId xmlns:a16="http://schemas.microsoft.com/office/drawing/2014/main" val="3025152014"/>
                  </a:ext>
                </a:extLst>
              </a:tr>
              <a:tr h="26770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Л. Тиан, 2022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+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65" marR="58465" marT="0" marB="0"/>
                </a:tc>
                <a:extLst>
                  <a:ext uri="{0D108BD9-81ED-4DB2-BD59-A6C34878D82A}">
                    <a16:rowId xmlns:a16="http://schemas.microsoft.com/office/drawing/2014/main" val="3447430956"/>
                  </a:ext>
                </a:extLst>
              </a:tr>
              <a:tr h="33303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Стандарт графов знаний IEEE P2807, 2023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+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65" marR="58465" marT="0" marB="0"/>
                </a:tc>
                <a:extLst>
                  <a:ext uri="{0D108BD9-81ED-4DB2-BD59-A6C34878D82A}">
                    <a16:rowId xmlns:a16="http://schemas.microsoft.com/office/drawing/2014/main" val="281268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73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334447-E319-4028-922E-9B3206FAF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5759"/>
            <a:ext cx="10591800" cy="1293028"/>
          </a:xfrm>
        </p:spPr>
        <p:txBody>
          <a:bodyPr>
            <a:normAutofit/>
          </a:bodyPr>
          <a:lstStyle/>
          <a:p>
            <a:r>
              <a:rPr lang="ru-RU" sz="3100" b="1" dirty="0"/>
              <a:t>Применение графов знаний в образовании по целевой аудитории и категории применения</a:t>
            </a:r>
            <a:endParaRPr lang="ru-RU" b="1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D8DDACA-8E4E-471B-94EC-14A25BB0F8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589071"/>
              </p:ext>
            </p:extLst>
          </p:nvPr>
        </p:nvGraphicFramePr>
        <p:xfrm>
          <a:off x="1247881" y="1398351"/>
          <a:ext cx="9061728" cy="49794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0882">
                  <a:extLst>
                    <a:ext uri="{9D8B030D-6E8A-4147-A177-3AD203B41FA5}">
                      <a16:colId xmlns:a16="http://schemas.microsoft.com/office/drawing/2014/main" val="2164118379"/>
                    </a:ext>
                  </a:extLst>
                </a:gridCol>
                <a:gridCol w="1786168">
                  <a:extLst>
                    <a:ext uri="{9D8B030D-6E8A-4147-A177-3AD203B41FA5}">
                      <a16:colId xmlns:a16="http://schemas.microsoft.com/office/drawing/2014/main" val="2724113579"/>
                    </a:ext>
                  </a:extLst>
                </a:gridCol>
                <a:gridCol w="1534236">
                  <a:extLst>
                    <a:ext uri="{9D8B030D-6E8A-4147-A177-3AD203B41FA5}">
                      <a16:colId xmlns:a16="http://schemas.microsoft.com/office/drawing/2014/main" val="2538715069"/>
                    </a:ext>
                  </a:extLst>
                </a:gridCol>
                <a:gridCol w="5300442">
                  <a:extLst>
                    <a:ext uri="{9D8B030D-6E8A-4147-A177-3AD203B41FA5}">
                      <a16:colId xmlns:a16="http://schemas.microsoft.com/office/drawing/2014/main" val="392573861"/>
                    </a:ext>
                  </a:extLst>
                </a:gridCol>
              </a:tblGrid>
              <a:tr h="39162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№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Автор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Целевая аудитория 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Категория применения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extLst>
                  <a:ext uri="{0D108BD9-81ED-4DB2-BD59-A6C34878D82A}">
                    <a16:rowId xmlns:a16="http://schemas.microsoft.com/office/drawing/2014/main" val="875358919"/>
                  </a:ext>
                </a:extLst>
              </a:tr>
              <a:tr h="236821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ru-RU" sz="800" dirty="0">
                          <a:effectLst/>
                        </a:rPr>
                        <a:t> 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А. Бадави </a:t>
                      </a:r>
                      <a:r>
                        <a:rPr lang="en-US" sz="1400" dirty="0">
                          <a:effectLst/>
                        </a:rPr>
                        <a:t>[9]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Студенты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Повышение эффективности при дистанционном обучении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extLst>
                  <a:ext uri="{0D108BD9-81ED-4DB2-BD59-A6C34878D82A}">
                    <a16:rowId xmlns:a16="http://schemas.microsoft.com/office/drawing/2014/main" val="679257353"/>
                  </a:ext>
                </a:extLst>
              </a:tr>
              <a:tr h="236821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ru-RU" sz="800" dirty="0">
                          <a:effectLst/>
                        </a:rPr>
                        <a:t> 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Л. С. Наир</a:t>
                      </a:r>
                      <a:r>
                        <a:rPr lang="en-US" sz="1400">
                          <a:effectLst/>
                        </a:rPr>
                        <a:t> [10]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Студенты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Повышение эффективности при дистанционном обучении 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extLst>
                  <a:ext uri="{0D108BD9-81ED-4DB2-BD59-A6C34878D82A}">
                    <a16:rowId xmlns:a16="http://schemas.microsoft.com/office/drawing/2014/main" val="4271960734"/>
                  </a:ext>
                </a:extLst>
              </a:tr>
              <a:tr h="191384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ru-RU" sz="800" dirty="0">
                          <a:effectLst/>
                        </a:rPr>
                        <a:t> 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Я. </a:t>
                      </a:r>
                      <a:r>
                        <a:rPr lang="ru-RU" sz="1400" dirty="0" err="1">
                          <a:effectLst/>
                        </a:rPr>
                        <a:t>Чи</a:t>
                      </a:r>
                      <a:r>
                        <a:rPr lang="en-US" sz="1400" dirty="0">
                          <a:effectLst/>
                        </a:rPr>
                        <a:t> [11]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Студенты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Помощь в управлении научным материалом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extLst>
                  <a:ext uri="{0D108BD9-81ED-4DB2-BD59-A6C34878D82A}">
                    <a16:rowId xmlns:a16="http://schemas.microsoft.com/office/drawing/2014/main" val="3952906223"/>
                  </a:ext>
                </a:extLst>
              </a:tr>
              <a:tr h="191384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ru-RU" sz="800" dirty="0">
                          <a:effectLst/>
                        </a:rPr>
                        <a:t> 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М. </a:t>
                      </a:r>
                      <a:r>
                        <a:rPr lang="ru-RU" sz="1400" dirty="0" err="1">
                          <a:effectLst/>
                        </a:rPr>
                        <a:t>Ризун</a:t>
                      </a:r>
                      <a:r>
                        <a:rPr lang="en-US" sz="1400" dirty="0">
                          <a:effectLst/>
                        </a:rPr>
                        <a:t> [12]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Студенты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Индивидуализация и персонализация обучения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extLst>
                  <a:ext uri="{0D108BD9-81ED-4DB2-BD59-A6C34878D82A}">
                    <a16:rowId xmlns:a16="http://schemas.microsoft.com/office/drawing/2014/main" val="2128265349"/>
                  </a:ext>
                </a:extLst>
              </a:tr>
              <a:tr h="191384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ru-RU" sz="800" dirty="0">
                          <a:effectLst/>
                        </a:rPr>
                        <a:t> 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Ю. Сунь</a:t>
                      </a:r>
                      <a:r>
                        <a:rPr lang="en-US" sz="1400">
                          <a:effectLst/>
                        </a:rPr>
                        <a:t> [13]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Студенты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Индивидуализация и персонализация обучения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extLst>
                  <a:ext uri="{0D108BD9-81ED-4DB2-BD59-A6C34878D82A}">
                    <a16:rowId xmlns:a16="http://schemas.microsoft.com/office/drawing/2014/main" val="2601718324"/>
                  </a:ext>
                </a:extLst>
              </a:tr>
              <a:tr h="236821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ru-RU" sz="800" dirty="0">
                          <a:effectLst/>
                        </a:rPr>
                        <a:t> 6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Тельнов В.П.</a:t>
                      </a:r>
                      <a:r>
                        <a:rPr lang="en-US" sz="1400">
                          <a:effectLst/>
                        </a:rPr>
                        <a:t> [14]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Студенты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Образовательная технология для предметной области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extLst>
                  <a:ext uri="{0D108BD9-81ED-4DB2-BD59-A6C34878D82A}">
                    <a16:rowId xmlns:a16="http://schemas.microsoft.com/office/drawing/2014/main" val="3712786766"/>
                  </a:ext>
                </a:extLst>
              </a:tr>
              <a:tr h="191384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ru-RU" sz="800" dirty="0">
                          <a:effectLst/>
                        </a:rPr>
                        <a:t> 7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Т. Чжао</a:t>
                      </a:r>
                      <a:r>
                        <a:rPr lang="en-US" sz="1400">
                          <a:effectLst/>
                        </a:rPr>
                        <a:t> [15]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Студенты 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Среда изучения предметной области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extLst>
                  <a:ext uri="{0D108BD9-81ED-4DB2-BD59-A6C34878D82A}">
                    <a16:rowId xmlns:a16="http://schemas.microsoft.com/office/drawing/2014/main" val="1183154229"/>
                  </a:ext>
                </a:extLst>
              </a:tr>
              <a:tr h="191384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ru-RU" sz="800" dirty="0">
                          <a:effectLst/>
                        </a:rPr>
                        <a:t> 8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В. Ли</a:t>
                      </a:r>
                      <a:r>
                        <a:rPr lang="en-US" sz="1400">
                          <a:effectLst/>
                        </a:rPr>
                        <a:t> [16]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Студенты 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Среда изучения предметной области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extLst>
                  <a:ext uri="{0D108BD9-81ED-4DB2-BD59-A6C34878D82A}">
                    <a16:rowId xmlns:a16="http://schemas.microsoft.com/office/drawing/2014/main" val="2898402212"/>
                  </a:ext>
                </a:extLst>
              </a:tr>
              <a:tr h="236821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ru-RU" sz="800" dirty="0">
                          <a:effectLst/>
                        </a:rPr>
                        <a:t> 9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Г. Агравал</a:t>
                      </a:r>
                      <a:r>
                        <a:rPr lang="en-US" sz="1400">
                          <a:effectLst/>
                        </a:rPr>
                        <a:t> [17]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Студенты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Среда изучения предметной области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extLst>
                  <a:ext uri="{0D108BD9-81ED-4DB2-BD59-A6C34878D82A}">
                    <a16:rowId xmlns:a16="http://schemas.microsoft.com/office/drawing/2014/main" val="1834355135"/>
                  </a:ext>
                </a:extLst>
              </a:tr>
              <a:tr h="191384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ru-RU" sz="800" dirty="0">
                          <a:effectLst/>
                        </a:rPr>
                        <a:t> 10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И. Су</a:t>
                      </a:r>
                      <a:r>
                        <a:rPr lang="en-US" sz="1400">
                          <a:effectLst/>
                        </a:rPr>
                        <a:t> [18]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Студенты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Среда изучения предметной области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extLst>
                  <a:ext uri="{0D108BD9-81ED-4DB2-BD59-A6C34878D82A}">
                    <a16:rowId xmlns:a16="http://schemas.microsoft.com/office/drawing/2014/main" val="2686895173"/>
                  </a:ext>
                </a:extLst>
              </a:tr>
              <a:tr h="191384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ru-RU" sz="800" dirty="0">
                          <a:effectLst/>
                        </a:rPr>
                        <a:t> 11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Ю. Цинь</a:t>
                      </a:r>
                      <a:r>
                        <a:rPr lang="en-US" sz="1400">
                          <a:effectLst/>
                        </a:rPr>
                        <a:t> [19]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Студенты 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Среда изучения предметной области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extLst>
                  <a:ext uri="{0D108BD9-81ED-4DB2-BD59-A6C34878D82A}">
                    <a16:rowId xmlns:a16="http://schemas.microsoft.com/office/drawing/2014/main" val="2934110831"/>
                  </a:ext>
                </a:extLst>
              </a:tr>
              <a:tr h="236821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ru-RU" sz="800" dirty="0">
                          <a:effectLst/>
                        </a:rPr>
                        <a:t> 12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Р. Мейснер</a:t>
                      </a:r>
                      <a:r>
                        <a:rPr lang="en-US" sz="1400">
                          <a:effectLst/>
                        </a:rPr>
                        <a:t> [20]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Студенты 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Оценивание знаний и аналитика обучения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extLst>
                  <a:ext uri="{0D108BD9-81ED-4DB2-BD59-A6C34878D82A}">
                    <a16:rowId xmlns:a16="http://schemas.microsoft.com/office/drawing/2014/main" val="3901041976"/>
                  </a:ext>
                </a:extLst>
              </a:tr>
              <a:tr h="391624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ru-RU" sz="800" dirty="0">
                          <a:effectLst/>
                        </a:rPr>
                        <a:t> 13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П. Чен</a:t>
                      </a:r>
                      <a:r>
                        <a:rPr lang="en-US" sz="1400">
                          <a:effectLst/>
                        </a:rPr>
                        <a:t> [21]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Преподаватели 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Структура учебных концепций и педагогическая стратегия изучения предметной области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extLst>
                  <a:ext uri="{0D108BD9-81ED-4DB2-BD59-A6C34878D82A}">
                    <a16:rowId xmlns:a16="http://schemas.microsoft.com/office/drawing/2014/main" val="2453059033"/>
                  </a:ext>
                </a:extLst>
              </a:tr>
              <a:tr h="236821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ru-RU" sz="800" dirty="0">
                          <a:effectLst/>
                        </a:rPr>
                        <a:t> 14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Аникьева М. А.</a:t>
                      </a:r>
                      <a:r>
                        <a:rPr lang="en-US" sz="1400">
                          <a:effectLst/>
                        </a:rPr>
                        <a:t> [22]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Преподаватели 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Структура предметной области.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extLst>
                  <a:ext uri="{0D108BD9-81ED-4DB2-BD59-A6C34878D82A}">
                    <a16:rowId xmlns:a16="http://schemas.microsoft.com/office/drawing/2014/main" val="483173303"/>
                  </a:ext>
                </a:extLst>
              </a:tr>
              <a:tr h="391624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ru-RU" sz="800" dirty="0">
                          <a:effectLst/>
                        </a:rPr>
                        <a:t> 15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К. Ке</a:t>
                      </a:r>
                      <a:r>
                        <a:rPr lang="en-US" sz="1400">
                          <a:effectLst/>
                        </a:rPr>
                        <a:t> [23]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Преподаватели 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Помощь в построении структуры предметной области в межпредметном контексте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extLst>
                  <a:ext uri="{0D108BD9-81ED-4DB2-BD59-A6C34878D82A}">
                    <a16:rowId xmlns:a16="http://schemas.microsoft.com/office/drawing/2014/main" val="4191029331"/>
                  </a:ext>
                </a:extLst>
              </a:tr>
              <a:tr h="236821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ru-RU" sz="800" dirty="0">
                          <a:effectLst/>
                        </a:rPr>
                        <a:t> 16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Кайбасова Д.Ж.</a:t>
                      </a:r>
                      <a:r>
                        <a:rPr lang="en-US" sz="1400">
                          <a:effectLst/>
                        </a:rPr>
                        <a:t> [24]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Менеджер 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Построение образовательной траектории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extLst>
                  <a:ext uri="{0D108BD9-81ED-4DB2-BD59-A6C34878D82A}">
                    <a16:rowId xmlns:a16="http://schemas.microsoft.com/office/drawing/2014/main" val="4057532795"/>
                  </a:ext>
                </a:extLst>
              </a:tr>
              <a:tr h="191384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ru-RU" sz="800" dirty="0">
                          <a:effectLst/>
                        </a:rPr>
                        <a:t> 17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С. Ю</a:t>
                      </a:r>
                      <a:r>
                        <a:rPr lang="en-US" sz="1400">
                          <a:effectLst/>
                        </a:rPr>
                        <a:t> [26]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Менеджер 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Построение образовательной траектории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extLst>
                  <a:ext uri="{0D108BD9-81ED-4DB2-BD59-A6C34878D82A}">
                    <a16:rowId xmlns:a16="http://schemas.microsoft.com/office/drawing/2014/main" val="1916517342"/>
                  </a:ext>
                </a:extLst>
              </a:tr>
              <a:tr h="236821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ru-RU" sz="800" dirty="0">
                          <a:effectLst/>
                        </a:rPr>
                        <a:t> 18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И. Алию</a:t>
                      </a:r>
                      <a:r>
                        <a:rPr lang="en-US" sz="1400">
                          <a:effectLst/>
                        </a:rPr>
                        <a:t> [28]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Менеджер 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Помощь в распределении организационных ресурсов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02" marR="56302" marT="0" marB="0"/>
                </a:tc>
                <a:extLst>
                  <a:ext uri="{0D108BD9-81ED-4DB2-BD59-A6C34878D82A}">
                    <a16:rowId xmlns:a16="http://schemas.microsoft.com/office/drawing/2014/main" val="3874123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15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90163F0-68BB-4C2E-8E4C-4F7842C1A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71" y="22411"/>
            <a:ext cx="10591800" cy="1293028"/>
          </a:xfrm>
        </p:spPr>
        <p:txBody>
          <a:bodyPr>
            <a:normAutofit/>
          </a:bodyPr>
          <a:lstStyle/>
          <a:p>
            <a:r>
              <a:rPr lang="ru-RU" sz="3100" b="1" dirty="0"/>
              <a:t>СРАВНЕНИЕ СИСТЕМ, ПОДДЕРЖИВАЮЩИХ ИНТЕГРАЦИЮ НАВЫКОВ ИЗ РАЗНЫХ ИСТОЧНИКОВ ДАННЫХ</a:t>
            </a:r>
            <a:endParaRPr lang="ru-RU" b="1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629DFBB-9B3F-498C-9128-0E00717CF3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338504"/>
              </p:ext>
            </p:extLst>
          </p:nvPr>
        </p:nvGraphicFramePr>
        <p:xfrm>
          <a:off x="276126" y="1182440"/>
          <a:ext cx="8415699" cy="55590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5160">
                  <a:extLst>
                    <a:ext uri="{9D8B030D-6E8A-4147-A177-3AD203B41FA5}">
                      <a16:colId xmlns:a16="http://schemas.microsoft.com/office/drawing/2014/main" val="2376338675"/>
                    </a:ext>
                  </a:extLst>
                </a:gridCol>
                <a:gridCol w="562925">
                  <a:extLst>
                    <a:ext uri="{9D8B030D-6E8A-4147-A177-3AD203B41FA5}">
                      <a16:colId xmlns:a16="http://schemas.microsoft.com/office/drawing/2014/main" val="2270515932"/>
                    </a:ext>
                  </a:extLst>
                </a:gridCol>
                <a:gridCol w="545453">
                  <a:extLst>
                    <a:ext uri="{9D8B030D-6E8A-4147-A177-3AD203B41FA5}">
                      <a16:colId xmlns:a16="http://schemas.microsoft.com/office/drawing/2014/main" val="2733860237"/>
                    </a:ext>
                  </a:extLst>
                </a:gridCol>
                <a:gridCol w="361179">
                  <a:extLst>
                    <a:ext uri="{9D8B030D-6E8A-4147-A177-3AD203B41FA5}">
                      <a16:colId xmlns:a16="http://schemas.microsoft.com/office/drawing/2014/main" val="242453739"/>
                    </a:ext>
                  </a:extLst>
                </a:gridCol>
                <a:gridCol w="678132">
                  <a:extLst>
                    <a:ext uri="{9D8B030D-6E8A-4147-A177-3AD203B41FA5}">
                      <a16:colId xmlns:a16="http://schemas.microsoft.com/office/drawing/2014/main" val="3122211024"/>
                    </a:ext>
                  </a:extLst>
                </a:gridCol>
                <a:gridCol w="530712">
                  <a:extLst>
                    <a:ext uri="{9D8B030D-6E8A-4147-A177-3AD203B41FA5}">
                      <a16:colId xmlns:a16="http://schemas.microsoft.com/office/drawing/2014/main" val="222212878"/>
                    </a:ext>
                  </a:extLst>
                </a:gridCol>
                <a:gridCol w="457001">
                  <a:extLst>
                    <a:ext uri="{9D8B030D-6E8A-4147-A177-3AD203B41FA5}">
                      <a16:colId xmlns:a16="http://schemas.microsoft.com/office/drawing/2014/main" val="2683477626"/>
                    </a:ext>
                  </a:extLst>
                </a:gridCol>
                <a:gridCol w="838238">
                  <a:extLst>
                    <a:ext uri="{9D8B030D-6E8A-4147-A177-3AD203B41FA5}">
                      <a16:colId xmlns:a16="http://schemas.microsoft.com/office/drawing/2014/main" val="2301322465"/>
                    </a:ext>
                  </a:extLst>
                </a:gridCol>
                <a:gridCol w="564483">
                  <a:extLst>
                    <a:ext uri="{9D8B030D-6E8A-4147-A177-3AD203B41FA5}">
                      <a16:colId xmlns:a16="http://schemas.microsoft.com/office/drawing/2014/main" val="3056866533"/>
                    </a:ext>
                  </a:extLst>
                </a:gridCol>
                <a:gridCol w="1642164">
                  <a:extLst>
                    <a:ext uri="{9D8B030D-6E8A-4147-A177-3AD203B41FA5}">
                      <a16:colId xmlns:a16="http://schemas.microsoft.com/office/drawing/2014/main" val="981514278"/>
                    </a:ext>
                  </a:extLst>
                </a:gridCol>
                <a:gridCol w="1180252">
                  <a:extLst>
                    <a:ext uri="{9D8B030D-6E8A-4147-A177-3AD203B41FA5}">
                      <a16:colId xmlns:a16="http://schemas.microsoft.com/office/drawing/2014/main" val="2388586983"/>
                    </a:ext>
                  </a:extLst>
                </a:gridCol>
              </a:tblGrid>
              <a:tr h="7692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Authors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Scientific publications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University courses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MOOCs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Classifiers SOC, ESCO, DWA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Vacancies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Resume</a:t>
                      </a:r>
                      <a:r>
                        <a:rPr lang="en-US" sz="1400" dirty="0">
                          <a:effectLst/>
                        </a:rPr>
                        <a:t>s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Language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Knowledge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graphs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Language models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Similarity metrics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1993623321"/>
                  </a:ext>
                </a:extLst>
              </a:tr>
              <a:tr h="522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Katy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Börner</a:t>
                      </a:r>
                      <a:r>
                        <a:rPr lang="en-US" sz="1400" dirty="0">
                          <a:effectLst/>
                        </a:rPr>
                        <a:t> [24]</a:t>
                      </a:r>
                      <a:r>
                        <a:rPr lang="ru-RU" sz="1400" dirty="0">
                          <a:effectLst/>
                        </a:rPr>
                        <a:t>, </a:t>
                      </a:r>
                      <a:r>
                        <a:rPr lang="en-US" sz="1400" dirty="0">
                          <a:effectLst/>
                        </a:rPr>
                        <a:t>2018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English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MaxMatch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Kulback-Leibler Distance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829648685"/>
                  </a:ext>
                </a:extLst>
              </a:tr>
              <a:tr h="5769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Hung Kim Chau</a:t>
                      </a:r>
                      <a:r>
                        <a:rPr lang="en-US" sz="1400">
                          <a:effectLst/>
                        </a:rPr>
                        <a:t> [25]</a:t>
                      </a:r>
                      <a:r>
                        <a:rPr lang="ru-RU" sz="1400">
                          <a:effectLst/>
                        </a:rPr>
                        <a:t>, </a:t>
                      </a:r>
                      <a:r>
                        <a:rPr lang="en-US" sz="1400">
                          <a:effectLst/>
                        </a:rPr>
                        <a:t>2024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English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/>
                        <a:t>–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DistilBERT</a:t>
                      </a:r>
                      <a:r>
                        <a:rPr lang="en-US" sz="1400" dirty="0">
                          <a:effectLst/>
                        </a:rPr>
                        <a:t>, all-mpnet-base-v2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Cosine proximity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1299182122"/>
                  </a:ext>
                </a:extLst>
              </a:tr>
              <a:tr h="3846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Jibril Frej [35]</a:t>
                      </a:r>
                      <a:r>
                        <a:rPr lang="ru-RU" sz="1400">
                          <a:effectLst/>
                        </a:rPr>
                        <a:t>, 2018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English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/>
                        <a:t>–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JobBERT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Cosine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proximity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3769530399"/>
                  </a:ext>
                </a:extLst>
              </a:tr>
              <a:tr h="3846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Guoqing Zhu</a:t>
                      </a:r>
                      <a:r>
                        <a:rPr lang="en-US" sz="1400">
                          <a:effectLst/>
                        </a:rPr>
                        <a:t> [23]</a:t>
                      </a:r>
                      <a:r>
                        <a:rPr lang="ru-RU" sz="1400">
                          <a:effectLst/>
                        </a:rPr>
                        <a:t>, </a:t>
                      </a:r>
                      <a:r>
                        <a:rPr lang="en-US" sz="1400">
                          <a:effectLst/>
                        </a:rPr>
                        <a:t>2022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English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BM25, Word2Vec, Bert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Cosine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proximity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4084598507"/>
                  </a:ext>
                </a:extLst>
              </a:tr>
              <a:tr h="5769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Albert Weichselbraun</a:t>
                      </a:r>
                      <a:r>
                        <a:rPr lang="en-US" sz="1400">
                          <a:effectLst/>
                        </a:rPr>
                        <a:t> [22]</a:t>
                      </a:r>
                      <a:r>
                        <a:rPr lang="ru-RU" sz="1400">
                          <a:effectLst/>
                        </a:rPr>
                        <a:t>, </a:t>
                      </a:r>
                      <a:r>
                        <a:rPr lang="en-US" sz="1400">
                          <a:effectLst/>
                        </a:rPr>
                        <a:t>2022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English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Distilbert</a:t>
                      </a:r>
                      <a:r>
                        <a:rPr lang="en-US" sz="1400" dirty="0">
                          <a:effectLst/>
                        </a:rPr>
                        <a:t>-base-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german</a:t>
                      </a:r>
                      <a:r>
                        <a:rPr lang="en-US" sz="1400" dirty="0">
                          <a:effectLst/>
                        </a:rPr>
                        <a:t>-cased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/>
                        <a:t>–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1025571706"/>
                  </a:ext>
                </a:extLst>
              </a:tr>
              <a:tr h="5769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Yousra Fettach [21]</a:t>
                      </a:r>
                      <a:r>
                        <a:rPr lang="ru-RU" sz="1400">
                          <a:effectLst/>
                        </a:rPr>
                        <a:t>, </a:t>
                      </a:r>
                      <a:r>
                        <a:rPr lang="en-US" sz="1400">
                          <a:effectLst/>
                        </a:rPr>
                        <a:t>2022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English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/>
                        <a:t>–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/>
                        <a:t>–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4009888371"/>
                  </a:ext>
                </a:extLst>
              </a:tr>
              <a:tr h="5769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Anna Giabelli</a:t>
                      </a:r>
                      <a:r>
                        <a:rPr lang="en-US" sz="1400">
                          <a:effectLst/>
                        </a:rPr>
                        <a:t> [19]</a:t>
                      </a:r>
                      <a:r>
                        <a:rPr lang="ru-RU" sz="1400">
                          <a:effectLst/>
                        </a:rPr>
                        <a:t>, </a:t>
                      </a:r>
                      <a:r>
                        <a:rPr lang="en-US" sz="1400">
                          <a:effectLst/>
                        </a:rPr>
                        <a:t>202</a:t>
                      </a: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English, </a:t>
                      </a:r>
                      <a:r>
                        <a:rPr lang="ru-RU" sz="1400" dirty="0" err="1">
                          <a:effectLst/>
                        </a:rPr>
                        <a:t>German</a:t>
                      </a:r>
                      <a:r>
                        <a:rPr lang="ru-RU" sz="1400" dirty="0">
                          <a:effectLst/>
                        </a:rPr>
                        <a:t>, </a:t>
                      </a:r>
                      <a:r>
                        <a:rPr lang="ru-RU" sz="1400" dirty="0" err="1">
                          <a:effectLst/>
                        </a:rPr>
                        <a:t>French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FastText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Cosine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proximity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151623267"/>
                  </a:ext>
                </a:extLst>
              </a:tr>
              <a:tr h="7692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Our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model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Russian, English</a:t>
                      </a:r>
                      <a:r>
                        <a:rPr lang="en-US" sz="1400" dirty="0">
                          <a:effectLst/>
                        </a:rPr>
                        <a:t>, Kazakh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Paraphrase-multilingual-mpnet-base-v2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Cosine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proximity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33166967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1DB0C9E-B60D-48B4-B56A-E2CF56707B4F}"/>
              </a:ext>
            </a:extLst>
          </p:cNvPr>
          <p:cNvSpPr txBox="1"/>
          <p:nvPr/>
        </p:nvSpPr>
        <p:spPr>
          <a:xfrm>
            <a:off x="9144000" y="1489299"/>
            <a:ext cx="251962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1. Большинство исследований на основе графов знаний ограничены либо одной предметной областью либо одним языком, либо графы знаний не используются.</a:t>
            </a:r>
          </a:p>
          <a:p>
            <a:endParaRPr lang="ru-RU" dirty="0"/>
          </a:p>
          <a:p>
            <a:r>
              <a:rPr lang="ru-RU" dirty="0"/>
              <a:t>2. Почти отсутствуют  исследования, которые посвящены адаптации графов</a:t>
            </a:r>
            <a:r>
              <a:rPr lang="en-US" dirty="0"/>
              <a:t> </a:t>
            </a:r>
            <a:r>
              <a:rPr lang="ru-RU" dirty="0"/>
              <a:t>знаний к рекомендации курсов с учетом компетенций пользователя и навыков вакансий. </a:t>
            </a:r>
          </a:p>
        </p:txBody>
      </p:sp>
    </p:spTree>
    <p:extLst>
      <p:ext uri="{BB962C8B-B14F-4D97-AF65-F5344CB8AC3E}">
        <p14:creationId xmlns:p14="http://schemas.microsoft.com/office/powerpoint/2010/main" val="352216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3680" cy="1325563"/>
          </a:xfrm>
        </p:spPr>
        <p:txBody>
          <a:bodyPr>
            <a:normAutofit/>
          </a:bodyPr>
          <a:lstStyle/>
          <a:p>
            <a:r>
              <a:rPr lang="ru-RU" b="1" dirty="0"/>
              <a:t>Были описаны три онтологии графов знаний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644" y="1336431"/>
            <a:ext cx="11432010" cy="5029002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900" b="1" dirty="0"/>
              <a:t>Опр: Онтология</a:t>
            </a:r>
            <a:r>
              <a:rPr lang="en-US" sz="1900" b="1" dirty="0"/>
              <a:t> </a:t>
            </a:r>
            <a:r>
              <a:rPr lang="ru-RU" sz="1900" b="1" dirty="0"/>
              <a:t>графа знаний предметной области – это гетерогенный, помеченный, ориентированный граф G = {E, R, A, </a:t>
            </a:r>
            <a:r>
              <a:rPr lang="en-US" sz="1900" b="1" dirty="0"/>
              <a:t>V</a:t>
            </a:r>
            <a:r>
              <a:rPr lang="ru-RU" sz="1900" b="1" dirty="0"/>
              <a:t>, r, f, p}, где E – множество классов сущностей; R – множество типов отношений; A – множество атрибутов сущностей или отношений; </a:t>
            </a:r>
            <a:r>
              <a:rPr lang="en-US" sz="1900" b="1" dirty="0"/>
              <a:t>V</a:t>
            </a:r>
            <a:r>
              <a:rPr lang="ru-RU" sz="1900" b="1" dirty="0"/>
              <a:t> – множество значений атрибутов; функция r: R </a:t>
            </a:r>
            <a:r>
              <a:rPr lang="ru-RU" sz="1900" b="1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ru-RU" sz="1900" b="1" dirty="0"/>
              <a:t>E × E означает, что каждому типу отношения присваивается пара классов сущностей; функция f: E ∪ R </a:t>
            </a:r>
            <a:r>
              <a:rPr lang="ru-RU" sz="1900" b="1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ru-RU" sz="1900" b="1" dirty="0"/>
              <a:t> 2</a:t>
            </a:r>
            <a:r>
              <a:rPr lang="ru-RU" sz="1900" b="1" baseline="30000" dirty="0"/>
              <a:t>A</a:t>
            </a:r>
            <a:r>
              <a:rPr lang="ru-RU" sz="1900" b="1" dirty="0"/>
              <a:t> означает, что каждый класс сущности или тип отношения имеет  атрибут из множества A; функция p: E ∪ R </a:t>
            </a:r>
            <a:r>
              <a:rPr lang="ru-RU" sz="1900" b="1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ru-RU" sz="1900" b="1" dirty="0"/>
              <a:t> 2</a:t>
            </a:r>
            <a:r>
              <a:rPr lang="ru-RU" sz="1900" b="1" baseline="30000" dirty="0"/>
              <a:t>A×</a:t>
            </a:r>
            <a:r>
              <a:rPr lang="en-US" sz="1900" b="1" baseline="30000" dirty="0"/>
              <a:t>V</a:t>
            </a:r>
            <a:r>
              <a:rPr lang="ru-RU" sz="1900" b="1" dirty="0"/>
              <a:t> означает соответствие класса сущности или типа отношения множеству пар атрибут-значение. </a:t>
            </a:r>
            <a:endParaRPr lang="ru-RU" sz="2100" dirty="0"/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100" dirty="0" err="1"/>
              <a:t>E</a:t>
            </a:r>
            <a:r>
              <a:rPr lang="en-US" sz="2100" baseline="-25000" dirty="0" err="1"/>
              <a:t>university</a:t>
            </a:r>
            <a:r>
              <a:rPr lang="en-US" sz="2100" dirty="0"/>
              <a:t> = {Curriculum, CUA}</a:t>
            </a:r>
            <a:r>
              <a:rPr lang="ru-RU" sz="2100" dirty="0"/>
              <a:t>, </a:t>
            </a:r>
            <a:r>
              <a:rPr lang="en-US" sz="2100" dirty="0" err="1"/>
              <a:t>R</a:t>
            </a:r>
            <a:r>
              <a:rPr lang="en-US" sz="2100" baseline="-25000" dirty="0" err="1"/>
              <a:t>university</a:t>
            </a:r>
            <a:r>
              <a:rPr lang="ru-RU" sz="2100" dirty="0"/>
              <a:t> = {</a:t>
            </a:r>
            <a:r>
              <a:rPr lang="en-US" sz="2100" dirty="0"/>
              <a:t>HAS</a:t>
            </a:r>
            <a:r>
              <a:rPr lang="ru-RU" sz="2100" dirty="0"/>
              <a:t>}</a:t>
            </a:r>
            <a:r>
              <a:rPr lang="en-US" sz="2100" dirty="0"/>
              <a:t>, r(HAS) =</a:t>
            </a:r>
            <a:r>
              <a:rPr lang="ru-RU" sz="2100" dirty="0"/>
              <a:t> (</a:t>
            </a:r>
            <a:r>
              <a:rPr lang="en-US" sz="2100" dirty="0"/>
              <a:t>Curriculum</a:t>
            </a:r>
            <a:r>
              <a:rPr lang="ru-RU" sz="2100" dirty="0"/>
              <a:t>, </a:t>
            </a:r>
            <a:r>
              <a:rPr lang="en-US" sz="2100" dirty="0"/>
              <a:t>CUA</a:t>
            </a:r>
            <a:r>
              <a:rPr lang="ru-RU" sz="2100" dirty="0"/>
              <a:t>), 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>f(</a:t>
            </a:r>
            <a:r>
              <a:rPr lang="ru-RU" sz="2100" dirty="0" err="1"/>
              <a:t>Curriculum</a:t>
            </a:r>
            <a:r>
              <a:rPr lang="en-US" sz="2100" dirty="0"/>
              <a:t>) = {code</a:t>
            </a:r>
            <a:r>
              <a:rPr lang="ru-RU" sz="2100" dirty="0"/>
              <a:t>, </a:t>
            </a:r>
            <a:r>
              <a:rPr lang="en-US" sz="2100" dirty="0"/>
              <a:t>title}</a:t>
            </a:r>
            <a:r>
              <a:rPr lang="ru-RU" sz="2100" dirty="0"/>
              <a:t>, </a:t>
            </a:r>
            <a:r>
              <a:rPr lang="en-US" sz="2100" dirty="0"/>
              <a:t>f(CUA) = {code, description, embedding}</a:t>
            </a:r>
            <a:r>
              <a:rPr lang="ru-RU" sz="2100" dirty="0"/>
              <a:t>.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100" dirty="0" err="1"/>
              <a:t>E</a:t>
            </a:r>
            <a:r>
              <a:rPr lang="en-US" sz="2100" baseline="-25000" dirty="0" err="1"/>
              <a:t>Recruitment</a:t>
            </a:r>
            <a:r>
              <a:rPr lang="ru-RU" sz="2100" dirty="0"/>
              <a:t> = {</a:t>
            </a:r>
            <a:r>
              <a:rPr lang="en-US" sz="2100" dirty="0"/>
              <a:t>Vacancy</a:t>
            </a:r>
            <a:r>
              <a:rPr lang="ru-RU" sz="2100" dirty="0"/>
              <a:t>, </a:t>
            </a:r>
            <a:r>
              <a:rPr lang="en-US" sz="2100" dirty="0"/>
              <a:t>Skill</a:t>
            </a:r>
            <a:r>
              <a:rPr lang="ru-RU" sz="2100" dirty="0"/>
              <a:t>, </a:t>
            </a:r>
            <a:r>
              <a:rPr lang="en-US" sz="2100" dirty="0"/>
              <a:t>Requirement</a:t>
            </a:r>
            <a:r>
              <a:rPr lang="ru-RU" sz="2100" dirty="0"/>
              <a:t>, </a:t>
            </a:r>
            <a:r>
              <a:rPr lang="en-US" sz="2100" dirty="0"/>
              <a:t>Responsibility</a:t>
            </a:r>
            <a:r>
              <a:rPr lang="ru-RU" sz="2100" dirty="0"/>
              <a:t>}, </a:t>
            </a:r>
            <a:r>
              <a:rPr lang="en-US" sz="2100" dirty="0"/>
              <a:t>R</a:t>
            </a:r>
            <a:r>
              <a:rPr lang="en-US" sz="2100" baseline="-25000" dirty="0"/>
              <a:t>Recruitment</a:t>
            </a:r>
            <a:r>
              <a:rPr lang="ru-RU" sz="2100" dirty="0"/>
              <a:t> = {</a:t>
            </a:r>
            <a:r>
              <a:rPr lang="en-US" sz="2100" dirty="0"/>
              <a:t>REQUIRE</a:t>
            </a:r>
            <a:r>
              <a:rPr lang="ru-RU" sz="2100" dirty="0"/>
              <a:t>, </a:t>
            </a:r>
            <a:r>
              <a:rPr lang="en-US" sz="2100" dirty="0"/>
              <a:t>HAS</a:t>
            </a:r>
            <a:r>
              <a:rPr lang="ru-RU" sz="2100" dirty="0"/>
              <a:t>_</a:t>
            </a:r>
            <a:r>
              <a:rPr lang="en-US" sz="2100" dirty="0"/>
              <a:t>REQUIREMENT</a:t>
            </a:r>
            <a:r>
              <a:rPr lang="ru-RU" sz="2100" dirty="0"/>
              <a:t>, HAS_RESPONSIBILITY}, </a:t>
            </a:r>
            <a:r>
              <a:rPr lang="en-US" sz="2100" dirty="0"/>
              <a:t>r(REQUIRE) = </a:t>
            </a:r>
            <a:r>
              <a:rPr lang="ru-RU" sz="2100" dirty="0"/>
              <a:t>(</a:t>
            </a:r>
            <a:r>
              <a:rPr lang="en-US" sz="2100" dirty="0"/>
              <a:t>Vacancy, Skill</a:t>
            </a:r>
            <a:r>
              <a:rPr lang="ru-RU" sz="2100" dirty="0"/>
              <a:t>), </a:t>
            </a:r>
            <a:r>
              <a:rPr lang="en-US" sz="2100" dirty="0"/>
              <a:t>r(HAS</a:t>
            </a:r>
            <a:r>
              <a:rPr lang="ru-RU" sz="2100" dirty="0"/>
              <a:t>_</a:t>
            </a:r>
            <a:r>
              <a:rPr lang="en-US" sz="2100" dirty="0"/>
              <a:t>REQUIREMENT) = (Vacancy, Requirement)</a:t>
            </a:r>
            <a:r>
              <a:rPr lang="ru-RU" sz="2100" dirty="0"/>
              <a:t>, </a:t>
            </a:r>
            <a:r>
              <a:rPr lang="en-US" sz="2100" dirty="0"/>
              <a:t>r(</a:t>
            </a:r>
            <a:r>
              <a:rPr lang="ru-RU" sz="2100" dirty="0"/>
              <a:t>HAS_RESPONSIBILITY</a:t>
            </a:r>
            <a:r>
              <a:rPr lang="en-US" sz="2100" dirty="0"/>
              <a:t>) = (Vacancy, Responsibility)</a:t>
            </a:r>
            <a:r>
              <a:rPr lang="ru-RU" sz="2100" dirty="0"/>
              <a:t>, 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>f(Vacancy) = {title, profession, city, company, industry, experience, salary, </a:t>
            </a:r>
            <a:r>
              <a:rPr lang="en-US" sz="2100" dirty="0" err="1"/>
              <a:t>url</a:t>
            </a:r>
            <a:r>
              <a:rPr lang="en-US" sz="2100" dirty="0"/>
              <a:t>, </a:t>
            </a:r>
            <a:r>
              <a:rPr lang="en-US" sz="2100" dirty="0" err="1"/>
              <a:t>publish_date</a:t>
            </a:r>
            <a:r>
              <a:rPr lang="en-US" sz="2100" dirty="0"/>
              <a:t>}</a:t>
            </a:r>
            <a:r>
              <a:rPr lang="ru-RU" sz="2100" dirty="0"/>
              <a:t>, </a:t>
            </a:r>
            <a:r>
              <a:rPr lang="en-US" sz="2100" dirty="0"/>
              <a:t>f(Skill) = {name, embedding}</a:t>
            </a:r>
            <a:r>
              <a:rPr lang="ru-RU" sz="2100" dirty="0"/>
              <a:t>, </a:t>
            </a:r>
            <a:r>
              <a:rPr lang="en-US" sz="2100" dirty="0"/>
              <a:t>f(Requirement) = {description, embedding}</a:t>
            </a:r>
            <a:r>
              <a:rPr lang="ru-RU" sz="2100" dirty="0"/>
              <a:t>, </a:t>
            </a:r>
            <a:r>
              <a:rPr lang="en-US" sz="2100" dirty="0"/>
              <a:t>f(Responsibility) = {description, embedding}</a:t>
            </a:r>
            <a:r>
              <a:rPr lang="ru-RU" sz="2100" dirty="0"/>
              <a:t>.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100" dirty="0"/>
              <a:t>E</a:t>
            </a:r>
            <a:r>
              <a:rPr lang="en-US" sz="2100" baseline="-25000" dirty="0"/>
              <a:t>MOOC</a:t>
            </a:r>
            <a:r>
              <a:rPr lang="ru-RU" sz="2100" dirty="0"/>
              <a:t> = {</a:t>
            </a:r>
            <a:r>
              <a:rPr lang="en-US" sz="2100" dirty="0" err="1"/>
              <a:t>MCourse</a:t>
            </a:r>
            <a:r>
              <a:rPr lang="ru-RU" sz="2100" dirty="0"/>
              <a:t>, </a:t>
            </a:r>
            <a:r>
              <a:rPr lang="en-US" sz="2100" dirty="0" err="1"/>
              <a:t>MSkill</a:t>
            </a:r>
            <a:r>
              <a:rPr lang="ru-RU" sz="2100" dirty="0"/>
              <a:t>, </a:t>
            </a:r>
            <a:r>
              <a:rPr lang="en-US" sz="2100" dirty="0" err="1"/>
              <a:t>Mmodule</a:t>
            </a:r>
            <a:r>
              <a:rPr lang="ru-RU" sz="2100" dirty="0"/>
              <a:t>, </a:t>
            </a:r>
            <a:r>
              <a:rPr lang="en-US" sz="2100" dirty="0" err="1"/>
              <a:t>MLesson</a:t>
            </a:r>
            <a:r>
              <a:rPr lang="ru-RU" sz="2100" dirty="0"/>
              <a:t>}, </a:t>
            </a:r>
            <a:r>
              <a:rPr lang="en-US" sz="2100" dirty="0"/>
              <a:t>R</a:t>
            </a:r>
            <a:r>
              <a:rPr lang="en-US" sz="2100" baseline="-25000" dirty="0"/>
              <a:t>MOOC</a:t>
            </a:r>
            <a:r>
              <a:rPr lang="ru-RU" sz="2100" dirty="0"/>
              <a:t> = {</a:t>
            </a:r>
            <a:r>
              <a:rPr lang="en-US" sz="2100" dirty="0"/>
              <a:t>DEVELOPED</a:t>
            </a:r>
            <a:r>
              <a:rPr lang="ru-RU" sz="2100" dirty="0"/>
              <a:t>_</a:t>
            </a:r>
            <a:r>
              <a:rPr lang="en-US" sz="2100" dirty="0"/>
              <a:t>BY</a:t>
            </a:r>
            <a:r>
              <a:rPr lang="ru-RU" sz="2100" dirty="0"/>
              <a:t>, </a:t>
            </a:r>
            <a:r>
              <a:rPr lang="en-US" sz="2100" dirty="0"/>
              <a:t>CONSISTS</a:t>
            </a:r>
            <a:r>
              <a:rPr lang="ru-RU" sz="2100" dirty="0"/>
              <a:t>_</a:t>
            </a:r>
            <a:r>
              <a:rPr lang="en-US" sz="2100" dirty="0"/>
              <a:t>OF</a:t>
            </a:r>
            <a:r>
              <a:rPr lang="ru-RU" sz="2100" dirty="0"/>
              <a:t>}, </a:t>
            </a:r>
            <a:r>
              <a:rPr lang="en-US" sz="2100" dirty="0"/>
              <a:t>r(DEVELOPED</a:t>
            </a:r>
            <a:r>
              <a:rPr lang="ru-RU" sz="2100" dirty="0"/>
              <a:t>_</a:t>
            </a:r>
            <a:r>
              <a:rPr lang="en-US" sz="2100" dirty="0"/>
              <a:t>BY) =</a:t>
            </a:r>
            <a:r>
              <a:rPr lang="ru-RU" sz="2100" dirty="0"/>
              <a:t> </a:t>
            </a:r>
            <a:r>
              <a:rPr lang="en-US" sz="2100" dirty="0"/>
              <a:t>(</a:t>
            </a:r>
            <a:r>
              <a:rPr lang="en-US" sz="2100" dirty="0" err="1"/>
              <a:t>Mskill</a:t>
            </a:r>
            <a:r>
              <a:rPr lang="en-US" sz="2100" dirty="0"/>
              <a:t>, </a:t>
            </a:r>
            <a:r>
              <a:rPr lang="en-US" sz="2100" dirty="0" err="1"/>
              <a:t>Mcourse</a:t>
            </a:r>
            <a:r>
              <a:rPr lang="en-US" sz="2100" dirty="0"/>
              <a:t>)</a:t>
            </a:r>
            <a:r>
              <a:rPr lang="ru-RU" sz="2100" dirty="0"/>
              <a:t>, </a:t>
            </a:r>
            <a:r>
              <a:rPr lang="en-US" sz="2100" dirty="0"/>
              <a:t>r(CONSISTS</a:t>
            </a:r>
            <a:r>
              <a:rPr lang="ru-RU" sz="2100" dirty="0"/>
              <a:t>_</a:t>
            </a:r>
            <a:r>
              <a:rPr lang="en-US" sz="2100" dirty="0"/>
              <a:t>OF) =</a:t>
            </a:r>
            <a:r>
              <a:rPr lang="ru-RU" sz="2100" dirty="0"/>
              <a:t> </a:t>
            </a:r>
            <a:r>
              <a:rPr lang="en-US" sz="2100" dirty="0"/>
              <a:t>(</a:t>
            </a:r>
            <a:r>
              <a:rPr lang="en-US" sz="2100" dirty="0" err="1"/>
              <a:t>Mcourse</a:t>
            </a:r>
            <a:r>
              <a:rPr lang="en-US" sz="2100" dirty="0"/>
              <a:t>, </a:t>
            </a:r>
            <a:r>
              <a:rPr lang="en-US" sz="2100" dirty="0" err="1"/>
              <a:t>Mmodule</a:t>
            </a:r>
            <a:r>
              <a:rPr lang="en-US" sz="2100" dirty="0"/>
              <a:t>)</a:t>
            </a:r>
            <a:r>
              <a:rPr lang="ru-RU" sz="2100" dirty="0"/>
              <a:t>, </a:t>
            </a:r>
            <a:r>
              <a:rPr lang="en-US" sz="2100" dirty="0"/>
              <a:t>r(CONSISTS</a:t>
            </a:r>
            <a:r>
              <a:rPr lang="ru-RU" sz="2100" dirty="0"/>
              <a:t>_</a:t>
            </a:r>
            <a:r>
              <a:rPr lang="en-US" sz="2100" dirty="0"/>
              <a:t>OF) =</a:t>
            </a:r>
            <a:r>
              <a:rPr lang="ru-RU" sz="2100" dirty="0"/>
              <a:t> </a:t>
            </a:r>
            <a:r>
              <a:rPr lang="en-US" sz="2100" dirty="0"/>
              <a:t>(</a:t>
            </a:r>
            <a:r>
              <a:rPr lang="en-US" sz="2100" dirty="0" err="1"/>
              <a:t>Mmodule</a:t>
            </a:r>
            <a:r>
              <a:rPr lang="en-US" sz="2100" dirty="0"/>
              <a:t>, </a:t>
            </a:r>
            <a:r>
              <a:rPr lang="en-US" sz="2100" dirty="0" err="1"/>
              <a:t>Mlesson</a:t>
            </a:r>
            <a:r>
              <a:rPr lang="en-US" sz="2100" dirty="0"/>
              <a:t>)</a:t>
            </a:r>
            <a:r>
              <a:rPr lang="ru-RU" sz="2100" dirty="0"/>
              <a:t>, 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>f(</a:t>
            </a:r>
            <a:r>
              <a:rPr lang="en-US" sz="2100" dirty="0" err="1"/>
              <a:t>MCourse</a:t>
            </a:r>
            <a:r>
              <a:rPr lang="en-US" sz="2100" dirty="0"/>
              <a:t>) = {title, </a:t>
            </a:r>
            <a:r>
              <a:rPr lang="en-US" sz="2100" dirty="0" err="1"/>
              <a:t>url</a:t>
            </a:r>
            <a:r>
              <a:rPr lang="en-US" sz="2100" dirty="0"/>
              <a:t>, organization, </a:t>
            </a:r>
            <a:r>
              <a:rPr lang="en-US" sz="2100" dirty="0" err="1"/>
              <a:t>certificate_type</a:t>
            </a:r>
            <a:r>
              <a:rPr lang="en-US" sz="2100" dirty="0"/>
              <a:t>, rating, </a:t>
            </a:r>
            <a:r>
              <a:rPr lang="en-US" sz="2100" dirty="0" err="1"/>
              <a:t>reviews_num</a:t>
            </a:r>
            <a:r>
              <a:rPr lang="en-US" sz="2100" dirty="0"/>
              <a:t>, difficulty, </a:t>
            </a:r>
            <a:r>
              <a:rPr lang="en-US" sz="2100" dirty="0" err="1"/>
              <a:t>students_enrolled</a:t>
            </a:r>
            <a:r>
              <a:rPr lang="en-US" sz="2100" dirty="0"/>
              <a:t>}</a:t>
            </a:r>
            <a:r>
              <a:rPr lang="ru-RU" sz="2100" dirty="0"/>
              <a:t>, </a:t>
            </a:r>
            <a:r>
              <a:rPr lang="en-US" sz="2100" dirty="0"/>
              <a:t>f(</a:t>
            </a:r>
            <a:r>
              <a:rPr lang="en-US" sz="2100" dirty="0" err="1"/>
              <a:t>MSkill</a:t>
            </a:r>
            <a:r>
              <a:rPr lang="en-US" sz="2100" dirty="0"/>
              <a:t>) = {name, embedding}</a:t>
            </a:r>
            <a:r>
              <a:rPr lang="ru-RU" sz="2100" dirty="0"/>
              <a:t>, </a:t>
            </a:r>
            <a:r>
              <a:rPr lang="en-US" sz="2100" dirty="0"/>
              <a:t>f(</a:t>
            </a:r>
            <a:r>
              <a:rPr lang="en-US" sz="2100" dirty="0" err="1"/>
              <a:t>Mmodule</a:t>
            </a:r>
            <a:r>
              <a:rPr lang="en-US" sz="2100" dirty="0"/>
              <a:t>) = {title, description, duration, embedding}</a:t>
            </a:r>
            <a:r>
              <a:rPr lang="ru-RU" sz="2100" dirty="0"/>
              <a:t>, </a:t>
            </a:r>
            <a:r>
              <a:rPr lang="en-US" sz="2100" dirty="0"/>
              <a:t>f(</a:t>
            </a:r>
            <a:r>
              <a:rPr lang="en-US" sz="2100" dirty="0" err="1"/>
              <a:t>MLesson</a:t>
            </a:r>
            <a:r>
              <a:rPr lang="en-US" sz="2100" dirty="0"/>
              <a:t>) = {title, type, embedding}</a:t>
            </a:r>
            <a:r>
              <a:rPr lang="ru-RU" sz="2100" dirty="0"/>
              <a:t>.</a:t>
            </a:r>
            <a:endParaRPr lang="kk-KZ" sz="2100" dirty="0"/>
          </a:p>
        </p:txBody>
      </p:sp>
    </p:spTree>
    <p:extLst>
      <p:ext uri="{BB962C8B-B14F-4D97-AF65-F5344CB8AC3E}">
        <p14:creationId xmlns:p14="http://schemas.microsoft.com/office/powerpoint/2010/main" val="11287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160" y="309206"/>
            <a:ext cx="10988040" cy="100112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Обработаны</a:t>
            </a:r>
            <a:r>
              <a:rPr lang="en-US" b="1" dirty="0"/>
              <a:t> </a:t>
            </a:r>
            <a:r>
              <a:rPr lang="ru-RU" b="1" dirty="0"/>
              <a:t>и собраны данные из трех источников по описанным онтологиям в БД </a:t>
            </a:r>
            <a:r>
              <a:rPr lang="en-US" b="1" dirty="0"/>
              <a:t>Neo4j</a:t>
            </a:r>
            <a:endParaRPr lang="kk-KZ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4AF000-2C2B-438C-AB6F-7FCA7EE75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450" y="1594728"/>
            <a:ext cx="1641273" cy="189933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5D18E4-5355-4E1D-B41A-9F835FDF6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850" y="2198675"/>
            <a:ext cx="4005038" cy="130297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C4799C0-D6F1-47B5-9331-6436265C9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720" y="4959205"/>
            <a:ext cx="4193421" cy="1083235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2475" y="4054207"/>
            <a:ext cx="1102094" cy="649198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6"/>
          <a:srcRect t="17031" b="16875"/>
          <a:stretch/>
        </p:blipFill>
        <p:spPr>
          <a:xfrm>
            <a:off x="10094391" y="2457363"/>
            <a:ext cx="383033" cy="188126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9138" y="1682245"/>
            <a:ext cx="316517" cy="202895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34176" y="2487844"/>
            <a:ext cx="356870" cy="188126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91458" y="1731200"/>
            <a:ext cx="292598" cy="153614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87953" y="4299065"/>
            <a:ext cx="291185" cy="152872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94D1B0FC-832E-47BB-B4BD-2B792323B1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73141" y="4898864"/>
            <a:ext cx="2659164" cy="1497817"/>
          </a:xfrm>
          <a:prstGeom prst="rect">
            <a:avLst/>
          </a:prstGeom>
        </p:spPr>
      </p:pic>
      <p:cxnSp>
        <p:nvCxnSpPr>
          <p:cNvPr id="35" name="Прямая со стрелкой 34"/>
          <p:cNvCxnSpPr/>
          <p:nvPr/>
        </p:nvCxnSpPr>
        <p:spPr>
          <a:xfrm>
            <a:off x="9561343" y="3489730"/>
            <a:ext cx="47186" cy="112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cxnSpLocks/>
          </p:cNvCxnSpPr>
          <p:nvPr/>
        </p:nvCxnSpPr>
        <p:spPr>
          <a:xfrm>
            <a:off x="5778785" y="3209550"/>
            <a:ext cx="1835829" cy="1689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5740344" y="5483444"/>
            <a:ext cx="1010264" cy="76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FD0798-7AD6-46CC-99F8-1FC737462E58}"/>
              </a:ext>
            </a:extLst>
          </p:cNvPr>
          <p:cNvSpPr txBox="1"/>
          <p:nvPr/>
        </p:nvSpPr>
        <p:spPr>
          <a:xfrm>
            <a:off x="1003775" y="1682245"/>
            <a:ext cx="24036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API + JSON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620044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051" y="4200648"/>
            <a:ext cx="5311006" cy="249208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80597"/>
            <a:ext cx="10815320" cy="1029335"/>
          </a:xfrm>
        </p:spPr>
        <p:txBody>
          <a:bodyPr>
            <a:noAutofit/>
          </a:bodyPr>
          <a:lstStyle/>
          <a:p>
            <a:r>
              <a:rPr lang="ru-RU" sz="3200" b="1" dirty="0"/>
              <a:t>Интегрированы онтологии графов знаний из разных предметных областей с помощью эмбеддингов  навыков на основе модели </a:t>
            </a:r>
            <a:r>
              <a:rPr lang="en-US" sz="3200" b="1" dirty="0"/>
              <a:t>SBERT: paraphrase-multilingual-mpnet-base-v2</a:t>
            </a:r>
            <a:r>
              <a:rPr lang="ru-RU" sz="3200" b="1" dirty="0"/>
              <a:t> </a:t>
            </a:r>
            <a:endParaRPr lang="kk-KZ" sz="32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7C2DA3-93CC-47AB-B6BC-32A959185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69838"/>
            <a:ext cx="5352823" cy="193899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83" y="2127696"/>
            <a:ext cx="2638425" cy="2571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383" y="2460685"/>
            <a:ext cx="2705100" cy="2571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383" y="2775902"/>
            <a:ext cx="3829050" cy="5238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7"/>
          <a:srcRect b="74315"/>
          <a:stretch/>
        </p:blipFill>
        <p:spPr>
          <a:xfrm>
            <a:off x="505383" y="3400618"/>
            <a:ext cx="4558007" cy="4242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C3A1CE-9DA4-4412-8B24-6D8276D238D8}"/>
              </a:ext>
            </a:extLst>
          </p:cNvPr>
          <p:cNvSpPr txBox="1"/>
          <p:nvPr/>
        </p:nvSpPr>
        <p:spPr>
          <a:xfrm>
            <a:off x="372299" y="3808830"/>
            <a:ext cx="763798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R</a:t>
            </a:r>
            <a:r>
              <a:rPr lang="ru-RU" sz="2000" dirty="0"/>
              <a:t> = {</a:t>
            </a:r>
            <a:r>
              <a:rPr lang="en-US" sz="2000" dirty="0"/>
              <a:t>IS_SIMILAR_TO, IS_SIMILAR_TO2</a:t>
            </a:r>
            <a:r>
              <a:rPr lang="ru-RU" sz="2000" dirty="0"/>
              <a:t>} ∪ </a:t>
            </a:r>
            <a:r>
              <a:rPr lang="en-US" sz="2000" dirty="0" err="1"/>
              <a:t>R</a:t>
            </a:r>
            <a:r>
              <a:rPr lang="en-US" sz="2000" baseline="-25000" dirty="0" err="1"/>
              <a:t>university</a:t>
            </a:r>
            <a:r>
              <a:rPr lang="en-US" sz="2000" baseline="-25000" dirty="0"/>
              <a:t> </a:t>
            </a:r>
            <a:r>
              <a:rPr lang="ru-RU" sz="2000" dirty="0"/>
              <a:t>∪ </a:t>
            </a:r>
            <a:r>
              <a:rPr lang="en-US" sz="2000" dirty="0"/>
              <a:t>R</a:t>
            </a:r>
            <a:r>
              <a:rPr lang="en-US" sz="2000" baseline="-25000" dirty="0"/>
              <a:t>Recruitment </a:t>
            </a:r>
            <a:r>
              <a:rPr lang="ru-RU" sz="2000" dirty="0"/>
              <a:t>∪ </a:t>
            </a:r>
            <a:r>
              <a:rPr lang="en-US" sz="2000" dirty="0"/>
              <a:t>R</a:t>
            </a:r>
            <a:r>
              <a:rPr lang="en-US" sz="2000" baseline="-25000" dirty="0"/>
              <a:t>MOOC</a:t>
            </a:r>
            <a:r>
              <a:rPr lang="en-US" sz="2000" dirty="0"/>
              <a:t>,</a:t>
            </a:r>
            <a:endParaRPr lang="ru-RU" sz="2000" dirty="0"/>
          </a:p>
          <a:p>
            <a:r>
              <a:rPr lang="en-US" sz="2000" dirty="0"/>
              <a:t>E = </a:t>
            </a:r>
            <a:r>
              <a:rPr lang="en-US" sz="2000" dirty="0" err="1"/>
              <a:t>E</a:t>
            </a:r>
            <a:r>
              <a:rPr lang="en-US" sz="2000" baseline="-25000" dirty="0" err="1"/>
              <a:t>university</a:t>
            </a:r>
            <a:r>
              <a:rPr lang="en-US" sz="2000" baseline="-25000" dirty="0"/>
              <a:t> </a:t>
            </a:r>
            <a:r>
              <a:rPr lang="ru-RU" sz="2000" dirty="0"/>
              <a:t>∪</a:t>
            </a:r>
            <a:r>
              <a:rPr lang="en-US" sz="2000" dirty="0"/>
              <a:t> </a:t>
            </a:r>
            <a:r>
              <a:rPr lang="en-US" sz="2000" dirty="0" err="1"/>
              <a:t>E</a:t>
            </a:r>
            <a:r>
              <a:rPr lang="en-US" sz="2000" baseline="-25000" dirty="0" err="1"/>
              <a:t>Recruitment</a:t>
            </a:r>
            <a:r>
              <a:rPr lang="en-US" sz="2000" dirty="0"/>
              <a:t> </a:t>
            </a:r>
            <a:r>
              <a:rPr lang="ru-RU" sz="2000" dirty="0"/>
              <a:t>∪</a:t>
            </a:r>
            <a:r>
              <a:rPr lang="en-US" sz="2000" dirty="0"/>
              <a:t> E</a:t>
            </a:r>
            <a:r>
              <a:rPr lang="en-US" sz="2000" baseline="-25000" dirty="0"/>
              <a:t>MOOC</a:t>
            </a:r>
            <a:r>
              <a:rPr lang="ru-RU" sz="2000" baseline="-25000" dirty="0"/>
              <a:t>,</a:t>
            </a:r>
            <a:endParaRPr lang="ru-RU" sz="2000" dirty="0"/>
          </a:p>
          <a:p>
            <a:r>
              <a:rPr lang="en-US" sz="2000" dirty="0"/>
              <a:t>r(IS_SIMILAR_TO) = </a:t>
            </a:r>
            <a:r>
              <a:rPr lang="ru-RU" sz="2000" dirty="0"/>
              <a:t>(</a:t>
            </a:r>
            <a:r>
              <a:rPr lang="en-US" sz="2000" dirty="0"/>
              <a:t>CUA</a:t>
            </a:r>
            <a:r>
              <a:rPr lang="ru-RU" sz="2000" dirty="0"/>
              <a:t>, </a:t>
            </a:r>
            <a:r>
              <a:rPr lang="en-US" sz="2000" dirty="0"/>
              <a:t>Skill</a:t>
            </a:r>
            <a:r>
              <a:rPr lang="ru-RU" sz="2000" dirty="0"/>
              <a:t>),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r(IS_SIMILAR_TO2) = </a:t>
            </a:r>
            <a:r>
              <a:rPr lang="ru-RU" sz="2000" dirty="0"/>
              <a:t>(</a:t>
            </a:r>
            <a:r>
              <a:rPr lang="en-US" sz="2000" dirty="0"/>
              <a:t>Skill</a:t>
            </a:r>
            <a:r>
              <a:rPr lang="ru-RU" sz="2000" dirty="0"/>
              <a:t>, </a:t>
            </a:r>
            <a:r>
              <a:rPr lang="en-US" sz="2000" dirty="0" err="1"/>
              <a:t>MSkill</a:t>
            </a:r>
            <a:r>
              <a:rPr lang="ru-RU" sz="2000" dirty="0"/>
              <a:t>),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f(IS_SIMILAR_TO) = {threshold</a:t>
            </a:r>
            <a:r>
              <a:rPr lang="ru-RU" sz="2000" dirty="0"/>
              <a:t>1</a:t>
            </a:r>
            <a:r>
              <a:rPr lang="en-US" sz="2000" dirty="0"/>
              <a:t>}, 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en-US" sz="2000" dirty="0"/>
              <a:t>f(IS_SIMILAR_TO2) = {threshold</a:t>
            </a:r>
            <a:r>
              <a:rPr lang="ru-RU" sz="2000" dirty="0"/>
              <a:t>2</a:t>
            </a:r>
            <a:r>
              <a:rPr lang="en-US" sz="2000" dirty="0"/>
              <a:t>}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841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767DCB-B11D-446B-8763-1CBA5E446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524" y="537566"/>
            <a:ext cx="11495314" cy="1176604"/>
          </a:xfrm>
        </p:spPr>
        <p:txBody>
          <a:bodyPr>
            <a:noAutofit/>
          </a:bodyPr>
          <a:lstStyle/>
          <a:p>
            <a:r>
              <a:rPr lang="ru-RU" sz="3600" b="1" dirty="0"/>
              <a:t>Были сгенерированы кластеры навыков вакансий и навыков курсов МООК на основе обученной модели </a:t>
            </a:r>
            <a:r>
              <a:rPr lang="en-US" sz="3600" b="1" dirty="0"/>
              <a:t>paraphrase-multilingual-mpnet-base-v2</a:t>
            </a:r>
            <a:r>
              <a:rPr lang="ru-RU" sz="3600" b="1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325421-BA31-4501-9165-627F4AE06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86" y="2723282"/>
            <a:ext cx="5559535" cy="11766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R’</a:t>
            </a:r>
            <a:r>
              <a:rPr lang="en-US" sz="2000" baseline="-25000" dirty="0" err="1"/>
              <a:t>Recruitment</a:t>
            </a:r>
            <a:r>
              <a:rPr lang="ru-RU" sz="2000" dirty="0"/>
              <a:t> = </a:t>
            </a:r>
            <a:r>
              <a:rPr lang="en-US" sz="2000" dirty="0"/>
              <a:t>R</a:t>
            </a:r>
            <a:r>
              <a:rPr lang="en-US" sz="2000" baseline="-25000" dirty="0"/>
              <a:t>Recruitment</a:t>
            </a:r>
            <a:r>
              <a:rPr lang="ru-RU" sz="2000" baseline="-25000" dirty="0"/>
              <a:t> </a:t>
            </a:r>
            <a:r>
              <a:rPr lang="ru-RU" sz="2000" dirty="0"/>
              <a:t>∪ {</a:t>
            </a:r>
            <a:r>
              <a:rPr lang="en-US" sz="2000" dirty="0"/>
              <a:t>GROUPPED_WITH_SKILL</a:t>
            </a:r>
            <a:r>
              <a:rPr lang="ru-RU" sz="2000" dirty="0"/>
              <a:t>}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r(GROUPPED_WITH_SKILL) = </a:t>
            </a:r>
            <a:r>
              <a:rPr lang="ru-RU" sz="2000" dirty="0"/>
              <a:t>(</a:t>
            </a:r>
            <a:r>
              <a:rPr lang="en-US" sz="2000" dirty="0"/>
              <a:t>Skill, Skill)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0609E7-B675-4B5E-A9B4-54AEC399E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041" y="4416985"/>
            <a:ext cx="3889093" cy="218934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A7FC85F-5858-42BA-9D4C-60E843169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041" y="1993782"/>
            <a:ext cx="3800053" cy="2383776"/>
          </a:xfrm>
          <a:prstGeom prst="rect">
            <a:avLst/>
          </a:prstGeom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A231B5EE-9B71-4DF6-BBC4-787815A1758C}"/>
              </a:ext>
            </a:extLst>
          </p:cNvPr>
          <p:cNvSpPr txBox="1">
            <a:spLocks/>
          </p:cNvSpPr>
          <p:nvPr/>
        </p:nvSpPr>
        <p:spPr>
          <a:xfrm>
            <a:off x="860728" y="4898755"/>
            <a:ext cx="5366453" cy="1395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R’</a:t>
            </a:r>
            <a:r>
              <a:rPr lang="en-US" sz="2000" baseline="-25000" dirty="0"/>
              <a:t> MOOC</a:t>
            </a:r>
            <a:r>
              <a:rPr lang="ru-RU" sz="2000" dirty="0"/>
              <a:t>= </a:t>
            </a:r>
            <a:r>
              <a:rPr lang="en-US" sz="2000" dirty="0"/>
              <a:t>R</a:t>
            </a:r>
            <a:r>
              <a:rPr lang="en-US" sz="2000" baseline="-25000" dirty="0"/>
              <a:t>MOOC</a:t>
            </a:r>
            <a:r>
              <a:rPr lang="ru-RU" sz="2000" baseline="-25000" dirty="0"/>
              <a:t> </a:t>
            </a:r>
            <a:r>
              <a:rPr lang="ru-RU" sz="2000" dirty="0"/>
              <a:t>∪ {</a:t>
            </a:r>
            <a:r>
              <a:rPr lang="en-US" sz="2000" dirty="0"/>
              <a:t>GROUPPED_WITH_MSKILL</a:t>
            </a:r>
            <a:r>
              <a:rPr lang="ru-RU" sz="2000" dirty="0"/>
              <a:t>}</a:t>
            </a:r>
            <a:r>
              <a:rPr lang="en-US" sz="2000" dirty="0"/>
              <a:t>,</a:t>
            </a:r>
            <a:r>
              <a:rPr lang="ru-RU" sz="20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r(GROUPPED_WITH_MSKILL) = (</a:t>
            </a:r>
            <a:r>
              <a:rPr lang="en-US" sz="2000" dirty="0" err="1"/>
              <a:t>Mskill</a:t>
            </a:r>
            <a:r>
              <a:rPr lang="en-US" sz="2000" dirty="0"/>
              <a:t>, </a:t>
            </a:r>
            <a:r>
              <a:rPr lang="en-US" sz="2000" dirty="0" err="1"/>
              <a:t>Mskill</a:t>
            </a:r>
            <a:r>
              <a:rPr lang="en-U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70909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11946</TotalTime>
  <Words>1593</Words>
  <Application>Microsoft Office PowerPoint</Application>
  <PresentationFormat>Широкоэкранный</PresentationFormat>
  <Paragraphs>407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Symbol</vt:lpstr>
      <vt:lpstr>Times New Roman</vt:lpstr>
      <vt:lpstr>Небесная</vt:lpstr>
      <vt:lpstr>Применение графов знаний для актуализации образовательного процесса в ВУЗе</vt:lpstr>
      <vt:lpstr>Актуальность исследования</vt:lpstr>
      <vt:lpstr>Подходы, применяемые для представления графов знаний</vt:lpstr>
      <vt:lpstr>Применение графов знаний в образовании по целевой аудитории и категории применения</vt:lpstr>
      <vt:lpstr>СРАВНЕНИЕ СИСТЕМ, ПОДДЕРЖИВАЮЩИХ ИНТЕГРАЦИЮ НАВЫКОВ ИЗ РАЗНЫХ ИСТОЧНИКОВ ДАННЫХ</vt:lpstr>
      <vt:lpstr>Были описаны три онтологии графов знаний </vt:lpstr>
      <vt:lpstr>Обработаны и собраны данные из трех источников по описанным онтологиям в БД Neo4j</vt:lpstr>
      <vt:lpstr>Интегрированы онтологии графов знаний из разных предметных областей с помощью эмбеддингов  навыков на основе модели SBERT: paraphrase-multilingual-mpnet-base-v2 </vt:lpstr>
      <vt:lpstr>Были сгенерированы кластеры навыков вакансий и навыков курсов МООК на основе обученной модели paraphrase-multilingual-mpnet-base-v2 </vt:lpstr>
      <vt:lpstr>Кластеры навыков вакансий были разделены на два типа для оптимизации работы запросов</vt:lpstr>
      <vt:lpstr>Был подготовлен датасет HeteroData со сгенерированными обучающими метками</vt:lpstr>
      <vt:lpstr>Постановка задачи для предсказания скоров ребра</vt:lpstr>
      <vt:lpstr>Были построены две модели предсказания скоров на основе слоев HGT и HAN</vt:lpstr>
      <vt:lpstr>Обучение и оценка моделей предсказания</vt:lpstr>
      <vt:lpstr>Сравнение результатов обучения двух моделей</vt:lpstr>
      <vt:lpstr>Заключение</vt:lpstr>
      <vt:lpstr>Благодарю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Professional</dc:creator>
  <cp:lastModifiedBy>БҚУ</cp:lastModifiedBy>
  <cp:revision>995</cp:revision>
  <dcterms:created xsi:type="dcterms:W3CDTF">2025-05-20T06:05:39Z</dcterms:created>
  <dcterms:modified xsi:type="dcterms:W3CDTF">2025-10-28T12:05:43Z</dcterms:modified>
</cp:coreProperties>
</file>