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19"/>
  </p:notesMasterIdLst>
  <p:sldIdLst>
    <p:sldId id="259" r:id="rId2"/>
    <p:sldId id="260" r:id="rId3"/>
    <p:sldId id="262" r:id="rId4"/>
    <p:sldId id="263" r:id="rId5"/>
    <p:sldId id="269" r:id="rId6"/>
    <p:sldId id="271" r:id="rId7"/>
    <p:sldId id="277" r:id="rId8"/>
    <p:sldId id="278" r:id="rId9"/>
    <p:sldId id="265" r:id="rId10"/>
    <p:sldId id="264" r:id="rId11"/>
    <p:sldId id="272" r:id="rId12"/>
    <p:sldId id="279" r:id="rId13"/>
    <p:sldId id="276" r:id="rId14"/>
    <p:sldId id="274" r:id="rId15"/>
    <p:sldId id="266" r:id="rId16"/>
    <p:sldId id="267" r:id="rId17"/>
    <p:sldId id="268" r:id="rId18"/>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autoAdjust="0"/>
    <p:restoredTop sz="94660"/>
  </p:normalViewPr>
  <p:slideViewPr>
    <p:cSldViewPr snapToGrid="0">
      <p:cViewPr varScale="1">
        <p:scale>
          <a:sx n="58" d="100"/>
          <a:sy n="58" d="100"/>
        </p:scale>
        <p:origin x="77" y="461"/>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7" d="100"/>
          <a:sy n="57" d="100"/>
        </p:scale>
        <p:origin x="1896"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F30E49-FAA3-4103-A19B-88A53BA86019}" type="datetimeFigureOut">
              <a:rPr lang="tr-TR" smtClean="0"/>
              <a:t>10.10.2024</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99D66C-2377-4C1A-B265-BC914AD7E508}" type="slidenum">
              <a:rPr lang="tr-TR" smtClean="0"/>
              <a:t>‹#›</a:t>
            </a:fld>
            <a:endParaRPr lang="tr-TR"/>
          </a:p>
        </p:txBody>
      </p:sp>
    </p:spTree>
    <p:extLst>
      <p:ext uri="{BB962C8B-B14F-4D97-AF65-F5344CB8AC3E}">
        <p14:creationId xmlns:p14="http://schemas.microsoft.com/office/powerpoint/2010/main" val="1708817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448103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63375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23026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30201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79297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31730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5361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95472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85096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545025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851694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file:////var/folders/1s/pqdpz0ts7c57mk136n2fbt5r0000gn/T/com.microsoft.Word/WebArchiveCopyPasteTempFiles/logomain.png"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4E9C27-8E88-4EB3-A617-0E6C04A38702}" type="datetimeFigureOut">
              <a:rPr lang="en-US" smtClean="0"/>
              <a:t>10/10/2024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E5F23C-2349-4F07-85CE-C491D1B1E462}" type="slidenum">
              <a:rPr lang="en-US" smtClean="0"/>
              <a:t>‹#›</a:t>
            </a:fld>
            <a:endParaRPr lang="en-US"/>
          </a:p>
        </p:txBody>
      </p:sp>
      <p:sp>
        <p:nvSpPr>
          <p:cNvPr id="7" name="Dikdörtgen 3">
            <a:extLst>
              <a:ext uri="{FF2B5EF4-FFF2-40B4-BE49-F238E27FC236}">
                <a16:creationId xmlns:a16="http://schemas.microsoft.com/office/drawing/2014/main" id="{D239104A-9FE5-DF47-8BF3-027C1B59D68A}"/>
              </a:ext>
            </a:extLst>
          </p:cNvPr>
          <p:cNvSpPr/>
          <p:nvPr userDrawn="1"/>
        </p:nvSpPr>
        <p:spPr>
          <a:xfrm>
            <a:off x="838200" y="6118029"/>
            <a:ext cx="10515600" cy="738664"/>
          </a:xfrm>
          <a:prstGeom prst="rect">
            <a:avLst/>
          </a:prstGeom>
          <a:solidFill>
            <a:schemeClr val="accent3">
              <a:lumMod val="20000"/>
              <a:lumOff val="80000"/>
            </a:schemeClr>
          </a:solidFill>
        </p:spPr>
        <p:txBody>
          <a:bodyPr wrap="square">
            <a:spAutoFit/>
          </a:bodyPr>
          <a:lstStyle/>
          <a:p>
            <a:pPr algn="ctr"/>
            <a:r>
              <a:rPr lang="tr-TR" altLang="tr-TR" sz="14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VI. INTERNATIONAL CONFERENCE ON COMPUTER SCIENCE AND ENGINEERING</a:t>
            </a:r>
            <a:r>
              <a:rPr lang="tr-TR" altLang="tr-TR" sz="1400"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 </a:t>
            </a:r>
            <a:r>
              <a:rPr lang="tr-TR" altLang="tr-TR" sz="14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(UBMK 2021)</a:t>
            </a:r>
          </a:p>
          <a:p>
            <a:pPr algn="ctr"/>
            <a:r>
              <a:rPr lang="tr-TR" altLang="tr-TR" sz="14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 </a:t>
            </a:r>
          </a:p>
          <a:p>
            <a:pPr algn="ctr"/>
            <a:r>
              <a:rPr lang="tr-TR" sz="1400" b="1" dirty="0">
                <a:solidFill>
                  <a:srgbClr val="0070C0"/>
                </a:solidFill>
                <a:latin typeface="Calibri" panose="020F0502020204030204" pitchFamily="34" charset="0"/>
                <a:cs typeface="Times New Roman" panose="02020603050405020304" pitchFamily="18" charset="0"/>
              </a:rPr>
              <a:t>35. BİLGİSAYAR MÜHENDİSLİĞİ BÖLÜM BAŞKANLARI KURULU TOPLANTISI</a:t>
            </a:r>
          </a:p>
        </p:txBody>
      </p:sp>
      <p:pic>
        <p:nvPicPr>
          <p:cNvPr id="8" name="Resim 1">
            <a:extLst>
              <a:ext uri="{FF2B5EF4-FFF2-40B4-BE49-F238E27FC236}">
                <a16:creationId xmlns:a16="http://schemas.microsoft.com/office/drawing/2014/main" id="{F4B74CCD-8A14-AC40-8702-A9E8E312B979}"/>
              </a:ext>
            </a:extLst>
          </p:cNvPr>
          <p:cNvPicPr>
            <a:picLocks noChangeAspect="1" noChangeArrowheads="1"/>
          </p:cNvPicPr>
          <p:nvPr userDrawn="1"/>
        </p:nvPicPr>
        <p:blipFill>
          <a:blip r:embed="rId13" r:link="rId14">
            <a:extLst>
              <a:ext uri="{28A0092B-C50C-407E-A947-70E740481C1C}">
                <a14:useLocalDpi xmlns:a14="http://schemas.microsoft.com/office/drawing/2010/main" val="0"/>
              </a:ext>
            </a:extLst>
          </a:blip>
          <a:srcRect/>
          <a:stretch>
            <a:fillRect/>
          </a:stretch>
        </p:blipFill>
        <p:spPr bwMode="auto">
          <a:xfrm>
            <a:off x="0" y="6118413"/>
            <a:ext cx="2490692" cy="753482"/>
          </a:xfrm>
          <a:prstGeom prst="rect">
            <a:avLst/>
          </a:prstGeom>
          <a:solidFill>
            <a:srgbClr val="00B0F0"/>
          </a:solidFill>
        </p:spPr>
      </p:pic>
      <p:pic>
        <p:nvPicPr>
          <p:cNvPr id="9" name="Image12">
            <a:extLst>
              <a:ext uri="{FF2B5EF4-FFF2-40B4-BE49-F238E27FC236}">
                <a16:creationId xmlns:a16="http://schemas.microsoft.com/office/drawing/2014/main" id="{A2E5998E-A85A-F247-8940-926AE5B6623F}"/>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0182714" y="6118413"/>
            <a:ext cx="2009286" cy="753482"/>
          </a:xfrm>
          <a:prstGeom prst="rect">
            <a:avLst/>
          </a:prstGeom>
          <a:solidFill>
            <a:srgbClr val="FFC000"/>
          </a:solidFill>
        </p:spPr>
      </p:pic>
    </p:spTree>
    <p:extLst>
      <p:ext uri="{BB962C8B-B14F-4D97-AF65-F5344CB8AC3E}">
        <p14:creationId xmlns:p14="http://schemas.microsoft.com/office/powerpoint/2010/main" val="1904196748"/>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file:////var/folders/1s/pqdpz0ts7c57mk136n2fbt5r0000gn/T/com.microsoft.Word/WebArchiveCopyPasteTempFiles/logomain.png"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gif"/><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file:////var/folders/1s/pqdpz0ts7c57mk136n2fbt5r0000gn/T/com.microsoft.Word/WebArchiveCopyPasteTempFiles/logomain.png"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3.gif"/><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file:////var/folders/1s/pqdpz0ts7c57mk136n2fbt5r0000gn/T/com.microsoft.Word/WebArchiveCopyPasteTempFiles/logomain.png"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gif"/><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3.gif"/><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1.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3.gif"/><Relationship Id="rId11" Type="http://schemas.openxmlformats.org/officeDocument/2006/relationships/image" Target="../media/image19.png"/><Relationship Id="rId5" Type="http://schemas.openxmlformats.org/officeDocument/2006/relationships/image" Target="../media/image2.png"/><Relationship Id="rId10" Type="http://schemas.openxmlformats.org/officeDocument/2006/relationships/image" Target="../media/image18.png"/><Relationship Id="rId4" Type="http://schemas.openxmlformats.org/officeDocument/2006/relationships/image" Target="file:////var/folders/1s/pqdpz0ts7c57mk136n2fbt5r0000gn/T/com.microsoft.Word/WebArchiveCopyPasteTempFiles/logomain.png" TargetMode="External"/><Relationship Id="rId9"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file:////var/folders/1s/pqdpz0ts7c57mk136n2fbt5r0000gn/T/com.microsoft.Word/WebArchiveCopyPasteTempFiles/logomain.png"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gif"/><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file:////var/folders/1s/pqdpz0ts7c57mk136n2fbt5r0000gn/T/com.microsoft.Word/WebArchiveCopyPasteTempFiles/logomain.png"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gif"/><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file:////var/folders/1s/pqdpz0ts7c57mk136n2fbt5r0000gn/T/com.microsoft.Word/WebArchiveCopyPasteTempFiles/logomain.png"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gif"/><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file:////var/folders/1s/pqdpz0ts7c57mk136n2fbt5r0000gn/T/com.microsoft.Word/WebArchiveCopyPasteTempFiles/logomain.png"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gif"/><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file:////var/folders/1s/pqdpz0ts7c57mk136n2fbt5r0000gn/T/com.microsoft.Word/WebArchiveCopyPasteTempFiles/logomain.png"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gif"/><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file:////var/folders/1s/pqdpz0ts7c57mk136n2fbt5r0000gn/T/com.microsoft.Word/WebArchiveCopyPasteTempFiles/logomain.png"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gif"/><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file:////var/folders/1s/pqdpz0ts7c57mk136n2fbt5r0000gn/T/com.microsoft.Word/WebArchiveCopyPasteTempFiles/logomain.png" TargetMode="External"/><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gif"/><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file:////var/folders/1s/pqdpz0ts7c57mk136n2fbt5r0000gn/T/com.microsoft.Word/WebArchiveCopyPasteTempFiles/logomain.png"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3.gif"/><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file:////var/folders/1s/pqdpz0ts7c57mk136n2fbt5r0000gn/T/com.microsoft.Word/WebArchiveCopyPasteTempFiles/logomain.png"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gif"/><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3.gif"/><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3.gif"/><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file:////var/folders/1s/pqdpz0ts7c57mk136n2fbt5r0000gn/T/com.microsoft.Word/WebArchiveCopyPasteTempFiles/logomain.png"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gif"/><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latin typeface="Arial" panose="020B0604020202020204" pitchFamily="34" charset="0"/>
                <a:cs typeface="Arial" panose="020B0604020202020204" pitchFamily="34" charset="0"/>
              </a:rPr>
              <a:t>UBMK’2</a:t>
            </a:r>
            <a:r>
              <a:rPr lang="ru-RU" b="1" dirty="0">
                <a:latin typeface="Arial" panose="020B0604020202020204" pitchFamily="34" charset="0"/>
                <a:cs typeface="Arial" panose="020B0604020202020204" pitchFamily="34" charset="0"/>
              </a:rPr>
              <a:t>4</a:t>
            </a:r>
            <a:endParaRPr lang="tr-TR" b="1" dirty="0">
              <a:latin typeface="Arial" panose="020B0604020202020204" pitchFamily="34" charset="0"/>
              <a:cs typeface="Arial" panose="020B0604020202020204" pitchFamily="34" charset="0"/>
            </a:endParaRPr>
          </a:p>
        </p:txBody>
      </p:sp>
      <p:sp>
        <p:nvSpPr>
          <p:cNvPr id="3" name="İçerik Yer Tutucusu 2"/>
          <p:cNvSpPr>
            <a:spLocks noGrp="1"/>
          </p:cNvSpPr>
          <p:nvPr>
            <p:ph idx="1"/>
          </p:nvPr>
        </p:nvSpPr>
        <p:spPr/>
        <p:txBody>
          <a:bodyPr/>
          <a:lstStyle/>
          <a:p>
            <a:pPr marL="0" indent="0">
              <a:lnSpc>
                <a:spcPct val="100000"/>
              </a:lnSpc>
              <a:buNone/>
            </a:pPr>
            <a:r>
              <a:rPr lang="en-US" sz="4400" b="1" dirty="0">
                <a:solidFill>
                  <a:schemeClr val="tx1">
                    <a:lumMod val="75000"/>
                    <a:lumOff val="25000"/>
                  </a:schemeClr>
                </a:solidFill>
              </a:rPr>
              <a:t>Enhancing the quality of clustering job skills through the fine-tuning of the sentence transformer model</a:t>
            </a:r>
          </a:p>
          <a:p>
            <a:pPr>
              <a:lnSpc>
                <a:spcPct val="100000"/>
              </a:lnSpc>
            </a:pPr>
            <a:r>
              <a:rPr lang="es-CO" dirty="0">
                <a:solidFill>
                  <a:schemeClr val="tx1">
                    <a:lumMod val="75000"/>
                    <a:lumOff val="25000"/>
                  </a:schemeClr>
                </a:solidFill>
              </a:rPr>
              <a:t>V. S. Ramazanova</a:t>
            </a:r>
            <a:r>
              <a:rPr lang="en-US" dirty="0">
                <a:solidFill>
                  <a:schemeClr val="tx1">
                    <a:lumMod val="75000"/>
                    <a:lumOff val="25000"/>
                  </a:schemeClr>
                </a:solidFill>
              </a:rPr>
              <a:t>, M. A. Sambetbayeva, S. K. Serikbayeva, A. S. Yerimbetova, </a:t>
            </a:r>
            <a:r>
              <a:rPr lang="en-US" dirty="0" err="1">
                <a:solidFill>
                  <a:schemeClr val="tx1">
                    <a:lumMod val="75000"/>
                    <a:lumOff val="25000"/>
                  </a:schemeClr>
                </a:solidFill>
              </a:rPr>
              <a:t>Zh</a:t>
            </a:r>
            <a:r>
              <a:rPr lang="en-US" dirty="0">
                <a:solidFill>
                  <a:schemeClr val="tx1">
                    <a:lumMod val="75000"/>
                    <a:lumOff val="25000"/>
                  </a:schemeClr>
                </a:solidFill>
              </a:rPr>
              <a:t>. B. Sadirmekova</a:t>
            </a:r>
            <a:endParaRPr lang="es-CO" dirty="0">
              <a:solidFill>
                <a:schemeClr val="tx1">
                  <a:lumMod val="75000"/>
                  <a:lumOff val="25000"/>
                </a:schemeClr>
              </a:solidFill>
            </a:endParaRPr>
          </a:p>
          <a:p>
            <a:pPr>
              <a:lnSpc>
                <a:spcPct val="100000"/>
              </a:lnSpc>
            </a:pPr>
            <a:r>
              <a:rPr lang="en-US" dirty="0">
                <a:solidFill>
                  <a:schemeClr val="tx1">
                    <a:lumMod val="75000"/>
                    <a:lumOff val="25000"/>
                  </a:schemeClr>
                </a:solidFill>
              </a:rPr>
              <a:t>Affiliation: L.N. </a:t>
            </a:r>
            <a:r>
              <a:rPr lang="en-US" dirty="0" err="1">
                <a:solidFill>
                  <a:schemeClr val="tx1">
                    <a:lumMod val="75000"/>
                    <a:lumOff val="25000"/>
                  </a:schemeClr>
                </a:solidFill>
              </a:rPr>
              <a:t>Gumilyov</a:t>
            </a:r>
            <a:r>
              <a:rPr lang="en-US" dirty="0">
                <a:solidFill>
                  <a:schemeClr val="tx1">
                    <a:lumMod val="75000"/>
                    <a:lumOff val="25000"/>
                  </a:schemeClr>
                </a:solidFill>
              </a:rPr>
              <a:t> Eurasian National University, Department of Information Systems, Kazakhstan</a:t>
            </a:r>
            <a:endParaRPr lang="es-CO" dirty="0">
              <a:solidFill>
                <a:schemeClr val="tx1">
                  <a:lumMod val="75000"/>
                  <a:lumOff val="25000"/>
                </a:schemeClr>
              </a:solidFill>
            </a:endParaRPr>
          </a:p>
          <a:p>
            <a:pPr marL="0" indent="0">
              <a:buNone/>
            </a:pPr>
            <a:endParaRPr lang="tr-TR" dirty="0"/>
          </a:p>
        </p:txBody>
      </p:sp>
      <p:cxnSp>
        <p:nvCxnSpPr>
          <p:cNvPr id="7" name="Düz Bağlayıcı 6">
            <a:extLst>
              <a:ext uri="{FF2B5EF4-FFF2-40B4-BE49-F238E27FC236}">
                <a16:creationId xmlns:a16="http://schemas.microsoft.com/office/drawing/2014/main" id="{26B9EBFC-8639-1D47-B361-7E3DB900F1A0}"/>
              </a:ext>
            </a:extLst>
          </p:cNvPr>
          <p:cNvCxnSpPr>
            <a:cxnSpLocks/>
          </p:cNvCxnSpPr>
          <p:nvPr/>
        </p:nvCxnSpPr>
        <p:spPr>
          <a:xfrm flipV="1">
            <a:off x="0" y="6076279"/>
            <a:ext cx="12192000" cy="13447"/>
          </a:xfrm>
          <a:prstGeom prst="line">
            <a:avLst/>
          </a:prstGeom>
          <a:ln/>
        </p:spPr>
        <p:style>
          <a:lnRef idx="3">
            <a:schemeClr val="dk1"/>
          </a:lnRef>
          <a:fillRef idx="0">
            <a:schemeClr val="dk1"/>
          </a:fillRef>
          <a:effectRef idx="2">
            <a:schemeClr val="dk1"/>
          </a:effectRef>
          <a:fontRef idx="minor">
            <a:schemeClr val="tx1"/>
          </a:fontRef>
        </p:style>
      </p:cxnSp>
      <p:grpSp>
        <p:nvGrpSpPr>
          <p:cNvPr id="14" name="Group 9">
            <a:extLst>
              <a:ext uri="{FF2B5EF4-FFF2-40B4-BE49-F238E27FC236}">
                <a16:creationId xmlns:a16="http://schemas.microsoft.com/office/drawing/2014/main" id="{2B8AF125-4DCB-4F7B-B4BB-F38D70D7705D}"/>
              </a:ext>
            </a:extLst>
          </p:cNvPr>
          <p:cNvGrpSpPr/>
          <p:nvPr/>
        </p:nvGrpSpPr>
        <p:grpSpPr>
          <a:xfrm>
            <a:off x="0" y="6076279"/>
            <a:ext cx="12192001" cy="795616"/>
            <a:chOff x="0" y="6076279"/>
            <a:chExt cx="12192001" cy="795616"/>
          </a:xfrm>
        </p:grpSpPr>
        <p:sp>
          <p:nvSpPr>
            <p:cNvPr id="15" name="Dikdörtgen 3">
              <a:extLst>
                <a:ext uri="{FF2B5EF4-FFF2-40B4-BE49-F238E27FC236}">
                  <a16:creationId xmlns:a16="http://schemas.microsoft.com/office/drawing/2014/main" id="{68BDBC78-6BCA-49FC-AA81-A63B49E35F10}"/>
                </a:ext>
              </a:extLst>
            </p:cNvPr>
            <p:cNvSpPr/>
            <p:nvPr/>
          </p:nvSpPr>
          <p:spPr>
            <a:xfrm>
              <a:off x="1" y="6104963"/>
              <a:ext cx="12192000" cy="738664"/>
            </a:xfrm>
            <a:prstGeom prst="rect">
              <a:avLst/>
            </a:prstGeom>
            <a:solidFill>
              <a:schemeClr val="bg1"/>
            </a:solidFill>
          </p:spPr>
          <p:txBody>
            <a:bodyPr wrap="square">
              <a:spAutoFit/>
            </a:bodyPr>
            <a:lstStyle/>
            <a:p>
              <a:pPr algn="ctr"/>
              <a:r>
                <a:rPr lang="tr-TR" altLang="tr-TR" sz="14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I</a:t>
              </a:r>
              <a:r>
                <a:rPr lang="en-US" altLang="tr-TR" sz="14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X</a:t>
              </a:r>
              <a:r>
                <a:rPr lang="tr-TR" altLang="tr-TR" sz="14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 INTERNATIONAL CONFERENCE ON COMPUTER SCIENCE AND ENGINEERING</a:t>
              </a:r>
              <a:r>
                <a:rPr lang="tr-TR" altLang="tr-TR" sz="1400"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 </a:t>
              </a:r>
              <a:r>
                <a:rPr lang="tr-TR" altLang="tr-TR" sz="14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(UBMK 202</a:t>
              </a:r>
              <a:r>
                <a:rPr lang="en-US" altLang="tr-TR" sz="14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4</a:t>
              </a:r>
              <a:r>
                <a:rPr lang="tr-TR" altLang="tr-TR" sz="14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a:t>
              </a:r>
            </a:p>
            <a:p>
              <a:pPr algn="ctr"/>
              <a:r>
                <a:rPr lang="tr-TR" altLang="tr-TR" sz="14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 </a:t>
              </a:r>
            </a:p>
            <a:p>
              <a:pPr algn="ctr"/>
              <a:r>
                <a:rPr lang="tr-TR" sz="1400" b="1" dirty="0">
                  <a:solidFill>
                    <a:srgbClr val="0070C0"/>
                  </a:solidFill>
                  <a:latin typeface="Calibri" panose="020F0502020204030204" pitchFamily="34" charset="0"/>
                  <a:cs typeface="Times New Roman" panose="02020603050405020304" pitchFamily="18" charset="0"/>
                </a:rPr>
                <a:t>37. BİLGİSAYAR MÜHENDİSLİĞİ BÖLÜM BAŞKANLARI KURULU TOPLANTISI</a:t>
              </a:r>
            </a:p>
          </p:txBody>
        </p:sp>
        <p:pic>
          <p:nvPicPr>
            <p:cNvPr id="16" name="Resim 1">
              <a:extLst>
                <a:ext uri="{FF2B5EF4-FFF2-40B4-BE49-F238E27FC236}">
                  <a16:creationId xmlns:a16="http://schemas.microsoft.com/office/drawing/2014/main" id="{10E4A164-5AD6-417C-BC6C-B16589AECBBB}"/>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0" y="6118413"/>
              <a:ext cx="2490692" cy="753482"/>
            </a:xfrm>
            <a:prstGeom prst="rect">
              <a:avLst/>
            </a:prstGeom>
            <a:solidFill>
              <a:srgbClr val="00B0F0"/>
            </a:solidFill>
          </p:spPr>
        </p:pic>
        <p:pic>
          <p:nvPicPr>
            <p:cNvPr id="17" name="Image12">
              <a:extLst>
                <a:ext uri="{FF2B5EF4-FFF2-40B4-BE49-F238E27FC236}">
                  <a16:creationId xmlns:a16="http://schemas.microsoft.com/office/drawing/2014/main" id="{AB3C7EC3-1D84-4444-B434-7F86F0D5CF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82714" y="6118413"/>
              <a:ext cx="2009286" cy="753482"/>
            </a:xfrm>
            <a:prstGeom prst="rect">
              <a:avLst/>
            </a:prstGeom>
            <a:solidFill>
              <a:srgbClr val="FFC000"/>
            </a:solidFill>
          </p:spPr>
        </p:pic>
        <p:cxnSp>
          <p:nvCxnSpPr>
            <p:cNvPr id="18" name="Düz Bağlayıcı 7">
              <a:extLst>
                <a:ext uri="{FF2B5EF4-FFF2-40B4-BE49-F238E27FC236}">
                  <a16:creationId xmlns:a16="http://schemas.microsoft.com/office/drawing/2014/main" id="{C580911C-5216-4BBC-8376-A3107B0C3272}"/>
                </a:ext>
              </a:extLst>
            </p:cNvPr>
            <p:cNvCxnSpPr>
              <a:cxnSpLocks/>
            </p:cNvCxnSpPr>
            <p:nvPr/>
          </p:nvCxnSpPr>
          <p:spPr>
            <a:xfrm flipV="1">
              <a:off x="0" y="6076279"/>
              <a:ext cx="12192000" cy="13447"/>
            </a:xfrm>
            <a:prstGeom prst="line">
              <a:avLst/>
            </a:prstGeom>
            <a:ln/>
          </p:spPr>
          <p:style>
            <a:lnRef idx="3">
              <a:schemeClr val="dk1"/>
            </a:lnRef>
            <a:fillRef idx="0">
              <a:schemeClr val="dk1"/>
            </a:fillRef>
            <a:effectRef idx="2">
              <a:schemeClr val="dk1"/>
            </a:effectRef>
            <a:fontRef idx="minor">
              <a:schemeClr val="tx1"/>
            </a:fontRef>
          </p:style>
        </p:cxnSp>
        <p:pic>
          <p:nvPicPr>
            <p:cNvPr id="19" name="Picture 8">
              <a:extLst>
                <a:ext uri="{FF2B5EF4-FFF2-40B4-BE49-F238E27FC236}">
                  <a16:creationId xmlns:a16="http://schemas.microsoft.com/office/drawing/2014/main" id="{ACD3CB79-1EEB-4AC9-A4C7-1145072C1E4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6124123"/>
              <a:ext cx="2490692" cy="739203"/>
            </a:xfrm>
            <a:prstGeom prst="rect">
              <a:avLst/>
            </a:prstGeom>
          </p:spPr>
        </p:pic>
      </p:grpSp>
    </p:spTree>
    <p:extLst>
      <p:ext uri="{BB962C8B-B14F-4D97-AF65-F5344CB8AC3E}">
        <p14:creationId xmlns:p14="http://schemas.microsoft.com/office/powerpoint/2010/main" val="39825037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1092363"/>
          </a:xfrm>
        </p:spPr>
        <p:txBody>
          <a:bodyPr/>
          <a:lstStyle/>
          <a:p>
            <a:r>
              <a:rPr lang="en-GB" b="1" dirty="0">
                <a:latin typeface="Arial" panose="020B0604020202020204" pitchFamily="34" charset="0"/>
                <a:cs typeface="Arial" panose="020B0604020202020204" pitchFamily="34" charset="0"/>
              </a:rPr>
              <a:t>Experimental </a:t>
            </a:r>
            <a:r>
              <a:rPr lang="en-US" b="1" dirty="0">
                <a:latin typeface="Arial" panose="020B0604020202020204" pitchFamily="34" charset="0"/>
                <a:cs typeface="Arial" panose="020B0604020202020204" pitchFamily="34" charset="0"/>
              </a:rPr>
              <a:t>s</a:t>
            </a:r>
            <a:r>
              <a:rPr lang="en-GB" b="1" dirty="0" err="1">
                <a:latin typeface="Arial" panose="020B0604020202020204" pitchFamily="34" charset="0"/>
                <a:cs typeface="Arial" panose="020B0604020202020204" pitchFamily="34" charset="0"/>
              </a:rPr>
              <a:t>ettings</a:t>
            </a:r>
            <a:r>
              <a:rPr lang="ru-RU" b="1" dirty="0">
                <a:latin typeface="Arial" panose="020B0604020202020204" pitchFamily="34" charset="0"/>
                <a:cs typeface="Arial" panose="020B0604020202020204" pitchFamily="34" charset="0"/>
              </a:rPr>
              <a:t> </a:t>
            </a:r>
            <a:r>
              <a:rPr lang="en-GB" b="1" dirty="0">
                <a:latin typeface="Arial" panose="020B0604020202020204" pitchFamily="34" charset="0"/>
                <a:cs typeface="Arial" panose="020B0604020202020204" pitchFamily="34" charset="0"/>
              </a:rPr>
              <a:t>for </a:t>
            </a:r>
            <a:r>
              <a:rPr lang="en-GB" b="1" dirty="0" err="1">
                <a:latin typeface="Arial" panose="020B0604020202020204" pitchFamily="34" charset="0"/>
                <a:cs typeface="Arial" panose="020B0604020202020204" pitchFamily="34" charset="0"/>
              </a:rPr>
              <a:t>clastering</a:t>
            </a:r>
            <a:endParaRPr lang="tr-TR" b="1" dirty="0">
              <a:latin typeface="Arial" panose="020B0604020202020204" pitchFamily="34" charset="0"/>
              <a:cs typeface="Arial" panose="020B0604020202020204" pitchFamily="34" charset="0"/>
            </a:endParaRPr>
          </a:p>
        </p:txBody>
      </p:sp>
      <p:sp>
        <p:nvSpPr>
          <p:cNvPr id="3" name="İçerik Yer Tutucusu 2"/>
          <p:cNvSpPr>
            <a:spLocks noGrp="1"/>
          </p:cNvSpPr>
          <p:nvPr>
            <p:ph idx="1"/>
          </p:nvPr>
        </p:nvSpPr>
        <p:spPr>
          <a:xfrm>
            <a:off x="838200" y="1266226"/>
            <a:ext cx="10929079" cy="3350486"/>
          </a:xfrm>
        </p:spPr>
        <p:txBody>
          <a:bodyPr>
            <a:normAutofit fontScale="62500" lnSpcReduction="20000"/>
          </a:bodyPr>
          <a:lstStyle/>
          <a:p>
            <a:r>
              <a:rPr lang="en-US" b="1" dirty="0"/>
              <a:t>Dataset</a:t>
            </a:r>
            <a:r>
              <a:rPr lang="en-US" dirty="0"/>
              <a:t>: 3047 uniquely worded skills in Russian and English.</a:t>
            </a:r>
            <a:endParaRPr lang="ru-RU" dirty="0"/>
          </a:p>
          <a:p>
            <a:r>
              <a:rPr lang="en-US" b="1" dirty="0"/>
              <a:t>Visualization of clustering results</a:t>
            </a:r>
            <a:r>
              <a:rPr lang="en-US" dirty="0"/>
              <a:t>: T-SNE is a non-linear dimensionality reduction method that is used to visualize high-dimensional data in two-dimensional or three-dimensional space.</a:t>
            </a:r>
            <a:endParaRPr lang="ru-RU" dirty="0"/>
          </a:p>
          <a:p>
            <a:r>
              <a:rPr lang="en-US" dirty="0"/>
              <a:t>Clustering evaluation:</a:t>
            </a:r>
            <a:r>
              <a:rPr lang="ru-RU" dirty="0"/>
              <a:t> </a:t>
            </a:r>
          </a:p>
          <a:p>
            <a:pPr marL="514350" indent="-514350">
              <a:buFont typeface="+mj-lt"/>
              <a:buAutoNum type="arabicPeriod"/>
            </a:pPr>
            <a:r>
              <a:rPr lang="en-US" b="1" dirty="0"/>
              <a:t>Silhouette coefficient</a:t>
            </a:r>
            <a:r>
              <a:rPr lang="en-US" dirty="0"/>
              <a:t>, varies from -1, indicating unsuccessful clustering, to +1, indicating the presence of dense and clearly separated clusters. </a:t>
            </a:r>
            <a:br>
              <a:rPr lang="ru-RU" dirty="0"/>
            </a:br>
            <a:r>
              <a:rPr lang="en-US" dirty="0"/>
              <a:t>a - the average distance between a sample and all other points in the same cluster. </a:t>
            </a:r>
            <a:br>
              <a:rPr lang="ru-RU" dirty="0"/>
            </a:br>
            <a:r>
              <a:rPr lang="en-US" dirty="0"/>
              <a:t>b - the average distance between a sample and all other points in the next closest cluster. </a:t>
            </a:r>
            <a:br>
              <a:rPr lang="ru-RU" dirty="0"/>
            </a:br>
            <a:r>
              <a:rPr lang="en-US" dirty="0"/>
              <a:t>The silhouette coefficient s for one sample is then defined as: </a:t>
            </a:r>
            <a:br>
              <a:rPr lang="ru-RU" dirty="0"/>
            </a:br>
            <a:br>
              <a:rPr lang="ru-RU" dirty="0"/>
            </a:br>
            <a:br>
              <a:rPr lang="ru-RU" dirty="0"/>
            </a:br>
            <a:r>
              <a:rPr lang="en-US" dirty="0"/>
              <a:t>The silhouette coefficient for a set of samples is defined as the average value of the silhouette coefficient for each sample.</a:t>
            </a:r>
            <a:endParaRPr lang="ru-RU" dirty="0"/>
          </a:p>
          <a:p>
            <a:pPr marL="514350" indent="-514350">
              <a:buFont typeface="+mj-lt"/>
              <a:buAutoNum type="arabicPeriod"/>
            </a:pPr>
            <a:r>
              <a:rPr lang="en-US" b="1" dirty="0"/>
              <a:t>Expert assessment</a:t>
            </a:r>
            <a:r>
              <a:rPr lang="en-US" dirty="0"/>
              <a:t>, visual inspection of clusters</a:t>
            </a:r>
          </a:p>
          <a:p>
            <a:pPr marL="0" indent="0">
              <a:buNone/>
            </a:pPr>
            <a:endParaRPr lang="tr-TR" dirty="0"/>
          </a:p>
        </p:txBody>
      </p:sp>
      <p:cxnSp>
        <p:nvCxnSpPr>
          <p:cNvPr id="7" name="Düz Bağlayıcı 6">
            <a:extLst>
              <a:ext uri="{FF2B5EF4-FFF2-40B4-BE49-F238E27FC236}">
                <a16:creationId xmlns:a16="http://schemas.microsoft.com/office/drawing/2014/main" id="{7CB57406-60F1-794D-81B2-CA256DAABC1A}"/>
              </a:ext>
            </a:extLst>
          </p:cNvPr>
          <p:cNvCxnSpPr>
            <a:cxnSpLocks/>
          </p:cNvCxnSpPr>
          <p:nvPr/>
        </p:nvCxnSpPr>
        <p:spPr>
          <a:xfrm flipV="1">
            <a:off x="0" y="6076279"/>
            <a:ext cx="12192000" cy="13447"/>
          </a:xfrm>
          <a:prstGeom prst="line">
            <a:avLst/>
          </a:prstGeom>
          <a:ln/>
        </p:spPr>
        <p:style>
          <a:lnRef idx="3">
            <a:schemeClr val="dk1"/>
          </a:lnRef>
          <a:fillRef idx="0">
            <a:schemeClr val="dk1"/>
          </a:fillRef>
          <a:effectRef idx="2">
            <a:schemeClr val="dk1"/>
          </a:effectRef>
          <a:fontRef idx="minor">
            <a:schemeClr val="tx1"/>
          </a:fontRef>
        </p:style>
      </p:cxnSp>
      <p:grpSp>
        <p:nvGrpSpPr>
          <p:cNvPr id="11" name="Group 9">
            <a:extLst>
              <a:ext uri="{FF2B5EF4-FFF2-40B4-BE49-F238E27FC236}">
                <a16:creationId xmlns:a16="http://schemas.microsoft.com/office/drawing/2014/main" id="{FE853EF7-D05C-409E-B135-1044E75BADA8}"/>
              </a:ext>
            </a:extLst>
          </p:cNvPr>
          <p:cNvGrpSpPr/>
          <p:nvPr/>
        </p:nvGrpSpPr>
        <p:grpSpPr>
          <a:xfrm>
            <a:off x="0" y="6076279"/>
            <a:ext cx="12192001" cy="795616"/>
            <a:chOff x="0" y="6076279"/>
            <a:chExt cx="12192001" cy="795616"/>
          </a:xfrm>
        </p:grpSpPr>
        <p:sp>
          <p:nvSpPr>
            <p:cNvPr id="12" name="Dikdörtgen 3">
              <a:extLst>
                <a:ext uri="{FF2B5EF4-FFF2-40B4-BE49-F238E27FC236}">
                  <a16:creationId xmlns:a16="http://schemas.microsoft.com/office/drawing/2014/main" id="{BE9A2A0A-C9CB-4E46-95E0-FF0DE6D4A72D}"/>
                </a:ext>
              </a:extLst>
            </p:cNvPr>
            <p:cNvSpPr/>
            <p:nvPr/>
          </p:nvSpPr>
          <p:spPr>
            <a:xfrm>
              <a:off x="1" y="6104963"/>
              <a:ext cx="12192000" cy="738664"/>
            </a:xfrm>
            <a:prstGeom prst="rect">
              <a:avLst/>
            </a:prstGeom>
            <a:solidFill>
              <a:schemeClr val="bg1"/>
            </a:solidFill>
          </p:spPr>
          <p:txBody>
            <a:bodyPr wrap="square">
              <a:spAutoFit/>
            </a:bodyPr>
            <a:lstStyle/>
            <a:p>
              <a:pPr algn="ctr"/>
              <a:r>
                <a:rPr lang="tr-TR" altLang="tr-TR" sz="14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I</a:t>
              </a:r>
              <a:r>
                <a:rPr lang="en-US" altLang="tr-TR" sz="14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X</a:t>
              </a:r>
              <a:r>
                <a:rPr lang="tr-TR" altLang="tr-TR" sz="14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 INTERNATIONAL CONFERENCE ON COMPUTER SCIENCE AND ENGINEERING</a:t>
              </a:r>
              <a:r>
                <a:rPr lang="tr-TR" altLang="tr-TR" sz="1400"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 </a:t>
              </a:r>
              <a:r>
                <a:rPr lang="tr-TR" altLang="tr-TR" sz="14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(UBMK 202</a:t>
              </a:r>
              <a:r>
                <a:rPr lang="en-US" altLang="tr-TR" sz="14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4</a:t>
              </a:r>
              <a:r>
                <a:rPr lang="tr-TR" altLang="tr-TR" sz="14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a:t>
              </a:r>
            </a:p>
            <a:p>
              <a:pPr algn="ctr"/>
              <a:r>
                <a:rPr lang="tr-TR" altLang="tr-TR" sz="14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 </a:t>
              </a:r>
            </a:p>
            <a:p>
              <a:pPr algn="ctr"/>
              <a:r>
                <a:rPr lang="tr-TR" sz="1400" b="1" dirty="0">
                  <a:solidFill>
                    <a:srgbClr val="0070C0"/>
                  </a:solidFill>
                  <a:latin typeface="Calibri" panose="020F0502020204030204" pitchFamily="34" charset="0"/>
                  <a:cs typeface="Times New Roman" panose="02020603050405020304" pitchFamily="18" charset="0"/>
                </a:rPr>
                <a:t>37. BİLGİSAYAR MÜHENDİSLİĞİ BÖLÜM BAŞKANLARI KURULU TOPLANTISI</a:t>
              </a:r>
            </a:p>
          </p:txBody>
        </p:sp>
        <p:pic>
          <p:nvPicPr>
            <p:cNvPr id="13" name="Resim 1">
              <a:extLst>
                <a:ext uri="{FF2B5EF4-FFF2-40B4-BE49-F238E27FC236}">
                  <a16:creationId xmlns:a16="http://schemas.microsoft.com/office/drawing/2014/main" id="{A83771C3-637F-46A0-88D6-CB4C4C114BA7}"/>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0" y="6118413"/>
              <a:ext cx="2490692" cy="753482"/>
            </a:xfrm>
            <a:prstGeom prst="rect">
              <a:avLst/>
            </a:prstGeom>
            <a:solidFill>
              <a:srgbClr val="00B0F0"/>
            </a:solidFill>
          </p:spPr>
        </p:pic>
        <p:pic>
          <p:nvPicPr>
            <p:cNvPr id="17" name="Image12">
              <a:extLst>
                <a:ext uri="{FF2B5EF4-FFF2-40B4-BE49-F238E27FC236}">
                  <a16:creationId xmlns:a16="http://schemas.microsoft.com/office/drawing/2014/main" id="{D5108A03-56C5-44F9-9AD2-433365FE32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82714" y="6118413"/>
              <a:ext cx="2009286" cy="753482"/>
            </a:xfrm>
            <a:prstGeom prst="rect">
              <a:avLst/>
            </a:prstGeom>
            <a:solidFill>
              <a:srgbClr val="FFC000"/>
            </a:solidFill>
          </p:spPr>
        </p:pic>
        <p:cxnSp>
          <p:nvCxnSpPr>
            <p:cNvPr id="18" name="Düz Bağlayıcı 7">
              <a:extLst>
                <a:ext uri="{FF2B5EF4-FFF2-40B4-BE49-F238E27FC236}">
                  <a16:creationId xmlns:a16="http://schemas.microsoft.com/office/drawing/2014/main" id="{BE2EB686-99E9-48CF-B8C7-1E7A0732246F}"/>
                </a:ext>
              </a:extLst>
            </p:cNvPr>
            <p:cNvCxnSpPr>
              <a:cxnSpLocks/>
            </p:cNvCxnSpPr>
            <p:nvPr/>
          </p:nvCxnSpPr>
          <p:spPr>
            <a:xfrm flipV="1">
              <a:off x="0" y="6076279"/>
              <a:ext cx="12192000" cy="13447"/>
            </a:xfrm>
            <a:prstGeom prst="line">
              <a:avLst/>
            </a:prstGeom>
            <a:ln/>
          </p:spPr>
          <p:style>
            <a:lnRef idx="3">
              <a:schemeClr val="dk1"/>
            </a:lnRef>
            <a:fillRef idx="0">
              <a:schemeClr val="dk1"/>
            </a:fillRef>
            <a:effectRef idx="2">
              <a:schemeClr val="dk1"/>
            </a:effectRef>
            <a:fontRef idx="minor">
              <a:schemeClr val="tx1"/>
            </a:fontRef>
          </p:style>
        </p:cxnSp>
        <p:pic>
          <p:nvPicPr>
            <p:cNvPr id="19" name="Picture 8">
              <a:extLst>
                <a:ext uri="{FF2B5EF4-FFF2-40B4-BE49-F238E27FC236}">
                  <a16:creationId xmlns:a16="http://schemas.microsoft.com/office/drawing/2014/main" id="{98180645-D23A-4509-8478-0E56EF10E9E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6124123"/>
              <a:ext cx="2490692" cy="739203"/>
            </a:xfrm>
            <a:prstGeom prst="rect">
              <a:avLst/>
            </a:prstGeom>
          </p:spPr>
        </p:pic>
      </p:grpSp>
      <p:graphicFrame>
        <p:nvGraphicFramePr>
          <p:cNvPr id="4" name="Таблица 3">
            <a:extLst>
              <a:ext uri="{FF2B5EF4-FFF2-40B4-BE49-F238E27FC236}">
                <a16:creationId xmlns:a16="http://schemas.microsoft.com/office/drawing/2014/main" id="{D7202E06-3C34-410E-A784-A199D48C16F5}"/>
              </a:ext>
            </a:extLst>
          </p:cNvPr>
          <p:cNvGraphicFramePr>
            <a:graphicFrameLocks noGrp="1"/>
          </p:cNvGraphicFramePr>
          <p:nvPr>
            <p:extLst>
              <p:ext uri="{D42A27DB-BD31-4B8C-83A1-F6EECF244321}">
                <p14:modId xmlns:p14="http://schemas.microsoft.com/office/powerpoint/2010/main" val="3709376443"/>
              </p:ext>
            </p:extLst>
          </p:nvPr>
        </p:nvGraphicFramePr>
        <p:xfrm>
          <a:off x="1975249" y="4589008"/>
          <a:ext cx="8241502" cy="1396446"/>
        </p:xfrm>
        <a:graphic>
          <a:graphicData uri="http://schemas.openxmlformats.org/drawingml/2006/table">
            <a:tbl>
              <a:tblPr firstRow="1" firstCol="1" bandRow="1">
                <a:tableStyleId>{5C22544A-7EE6-4342-B048-85BDC9FD1C3A}</a:tableStyleId>
              </a:tblPr>
              <a:tblGrid>
                <a:gridCol w="2257114">
                  <a:extLst>
                    <a:ext uri="{9D8B030D-6E8A-4147-A177-3AD203B41FA5}">
                      <a16:colId xmlns:a16="http://schemas.microsoft.com/office/drawing/2014/main" val="4198938606"/>
                    </a:ext>
                  </a:extLst>
                </a:gridCol>
                <a:gridCol w="5984388">
                  <a:extLst>
                    <a:ext uri="{9D8B030D-6E8A-4147-A177-3AD203B41FA5}">
                      <a16:colId xmlns:a16="http://schemas.microsoft.com/office/drawing/2014/main" val="3698086583"/>
                    </a:ext>
                  </a:extLst>
                </a:gridCol>
              </a:tblGrid>
              <a:tr h="201752">
                <a:tc>
                  <a:txBody>
                    <a:bodyPr/>
                    <a:lstStyle/>
                    <a:p>
                      <a:pPr algn="ctr">
                        <a:tabLst>
                          <a:tab pos="182880" algn="l"/>
                        </a:tabLst>
                      </a:pPr>
                      <a:r>
                        <a:rPr lang="en-US" sz="1800" dirty="0">
                          <a:effectLst/>
                        </a:rPr>
                        <a:t>Clustering technique</a:t>
                      </a:r>
                      <a:endParaRPr lang="ru-RU" sz="1800" dirty="0">
                        <a:effectLst/>
                        <a:latin typeface="Times New Roman" panose="02020603050405020304" pitchFamily="18" charset="0"/>
                        <a:ea typeface="SimSun" panose="02010600030101010101" pitchFamily="2" charset="-122"/>
                      </a:endParaRPr>
                    </a:p>
                  </a:txBody>
                  <a:tcPr marL="68580" marR="68580" marT="0" marB="0"/>
                </a:tc>
                <a:tc>
                  <a:txBody>
                    <a:bodyPr/>
                    <a:lstStyle/>
                    <a:p>
                      <a:pPr algn="ctr">
                        <a:tabLst>
                          <a:tab pos="182880" algn="l"/>
                        </a:tabLst>
                      </a:pPr>
                      <a:r>
                        <a:rPr lang="en-US" sz="1800" dirty="0">
                          <a:effectLst/>
                        </a:rPr>
                        <a:t>Key parameters</a:t>
                      </a:r>
                      <a:endParaRPr lang="ru-RU" sz="18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085003490"/>
                  </a:ext>
                </a:extLst>
              </a:tr>
              <a:tr h="299166">
                <a:tc>
                  <a:txBody>
                    <a:bodyPr/>
                    <a:lstStyle/>
                    <a:p>
                      <a:pPr algn="ctr">
                        <a:tabLst>
                          <a:tab pos="182880" algn="l"/>
                        </a:tabLst>
                      </a:pPr>
                      <a:r>
                        <a:rPr lang="en-US" sz="1800" dirty="0">
                          <a:effectLst/>
                        </a:rPr>
                        <a:t>Agglomerative </a:t>
                      </a:r>
                      <a:endParaRPr lang="ru-RU" sz="1800" dirty="0">
                        <a:effectLst/>
                        <a:latin typeface="Times New Roman" panose="02020603050405020304" pitchFamily="18" charset="0"/>
                        <a:ea typeface="SimSun" panose="02010600030101010101" pitchFamily="2" charset="-122"/>
                      </a:endParaRPr>
                    </a:p>
                  </a:txBody>
                  <a:tcPr marL="68580" marR="68580" marT="0" marB="0"/>
                </a:tc>
                <a:tc>
                  <a:txBody>
                    <a:bodyPr/>
                    <a:lstStyle/>
                    <a:p>
                      <a:pPr algn="ctr">
                        <a:tabLst>
                          <a:tab pos="182880" algn="l"/>
                        </a:tabLst>
                      </a:pPr>
                      <a:r>
                        <a:rPr lang="en-US" sz="1800" dirty="0">
                          <a:effectLst/>
                        </a:rPr>
                        <a:t>Distance Threshold</a:t>
                      </a:r>
                      <a:r>
                        <a:rPr lang="ru-RU" sz="1800" dirty="0">
                          <a:effectLst/>
                        </a:rPr>
                        <a:t>=0.2..0.5</a:t>
                      </a:r>
                      <a:r>
                        <a:rPr lang="en-US" sz="1800" dirty="0">
                          <a:effectLst/>
                        </a:rPr>
                        <a:t>, metric</a:t>
                      </a:r>
                      <a:r>
                        <a:rPr lang="ru-RU" sz="1800" dirty="0">
                          <a:effectLst/>
                        </a:rPr>
                        <a:t>=</a:t>
                      </a:r>
                      <a:r>
                        <a:rPr lang="en-US" sz="1800" dirty="0">
                          <a:effectLst/>
                        </a:rPr>
                        <a:t>cosine, linkage=average</a:t>
                      </a:r>
                      <a:endParaRPr lang="ru-RU" sz="18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936132344"/>
                  </a:ext>
                </a:extLst>
              </a:tr>
              <a:tr h="227261">
                <a:tc>
                  <a:txBody>
                    <a:bodyPr/>
                    <a:lstStyle/>
                    <a:p>
                      <a:pPr algn="ctr">
                        <a:tabLst>
                          <a:tab pos="182880" algn="l"/>
                        </a:tabLst>
                      </a:pPr>
                      <a:r>
                        <a:rPr lang="en-US" sz="1800">
                          <a:effectLst/>
                        </a:rPr>
                        <a:t>DBSCAN</a:t>
                      </a:r>
                      <a:endParaRPr lang="ru-RU" sz="1800">
                        <a:effectLst/>
                        <a:latin typeface="Times New Roman" panose="02020603050405020304" pitchFamily="18" charset="0"/>
                        <a:ea typeface="SimSun" panose="02010600030101010101" pitchFamily="2" charset="-122"/>
                      </a:endParaRPr>
                    </a:p>
                  </a:txBody>
                  <a:tcPr marL="68580" marR="68580" marT="0" marB="0"/>
                </a:tc>
                <a:tc>
                  <a:txBody>
                    <a:bodyPr/>
                    <a:lstStyle/>
                    <a:p>
                      <a:pPr algn="ctr">
                        <a:tabLst>
                          <a:tab pos="182880" algn="l"/>
                        </a:tabLst>
                      </a:pPr>
                      <a:r>
                        <a:rPr lang="en-US" sz="1800" dirty="0">
                          <a:effectLst/>
                        </a:rPr>
                        <a:t>Eps=0.3..0.7, </a:t>
                      </a:r>
                      <a:r>
                        <a:rPr lang="en-US" sz="1800" dirty="0" err="1">
                          <a:effectLst/>
                        </a:rPr>
                        <a:t>min_samples</a:t>
                      </a:r>
                      <a:r>
                        <a:rPr lang="en-US" sz="1800" dirty="0">
                          <a:effectLst/>
                        </a:rPr>
                        <a:t>=1, metric=cosine</a:t>
                      </a:r>
                      <a:endParaRPr lang="ru-RU" sz="18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800571613"/>
                  </a:ext>
                </a:extLst>
              </a:tr>
              <a:tr h="227261">
                <a:tc>
                  <a:txBody>
                    <a:bodyPr/>
                    <a:lstStyle/>
                    <a:p>
                      <a:pPr algn="ctr">
                        <a:tabLst>
                          <a:tab pos="182880" algn="l"/>
                        </a:tabLst>
                      </a:pPr>
                      <a:r>
                        <a:rPr lang="en-US" sz="1800">
                          <a:effectLst/>
                        </a:rPr>
                        <a:t>HDBSCAN</a:t>
                      </a:r>
                      <a:endParaRPr lang="ru-RU" sz="1800">
                        <a:effectLst/>
                        <a:latin typeface="Times New Roman" panose="02020603050405020304" pitchFamily="18" charset="0"/>
                        <a:ea typeface="SimSun" panose="02010600030101010101" pitchFamily="2" charset="-122"/>
                      </a:endParaRPr>
                    </a:p>
                  </a:txBody>
                  <a:tcPr marL="68580" marR="68580" marT="0" marB="0"/>
                </a:tc>
                <a:tc>
                  <a:txBody>
                    <a:bodyPr/>
                    <a:lstStyle/>
                    <a:p>
                      <a:pPr algn="ctr"/>
                      <a:r>
                        <a:rPr lang="en-US" sz="1800" b="0" kern="1200" dirty="0">
                          <a:solidFill>
                            <a:schemeClr val="dk1"/>
                          </a:solidFill>
                          <a:effectLst/>
                          <a:latin typeface="+mn-lt"/>
                          <a:ea typeface="+mn-ea"/>
                          <a:cs typeface="+mn-cs"/>
                        </a:rPr>
                        <a:t>Metric=</a:t>
                      </a:r>
                      <a:r>
                        <a:rPr lang="en-US" sz="1800" b="0" kern="1200" dirty="0" err="1">
                          <a:solidFill>
                            <a:schemeClr val="dk1"/>
                          </a:solidFill>
                          <a:effectLst/>
                          <a:latin typeface="+mn-lt"/>
                          <a:ea typeface="+mn-ea"/>
                          <a:cs typeface="+mn-cs"/>
                        </a:rPr>
                        <a:t>Eucledean</a:t>
                      </a:r>
                      <a:r>
                        <a:rPr lang="en-US" sz="1800" b="0" kern="1200" dirty="0">
                          <a:solidFill>
                            <a:schemeClr val="dk1"/>
                          </a:solidFill>
                          <a:effectLst/>
                          <a:latin typeface="+mn-lt"/>
                          <a:ea typeface="+mn-ea"/>
                          <a:cs typeface="+mn-cs"/>
                        </a:rPr>
                        <a:t>, </a:t>
                      </a:r>
                      <a:r>
                        <a:rPr lang="en-US" sz="1800" b="0" kern="1200" dirty="0" err="1">
                          <a:solidFill>
                            <a:schemeClr val="dk1"/>
                          </a:solidFill>
                          <a:effectLst/>
                          <a:latin typeface="+mn-lt"/>
                          <a:ea typeface="+mn-ea"/>
                          <a:cs typeface="+mn-cs"/>
                        </a:rPr>
                        <a:t>min_cluster_size</a:t>
                      </a:r>
                      <a:r>
                        <a:rPr lang="en-US" sz="1800" b="0" kern="1200" dirty="0">
                          <a:solidFill>
                            <a:schemeClr val="dk1"/>
                          </a:solidFill>
                          <a:effectLst/>
                          <a:latin typeface="+mn-lt"/>
                          <a:ea typeface="+mn-ea"/>
                          <a:cs typeface="+mn-cs"/>
                        </a:rPr>
                        <a:t>=2, </a:t>
                      </a:r>
                      <a:r>
                        <a:rPr lang="en-US" sz="1800" b="0" kern="1200" dirty="0" err="1">
                          <a:solidFill>
                            <a:schemeClr val="dk1"/>
                          </a:solidFill>
                          <a:effectLst/>
                          <a:latin typeface="+mn-lt"/>
                          <a:ea typeface="+mn-ea"/>
                          <a:cs typeface="+mn-cs"/>
                        </a:rPr>
                        <a:t>min_samples</a:t>
                      </a:r>
                      <a:r>
                        <a:rPr lang="en-US" sz="1800" b="0" kern="1200" dirty="0">
                          <a:solidFill>
                            <a:schemeClr val="dk1"/>
                          </a:solidFill>
                          <a:effectLst/>
                          <a:latin typeface="+mn-lt"/>
                          <a:ea typeface="+mn-ea"/>
                          <a:cs typeface="+mn-cs"/>
                        </a:rPr>
                        <a:t>=1 </a:t>
                      </a:r>
                    </a:p>
                  </a:txBody>
                  <a:tcPr marL="68580" marR="68580" marT="0" marB="0"/>
                </a:tc>
                <a:extLst>
                  <a:ext uri="{0D108BD9-81ED-4DB2-BD59-A6C34878D82A}">
                    <a16:rowId xmlns:a16="http://schemas.microsoft.com/office/drawing/2014/main" val="2055117105"/>
                  </a:ext>
                </a:extLst>
              </a:tr>
              <a:tr h="227261">
                <a:tc>
                  <a:txBody>
                    <a:bodyPr/>
                    <a:lstStyle/>
                    <a:p>
                      <a:pPr algn="ctr">
                        <a:tabLst>
                          <a:tab pos="182880" algn="l"/>
                        </a:tabLst>
                      </a:pPr>
                      <a:r>
                        <a:rPr lang="en-US" sz="1800" dirty="0">
                          <a:effectLst/>
                        </a:rPr>
                        <a:t>K-Means</a:t>
                      </a:r>
                      <a:endParaRPr lang="ru-RU" sz="180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tab pos="182880" algn="l"/>
                        </a:tabLst>
                        <a:defRPr/>
                      </a:pPr>
                      <a:r>
                        <a:rPr lang="en-US" sz="1800" dirty="0" err="1">
                          <a:effectLst/>
                        </a:rPr>
                        <a:t>num_clusters</a:t>
                      </a:r>
                      <a:r>
                        <a:rPr lang="en-US" sz="1800" dirty="0">
                          <a:effectLst/>
                        </a:rPr>
                        <a:t>=400..1800</a:t>
                      </a:r>
                      <a:r>
                        <a:rPr lang="ru-RU" sz="1800" dirty="0">
                          <a:effectLst/>
                        </a:rPr>
                        <a:t> </a:t>
                      </a:r>
                      <a:r>
                        <a:rPr lang="en-US" sz="1800" b="0" kern="1200" dirty="0" err="1">
                          <a:solidFill>
                            <a:schemeClr val="dk1"/>
                          </a:solidFill>
                          <a:effectLst/>
                          <a:latin typeface="+mn-lt"/>
                          <a:ea typeface="+mn-ea"/>
                          <a:cs typeface="+mn-cs"/>
                        </a:rPr>
                        <a:t>random_state</a:t>
                      </a:r>
                      <a:r>
                        <a:rPr lang="en-US" sz="1800" b="0" kern="1200" dirty="0">
                          <a:solidFill>
                            <a:schemeClr val="dk1"/>
                          </a:solidFill>
                          <a:effectLst/>
                          <a:latin typeface="+mn-lt"/>
                          <a:ea typeface="+mn-ea"/>
                          <a:cs typeface="+mn-cs"/>
                        </a:rPr>
                        <a:t>=42</a:t>
                      </a:r>
                    </a:p>
                  </a:txBody>
                  <a:tcPr marL="68580" marR="68580" marT="0" marB="0"/>
                </a:tc>
                <a:extLst>
                  <a:ext uri="{0D108BD9-81ED-4DB2-BD59-A6C34878D82A}">
                    <a16:rowId xmlns:a16="http://schemas.microsoft.com/office/drawing/2014/main" val="3261102539"/>
                  </a:ext>
                </a:extLst>
              </a:tr>
            </a:tbl>
          </a:graphicData>
        </a:graphic>
      </p:graphicFrame>
      <p:pic>
        <p:nvPicPr>
          <p:cNvPr id="14" name="Рисунок 13">
            <a:extLst>
              <a:ext uri="{FF2B5EF4-FFF2-40B4-BE49-F238E27FC236}">
                <a16:creationId xmlns:a16="http://schemas.microsoft.com/office/drawing/2014/main" id="{C770ACF6-BB5D-4097-A988-65B98A93A291}"/>
              </a:ext>
            </a:extLst>
          </p:cNvPr>
          <p:cNvPicPr>
            <a:picLocks noChangeAspect="1"/>
          </p:cNvPicPr>
          <p:nvPr/>
        </p:nvPicPr>
        <p:blipFill rotWithShape="1">
          <a:blip r:embed="rId6"/>
          <a:srcRect t="12445" b="15956"/>
          <a:stretch/>
        </p:blipFill>
        <p:spPr>
          <a:xfrm>
            <a:off x="7116615" y="3225306"/>
            <a:ext cx="1609511" cy="572703"/>
          </a:xfrm>
          <a:prstGeom prst="rect">
            <a:avLst/>
          </a:prstGeom>
        </p:spPr>
      </p:pic>
    </p:spTree>
    <p:extLst>
      <p:ext uri="{BB962C8B-B14F-4D97-AF65-F5344CB8AC3E}">
        <p14:creationId xmlns:p14="http://schemas.microsoft.com/office/powerpoint/2010/main" val="3874418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754140" y="283283"/>
            <a:ext cx="10515600" cy="969981"/>
          </a:xfrm>
        </p:spPr>
        <p:txBody>
          <a:bodyPr/>
          <a:lstStyle/>
          <a:p>
            <a:r>
              <a:rPr lang="es-CO" b="1" dirty="0">
                <a:latin typeface="Arial" panose="020B0604020202020204" pitchFamily="34" charset="0"/>
                <a:cs typeface="Arial" panose="020B0604020202020204" pitchFamily="34" charset="0"/>
              </a:rPr>
              <a:t>Clustering: Results</a:t>
            </a:r>
            <a:endParaRPr lang="tr-TR" b="1" dirty="0">
              <a:latin typeface="Arial" panose="020B0604020202020204" pitchFamily="34" charset="0"/>
              <a:cs typeface="Arial" panose="020B0604020202020204" pitchFamily="34" charset="0"/>
            </a:endParaRPr>
          </a:p>
        </p:txBody>
      </p:sp>
      <p:cxnSp>
        <p:nvCxnSpPr>
          <p:cNvPr id="7" name="Düz Bağlayıcı 6">
            <a:extLst>
              <a:ext uri="{FF2B5EF4-FFF2-40B4-BE49-F238E27FC236}">
                <a16:creationId xmlns:a16="http://schemas.microsoft.com/office/drawing/2014/main" id="{7F4CA61F-6372-374F-B519-BAACC7EA84D2}"/>
              </a:ext>
            </a:extLst>
          </p:cNvPr>
          <p:cNvCxnSpPr>
            <a:cxnSpLocks/>
          </p:cNvCxnSpPr>
          <p:nvPr/>
        </p:nvCxnSpPr>
        <p:spPr>
          <a:xfrm flipV="1">
            <a:off x="0" y="6076279"/>
            <a:ext cx="12192000" cy="13447"/>
          </a:xfrm>
          <a:prstGeom prst="line">
            <a:avLst/>
          </a:prstGeom>
          <a:ln/>
        </p:spPr>
        <p:style>
          <a:lnRef idx="3">
            <a:schemeClr val="dk1"/>
          </a:lnRef>
          <a:fillRef idx="0">
            <a:schemeClr val="dk1"/>
          </a:fillRef>
          <a:effectRef idx="2">
            <a:schemeClr val="dk1"/>
          </a:effectRef>
          <a:fontRef idx="minor">
            <a:schemeClr val="tx1"/>
          </a:fontRef>
        </p:style>
      </p:cxnSp>
      <p:grpSp>
        <p:nvGrpSpPr>
          <p:cNvPr id="11" name="Group 9">
            <a:extLst>
              <a:ext uri="{FF2B5EF4-FFF2-40B4-BE49-F238E27FC236}">
                <a16:creationId xmlns:a16="http://schemas.microsoft.com/office/drawing/2014/main" id="{A06E3A71-C3CD-42D9-8362-AB9AD507F42A}"/>
              </a:ext>
            </a:extLst>
          </p:cNvPr>
          <p:cNvGrpSpPr/>
          <p:nvPr/>
        </p:nvGrpSpPr>
        <p:grpSpPr>
          <a:xfrm>
            <a:off x="0" y="6076279"/>
            <a:ext cx="12192001" cy="795616"/>
            <a:chOff x="0" y="6076279"/>
            <a:chExt cx="12192001" cy="795616"/>
          </a:xfrm>
        </p:grpSpPr>
        <p:sp>
          <p:nvSpPr>
            <p:cNvPr id="12" name="Dikdörtgen 3">
              <a:extLst>
                <a:ext uri="{FF2B5EF4-FFF2-40B4-BE49-F238E27FC236}">
                  <a16:creationId xmlns:a16="http://schemas.microsoft.com/office/drawing/2014/main" id="{B6EDC3AD-5892-478A-806A-50797E76D09B}"/>
                </a:ext>
              </a:extLst>
            </p:cNvPr>
            <p:cNvSpPr/>
            <p:nvPr/>
          </p:nvSpPr>
          <p:spPr>
            <a:xfrm>
              <a:off x="1" y="6104963"/>
              <a:ext cx="12192000" cy="738664"/>
            </a:xfrm>
            <a:prstGeom prst="rect">
              <a:avLst/>
            </a:prstGeom>
            <a:solidFill>
              <a:schemeClr val="bg1"/>
            </a:solidFill>
          </p:spPr>
          <p:txBody>
            <a:bodyPr wrap="square">
              <a:spAutoFit/>
            </a:bodyPr>
            <a:lstStyle/>
            <a:p>
              <a:pPr algn="ctr"/>
              <a:r>
                <a:rPr lang="tr-TR" altLang="tr-TR" sz="14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I</a:t>
              </a:r>
              <a:r>
                <a:rPr lang="en-US" altLang="tr-TR" sz="14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X</a:t>
              </a:r>
              <a:r>
                <a:rPr lang="tr-TR" altLang="tr-TR" sz="14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 INTERNATIONAL CONFERENCE ON COMPUTER SCIENCE AND ENGINEERING</a:t>
              </a:r>
              <a:r>
                <a:rPr lang="tr-TR" altLang="tr-TR" sz="1400"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 </a:t>
              </a:r>
              <a:r>
                <a:rPr lang="tr-TR" altLang="tr-TR" sz="14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(UBMK 202</a:t>
              </a:r>
              <a:r>
                <a:rPr lang="en-US" altLang="tr-TR" sz="14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4</a:t>
              </a:r>
              <a:r>
                <a:rPr lang="tr-TR" altLang="tr-TR" sz="14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a:t>
              </a:r>
            </a:p>
            <a:p>
              <a:pPr algn="ctr"/>
              <a:r>
                <a:rPr lang="tr-TR" altLang="tr-TR" sz="14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 </a:t>
              </a:r>
            </a:p>
            <a:p>
              <a:pPr algn="ctr"/>
              <a:r>
                <a:rPr lang="tr-TR" sz="1400" b="1" dirty="0">
                  <a:solidFill>
                    <a:srgbClr val="0070C0"/>
                  </a:solidFill>
                  <a:latin typeface="Calibri" panose="020F0502020204030204" pitchFamily="34" charset="0"/>
                  <a:cs typeface="Times New Roman" panose="02020603050405020304" pitchFamily="18" charset="0"/>
                </a:rPr>
                <a:t>37. BİLGİSAYAR MÜHENDİSLİĞİ BÖLÜM BAŞKANLARI KURULU TOPLANTISI</a:t>
              </a:r>
            </a:p>
          </p:txBody>
        </p:sp>
        <p:pic>
          <p:nvPicPr>
            <p:cNvPr id="13" name="Resim 1">
              <a:extLst>
                <a:ext uri="{FF2B5EF4-FFF2-40B4-BE49-F238E27FC236}">
                  <a16:creationId xmlns:a16="http://schemas.microsoft.com/office/drawing/2014/main" id="{02F63163-D760-4AA4-A671-E79DCD7F1C6C}"/>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0" y="6118413"/>
              <a:ext cx="2490692" cy="753482"/>
            </a:xfrm>
            <a:prstGeom prst="rect">
              <a:avLst/>
            </a:prstGeom>
            <a:solidFill>
              <a:srgbClr val="00B0F0"/>
            </a:solidFill>
          </p:spPr>
        </p:pic>
        <p:pic>
          <p:nvPicPr>
            <p:cNvPr id="17" name="Image12">
              <a:extLst>
                <a:ext uri="{FF2B5EF4-FFF2-40B4-BE49-F238E27FC236}">
                  <a16:creationId xmlns:a16="http://schemas.microsoft.com/office/drawing/2014/main" id="{58B1A697-83B3-4EDC-A068-51E98088CD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82714" y="6118413"/>
              <a:ext cx="2009286" cy="753482"/>
            </a:xfrm>
            <a:prstGeom prst="rect">
              <a:avLst/>
            </a:prstGeom>
            <a:solidFill>
              <a:srgbClr val="FFC000"/>
            </a:solidFill>
          </p:spPr>
        </p:pic>
        <p:cxnSp>
          <p:nvCxnSpPr>
            <p:cNvPr id="18" name="Düz Bağlayıcı 7">
              <a:extLst>
                <a:ext uri="{FF2B5EF4-FFF2-40B4-BE49-F238E27FC236}">
                  <a16:creationId xmlns:a16="http://schemas.microsoft.com/office/drawing/2014/main" id="{A5388CC9-A937-4205-A103-CBFACB293E06}"/>
                </a:ext>
              </a:extLst>
            </p:cNvPr>
            <p:cNvCxnSpPr>
              <a:cxnSpLocks/>
            </p:cNvCxnSpPr>
            <p:nvPr/>
          </p:nvCxnSpPr>
          <p:spPr>
            <a:xfrm flipV="1">
              <a:off x="0" y="6076279"/>
              <a:ext cx="12192000" cy="13447"/>
            </a:xfrm>
            <a:prstGeom prst="line">
              <a:avLst/>
            </a:prstGeom>
            <a:ln/>
          </p:spPr>
          <p:style>
            <a:lnRef idx="3">
              <a:schemeClr val="dk1"/>
            </a:lnRef>
            <a:fillRef idx="0">
              <a:schemeClr val="dk1"/>
            </a:fillRef>
            <a:effectRef idx="2">
              <a:schemeClr val="dk1"/>
            </a:effectRef>
            <a:fontRef idx="minor">
              <a:schemeClr val="tx1"/>
            </a:fontRef>
          </p:style>
        </p:cxnSp>
        <p:pic>
          <p:nvPicPr>
            <p:cNvPr id="19" name="Picture 8">
              <a:extLst>
                <a:ext uri="{FF2B5EF4-FFF2-40B4-BE49-F238E27FC236}">
                  <a16:creationId xmlns:a16="http://schemas.microsoft.com/office/drawing/2014/main" id="{6731CC20-65B2-4514-A0C1-EC3174099C8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6124123"/>
              <a:ext cx="2490692" cy="739203"/>
            </a:xfrm>
            <a:prstGeom prst="rect">
              <a:avLst/>
            </a:prstGeom>
          </p:spPr>
        </p:pic>
      </p:grpSp>
      <p:graphicFrame>
        <p:nvGraphicFramePr>
          <p:cNvPr id="4" name="Таблица 3">
            <a:extLst>
              <a:ext uri="{FF2B5EF4-FFF2-40B4-BE49-F238E27FC236}">
                <a16:creationId xmlns:a16="http://schemas.microsoft.com/office/drawing/2014/main" id="{B3B73B21-9FE2-4FBB-9D10-B697729CC2D4}"/>
              </a:ext>
            </a:extLst>
          </p:cNvPr>
          <p:cNvGraphicFramePr>
            <a:graphicFrameLocks noGrp="1"/>
          </p:cNvGraphicFramePr>
          <p:nvPr>
            <p:extLst>
              <p:ext uri="{D42A27DB-BD31-4B8C-83A1-F6EECF244321}">
                <p14:modId xmlns:p14="http://schemas.microsoft.com/office/powerpoint/2010/main" val="4194167213"/>
              </p:ext>
            </p:extLst>
          </p:nvPr>
        </p:nvGraphicFramePr>
        <p:xfrm>
          <a:off x="985277" y="1519879"/>
          <a:ext cx="4605263" cy="1493520"/>
        </p:xfrm>
        <a:graphic>
          <a:graphicData uri="http://schemas.openxmlformats.org/drawingml/2006/table">
            <a:tbl>
              <a:tblPr firstRow="1" firstCol="1" bandRow="1">
                <a:tableStyleId>{5C22544A-7EE6-4342-B048-85BDC9FD1C3A}</a:tableStyleId>
              </a:tblPr>
              <a:tblGrid>
                <a:gridCol w="1522574">
                  <a:extLst>
                    <a:ext uri="{9D8B030D-6E8A-4147-A177-3AD203B41FA5}">
                      <a16:colId xmlns:a16="http://schemas.microsoft.com/office/drawing/2014/main" val="1308158519"/>
                    </a:ext>
                  </a:extLst>
                </a:gridCol>
                <a:gridCol w="1552432">
                  <a:extLst>
                    <a:ext uri="{9D8B030D-6E8A-4147-A177-3AD203B41FA5}">
                      <a16:colId xmlns:a16="http://schemas.microsoft.com/office/drawing/2014/main" val="1847936611"/>
                    </a:ext>
                  </a:extLst>
                </a:gridCol>
                <a:gridCol w="1530257">
                  <a:extLst>
                    <a:ext uri="{9D8B030D-6E8A-4147-A177-3AD203B41FA5}">
                      <a16:colId xmlns:a16="http://schemas.microsoft.com/office/drawing/2014/main" val="3680526986"/>
                    </a:ext>
                  </a:extLst>
                </a:gridCol>
              </a:tblGrid>
              <a:tr h="496049">
                <a:tc>
                  <a:txBody>
                    <a:bodyPr/>
                    <a:lstStyle/>
                    <a:p>
                      <a:pPr algn="ctr">
                        <a:tabLst>
                          <a:tab pos="182880" algn="l"/>
                        </a:tabLst>
                      </a:pPr>
                      <a:r>
                        <a:rPr lang="en-US" sz="1400" dirty="0">
                          <a:effectLst/>
                        </a:rPr>
                        <a:t>Clustering technique</a:t>
                      </a:r>
                      <a:endParaRPr lang="ru-RU" sz="1400" dirty="0">
                        <a:effectLst/>
                        <a:latin typeface="Times New Roman" panose="02020603050405020304" pitchFamily="18" charset="0"/>
                        <a:ea typeface="SimSun" panose="02010600030101010101" pitchFamily="2" charset="-122"/>
                      </a:endParaRPr>
                    </a:p>
                  </a:txBody>
                  <a:tcPr marL="68580" marR="68580" marT="0" marB="0"/>
                </a:tc>
                <a:tc>
                  <a:txBody>
                    <a:bodyPr/>
                    <a:lstStyle/>
                    <a:p>
                      <a:pPr algn="ctr">
                        <a:tabLst>
                          <a:tab pos="182880" algn="l"/>
                        </a:tabLst>
                      </a:pPr>
                      <a:r>
                        <a:rPr lang="en-US" sz="1400" dirty="0">
                          <a:effectLst/>
                        </a:rPr>
                        <a:t>Best key parameters</a:t>
                      </a:r>
                      <a:endParaRPr lang="ru-RU" sz="1400" dirty="0">
                        <a:effectLst/>
                        <a:latin typeface="Times New Roman" panose="02020603050405020304" pitchFamily="18" charset="0"/>
                        <a:ea typeface="SimSun" panose="02010600030101010101" pitchFamily="2" charset="-122"/>
                      </a:endParaRPr>
                    </a:p>
                  </a:txBody>
                  <a:tcPr marL="68580" marR="68580" marT="0" marB="0"/>
                </a:tc>
                <a:tc>
                  <a:txBody>
                    <a:bodyPr/>
                    <a:lstStyle/>
                    <a:p>
                      <a:pPr algn="ctr">
                        <a:tabLst>
                          <a:tab pos="182880" algn="l"/>
                        </a:tabLst>
                      </a:pPr>
                      <a:r>
                        <a:rPr lang="en-US" sz="1400" dirty="0">
                          <a:effectLst/>
                        </a:rPr>
                        <a:t>Best Average Silhouette Coefficient</a:t>
                      </a:r>
                      <a:endParaRPr lang="ru-RU" sz="14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471442486"/>
                  </a:ext>
                </a:extLst>
              </a:tr>
              <a:tr h="165350">
                <a:tc>
                  <a:txBody>
                    <a:bodyPr/>
                    <a:lstStyle/>
                    <a:p>
                      <a:pPr algn="ctr">
                        <a:tabLst>
                          <a:tab pos="182880" algn="l"/>
                        </a:tabLst>
                      </a:pPr>
                      <a:r>
                        <a:rPr lang="en-US" sz="1400" b="1" dirty="0">
                          <a:effectLst/>
                        </a:rPr>
                        <a:t>Agglomerative </a:t>
                      </a:r>
                      <a:endParaRPr lang="ru-RU" sz="1400" b="1" dirty="0">
                        <a:effectLst/>
                        <a:latin typeface="Times New Roman" panose="02020603050405020304" pitchFamily="18" charset="0"/>
                        <a:ea typeface="SimSun" panose="02010600030101010101" pitchFamily="2" charset="-122"/>
                      </a:endParaRPr>
                    </a:p>
                  </a:txBody>
                  <a:tcPr marL="68580" marR="68580" marT="0" marB="0"/>
                </a:tc>
                <a:tc>
                  <a:txBody>
                    <a:bodyPr/>
                    <a:lstStyle/>
                    <a:p>
                      <a:pPr algn="ctr">
                        <a:tabLst>
                          <a:tab pos="182880" algn="l"/>
                        </a:tabLst>
                      </a:pPr>
                      <a:r>
                        <a:rPr lang="en-US" sz="1400" b="1" dirty="0">
                          <a:effectLst/>
                        </a:rPr>
                        <a:t>threshold = 0,29</a:t>
                      </a:r>
                      <a:endParaRPr lang="ru-RU" sz="1400" b="1" dirty="0">
                        <a:effectLst/>
                        <a:latin typeface="Times New Roman" panose="02020603050405020304" pitchFamily="18" charset="0"/>
                        <a:ea typeface="SimSun" panose="02010600030101010101" pitchFamily="2" charset="-122"/>
                      </a:endParaRPr>
                    </a:p>
                  </a:txBody>
                  <a:tcPr marL="68580" marR="68580" marT="0" marB="0"/>
                </a:tc>
                <a:tc>
                  <a:txBody>
                    <a:bodyPr/>
                    <a:lstStyle/>
                    <a:p>
                      <a:pPr algn="ctr">
                        <a:tabLst>
                          <a:tab pos="182880" algn="l"/>
                        </a:tabLst>
                      </a:pPr>
                      <a:r>
                        <a:rPr lang="en-US" sz="1400" b="1" dirty="0">
                          <a:effectLst/>
                        </a:rPr>
                        <a:t>0,2713</a:t>
                      </a:r>
                      <a:endParaRPr lang="ru-RU" sz="1400" b="1"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4168142376"/>
                  </a:ext>
                </a:extLst>
              </a:tr>
              <a:tr h="165350">
                <a:tc>
                  <a:txBody>
                    <a:bodyPr/>
                    <a:lstStyle/>
                    <a:p>
                      <a:pPr algn="ctr">
                        <a:tabLst>
                          <a:tab pos="182880" algn="l"/>
                        </a:tabLst>
                      </a:pPr>
                      <a:r>
                        <a:rPr lang="en-US" sz="1400">
                          <a:effectLst/>
                        </a:rPr>
                        <a:t>DBSCAN</a:t>
                      </a:r>
                      <a:endParaRPr lang="ru-RU" sz="1400">
                        <a:effectLst/>
                        <a:latin typeface="Times New Roman" panose="02020603050405020304" pitchFamily="18" charset="0"/>
                        <a:ea typeface="SimSun" panose="02010600030101010101" pitchFamily="2" charset="-122"/>
                      </a:endParaRPr>
                    </a:p>
                  </a:txBody>
                  <a:tcPr marL="68580" marR="68580" marT="0" marB="0"/>
                </a:tc>
                <a:tc>
                  <a:txBody>
                    <a:bodyPr/>
                    <a:lstStyle/>
                    <a:p>
                      <a:pPr algn="ctr">
                        <a:tabLst>
                          <a:tab pos="182880" algn="l"/>
                        </a:tabLst>
                      </a:pPr>
                      <a:r>
                        <a:rPr lang="en-US" sz="1400" dirty="0">
                          <a:effectLst/>
                        </a:rPr>
                        <a:t>eps = 0,55</a:t>
                      </a:r>
                      <a:endParaRPr lang="ru-RU" sz="1400" dirty="0">
                        <a:effectLst/>
                        <a:latin typeface="Times New Roman" panose="02020603050405020304" pitchFamily="18" charset="0"/>
                        <a:ea typeface="SimSun" panose="02010600030101010101" pitchFamily="2" charset="-122"/>
                      </a:endParaRPr>
                    </a:p>
                  </a:txBody>
                  <a:tcPr marL="68580" marR="68580" marT="0" marB="0"/>
                </a:tc>
                <a:tc>
                  <a:txBody>
                    <a:bodyPr/>
                    <a:lstStyle/>
                    <a:p>
                      <a:pPr algn="ctr">
                        <a:tabLst>
                          <a:tab pos="182880" algn="l"/>
                        </a:tabLst>
                      </a:pPr>
                      <a:r>
                        <a:rPr lang="en-US" sz="1400" dirty="0">
                          <a:effectLst/>
                        </a:rPr>
                        <a:t>0,2092</a:t>
                      </a:r>
                      <a:endParaRPr lang="ru-RU" sz="14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8094260"/>
                  </a:ext>
                </a:extLst>
              </a:tr>
              <a:tr h="165350">
                <a:tc>
                  <a:txBody>
                    <a:bodyPr/>
                    <a:lstStyle/>
                    <a:p>
                      <a:pPr algn="ctr">
                        <a:tabLst>
                          <a:tab pos="182880" algn="l"/>
                        </a:tabLst>
                      </a:pPr>
                      <a:r>
                        <a:rPr lang="en-US" sz="1400" dirty="0">
                          <a:effectLst/>
                        </a:rPr>
                        <a:t>HDBSCAN</a:t>
                      </a:r>
                      <a:endParaRPr lang="ru-RU" sz="1400" dirty="0">
                        <a:effectLst/>
                        <a:latin typeface="Times New Roman" panose="02020603050405020304" pitchFamily="18" charset="0"/>
                        <a:ea typeface="SimSun" panose="02010600030101010101" pitchFamily="2" charset="-122"/>
                      </a:endParaRPr>
                    </a:p>
                  </a:txBody>
                  <a:tcPr marL="68580" marR="68580" marT="0" marB="0"/>
                </a:tc>
                <a:tc>
                  <a:txBody>
                    <a:bodyPr/>
                    <a:lstStyle/>
                    <a:p>
                      <a:pPr algn="ctr">
                        <a:tabLst>
                          <a:tab pos="182880" algn="l"/>
                        </a:tabLst>
                      </a:pPr>
                      <a:r>
                        <a:rPr lang="en-US" sz="1400">
                          <a:effectLst/>
                        </a:rPr>
                        <a:t>-</a:t>
                      </a:r>
                      <a:endParaRPr lang="ru-RU" sz="1400">
                        <a:effectLst/>
                        <a:latin typeface="Times New Roman" panose="02020603050405020304" pitchFamily="18" charset="0"/>
                        <a:ea typeface="SimSun" panose="02010600030101010101" pitchFamily="2" charset="-122"/>
                      </a:endParaRPr>
                    </a:p>
                  </a:txBody>
                  <a:tcPr marL="68580" marR="68580" marT="0" marB="0"/>
                </a:tc>
                <a:tc>
                  <a:txBody>
                    <a:bodyPr/>
                    <a:lstStyle/>
                    <a:p>
                      <a:pPr algn="ctr">
                        <a:tabLst>
                          <a:tab pos="182880" algn="l"/>
                        </a:tabLst>
                      </a:pPr>
                      <a:r>
                        <a:rPr lang="en-US" sz="1400" dirty="0">
                          <a:effectLst/>
                        </a:rPr>
                        <a:t>0,0739</a:t>
                      </a:r>
                      <a:endParaRPr lang="ru-RU" sz="14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941257087"/>
                  </a:ext>
                </a:extLst>
              </a:tr>
              <a:tr h="165350">
                <a:tc>
                  <a:txBody>
                    <a:bodyPr/>
                    <a:lstStyle/>
                    <a:p>
                      <a:pPr algn="ctr">
                        <a:tabLst>
                          <a:tab pos="182880" algn="l"/>
                        </a:tabLst>
                      </a:pPr>
                      <a:r>
                        <a:rPr lang="en-US" sz="1400">
                          <a:effectLst/>
                        </a:rPr>
                        <a:t>K-Means</a:t>
                      </a:r>
                      <a:endParaRPr lang="ru-RU" sz="1400">
                        <a:effectLst/>
                        <a:latin typeface="Times New Roman" panose="02020603050405020304" pitchFamily="18" charset="0"/>
                        <a:ea typeface="SimSun" panose="02010600030101010101" pitchFamily="2" charset="-122"/>
                      </a:endParaRPr>
                    </a:p>
                  </a:txBody>
                  <a:tcPr marL="68580" marR="68580" marT="0" marB="0"/>
                </a:tc>
                <a:tc>
                  <a:txBody>
                    <a:bodyPr/>
                    <a:lstStyle/>
                    <a:p>
                      <a:pPr algn="ctr">
                        <a:tabLst>
                          <a:tab pos="182880" algn="l"/>
                        </a:tabLst>
                      </a:pPr>
                      <a:r>
                        <a:rPr lang="en-US" sz="1400" dirty="0" err="1">
                          <a:effectLst/>
                        </a:rPr>
                        <a:t>n_clusters</a:t>
                      </a:r>
                      <a:r>
                        <a:rPr lang="en-US" sz="1400" dirty="0">
                          <a:effectLst/>
                        </a:rPr>
                        <a:t> = 1400</a:t>
                      </a:r>
                      <a:endParaRPr lang="ru-RU" sz="1400" dirty="0">
                        <a:effectLst/>
                        <a:latin typeface="Times New Roman" panose="02020603050405020304" pitchFamily="18" charset="0"/>
                        <a:ea typeface="SimSun" panose="02010600030101010101" pitchFamily="2" charset="-122"/>
                      </a:endParaRPr>
                    </a:p>
                  </a:txBody>
                  <a:tcPr marL="68580" marR="68580" marT="0" marB="0"/>
                </a:tc>
                <a:tc>
                  <a:txBody>
                    <a:bodyPr/>
                    <a:lstStyle/>
                    <a:p>
                      <a:pPr algn="ctr">
                        <a:tabLst>
                          <a:tab pos="182880" algn="l"/>
                        </a:tabLst>
                      </a:pPr>
                      <a:r>
                        <a:rPr lang="en-US" sz="1400" dirty="0">
                          <a:effectLst/>
                        </a:rPr>
                        <a:t>0,2429</a:t>
                      </a:r>
                      <a:endParaRPr lang="ru-RU" sz="14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034453448"/>
                  </a:ext>
                </a:extLst>
              </a:tr>
            </a:tbl>
          </a:graphicData>
        </a:graphic>
      </p:graphicFrame>
      <p:sp>
        <p:nvSpPr>
          <p:cNvPr id="5" name="Rectangle 1">
            <a:extLst>
              <a:ext uri="{FF2B5EF4-FFF2-40B4-BE49-F238E27FC236}">
                <a16:creationId xmlns:a16="http://schemas.microsoft.com/office/drawing/2014/main" id="{F431404C-0794-47CE-B5EE-2253B37AA161}"/>
              </a:ext>
            </a:extLst>
          </p:cNvPr>
          <p:cNvSpPr>
            <a:spLocks noChangeArrowheads="1"/>
          </p:cNvSpPr>
          <p:nvPr/>
        </p:nvSpPr>
        <p:spPr bwMode="auto">
          <a:xfrm>
            <a:off x="563879" y="1212103"/>
            <a:ext cx="5448061"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82563" algn="l"/>
              </a:tabLst>
              <a:defRPr>
                <a:solidFill>
                  <a:schemeClr val="tx1"/>
                </a:solidFill>
                <a:latin typeface="Arial" panose="020B0604020202020204" pitchFamily="34" charset="0"/>
              </a:defRPr>
            </a:lvl1pPr>
            <a:lvl2pPr eaLnBrk="0" fontAlgn="base" hangingPunct="0">
              <a:spcBef>
                <a:spcPct val="0"/>
              </a:spcBef>
              <a:spcAft>
                <a:spcPct val="0"/>
              </a:spcAft>
              <a:tabLst>
                <a:tab pos="182563" algn="l"/>
              </a:tabLst>
              <a:defRPr>
                <a:solidFill>
                  <a:schemeClr val="tx1"/>
                </a:solidFill>
                <a:latin typeface="Arial" panose="020B0604020202020204" pitchFamily="34" charset="0"/>
              </a:defRPr>
            </a:lvl2pPr>
            <a:lvl3pPr eaLnBrk="0" fontAlgn="base" hangingPunct="0">
              <a:spcBef>
                <a:spcPct val="0"/>
              </a:spcBef>
              <a:spcAft>
                <a:spcPct val="0"/>
              </a:spcAft>
              <a:tabLst>
                <a:tab pos="182563" algn="l"/>
              </a:tabLst>
              <a:defRPr>
                <a:solidFill>
                  <a:schemeClr val="tx1"/>
                </a:solidFill>
                <a:latin typeface="Arial" panose="020B0604020202020204" pitchFamily="34" charset="0"/>
              </a:defRPr>
            </a:lvl3pPr>
            <a:lvl4pPr eaLnBrk="0" fontAlgn="base" hangingPunct="0">
              <a:spcBef>
                <a:spcPct val="0"/>
              </a:spcBef>
              <a:spcAft>
                <a:spcPct val="0"/>
              </a:spcAft>
              <a:tabLst>
                <a:tab pos="182563" algn="l"/>
              </a:tabLst>
              <a:defRPr>
                <a:solidFill>
                  <a:schemeClr val="tx1"/>
                </a:solidFill>
                <a:latin typeface="Arial" panose="020B0604020202020204" pitchFamily="34" charset="0"/>
              </a:defRPr>
            </a:lvl4pPr>
            <a:lvl5pPr eaLnBrk="0" fontAlgn="base" hangingPunct="0">
              <a:spcBef>
                <a:spcPct val="0"/>
              </a:spcBef>
              <a:spcAft>
                <a:spcPct val="0"/>
              </a:spcAft>
              <a:tabLst>
                <a:tab pos="182563" algn="l"/>
              </a:tabLst>
              <a:defRPr>
                <a:solidFill>
                  <a:schemeClr val="tx1"/>
                </a:solidFill>
                <a:latin typeface="Arial" panose="020B0604020202020204" pitchFamily="34" charset="0"/>
              </a:defRPr>
            </a:lvl5pPr>
            <a:lvl6pPr eaLnBrk="0" fontAlgn="base" hangingPunct="0">
              <a:spcBef>
                <a:spcPct val="0"/>
              </a:spcBef>
              <a:spcAft>
                <a:spcPct val="0"/>
              </a:spcAft>
              <a:tabLst>
                <a:tab pos="182563" algn="l"/>
              </a:tabLst>
              <a:defRPr>
                <a:solidFill>
                  <a:schemeClr val="tx1"/>
                </a:solidFill>
                <a:latin typeface="Arial" panose="020B0604020202020204" pitchFamily="34" charset="0"/>
              </a:defRPr>
            </a:lvl6pPr>
            <a:lvl7pPr eaLnBrk="0" fontAlgn="base" hangingPunct="0">
              <a:spcBef>
                <a:spcPct val="0"/>
              </a:spcBef>
              <a:spcAft>
                <a:spcPct val="0"/>
              </a:spcAft>
              <a:tabLst>
                <a:tab pos="182563" algn="l"/>
              </a:tabLst>
              <a:defRPr>
                <a:solidFill>
                  <a:schemeClr val="tx1"/>
                </a:solidFill>
                <a:latin typeface="Arial" panose="020B0604020202020204" pitchFamily="34" charset="0"/>
              </a:defRPr>
            </a:lvl7pPr>
            <a:lvl8pPr eaLnBrk="0" fontAlgn="base" hangingPunct="0">
              <a:spcBef>
                <a:spcPct val="0"/>
              </a:spcBef>
              <a:spcAft>
                <a:spcPct val="0"/>
              </a:spcAft>
              <a:tabLst>
                <a:tab pos="182563" algn="l"/>
              </a:tabLst>
              <a:defRPr>
                <a:solidFill>
                  <a:schemeClr val="tx1"/>
                </a:solidFill>
                <a:latin typeface="Arial" panose="020B0604020202020204" pitchFamily="34" charset="0"/>
              </a:defRPr>
            </a:lvl8pPr>
            <a:lvl9pPr eaLnBrk="0" fontAlgn="base" hangingPunct="0">
              <a:spcBef>
                <a:spcPct val="0"/>
              </a:spcBef>
              <a:spcAft>
                <a:spcPct val="0"/>
              </a:spcAft>
              <a:tabLst>
                <a:tab pos="182563"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182563" algn="l"/>
              </a:tabLst>
            </a:pPr>
            <a:r>
              <a:rPr kumimoji="0" lang="tr-TR" altLang="ru-RU" sz="1600" b="1" i="0" u="none" strike="noStrike" cap="none" normalizeH="0" baseline="0" dirty="0">
                <a:ln>
                  <a:noFill/>
                </a:ln>
                <a:solidFill>
                  <a:schemeClr val="tx1"/>
                </a:solidFill>
                <a:effectLst/>
                <a:ea typeface="SimSun" panose="02010600030101010101" pitchFamily="2" charset="-122"/>
                <a:cs typeface="Arial" panose="020B0604020202020204" pitchFamily="34" charset="0"/>
              </a:rPr>
              <a:t>Comparison of </a:t>
            </a:r>
            <a:r>
              <a:rPr kumimoji="0" lang="tr-TR" altLang="ru-RU" sz="1400" b="1" i="0" u="none" strike="noStrike" cap="none" normalizeH="0" baseline="0" dirty="0">
                <a:ln>
                  <a:noFill/>
                </a:ln>
                <a:solidFill>
                  <a:schemeClr val="tx1"/>
                </a:solidFill>
                <a:effectLst/>
                <a:ea typeface="SimSun" panose="02010600030101010101" pitchFamily="2" charset="-122"/>
                <a:cs typeface="Arial" panose="020B0604020202020204" pitchFamily="34" charset="0"/>
              </a:rPr>
              <a:t>clustering</a:t>
            </a:r>
            <a:r>
              <a:rPr kumimoji="0" lang="tr-TR" altLang="ru-RU" sz="1600" b="1" i="0" u="none" strike="noStrike" cap="none" normalizeH="0" baseline="0" dirty="0">
                <a:ln>
                  <a:noFill/>
                </a:ln>
                <a:solidFill>
                  <a:schemeClr val="tx1"/>
                </a:solidFill>
                <a:effectLst/>
                <a:ea typeface="SimSun" panose="02010600030101010101" pitchFamily="2" charset="-122"/>
                <a:cs typeface="Arial" panose="020B0604020202020204" pitchFamily="34" charset="0"/>
              </a:rPr>
              <a:t> techniques</a:t>
            </a:r>
            <a:r>
              <a:rPr kumimoji="0" lang="en-US" altLang="ru-RU" sz="1600" b="1" i="0" u="none" strike="noStrike" cap="none" normalizeH="0" baseline="0" dirty="0">
                <a:ln>
                  <a:noFill/>
                </a:ln>
                <a:solidFill>
                  <a:schemeClr val="tx1"/>
                </a:solidFill>
                <a:effectLst/>
                <a:ea typeface="SimSun" panose="02010600030101010101" pitchFamily="2" charset="-122"/>
                <a:cs typeface="Arial" panose="020B0604020202020204" pitchFamily="34" charset="0"/>
              </a:rPr>
              <a:t> before fine-tuning</a:t>
            </a:r>
            <a:endParaRPr kumimoji="0" lang="ru-RU" altLang="ru-RU" sz="1600" b="1"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82563" algn="l"/>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graphicFrame>
        <p:nvGraphicFramePr>
          <p:cNvPr id="6" name="Таблица 5">
            <a:extLst>
              <a:ext uri="{FF2B5EF4-FFF2-40B4-BE49-F238E27FC236}">
                <a16:creationId xmlns:a16="http://schemas.microsoft.com/office/drawing/2014/main" id="{11B6EF4F-E895-4430-A64F-C9CEF545E94D}"/>
              </a:ext>
            </a:extLst>
          </p:cNvPr>
          <p:cNvGraphicFramePr>
            <a:graphicFrameLocks noGrp="1"/>
          </p:cNvGraphicFramePr>
          <p:nvPr>
            <p:extLst>
              <p:ext uri="{D42A27DB-BD31-4B8C-83A1-F6EECF244321}">
                <p14:modId xmlns:p14="http://schemas.microsoft.com/office/powerpoint/2010/main" val="1378437089"/>
              </p:ext>
            </p:extLst>
          </p:nvPr>
        </p:nvGraphicFramePr>
        <p:xfrm>
          <a:off x="6310839" y="982190"/>
          <a:ext cx="5200133" cy="3688080"/>
        </p:xfrm>
        <a:graphic>
          <a:graphicData uri="http://schemas.openxmlformats.org/drawingml/2006/table">
            <a:tbl>
              <a:tblPr firstRow="1" firstCol="1" bandRow="1">
                <a:tableStyleId>{5C22544A-7EE6-4342-B048-85BDC9FD1C3A}</a:tableStyleId>
              </a:tblPr>
              <a:tblGrid>
                <a:gridCol w="1427369">
                  <a:extLst>
                    <a:ext uri="{9D8B030D-6E8A-4147-A177-3AD203B41FA5}">
                      <a16:colId xmlns:a16="http://schemas.microsoft.com/office/drawing/2014/main" val="3825167626"/>
                    </a:ext>
                  </a:extLst>
                </a:gridCol>
                <a:gridCol w="1113639">
                  <a:extLst>
                    <a:ext uri="{9D8B030D-6E8A-4147-A177-3AD203B41FA5}">
                      <a16:colId xmlns:a16="http://schemas.microsoft.com/office/drawing/2014/main" val="4116461247"/>
                    </a:ext>
                  </a:extLst>
                </a:gridCol>
                <a:gridCol w="1231756">
                  <a:extLst>
                    <a:ext uri="{9D8B030D-6E8A-4147-A177-3AD203B41FA5}">
                      <a16:colId xmlns:a16="http://schemas.microsoft.com/office/drawing/2014/main" val="1709259226"/>
                    </a:ext>
                  </a:extLst>
                </a:gridCol>
                <a:gridCol w="1427369">
                  <a:extLst>
                    <a:ext uri="{9D8B030D-6E8A-4147-A177-3AD203B41FA5}">
                      <a16:colId xmlns:a16="http://schemas.microsoft.com/office/drawing/2014/main" val="2160557817"/>
                    </a:ext>
                  </a:extLst>
                </a:gridCol>
              </a:tblGrid>
              <a:tr h="539913">
                <a:tc>
                  <a:txBody>
                    <a:bodyPr/>
                    <a:lstStyle/>
                    <a:p>
                      <a:pPr algn="ctr">
                        <a:tabLst>
                          <a:tab pos="182880" algn="l"/>
                        </a:tabLst>
                      </a:pPr>
                      <a:r>
                        <a:rPr lang="en-US" sz="1400" spc="-5" dirty="0">
                          <a:effectLst/>
                        </a:rPr>
                        <a:t>Embedding Model Fine-Tuning</a:t>
                      </a:r>
                      <a:endParaRPr lang="ru-RU" sz="1400" dirty="0">
                        <a:effectLst/>
                        <a:latin typeface="Times New Roman" panose="02020603050405020304" pitchFamily="18" charset="0"/>
                        <a:ea typeface="SimSun" panose="02010600030101010101" pitchFamily="2" charset="-122"/>
                      </a:endParaRPr>
                    </a:p>
                  </a:txBody>
                  <a:tcPr marL="54696" marR="54696" marT="0" marB="0" anchor="ctr"/>
                </a:tc>
                <a:tc>
                  <a:txBody>
                    <a:bodyPr/>
                    <a:lstStyle/>
                    <a:p>
                      <a:pPr algn="ctr">
                        <a:tabLst>
                          <a:tab pos="182880" algn="l"/>
                        </a:tabLst>
                      </a:pPr>
                      <a:r>
                        <a:rPr lang="x-none" sz="1400" spc="-5" dirty="0">
                          <a:effectLst/>
                        </a:rPr>
                        <a:t>Distance</a:t>
                      </a:r>
                      <a:endParaRPr lang="ru-RU" sz="1400" dirty="0">
                        <a:effectLst/>
                      </a:endParaRPr>
                    </a:p>
                    <a:p>
                      <a:pPr algn="ctr">
                        <a:tabLst>
                          <a:tab pos="182880" algn="l"/>
                        </a:tabLst>
                      </a:pPr>
                      <a:r>
                        <a:rPr lang="x-none" sz="1400" spc="-5" dirty="0">
                          <a:effectLst/>
                        </a:rPr>
                        <a:t>threshold</a:t>
                      </a:r>
                      <a:endParaRPr lang="ru-RU" sz="1400" dirty="0">
                        <a:effectLst/>
                        <a:latin typeface="Times New Roman" panose="02020603050405020304" pitchFamily="18" charset="0"/>
                        <a:ea typeface="SimSun" panose="02010600030101010101" pitchFamily="2" charset="-122"/>
                      </a:endParaRPr>
                    </a:p>
                  </a:txBody>
                  <a:tcPr marL="54696" marR="54696" marT="0" marB="0" anchor="ctr"/>
                </a:tc>
                <a:tc>
                  <a:txBody>
                    <a:bodyPr/>
                    <a:lstStyle/>
                    <a:p>
                      <a:pPr algn="ctr">
                        <a:tabLst>
                          <a:tab pos="182880" algn="l"/>
                        </a:tabLst>
                      </a:pPr>
                      <a:r>
                        <a:rPr lang="en-US" sz="1400" spc="-5" dirty="0">
                          <a:effectLst/>
                        </a:rPr>
                        <a:t>Number of clusters</a:t>
                      </a:r>
                      <a:endParaRPr lang="ru-RU" sz="1400" dirty="0">
                        <a:effectLst/>
                      </a:endParaRPr>
                    </a:p>
                    <a:p>
                      <a:pPr algn="ctr">
                        <a:tabLst>
                          <a:tab pos="182880" algn="l"/>
                        </a:tabLst>
                      </a:pPr>
                      <a:r>
                        <a:rPr lang="en-US" sz="1400" spc="-5" dirty="0">
                          <a:effectLst/>
                        </a:rPr>
                        <a:t> </a:t>
                      </a:r>
                      <a:endParaRPr lang="ru-RU" sz="1400" dirty="0">
                        <a:effectLst/>
                        <a:latin typeface="Times New Roman" panose="02020603050405020304" pitchFamily="18" charset="0"/>
                        <a:ea typeface="SimSun" panose="02010600030101010101" pitchFamily="2" charset="-122"/>
                      </a:endParaRPr>
                    </a:p>
                  </a:txBody>
                  <a:tcPr marL="54696" marR="54696" marT="0" marB="0" anchor="ctr"/>
                </a:tc>
                <a:tc>
                  <a:txBody>
                    <a:bodyPr/>
                    <a:lstStyle/>
                    <a:p>
                      <a:pPr algn="ctr">
                        <a:tabLst>
                          <a:tab pos="182880" algn="l"/>
                        </a:tabLst>
                      </a:pPr>
                      <a:r>
                        <a:rPr lang="en-US" sz="1400" spc="-5" dirty="0">
                          <a:effectLst/>
                        </a:rPr>
                        <a:t>Average Silhouette coefficient</a:t>
                      </a:r>
                      <a:endParaRPr lang="ru-RU" sz="1400" dirty="0">
                        <a:effectLst/>
                        <a:latin typeface="Times New Roman" panose="02020603050405020304" pitchFamily="18" charset="0"/>
                        <a:ea typeface="SimSun" panose="02010600030101010101" pitchFamily="2" charset="-122"/>
                      </a:endParaRPr>
                    </a:p>
                  </a:txBody>
                  <a:tcPr marL="54696" marR="54696" marT="0" marB="0" anchor="ctr"/>
                </a:tc>
                <a:extLst>
                  <a:ext uri="{0D108BD9-81ED-4DB2-BD59-A6C34878D82A}">
                    <a16:rowId xmlns:a16="http://schemas.microsoft.com/office/drawing/2014/main" val="1212227557"/>
                  </a:ext>
                </a:extLst>
              </a:tr>
              <a:tr h="179971">
                <a:tc rowSpan="7">
                  <a:txBody>
                    <a:bodyPr/>
                    <a:lstStyle/>
                    <a:p>
                      <a:pPr algn="ctr">
                        <a:tabLst>
                          <a:tab pos="291465" algn="l"/>
                        </a:tabLst>
                      </a:pPr>
                      <a:r>
                        <a:rPr lang="en-US" sz="1400" spc="-5" dirty="0">
                          <a:effectLst/>
                        </a:rPr>
                        <a:t>Before Fine-Tuning</a:t>
                      </a:r>
                      <a:endParaRPr lang="ru-RU" sz="1400" dirty="0">
                        <a:effectLst/>
                        <a:latin typeface="Times New Roman" panose="02020603050405020304" pitchFamily="18" charset="0"/>
                        <a:ea typeface="SimSun" panose="02010600030101010101" pitchFamily="2" charset="-122"/>
                      </a:endParaRPr>
                    </a:p>
                  </a:txBody>
                  <a:tcPr marL="54696" marR="54696" marT="0" marB="0" anchor="ctr"/>
                </a:tc>
                <a:tc>
                  <a:txBody>
                    <a:bodyPr/>
                    <a:lstStyle/>
                    <a:p>
                      <a:pPr algn="ctr">
                        <a:tabLst>
                          <a:tab pos="182880" algn="l"/>
                        </a:tabLst>
                      </a:pPr>
                      <a:r>
                        <a:rPr lang="x-none" sz="1400" spc="-5" dirty="0">
                          <a:effectLst/>
                        </a:rPr>
                        <a:t>0,2</a:t>
                      </a:r>
                      <a:endParaRPr lang="ru-RU" sz="1400" dirty="0">
                        <a:effectLst/>
                        <a:latin typeface="Times New Roman" panose="02020603050405020304" pitchFamily="18" charset="0"/>
                        <a:ea typeface="SimSun" panose="02010600030101010101" pitchFamily="2" charset="-122"/>
                      </a:endParaRPr>
                    </a:p>
                  </a:txBody>
                  <a:tcPr marL="54696" marR="54696" marT="0" marB="0" anchor="ctr"/>
                </a:tc>
                <a:tc>
                  <a:txBody>
                    <a:bodyPr/>
                    <a:lstStyle/>
                    <a:p>
                      <a:pPr algn="ctr">
                        <a:tabLst>
                          <a:tab pos="182880" algn="l"/>
                        </a:tabLst>
                      </a:pPr>
                      <a:r>
                        <a:rPr lang="en-US" sz="1400" spc="-5">
                          <a:effectLst/>
                        </a:rPr>
                        <a:t>1669</a:t>
                      </a:r>
                      <a:endParaRPr lang="ru-RU" sz="1400">
                        <a:effectLst/>
                        <a:latin typeface="Times New Roman" panose="02020603050405020304" pitchFamily="18" charset="0"/>
                        <a:ea typeface="SimSun" panose="02010600030101010101" pitchFamily="2" charset="-122"/>
                      </a:endParaRPr>
                    </a:p>
                  </a:txBody>
                  <a:tcPr marL="54696" marR="54696" marT="0" marB="0" anchor="ctr"/>
                </a:tc>
                <a:tc>
                  <a:txBody>
                    <a:bodyPr/>
                    <a:lstStyle/>
                    <a:p>
                      <a:pPr algn="ctr">
                        <a:tabLst>
                          <a:tab pos="182880" algn="l"/>
                        </a:tabLst>
                      </a:pPr>
                      <a:r>
                        <a:rPr lang="en-US" sz="1400" spc="-5">
                          <a:effectLst/>
                        </a:rPr>
                        <a:t>0,25506</a:t>
                      </a:r>
                      <a:endParaRPr lang="ru-RU" sz="1400">
                        <a:effectLst/>
                        <a:latin typeface="Times New Roman" panose="02020603050405020304" pitchFamily="18" charset="0"/>
                        <a:ea typeface="SimSun" panose="02010600030101010101" pitchFamily="2" charset="-122"/>
                      </a:endParaRPr>
                    </a:p>
                  </a:txBody>
                  <a:tcPr marL="54696" marR="54696" marT="0" marB="0" anchor="ctr"/>
                </a:tc>
                <a:extLst>
                  <a:ext uri="{0D108BD9-81ED-4DB2-BD59-A6C34878D82A}">
                    <a16:rowId xmlns:a16="http://schemas.microsoft.com/office/drawing/2014/main" val="1041355751"/>
                  </a:ext>
                </a:extLst>
              </a:tr>
              <a:tr h="179971">
                <a:tc vMerge="1">
                  <a:txBody>
                    <a:bodyPr/>
                    <a:lstStyle/>
                    <a:p>
                      <a:endParaRPr lang="ru-RU"/>
                    </a:p>
                  </a:txBody>
                  <a:tcPr/>
                </a:tc>
                <a:tc>
                  <a:txBody>
                    <a:bodyPr/>
                    <a:lstStyle/>
                    <a:p>
                      <a:pPr algn="ctr">
                        <a:tabLst>
                          <a:tab pos="182880" algn="l"/>
                        </a:tabLst>
                      </a:pPr>
                      <a:r>
                        <a:rPr lang="en-US" sz="1400" spc="-5">
                          <a:effectLst/>
                        </a:rPr>
                        <a:t>0,25</a:t>
                      </a:r>
                      <a:endParaRPr lang="ru-RU" sz="1400">
                        <a:effectLst/>
                        <a:latin typeface="Times New Roman" panose="02020603050405020304" pitchFamily="18" charset="0"/>
                        <a:ea typeface="SimSun" panose="02010600030101010101" pitchFamily="2" charset="-122"/>
                      </a:endParaRPr>
                    </a:p>
                  </a:txBody>
                  <a:tcPr marL="54696" marR="54696" marT="0" marB="0" anchor="ctr"/>
                </a:tc>
                <a:tc>
                  <a:txBody>
                    <a:bodyPr/>
                    <a:lstStyle/>
                    <a:p>
                      <a:pPr algn="ctr">
                        <a:tabLst>
                          <a:tab pos="182880" algn="l"/>
                        </a:tabLst>
                      </a:pPr>
                      <a:r>
                        <a:rPr lang="en-US" sz="1400" spc="-5" dirty="0">
                          <a:effectLst/>
                        </a:rPr>
                        <a:t>1335</a:t>
                      </a:r>
                      <a:endParaRPr lang="ru-RU" sz="1400" dirty="0">
                        <a:effectLst/>
                        <a:latin typeface="Times New Roman" panose="02020603050405020304" pitchFamily="18" charset="0"/>
                        <a:ea typeface="SimSun" panose="02010600030101010101" pitchFamily="2" charset="-122"/>
                      </a:endParaRPr>
                    </a:p>
                  </a:txBody>
                  <a:tcPr marL="54696" marR="54696" marT="0" marB="0" anchor="ctr"/>
                </a:tc>
                <a:tc>
                  <a:txBody>
                    <a:bodyPr/>
                    <a:lstStyle/>
                    <a:p>
                      <a:pPr algn="ctr">
                        <a:tabLst>
                          <a:tab pos="182880" algn="l"/>
                        </a:tabLst>
                      </a:pPr>
                      <a:r>
                        <a:rPr lang="en-US" sz="1400" spc="-5" dirty="0">
                          <a:effectLst/>
                        </a:rPr>
                        <a:t>0,27106</a:t>
                      </a:r>
                      <a:endParaRPr lang="ru-RU" sz="1400" dirty="0">
                        <a:effectLst/>
                        <a:latin typeface="Times New Roman" panose="02020603050405020304" pitchFamily="18" charset="0"/>
                        <a:ea typeface="SimSun" panose="02010600030101010101" pitchFamily="2" charset="-122"/>
                      </a:endParaRPr>
                    </a:p>
                  </a:txBody>
                  <a:tcPr marL="54696" marR="54696" marT="0" marB="0" anchor="ctr"/>
                </a:tc>
                <a:extLst>
                  <a:ext uri="{0D108BD9-81ED-4DB2-BD59-A6C34878D82A}">
                    <a16:rowId xmlns:a16="http://schemas.microsoft.com/office/drawing/2014/main" val="2082917266"/>
                  </a:ext>
                </a:extLst>
              </a:tr>
              <a:tr h="179971">
                <a:tc vMerge="1">
                  <a:txBody>
                    <a:bodyPr/>
                    <a:lstStyle/>
                    <a:p>
                      <a:endParaRPr lang="ru-RU"/>
                    </a:p>
                  </a:txBody>
                  <a:tcPr/>
                </a:tc>
                <a:tc>
                  <a:txBody>
                    <a:bodyPr/>
                    <a:lstStyle/>
                    <a:p>
                      <a:pPr algn="ctr">
                        <a:tabLst>
                          <a:tab pos="182880" algn="l"/>
                        </a:tabLst>
                      </a:pPr>
                      <a:r>
                        <a:rPr lang="x-none" sz="1400" spc="-5">
                          <a:effectLst/>
                        </a:rPr>
                        <a:t>0,27</a:t>
                      </a:r>
                      <a:endParaRPr lang="ru-RU" sz="1400">
                        <a:effectLst/>
                        <a:latin typeface="Times New Roman" panose="02020603050405020304" pitchFamily="18" charset="0"/>
                        <a:ea typeface="SimSun" panose="02010600030101010101" pitchFamily="2" charset="-122"/>
                      </a:endParaRPr>
                    </a:p>
                  </a:txBody>
                  <a:tcPr marL="54696" marR="54696" marT="0" marB="0" anchor="ctr"/>
                </a:tc>
                <a:tc>
                  <a:txBody>
                    <a:bodyPr/>
                    <a:lstStyle/>
                    <a:p>
                      <a:pPr algn="ctr">
                        <a:tabLst>
                          <a:tab pos="182880" algn="l"/>
                        </a:tabLst>
                      </a:pPr>
                      <a:r>
                        <a:rPr lang="en-US" sz="1400" spc="-5" dirty="0">
                          <a:effectLst/>
                        </a:rPr>
                        <a:t>1221</a:t>
                      </a:r>
                      <a:endParaRPr lang="ru-RU" sz="1400" dirty="0">
                        <a:effectLst/>
                        <a:latin typeface="Times New Roman" panose="02020603050405020304" pitchFamily="18" charset="0"/>
                        <a:ea typeface="SimSun" panose="02010600030101010101" pitchFamily="2" charset="-122"/>
                      </a:endParaRPr>
                    </a:p>
                  </a:txBody>
                  <a:tcPr marL="54696" marR="54696" marT="0" marB="0" anchor="ctr"/>
                </a:tc>
                <a:tc>
                  <a:txBody>
                    <a:bodyPr/>
                    <a:lstStyle/>
                    <a:p>
                      <a:pPr algn="ctr">
                        <a:tabLst>
                          <a:tab pos="182880" algn="l"/>
                        </a:tabLst>
                      </a:pPr>
                      <a:r>
                        <a:rPr lang="en-US" sz="1400" spc="-5" dirty="0">
                          <a:effectLst/>
                        </a:rPr>
                        <a:t>0,26728</a:t>
                      </a:r>
                      <a:endParaRPr lang="ru-RU" sz="1400" dirty="0">
                        <a:effectLst/>
                        <a:latin typeface="Times New Roman" panose="02020603050405020304" pitchFamily="18" charset="0"/>
                        <a:ea typeface="SimSun" panose="02010600030101010101" pitchFamily="2" charset="-122"/>
                      </a:endParaRPr>
                    </a:p>
                  </a:txBody>
                  <a:tcPr marL="54696" marR="54696" marT="0" marB="0" anchor="ctr"/>
                </a:tc>
                <a:extLst>
                  <a:ext uri="{0D108BD9-81ED-4DB2-BD59-A6C34878D82A}">
                    <a16:rowId xmlns:a16="http://schemas.microsoft.com/office/drawing/2014/main" val="1163785076"/>
                  </a:ext>
                </a:extLst>
              </a:tr>
              <a:tr h="179971">
                <a:tc vMerge="1">
                  <a:txBody>
                    <a:bodyPr/>
                    <a:lstStyle/>
                    <a:p>
                      <a:endParaRPr lang="ru-RU"/>
                    </a:p>
                  </a:txBody>
                  <a:tcPr/>
                </a:tc>
                <a:tc>
                  <a:txBody>
                    <a:bodyPr/>
                    <a:lstStyle/>
                    <a:p>
                      <a:pPr algn="ctr">
                        <a:tabLst>
                          <a:tab pos="182880" algn="l"/>
                        </a:tabLst>
                      </a:pPr>
                      <a:r>
                        <a:rPr lang="x-none" sz="1400" b="1" spc="-5" dirty="0">
                          <a:effectLst/>
                        </a:rPr>
                        <a:t>0,29</a:t>
                      </a:r>
                      <a:endParaRPr lang="ru-RU" sz="1400" b="1" dirty="0">
                        <a:effectLst/>
                        <a:latin typeface="Times New Roman" panose="02020603050405020304" pitchFamily="18" charset="0"/>
                        <a:ea typeface="SimSun" panose="02010600030101010101" pitchFamily="2" charset="-122"/>
                      </a:endParaRPr>
                    </a:p>
                  </a:txBody>
                  <a:tcPr marL="54696" marR="54696" marT="0" marB="0" anchor="ctr"/>
                </a:tc>
                <a:tc>
                  <a:txBody>
                    <a:bodyPr/>
                    <a:lstStyle/>
                    <a:p>
                      <a:pPr algn="ctr">
                        <a:tabLst>
                          <a:tab pos="182880" algn="l"/>
                        </a:tabLst>
                      </a:pPr>
                      <a:r>
                        <a:rPr lang="en-US" sz="1400" b="1" spc="-5" dirty="0">
                          <a:effectLst/>
                        </a:rPr>
                        <a:t>1121</a:t>
                      </a:r>
                      <a:endParaRPr lang="ru-RU" sz="1400" b="1" dirty="0">
                        <a:effectLst/>
                        <a:latin typeface="Times New Roman" panose="02020603050405020304" pitchFamily="18" charset="0"/>
                        <a:ea typeface="SimSun" panose="02010600030101010101" pitchFamily="2" charset="-122"/>
                      </a:endParaRPr>
                    </a:p>
                  </a:txBody>
                  <a:tcPr marL="54696" marR="54696" marT="0" marB="0" anchor="ctr"/>
                </a:tc>
                <a:tc>
                  <a:txBody>
                    <a:bodyPr/>
                    <a:lstStyle/>
                    <a:p>
                      <a:pPr algn="ctr">
                        <a:tabLst>
                          <a:tab pos="182880" algn="l"/>
                        </a:tabLst>
                      </a:pPr>
                      <a:r>
                        <a:rPr lang="en-US" sz="1600" b="1" spc="-5" dirty="0">
                          <a:effectLst/>
                        </a:rPr>
                        <a:t>0,27126</a:t>
                      </a:r>
                      <a:endParaRPr lang="ru-RU" sz="1600" b="1" dirty="0">
                        <a:effectLst/>
                        <a:latin typeface="Times New Roman" panose="02020603050405020304" pitchFamily="18" charset="0"/>
                        <a:ea typeface="SimSun" panose="02010600030101010101" pitchFamily="2" charset="-122"/>
                      </a:endParaRPr>
                    </a:p>
                  </a:txBody>
                  <a:tcPr marL="54696" marR="54696" marT="0" marB="0" anchor="ctr"/>
                </a:tc>
                <a:extLst>
                  <a:ext uri="{0D108BD9-81ED-4DB2-BD59-A6C34878D82A}">
                    <a16:rowId xmlns:a16="http://schemas.microsoft.com/office/drawing/2014/main" val="2208165254"/>
                  </a:ext>
                </a:extLst>
              </a:tr>
              <a:tr h="179971">
                <a:tc vMerge="1">
                  <a:txBody>
                    <a:bodyPr/>
                    <a:lstStyle/>
                    <a:p>
                      <a:endParaRPr lang="ru-RU"/>
                    </a:p>
                  </a:txBody>
                  <a:tcPr/>
                </a:tc>
                <a:tc>
                  <a:txBody>
                    <a:bodyPr/>
                    <a:lstStyle/>
                    <a:p>
                      <a:pPr algn="ctr">
                        <a:tabLst>
                          <a:tab pos="182880" algn="l"/>
                        </a:tabLst>
                      </a:pPr>
                      <a:r>
                        <a:rPr lang="x-none" sz="1400" spc="-5">
                          <a:effectLst/>
                        </a:rPr>
                        <a:t>0,31</a:t>
                      </a:r>
                      <a:endParaRPr lang="ru-RU" sz="1400">
                        <a:effectLst/>
                        <a:latin typeface="Times New Roman" panose="02020603050405020304" pitchFamily="18" charset="0"/>
                        <a:ea typeface="SimSun" panose="02010600030101010101" pitchFamily="2" charset="-122"/>
                      </a:endParaRPr>
                    </a:p>
                  </a:txBody>
                  <a:tcPr marL="54696" marR="54696" marT="0" marB="0" anchor="ctr"/>
                </a:tc>
                <a:tc>
                  <a:txBody>
                    <a:bodyPr/>
                    <a:lstStyle/>
                    <a:p>
                      <a:pPr algn="ctr">
                        <a:tabLst>
                          <a:tab pos="182880" algn="l"/>
                        </a:tabLst>
                      </a:pPr>
                      <a:r>
                        <a:rPr lang="x-none" sz="1400" spc="-5">
                          <a:effectLst/>
                        </a:rPr>
                        <a:t>1023</a:t>
                      </a:r>
                      <a:endParaRPr lang="ru-RU" sz="1400">
                        <a:effectLst/>
                        <a:latin typeface="Times New Roman" panose="02020603050405020304" pitchFamily="18" charset="0"/>
                        <a:ea typeface="SimSun" panose="02010600030101010101" pitchFamily="2" charset="-122"/>
                      </a:endParaRPr>
                    </a:p>
                  </a:txBody>
                  <a:tcPr marL="54696" marR="54696" marT="0" marB="0" anchor="ctr"/>
                </a:tc>
                <a:tc>
                  <a:txBody>
                    <a:bodyPr/>
                    <a:lstStyle/>
                    <a:p>
                      <a:pPr algn="ctr">
                        <a:tabLst>
                          <a:tab pos="182880" algn="l"/>
                        </a:tabLst>
                      </a:pPr>
                      <a:r>
                        <a:rPr lang="x-none" sz="1400" spc="-5" dirty="0">
                          <a:effectLst/>
                        </a:rPr>
                        <a:t>0,26873</a:t>
                      </a:r>
                      <a:endParaRPr lang="ru-RU" sz="1400" dirty="0">
                        <a:effectLst/>
                        <a:latin typeface="Times New Roman" panose="02020603050405020304" pitchFamily="18" charset="0"/>
                        <a:ea typeface="SimSun" panose="02010600030101010101" pitchFamily="2" charset="-122"/>
                      </a:endParaRPr>
                    </a:p>
                  </a:txBody>
                  <a:tcPr marL="54696" marR="54696" marT="0" marB="0" anchor="ctr"/>
                </a:tc>
                <a:extLst>
                  <a:ext uri="{0D108BD9-81ED-4DB2-BD59-A6C34878D82A}">
                    <a16:rowId xmlns:a16="http://schemas.microsoft.com/office/drawing/2014/main" val="48240270"/>
                  </a:ext>
                </a:extLst>
              </a:tr>
              <a:tr h="179971">
                <a:tc vMerge="1">
                  <a:txBody>
                    <a:bodyPr/>
                    <a:lstStyle/>
                    <a:p>
                      <a:endParaRPr lang="ru-RU"/>
                    </a:p>
                  </a:txBody>
                  <a:tcPr/>
                </a:tc>
                <a:tc>
                  <a:txBody>
                    <a:bodyPr/>
                    <a:lstStyle/>
                    <a:p>
                      <a:pPr algn="ctr">
                        <a:tabLst>
                          <a:tab pos="182880" algn="l"/>
                        </a:tabLst>
                      </a:pPr>
                      <a:r>
                        <a:rPr lang="en-US" sz="1400" spc="-5">
                          <a:effectLst/>
                        </a:rPr>
                        <a:t>0,4</a:t>
                      </a:r>
                      <a:endParaRPr lang="ru-RU" sz="1400">
                        <a:effectLst/>
                        <a:latin typeface="Times New Roman" panose="02020603050405020304" pitchFamily="18" charset="0"/>
                        <a:ea typeface="SimSun" panose="02010600030101010101" pitchFamily="2" charset="-122"/>
                      </a:endParaRPr>
                    </a:p>
                  </a:txBody>
                  <a:tcPr marL="54696" marR="54696" marT="0" marB="0" anchor="ctr"/>
                </a:tc>
                <a:tc>
                  <a:txBody>
                    <a:bodyPr/>
                    <a:lstStyle/>
                    <a:p>
                      <a:pPr algn="ctr">
                        <a:tabLst>
                          <a:tab pos="182880" algn="l"/>
                        </a:tabLst>
                      </a:pPr>
                      <a:r>
                        <a:rPr lang="x-none" sz="1400" spc="-5">
                          <a:effectLst/>
                        </a:rPr>
                        <a:t>636</a:t>
                      </a:r>
                      <a:endParaRPr lang="ru-RU" sz="1400">
                        <a:effectLst/>
                        <a:latin typeface="Times New Roman" panose="02020603050405020304" pitchFamily="18" charset="0"/>
                        <a:ea typeface="SimSun" panose="02010600030101010101" pitchFamily="2" charset="-122"/>
                      </a:endParaRPr>
                    </a:p>
                  </a:txBody>
                  <a:tcPr marL="54696" marR="54696" marT="0" marB="0" anchor="ctr"/>
                </a:tc>
                <a:tc>
                  <a:txBody>
                    <a:bodyPr/>
                    <a:lstStyle/>
                    <a:p>
                      <a:pPr algn="ctr">
                        <a:tabLst>
                          <a:tab pos="182880" algn="l"/>
                        </a:tabLst>
                      </a:pPr>
                      <a:r>
                        <a:rPr lang="x-none" sz="1400" spc="-5" dirty="0">
                          <a:effectLst/>
                        </a:rPr>
                        <a:t>0,23460</a:t>
                      </a:r>
                      <a:endParaRPr lang="ru-RU" sz="1400" dirty="0">
                        <a:effectLst/>
                        <a:latin typeface="Times New Roman" panose="02020603050405020304" pitchFamily="18" charset="0"/>
                        <a:ea typeface="SimSun" panose="02010600030101010101" pitchFamily="2" charset="-122"/>
                      </a:endParaRPr>
                    </a:p>
                  </a:txBody>
                  <a:tcPr marL="54696" marR="54696" marT="0" marB="0" anchor="ctr"/>
                </a:tc>
                <a:extLst>
                  <a:ext uri="{0D108BD9-81ED-4DB2-BD59-A6C34878D82A}">
                    <a16:rowId xmlns:a16="http://schemas.microsoft.com/office/drawing/2014/main" val="1020612885"/>
                  </a:ext>
                </a:extLst>
              </a:tr>
              <a:tr h="179971">
                <a:tc vMerge="1">
                  <a:txBody>
                    <a:bodyPr/>
                    <a:lstStyle/>
                    <a:p>
                      <a:endParaRPr lang="ru-RU"/>
                    </a:p>
                  </a:txBody>
                  <a:tcPr/>
                </a:tc>
                <a:tc>
                  <a:txBody>
                    <a:bodyPr/>
                    <a:lstStyle/>
                    <a:p>
                      <a:pPr algn="ctr">
                        <a:tabLst>
                          <a:tab pos="182880" algn="l"/>
                        </a:tabLst>
                      </a:pPr>
                      <a:r>
                        <a:rPr lang="x-none" sz="1400" spc="-5" dirty="0">
                          <a:effectLst/>
                        </a:rPr>
                        <a:t>0,5</a:t>
                      </a:r>
                      <a:endParaRPr lang="ru-RU" sz="1400" dirty="0">
                        <a:effectLst/>
                        <a:latin typeface="Times New Roman" panose="02020603050405020304" pitchFamily="18" charset="0"/>
                        <a:ea typeface="SimSun" panose="02010600030101010101" pitchFamily="2" charset="-122"/>
                      </a:endParaRPr>
                    </a:p>
                  </a:txBody>
                  <a:tcPr marL="54696" marR="54696" marT="0" marB="0" anchor="ctr"/>
                </a:tc>
                <a:tc>
                  <a:txBody>
                    <a:bodyPr/>
                    <a:lstStyle/>
                    <a:p>
                      <a:pPr algn="ctr">
                        <a:tabLst>
                          <a:tab pos="182880" algn="l"/>
                        </a:tabLst>
                      </a:pPr>
                      <a:r>
                        <a:rPr lang="x-none" sz="1400" spc="-5">
                          <a:effectLst/>
                        </a:rPr>
                        <a:t>357</a:t>
                      </a:r>
                      <a:endParaRPr lang="ru-RU" sz="1400">
                        <a:effectLst/>
                        <a:latin typeface="Times New Roman" panose="02020603050405020304" pitchFamily="18" charset="0"/>
                        <a:ea typeface="SimSun" panose="02010600030101010101" pitchFamily="2" charset="-122"/>
                      </a:endParaRPr>
                    </a:p>
                  </a:txBody>
                  <a:tcPr marL="54696" marR="54696" marT="0" marB="0" anchor="ctr"/>
                </a:tc>
                <a:tc>
                  <a:txBody>
                    <a:bodyPr/>
                    <a:lstStyle/>
                    <a:p>
                      <a:pPr algn="ctr">
                        <a:tabLst>
                          <a:tab pos="182880" algn="l"/>
                        </a:tabLst>
                      </a:pPr>
                      <a:r>
                        <a:rPr lang="x-none" sz="1400" spc="-5" dirty="0">
                          <a:effectLst/>
                        </a:rPr>
                        <a:t>0,17152</a:t>
                      </a:r>
                      <a:endParaRPr lang="ru-RU" sz="1400" dirty="0">
                        <a:effectLst/>
                        <a:latin typeface="Times New Roman" panose="02020603050405020304" pitchFamily="18" charset="0"/>
                        <a:ea typeface="SimSun" panose="02010600030101010101" pitchFamily="2" charset="-122"/>
                      </a:endParaRPr>
                    </a:p>
                  </a:txBody>
                  <a:tcPr marL="54696" marR="54696" marT="0" marB="0" anchor="ctr"/>
                </a:tc>
                <a:extLst>
                  <a:ext uri="{0D108BD9-81ED-4DB2-BD59-A6C34878D82A}">
                    <a16:rowId xmlns:a16="http://schemas.microsoft.com/office/drawing/2014/main" val="3482377727"/>
                  </a:ext>
                </a:extLst>
              </a:tr>
              <a:tr h="179971">
                <a:tc rowSpan="7">
                  <a:txBody>
                    <a:bodyPr/>
                    <a:lstStyle/>
                    <a:p>
                      <a:pPr algn="ctr">
                        <a:tabLst>
                          <a:tab pos="297180" algn="l"/>
                        </a:tabLst>
                      </a:pPr>
                      <a:r>
                        <a:rPr lang="en-US" sz="1400" spc="-5">
                          <a:effectLst/>
                        </a:rPr>
                        <a:t>After Fine-Tuning</a:t>
                      </a:r>
                      <a:endParaRPr lang="ru-RU" sz="1400">
                        <a:effectLst/>
                        <a:latin typeface="Times New Roman" panose="02020603050405020304" pitchFamily="18" charset="0"/>
                        <a:ea typeface="SimSun" panose="02010600030101010101" pitchFamily="2" charset="-122"/>
                      </a:endParaRPr>
                    </a:p>
                  </a:txBody>
                  <a:tcPr marL="54696" marR="54696" marT="0" marB="0" anchor="ctr"/>
                </a:tc>
                <a:tc>
                  <a:txBody>
                    <a:bodyPr/>
                    <a:lstStyle/>
                    <a:p>
                      <a:pPr algn="ctr">
                        <a:tabLst>
                          <a:tab pos="182880" algn="l"/>
                        </a:tabLst>
                      </a:pPr>
                      <a:r>
                        <a:rPr lang="x-none" sz="1400" spc="-5">
                          <a:effectLst/>
                        </a:rPr>
                        <a:t>0,3</a:t>
                      </a:r>
                      <a:endParaRPr lang="ru-RU" sz="1400">
                        <a:effectLst/>
                        <a:latin typeface="Times New Roman" panose="02020603050405020304" pitchFamily="18" charset="0"/>
                        <a:ea typeface="SimSun" panose="02010600030101010101" pitchFamily="2" charset="-122"/>
                      </a:endParaRPr>
                    </a:p>
                  </a:txBody>
                  <a:tcPr marL="54696" marR="54696" marT="0" marB="0" anchor="ctr"/>
                </a:tc>
                <a:tc>
                  <a:txBody>
                    <a:bodyPr/>
                    <a:lstStyle/>
                    <a:p>
                      <a:pPr algn="ctr">
                        <a:tabLst>
                          <a:tab pos="182880" algn="l"/>
                        </a:tabLst>
                      </a:pPr>
                      <a:r>
                        <a:rPr lang="x-none" sz="1400" spc="-5">
                          <a:effectLst/>
                        </a:rPr>
                        <a:t>1779</a:t>
                      </a:r>
                      <a:endParaRPr lang="ru-RU" sz="1400">
                        <a:effectLst/>
                        <a:latin typeface="Times New Roman" panose="02020603050405020304" pitchFamily="18" charset="0"/>
                        <a:ea typeface="SimSun" panose="02010600030101010101" pitchFamily="2" charset="-122"/>
                      </a:endParaRPr>
                    </a:p>
                  </a:txBody>
                  <a:tcPr marL="54696" marR="54696" marT="0" marB="0" anchor="ctr"/>
                </a:tc>
                <a:tc>
                  <a:txBody>
                    <a:bodyPr/>
                    <a:lstStyle/>
                    <a:p>
                      <a:pPr algn="ctr">
                        <a:tabLst>
                          <a:tab pos="182880" algn="l"/>
                        </a:tabLst>
                      </a:pPr>
                      <a:r>
                        <a:rPr lang="x-none" sz="1400" spc="-5" dirty="0">
                          <a:effectLst/>
                        </a:rPr>
                        <a:t>0,278 </a:t>
                      </a:r>
                      <a:r>
                        <a:rPr lang="en-US" sz="1400" spc="-5" dirty="0">
                          <a:effectLst/>
                        </a:rPr>
                        <a:t>1</a:t>
                      </a:r>
                      <a:endParaRPr lang="ru-RU" sz="1400" dirty="0">
                        <a:effectLst/>
                        <a:latin typeface="Times New Roman" panose="02020603050405020304" pitchFamily="18" charset="0"/>
                        <a:ea typeface="SimSun" panose="02010600030101010101" pitchFamily="2" charset="-122"/>
                      </a:endParaRPr>
                    </a:p>
                  </a:txBody>
                  <a:tcPr marL="54696" marR="54696" marT="0" marB="0" anchor="ctr"/>
                </a:tc>
                <a:extLst>
                  <a:ext uri="{0D108BD9-81ED-4DB2-BD59-A6C34878D82A}">
                    <a16:rowId xmlns:a16="http://schemas.microsoft.com/office/drawing/2014/main" val="1969247354"/>
                  </a:ext>
                </a:extLst>
              </a:tr>
              <a:tr h="179971">
                <a:tc vMerge="1">
                  <a:txBody>
                    <a:bodyPr/>
                    <a:lstStyle/>
                    <a:p>
                      <a:endParaRPr lang="ru-RU"/>
                    </a:p>
                  </a:txBody>
                  <a:tcPr/>
                </a:tc>
                <a:tc>
                  <a:txBody>
                    <a:bodyPr/>
                    <a:lstStyle/>
                    <a:p>
                      <a:pPr algn="ctr">
                        <a:tabLst>
                          <a:tab pos="182880" algn="l"/>
                        </a:tabLst>
                      </a:pPr>
                      <a:r>
                        <a:rPr lang="x-none" sz="1400" spc="-5">
                          <a:effectLst/>
                        </a:rPr>
                        <a:t>0,32</a:t>
                      </a:r>
                      <a:endParaRPr lang="ru-RU" sz="1400">
                        <a:effectLst/>
                        <a:latin typeface="Times New Roman" panose="02020603050405020304" pitchFamily="18" charset="0"/>
                        <a:ea typeface="SimSun" panose="02010600030101010101" pitchFamily="2" charset="-122"/>
                      </a:endParaRPr>
                    </a:p>
                  </a:txBody>
                  <a:tcPr marL="54696" marR="54696" marT="0" marB="0" anchor="ctr"/>
                </a:tc>
                <a:tc>
                  <a:txBody>
                    <a:bodyPr/>
                    <a:lstStyle/>
                    <a:p>
                      <a:pPr algn="ctr">
                        <a:tabLst>
                          <a:tab pos="182880" algn="l"/>
                        </a:tabLst>
                      </a:pPr>
                      <a:r>
                        <a:rPr lang="x-none" sz="1400" spc="-5">
                          <a:effectLst/>
                        </a:rPr>
                        <a:t>1676</a:t>
                      </a:r>
                      <a:endParaRPr lang="ru-RU" sz="1400">
                        <a:effectLst/>
                        <a:latin typeface="Times New Roman" panose="02020603050405020304" pitchFamily="18" charset="0"/>
                        <a:ea typeface="SimSun" panose="02010600030101010101" pitchFamily="2" charset="-122"/>
                      </a:endParaRPr>
                    </a:p>
                  </a:txBody>
                  <a:tcPr marL="54696" marR="54696" marT="0" marB="0" anchor="ctr"/>
                </a:tc>
                <a:tc>
                  <a:txBody>
                    <a:bodyPr/>
                    <a:lstStyle/>
                    <a:p>
                      <a:pPr algn="ctr">
                        <a:tabLst>
                          <a:tab pos="182880" algn="l"/>
                        </a:tabLst>
                      </a:pPr>
                      <a:r>
                        <a:rPr lang="x-none" sz="1400" spc="-5" dirty="0">
                          <a:effectLst/>
                        </a:rPr>
                        <a:t>0,2806</a:t>
                      </a:r>
                      <a:endParaRPr lang="ru-RU" sz="1400" dirty="0">
                        <a:effectLst/>
                        <a:latin typeface="Times New Roman" panose="02020603050405020304" pitchFamily="18" charset="0"/>
                        <a:ea typeface="SimSun" panose="02010600030101010101" pitchFamily="2" charset="-122"/>
                      </a:endParaRPr>
                    </a:p>
                  </a:txBody>
                  <a:tcPr marL="54696" marR="54696" marT="0" marB="0" anchor="ctr"/>
                </a:tc>
                <a:extLst>
                  <a:ext uri="{0D108BD9-81ED-4DB2-BD59-A6C34878D82A}">
                    <a16:rowId xmlns:a16="http://schemas.microsoft.com/office/drawing/2014/main" val="1587021869"/>
                  </a:ext>
                </a:extLst>
              </a:tr>
              <a:tr h="179971">
                <a:tc vMerge="1">
                  <a:txBody>
                    <a:bodyPr/>
                    <a:lstStyle/>
                    <a:p>
                      <a:endParaRPr lang="ru-RU"/>
                    </a:p>
                  </a:txBody>
                  <a:tcPr/>
                </a:tc>
                <a:tc>
                  <a:txBody>
                    <a:bodyPr/>
                    <a:lstStyle/>
                    <a:p>
                      <a:pPr algn="ctr">
                        <a:tabLst>
                          <a:tab pos="182880" algn="l"/>
                        </a:tabLst>
                      </a:pPr>
                      <a:r>
                        <a:rPr lang="x-none" sz="1400" spc="-5">
                          <a:effectLst/>
                        </a:rPr>
                        <a:t>0,35</a:t>
                      </a:r>
                      <a:endParaRPr lang="ru-RU" sz="1400">
                        <a:effectLst/>
                        <a:latin typeface="Times New Roman" panose="02020603050405020304" pitchFamily="18" charset="0"/>
                        <a:ea typeface="SimSun" panose="02010600030101010101" pitchFamily="2" charset="-122"/>
                      </a:endParaRPr>
                    </a:p>
                  </a:txBody>
                  <a:tcPr marL="54696" marR="54696" marT="0" marB="0" anchor="ctr"/>
                </a:tc>
                <a:tc>
                  <a:txBody>
                    <a:bodyPr/>
                    <a:lstStyle/>
                    <a:p>
                      <a:pPr algn="ctr">
                        <a:tabLst>
                          <a:tab pos="182880" algn="l"/>
                        </a:tabLst>
                      </a:pPr>
                      <a:r>
                        <a:rPr lang="x-none" sz="1400" spc="-5">
                          <a:effectLst/>
                        </a:rPr>
                        <a:t>1523</a:t>
                      </a:r>
                      <a:endParaRPr lang="ru-RU" sz="1400">
                        <a:effectLst/>
                        <a:latin typeface="Times New Roman" panose="02020603050405020304" pitchFamily="18" charset="0"/>
                        <a:ea typeface="SimSun" panose="02010600030101010101" pitchFamily="2" charset="-122"/>
                      </a:endParaRPr>
                    </a:p>
                  </a:txBody>
                  <a:tcPr marL="54696" marR="54696" marT="0" marB="0" anchor="ctr"/>
                </a:tc>
                <a:tc>
                  <a:txBody>
                    <a:bodyPr/>
                    <a:lstStyle/>
                    <a:p>
                      <a:pPr algn="ctr">
                        <a:tabLst>
                          <a:tab pos="182880" algn="l"/>
                        </a:tabLst>
                      </a:pPr>
                      <a:r>
                        <a:rPr lang="x-none" sz="1400" spc="-5" dirty="0">
                          <a:effectLst/>
                        </a:rPr>
                        <a:t>0,2823</a:t>
                      </a:r>
                      <a:endParaRPr lang="ru-RU" sz="1400" dirty="0">
                        <a:effectLst/>
                        <a:latin typeface="Times New Roman" panose="02020603050405020304" pitchFamily="18" charset="0"/>
                        <a:ea typeface="SimSun" panose="02010600030101010101" pitchFamily="2" charset="-122"/>
                      </a:endParaRPr>
                    </a:p>
                  </a:txBody>
                  <a:tcPr marL="54696" marR="54696" marT="0" marB="0" anchor="ctr"/>
                </a:tc>
                <a:extLst>
                  <a:ext uri="{0D108BD9-81ED-4DB2-BD59-A6C34878D82A}">
                    <a16:rowId xmlns:a16="http://schemas.microsoft.com/office/drawing/2014/main" val="2708501486"/>
                  </a:ext>
                </a:extLst>
              </a:tr>
              <a:tr h="179971">
                <a:tc vMerge="1">
                  <a:txBody>
                    <a:bodyPr/>
                    <a:lstStyle/>
                    <a:p>
                      <a:endParaRPr lang="ru-RU"/>
                    </a:p>
                  </a:txBody>
                  <a:tcPr/>
                </a:tc>
                <a:tc>
                  <a:txBody>
                    <a:bodyPr/>
                    <a:lstStyle/>
                    <a:p>
                      <a:pPr algn="ctr">
                        <a:tabLst>
                          <a:tab pos="182880" algn="l"/>
                        </a:tabLst>
                      </a:pPr>
                      <a:r>
                        <a:rPr lang="x-none" sz="1400" b="1" spc="-5" dirty="0">
                          <a:effectLst/>
                        </a:rPr>
                        <a:t>0,37</a:t>
                      </a:r>
                      <a:endParaRPr lang="ru-RU" sz="1400" b="1" dirty="0">
                        <a:effectLst/>
                        <a:latin typeface="Times New Roman" panose="02020603050405020304" pitchFamily="18" charset="0"/>
                        <a:ea typeface="SimSun" panose="02010600030101010101" pitchFamily="2" charset="-122"/>
                      </a:endParaRPr>
                    </a:p>
                  </a:txBody>
                  <a:tcPr marL="54696" marR="54696" marT="0" marB="0" anchor="ctr"/>
                </a:tc>
                <a:tc>
                  <a:txBody>
                    <a:bodyPr/>
                    <a:lstStyle/>
                    <a:p>
                      <a:pPr algn="ctr">
                        <a:tabLst>
                          <a:tab pos="182880" algn="l"/>
                        </a:tabLst>
                      </a:pPr>
                      <a:r>
                        <a:rPr lang="x-none" sz="1400" b="1" spc="-5" dirty="0">
                          <a:effectLst/>
                        </a:rPr>
                        <a:t>1407</a:t>
                      </a:r>
                      <a:endParaRPr lang="ru-RU" sz="1400" b="1" dirty="0">
                        <a:effectLst/>
                        <a:latin typeface="Times New Roman" panose="02020603050405020304" pitchFamily="18" charset="0"/>
                        <a:ea typeface="SimSun" panose="02010600030101010101" pitchFamily="2" charset="-122"/>
                      </a:endParaRPr>
                    </a:p>
                  </a:txBody>
                  <a:tcPr marL="54696" marR="54696" marT="0" marB="0" anchor="ctr"/>
                </a:tc>
                <a:tc>
                  <a:txBody>
                    <a:bodyPr/>
                    <a:lstStyle/>
                    <a:p>
                      <a:pPr algn="ctr">
                        <a:tabLst>
                          <a:tab pos="182880" algn="l"/>
                        </a:tabLst>
                      </a:pPr>
                      <a:r>
                        <a:rPr lang="x-none" sz="1600" b="1" spc="-5" dirty="0">
                          <a:effectLst/>
                        </a:rPr>
                        <a:t>0,2851</a:t>
                      </a:r>
                      <a:endParaRPr lang="ru-RU" sz="1600" b="1" dirty="0">
                        <a:effectLst/>
                        <a:latin typeface="Times New Roman" panose="02020603050405020304" pitchFamily="18" charset="0"/>
                        <a:ea typeface="SimSun" panose="02010600030101010101" pitchFamily="2" charset="-122"/>
                      </a:endParaRPr>
                    </a:p>
                  </a:txBody>
                  <a:tcPr marL="54696" marR="54696" marT="0" marB="0" anchor="ctr"/>
                </a:tc>
                <a:extLst>
                  <a:ext uri="{0D108BD9-81ED-4DB2-BD59-A6C34878D82A}">
                    <a16:rowId xmlns:a16="http://schemas.microsoft.com/office/drawing/2014/main" val="3722740223"/>
                  </a:ext>
                </a:extLst>
              </a:tr>
              <a:tr h="179971">
                <a:tc vMerge="1">
                  <a:txBody>
                    <a:bodyPr/>
                    <a:lstStyle/>
                    <a:p>
                      <a:endParaRPr lang="ru-RU"/>
                    </a:p>
                  </a:txBody>
                  <a:tcPr/>
                </a:tc>
                <a:tc>
                  <a:txBody>
                    <a:bodyPr/>
                    <a:lstStyle/>
                    <a:p>
                      <a:pPr algn="ctr">
                        <a:tabLst>
                          <a:tab pos="182880" algn="l"/>
                        </a:tabLst>
                      </a:pPr>
                      <a:r>
                        <a:rPr lang="x-none" sz="1400" spc="-5">
                          <a:effectLst/>
                        </a:rPr>
                        <a:t>0,4</a:t>
                      </a:r>
                      <a:endParaRPr lang="ru-RU" sz="1400">
                        <a:effectLst/>
                        <a:latin typeface="Times New Roman" panose="02020603050405020304" pitchFamily="18" charset="0"/>
                        <a:ea typeface="SimSun" panose="02010600030101010101" pitchFamily="2" charset="-122"/>
                      </a:endParaRPr>
                    </a:p>
                  </a:txBody>
                  <a:tcPr marL="54696" marR="54696" marT="0" marB="0" anchor="ctr"/>
                </a:tc>
                <a:tc>
                  <a:txBody>
                    <a:bodyPr/>
                    <a:lstStyle/>
                    <a:p>
                      <a:pPr algn="ctr">
                        <a:tabLst>
                          <a:tab pos="182880" algn="l"/>
                        </a:tabLst>
                      </a:pPr>
                      <a:r>
                        <a:rPr lang="x-none" sz="1400" spc="-5">
                          <a:effectLst/>
                        </a:rPr>
                        <a:t>1272</a:t>
                      </a:r>
                      <a:endParaRPr lang="ru-RU" sz="1400">
                        <a:effectLst/>
                        <a:latin typeface="Times New Roman" panose="02020603050405020304" pitchFamily="18" charset="0"/>
                        <a:ea typeface="SimSun" panose="02010600030101010101" pitchFamily="2" charset="-122"/>
                      </a:endParaRPr>
                    </a:p>
                  </a:txBody>
                  <a:tcPr marL="54696" marR="54696" marT="0" marB="0" anchor="ctr"/>
                </a:tc>
                <a:tc>
                  <a:txBody>
                    <a:bodyPr/>
                    <a:lstStyle/>
                    <a:p>
                      <a:pPr algn="ctr">
                        <a:tabLst>
                          <a:tab pos="182880" algn="l"/>
                        </a:tabLst>
                      </a:pPr>
                      <a:r>
                        <a:rPr lang="x-none" sz="1400" spc="-5" dirty="0">
                          <a:effectLst/>
                        </a:rPr>
                        <a:t>0,2821</a:t>
                      </a:r>
                      <a:endParaRPr lang="ru-RU" sz="1400" dirty="0">
                        <a:effectLst/>
                        <a:latin typeface="Times New Roman" panose="02020603050405020304" pitchFamily="18" charset="0"/>
                        <a:ea typeface="SimSun" panose="02010600030101010101" pitchFamily="2" charset="-122"/>
                      </a:endParaRPr>
                    </a:p>
                  </a:txBody>
                  <a:tcPr marL="54696" marR="54696" marT="0" marB="0" anchor="ctr"/>
                </a:tc>
                <a:extLst>
                  <a:ext uri="{0D108BD9-81ED-4DB2-BD59-A6C34878D82A}">
                    <a16:rowId xmlns:a16="http://schemas.microsoft.com/office/drawing/2014/main" val="87947297"/>
                  </a:ext>
                </a:extLst>
              </a:tr>
              <a:tr h="179971">
                <a:tc vMerge="1">
                  <a:txBody>
                    <a:bodyPr/>
                    <a:lstStyle/>
                    <a:p>
                      <a:endParaRPr lang="ru-RU"/>
                    </a:p>
                  </a:txBody>
                  <a:tcPr/>
                </a:tc>
                <a:tc>
                  <a:txBody>
                    <a:bodyPr/>
                    <a:lstStyle/>
                    <a:p>
                      <a:pPr algn="ctr">
                        <a:tabLst>
                          <a:tab pos="182880" algn="l"/>
                        </a:tabLst>
                      </a:pPr>
                      <a:r>
                        <a:rPr lang="x-none" sz="1400" spc="-5">
                          <a:effectLst/>
                        </a:rPr>
                        <a:t>0,44</a:t>
                      </a:r>
                      <a:endParaRPr lang="ru-RU" sz="1400">
                        <a:effectLst/>
                        <a:latin typeface="Times New Roman" panose="02020603050405020304" pitchFamily="18" charset="0"/>
                        <a:ea typeface="SimSun" panose="02010600030101010101" pitchFamily="2" charset="-122"/>
                      </a:endParaRPr>
                    </a:p>
                  </a:txBody>
                  <a:tcPr marL="54696" marR="54696" marT="0" marB="0" anchor="ctr"/>
                </a:tc>
                <a:tc>
                  <a:txBody>
                    <a:bodyPr/>
                    <a:lstStyle/>
                    <a:p>
                      <a:pPr algn="ctr">
                        <a:tabLst>
                          <a:tab pos="182880" algn="l"/>
                        </a:tabLst>
                      </a:pPr>
                      <a:r>
                        <a:rPr lang="x-none" sz="1400" spc="-5">
                          <a:effectLst/>
                        </a:rPr>
                        <a:t>1111</a:t>
                      </a:r>
                      <a:endParaRPr lang="ru-RU" sz="1400">
                        <a:effectLst/>
                        <a:latin typeface="Times New Roman" panose="02020603050405020304" pitchFamily="18" charset="0"/>
                        <a:ea typeface="SimSun" panose="02010600030101010101" pitchFamily="2" charset="-122"/>
                      </a:endParaRPr>
                    </a:p>
                  </a:txBody>
                  <a:tcPr marL="54696" marR="54696" marT="0" marB="0" anchor="ctr"/>
                </a:tc>
                <a:tc>
                  <a:txBody>
                    <a:bodyPr/>
                    <a:lstStyle/>
                    <a:p>
                      <a:pPr algn="ctr">
                        <a:tabLst>
                          <a:tab pos="182880" algn="l"/>
                        </a:tabLst>
                      </a:pPr>
                      <a:r>
                        <a:rPr lang="x-none" sz="1400" spc="-5" dirty="0">
                          <a:effectLst/>
                        </a:rPr>
                        <a:t>0,275</a:t>
                      </a:r>
                      <a:r>
                        <a:rPr lang="en-US" sz="1400" spc="-5" dirty="0">
                          <a:effectLst/>
                        </a:rPr>
                        <a:t>3</a:t>
                      </a:r>
                      <a:endParaRPr lang="ru-RU" sz="1400" dirty="0">
                        <a:effectLst/>
                        <a:latin typeface="Times New Roman" panose="02020603050405020304" pitchFamily="18" charset="0"/>
                        <a:ea typeface="SimSun" panose="02010600030101010101" pitchFamily="2" charset="-122"/>
                      </a:endParaRPr>
                    </a:p>
                  </a:txBody>
                  <a:tcPr marL="54696" marR="54696" marT="0" marB="0" anchor="ctr"/>
                </a:tc>
                <a:extLst>
                  <a:ext uri="{0D108BD9-81ED-4DB2-BD59-A6C34878D82A}">
                    <a16:rowId xmlns:a16="http://schemas.microsoft.com/office/drawing/2014/main" val="1747417033"/>
                  </a:ext>
                </a:extLst>
              </a:tr>
              <a:tr h="179971">
                <a:tc vMerge="1">
                  <a:txBody>
                    <a:bodyPr/>
                    <a:lstStyle/>
                    <a:p>
                      <a:endParaRPr lang="ru-RU"/>
                    </a:p>
                  </a:txBody>
                  <a:tcPr/>
                </a:tc>
                <a:tc>
                  <a:txBody>
                    <a:bodyPr/>
                    <a:lstStyle/>
                    <a:p>
                      <a:pPr algn="ctr">
                        <a:tabLst>
                          <a:tab pos="182880" algn="l"/>
                        </a:tabLst>
                      </a:pPr>
                      <a:r>
                        <a:rPr lang="x-none" sz="1400" spc="-5">
                          <a:effectLst/>
                        </a:rPr>
                        <a:t>0,5</a:t>
                      </a:r>
                      <a:endParaRPr lang="ru-RU" sz="1400">
                        <a:effectLst/>
                        <a:latin typeface="Times New Roman" panose="02020603050405020304" pitchFamily="18" charset="0"/>
                        <a:ea typeface="SimSun" panose="02010600030101010101" pitchFamily="2" charset="-122"/>
                      </a:endParaRPr>
                    </a:p>
                  </a:txBody>
                  <a:tcPr marL="54696" marR="54696" marT="0" marB="0" anchor="ctr"/>
                </a:tc>
                <a:tc>
                  <a:txBody>
                    <a:bodyPr/>
                    <a:lstStyle/>
                    <a:p>
                      <a:pPr algn="ctr">
                        <a:tabLst>
                          <a:tab pos="182880" algn="l"/>
                        </a:tabLst>
                      </a:pPr>
                      <a:r>
                        <a:rPr lang="x-none" sz="1400" spc="-5">
                          <a:effectLst/>
                        </a:rPr>
                        <a:t>875</a:t>
                      </a:r>
                      <a:endParaRPr lang="ru-RU" sz="1400">
                        <a:effectLst/>
                        <a:latin typeface="Times New Roman" panose="02020603050405020304" pitchFamily="18" charset="0"/>
                        <a:ea typeface="SimSun" panose="02010600030101010101" pitchFamily="2" charset="-122"/>
                      </a:endParaRPr>
                    </a:p>
                  </a:txBody>
                  <a:tcPr marL="54696" marR="54696" marT="0" marB="0" anchor="ctr"/>
                </a:tc>
                <a:tc>
                  <a:txBody>
                    <a:bodyPr/>
                    <a:lstStyle/>
                    <a:p>
                      <a:pPr algn="ctr">
                        <a:tabLst>
                          <a:tab pos="182880" algn="l"/>
                        </a:tabLst>
                      </a:pPr>
                      <a:r>
                        <a:rPr lang="x-none" sz="1400" spc="-5" dirty="0">
                          <a:effectLst/>
                        </a:rPr>
                        <a:t>0,2661</a:t>
                      </a:r>
                      <a:endParaRPr lang="ru-RU" sz="1400" dirty="0">
                        <a:effectLst/>
                        <a:latin typeface="Times New Roman" panose="02020603050405020304" pitchFamily="18" charset="0"/>
                        <a:ea typeface="SimSun" panose="02010600030101010101" pitchFamily="2" charset="-122"/>
                      </a:endParaRPr>
                    </a:p>
                  </a:txBody>
                  <a:tcPr marL="54696" marR="54696" marT="0" marB="0" anchor="ctr"/>
                </a:tc>
                <a:extLst>
                  <a:ext uri="{0D108BD9-81ED-4DB2-BD59-A6C34878D82A}">
                    <a16:rowId xmlns:a16="http://schemas.microsoft.com/office/drawing/2014/main" val="976168957"/>
                  </a:ext>
                </a:extLst>
              </a:tr>
            </a:tbl>
          </a:graphicData>
        </a:graphic>
      </p:graphicFrame>
      <p:sp>
        <p:nvSpPr>
          <p:cNvPr id="8" name="Rectangle 2">
            <a:extLst>
              <a:ext uri="{FF2B5EF4-FFF2-40B4-BE49-F238E27FC236}">
                <a16:creationId xmlns:a16="http://schemas.microsoft.com/office/drawing/2014/main" id="{F4D33BCE-0DA9-4702-8037-ACBA2EBB4966}"/>
              </a:ext>
            </a:extLst>
          </p:cNvPr>
          <p:cNvSpPr>
            <a:spLocks noChangeArrowheads="1"/>
          </p:cNvSpPr>
          <p:nvPr/>
        </p:nvSpPr>
        <p:spPr bwMode="auto">
          <a:xfrm>
            <a:off x="6140418" y="336438"/>
            <a:ext cx="554097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82563" algn="l"/>
              </a:tabLst>
              <a:defRPr>
                <a:solidFill>
                  <a:schemeClr val="tx1"/>
                </a:solidFill>
                <a:latin typeface="Arial" panose="020B0604020202020204" pitchFamily="34" charset="0"/>
              </a:defRPr>
            </a:lvl1pPr>
            <a:lvl2pPr eaLnBrk="0" fontAlgn="base" hangingPunct="0">
              <a:spcBef>
                <a:spcPct val="0"/>
              </a:spcBef>
              <a:spcAft>
                <a:spcPct val="0"/>
              </a:spcAft>
              <a:tabLst>
                <a:tab pos="182563" algn="l"/>
              </a:tabLst>
              <a:defRPr>
                <a:solidFill>
                  <a:schemeClr val="tx1"/>
                </a:solidFill>
                <a:latin typeface="Arial" panose="020B0604020202020204" pitchFamily="34" charset="0"/>
              </a:defRPr>
            </a:lvl2pPr>
            <a:lvl3pPr eaLnBrk="0" fontAlgn="base" hangingPunct="0">
              <a:spcBef>
                <a:spcPct val="0"/>
              </a:spcBef>
              <a:spcAft>
                <a:spcPct val="0"/>
              </a:spcAft>
              <a:tabLst>
                <a:tab pos="182563" algn="l"/>
              </a:tabLst>
              <a:defRPr>
                <a:solidFill>
                  <a:schemeClr val="tx1"/>
                </a:solidFill>
                <a:latin typeface="Arial" panose="020B0604020202020204" pitchFamily="34" charset="0"/>
              </a:defRPr>
            </a:lvl3pPr>
            <a:lvl4pPr eaLnBrk="0" fontAlgn="base" hangingPunct="0">
              <a:spcBef>
                <a:spcPct val="0"/>
              </a:spcBef>
              <a:spcAft>
                <a:spcPct val="0"/>
              </a:spcAft>
              <a:tabLst>
                <a:tab pos="182563" algn="l"/>
              </a:tabLst>
              <a:defRPr>
                <a:solidFill>
                  <a:schemeClr val="tx1"/>
                </a:solidFill>
                <a:latin typeface="Arial" panose="020B0604020202020204" pitchFamily="34" charset="0"/>
              </a:defRPr>
            </a:lvl4pPr>
            <a:lvl5pPr eaLnBrk="0" fontAlgn="base" hangingPunct="0">
              <a:spcBef>
                <a:spcPct val="0"/>
              </a:spcBef>
              <a:spcAft>
                <a:spcPct val="0"/>
              </a:spcAft>
              <a:tabLst>
                <a:tab pos="182563" algn="l"/>
              </a:tabLst>
              <a:defRPr>
                <a:solidFill>
                  <a:schemeClr val="tx1"/>
                </a:solidFill>
                <a:latin typeface="Arial" panose="020B0604020202020204" pitchFamily="34" charset="0"/>
              </a:defRPr>
            </a:lvl5pPr>
            <a:lvl6pPr eaLnBrk="0" fontAlgn="base" hangingPunct="0">
              <a:spcBef>
                <a:spcPct val="0"/>
              </a:spcBef>
              <a:spcAft>
                <a:spcPct val="0"/>
              </a:spcAft>
              <a:tabLst>
                <a:tab pos="182563" algn="l"/>
              </a:tabLst>
              <a:defRPr>
                <a:solidFill>
                  <a:schemeClr val="tx1"/>
                </a:solidFill>
                <a:latin typeface="Arial" panose="020B0604020202020204" pitchFamily="34" charset="0"/>
              </a:defRPr>
            </a:lvl6pPr>
            <a:lvl7pPr eaLnBrk="0" fontAlgn="base" hangingPunct="0">
              <a:spcBef>
                <a:spcPct val="0"/>
              </a:spcBef>
              <a:spcAft>
                <a:spcPct val="0"/>
              </a:spcAft>
              <a:tabLst>
                <a:tab pos="182563" algn="l"/>
              </a:tabLst>
              <a:defRPr>
                <a:solidFill>
                  <a:schemeClr val="tx1"/>
                </a:solidFill>
                <a:latin typeface="Arial" panose="020B0604020202020204" pitchFamily="34" charset="0"/>
              </a:defRPr>
            </a:lvl7pPr>
            <a:lvl8pPr eaLnBrk="0" fontAlgn="base" hangingPunct="0">
              <a:spcBef>
                <a:spcPct val="0"/>
              </a:spcBef>
              <a:spcAft>
                <a:spcPct val="0"/>
              </a:spcAft>
              <a:tabLst>
                <a:tab pos="182563" algn="l"/>
              </a:tabLst>
              <a:defRPr>
                <a:solidFill>
                  <a:schemeClr val="tx1"/>
                </a:solidFill>
                <a:latin typeface="Arial" panose="020B0604020202020204" pitchFamily="34" charset="0"/>
              </a:defRPr>
            </a:lvl8pPr>
            <a:lvl9pPr eaLnBrk="0" fontAlgn="base" hangingPunct="0">
              <a:spcBef>
                <a:spcPct val="0"/>
              </a:spcBef>
              <a:spcAft>
                <a:spcPct val="0"/>
              </a:spcAft>
              <a:tabLst>
                <a:tab pos="182563"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182563" algn="l"/>
              </a:tabLst>
            </a:pPr>
            <a:r>
              <a:rPr kumimoji="0" lang="ru-RU" altLang="ru-RU" sz="1600" b="1"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Parameters</a:t>
            </a:r>
            <a:r>
              <a:rPr kumimoji="0" lang="ru-RU" altLang="ru-RU"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ru-RU" altLang="ru-RU" sz="1600" b="1"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and</a:t>
            </a:r>
            <a:r>
              <a:rPr kumimoji="0" lang="ru-RU" altLang="ru-RU"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ru-RU" altLang="ru-RU" sz="1600" b="1"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results</a:t>
            </a:r>
            <a:r>
              <a:rPr kumimoji="0" lang="ru-RU" altLang="ru-RU"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ru-RU" altLang="ru-RU" sz="1600" b="1"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of</a:t>
            </a:r>
            <a:r>
              <a:rPr kumimoji="0" lang="ru-RU" altLang="ru-RU"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ru-RU"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agglomerative </a:t>
            </a:r>
            <a:r>
              <a:rPr kumimoji="0" lang="ru-RU" altLang="ru-RU" sz="1600" b="1"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clustering</a:t>
            </a:r>
            <a:r>
              <a:rPr kumimoji="0" lang="ru-RU" altLang="ru-RU"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ru-RU" altLang="ru-RU" sz="1600" b="1"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before</a:t>
            </a:r>
            <a:r>
              <a:rPr kumimoji="0" lang="ru-RU" altLang="ru-RU"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ru-RU" altLang="ru-RU" sz="1600" b="1"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and</a:t>
            </a:r>
            <a:r>
              <a:rPr kumimoji="0" lang="ru-RU" altLang="ru-RU"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ru-RU" altLang="ru-RU" sz="1600" b="1"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after</a:t>
            </a:r>
            <a:r>
              <a:rPr kumimoji="0" lang="ru-RU" altLang="ru-RU"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ru-RU" altLang="ru-RU" sz="1600" b="1"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fine</a:t>
            </a:r>
            <a:r>
              <a:rPr kumimoji="0" lang="ru-RU" altLang="ru-RU"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ru-RU" altLang="ru-RU" sz="1600" b="1"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tuning</a:t>
            </a:r>
            <a:r>
              <a:rPr kumimoji="0" lang="ru-RU" altLang="ru-RU"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ru-RU" altLang="ru-RU" sz="1600" b="1"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of</a:t>
            </a:r>
            <a:r>
              <a:rPr kumimoji="0" lang="ru-RU" altLang="ru-RU"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ru-RU" altLang="ru-RU" sz="1600" b="1"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the</a:t>
            </a:r>
            <a:r>
              <a:rPr kumimoji="0" lang="ru-RU" altLang="ru-RU"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ru-RU" altLang="ru-RU" sz="1600" b="1"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embedding</a:t>
            </a:r>
            <a:r>
              <a:rPr kumimoji="0" lang="ru-RU" altLang="ru-RU"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ru-RU" altLang="ru-RU" sz="1600" b="1"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model</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graphicFrame>
        <p:nvGraphicFramePr>
          <p:cNvPr id="9" name="Таблица 8">
            <a:extLst>
              <a:ext uri="{FF2B5EF4-FFF2-40B4-BE49-F238E27FC236}">
                <a16:creationId xmlns:a16="http://schemas.microsoft.com/office/drawing/2014/main" id="{E6091483-6CC3-4694-9330-42FEE60E1B2C}"/>
              </a:ext>
            </a:extLst>
          </p:cNvPr>
          <p:cNvGraphicFramePr>
            <a:graphicFrameLocks noGrp="1"/>
          </p:cNvGraphicFramePr>
          <p:nvPr>
            <p:extLst>
              <p:ext uri="{D42A27DB-BD31-4B8C-83A1-F6EECF244321}">
                <p14:modId xmlns:p14="http://schemas.microsoft.com/office/powerpoint/2010/main" val="3799538058"/>
              </p:ext>
            </p:extLst>
          </p:nvPr>
        </p:nvGraphicFramePr>
        <p:xfrm>
          <a:off x="1273607" y="3513241"/>
          <a:ext cx="4095534" cy="926592"/>
        </p:xfrm>
        <a:graphic>
          <a:graphicData uri="http://schemas.openxmlformats.org/drawingml/2006/table">
            <a:tbl>
              <a:tblPr firstRow="1" firstCol="1" bandRow="1">
                <a:tableStyleId>{5C22544A-7EE6-4342-B048-85BDC9FD1C3A}</a:tableStyleId>
              </a:tblPr>
              <a:tblGrid>
                <a:gridCol w="2000306">
                  <a:extLst>
                    <a:ext uri="{9D8B030D-6E8A-4147-A177-3AD203B41FA5}">
                      <a16:colId xmlns:a16="http://schemas.microsoft.com/office/drawing/2014/main" val="1384250871"/>
                    </a:ext>
                  </a:extLst>
                </a:gridCol>
                <a:gridCol w="2095228">
                  <a:extLst>
                    <a:ext uri="{9D8B030D-6E8A-4147-A177-3AD203B41FA5}">
                      <a16:colId xmlns:a16="http://schemas.microsoft.com/office/drawing/2014/main" val="1096158780"/>
                    </a:ext>
                  </a:extLst>
                </a:gridCol>
              </a:tblGrid>
              <a:tr h="350549">
                <a:tc>
                  <a:txBody>
                    <a:bodyPr/>
                    <a:lstStyle/>
                    <a:p>
                      <a:pPr indent="0" algn="ctr">
                        <a:lnSpc>
                          <a:spcPct val="95000"/>
                        </a:lnSpc>
                        <a:spcAft>
                          <a:spcPts val="600"/>
                        </a:spcAft>
                        <a:tabLst>
                          <a:tab pos="182880" algn="l"/>
                        </a:tabLst>
                      </a:pPr>
                      <a:r>
                        <a:rPr lang="ru-RU" sz="1600" spc="-5" dirty="0" err="1">
                          <a:effectLst/>
                        </a:rPr>
                        <a:t>Embedding</a:t>
                      </a:r>
                      <a:r>
                        <a:rPr lang="ru-RU" sz="1600" spc="-5" dirty="0">
                          <a:effectLst/>
                        </a:rPr>
                        <a:t> </a:t>
                      </a:r>
                      <a:r>
                        <a:rPr lang="ru-RU" sz="1600" spc="-5" dirty="0" err="1">
                          <a:effectLst/>
                        </a:rPr>
                        <a:t>model</a:t>
                      </a:r>
                      <a:endParaRPr lang="ru-RU" sz="1600" spc="-5"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indent="0" algn="ctr">
                        <a:lnSpc>
                          <a:spcPct val="95000"/>
                        </a:lnSpc>
                        <a:spcAft>
                          <a:spcPts val="600"/>
                        </a:spcAft>
                        <a:tabLst>
                          <a:tab pos="182880" algn="l"/>
                        </a:tabLst>
                      </a:pPr>
                      <a:r>
                        <a:rPr lang="ru-RU" sz="1600" b="1" spc="-5" dirty="0" err="1">
                          <a:effectLst/>
                        </a:rPr>
                        <a:t>Percentage</a:t>
                      </a:r>
                      <a:r>
                        <a:rPr lang="ru-RU" sz="1600" b="1" spc="-5" dirty="0">
                          <a:effectLst/>
                        </a:rPr>
                        <a:t> </a:t>
                      </a:r>
                      <a:r>
                        <a:rPr lang="ru-RU" sz="1600" b="1" spc="-5" dirty="0" err="1">
                          <a:effectLst/>
                        </a:rPr>
                        <a:t>of</a:t>
                      </a:r>
                      <a:r>
                        <a:rPr lang="ru-RU" sz="1600" b="1" spc="-5" dirty="0">
                          <a:effectLst/>
                        </a:rPr>
                        <a:t> </a:t>
                      </a:r>
                      <a:r>
                        <a:rPr lang="ru-RU" sz="1600" b="1" spc="-5" dirty="0" err="1">
                          <a:effectLst/>
                        </a:rPr>
                        <a:t>erro</a:t>
                      </a:r>
                      <a:r>
                        <a:rPr lang="en-US" sz="1600" b="1" spc="-5" dirty="0">
                          <a:effectLst/>
                        </a:rPr>
                        <a:t>r</a:t>
                      </a:r>
                      <a:r>
                        <a:rPr lang="ru-RU" sz="1600" b="1" spc="-5" dirty="0" err="1">
                          <a:effectLst/>
                        </a:rPr>
                        <a:t>neous</a:t>
                      </a:r>
                      <a:r>
                        <a:rPr lang="ru-RU" sz="1600" b="1" spc="-5" dirty="0">
                          <a:effectLst/>
                        </a:rPr>
                        <a:t> </a:t>
                      </a:r>
                      <a:r>
                        <a:rPr lang="ru-RU" sz="1600" b="1" spc="-5" dirty="0" err="1">
                          <a:effectLst/>
                        </a:rPr>
                        <a:t>clusters</a:t>
                      </a:r>
                      <a:endParaRPr lang="ru-RU" sz="1600" b="1" spc="-5"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111116760"/>
                  </a:ext>
                </a:extLst>
              </a:tr>
              <a:tr h="175275">
                <a:tc>
                  <a:txBody>
                    <a:bodyPr/>
                    <a:lstStyle/>
                    <a:p>
                      <a:pPr indent="0" algn="ctr">
                        <a:lnSpc>
                          <a:spcPct val="95000"/>
                        </a:lnSpc>
                        <a:spcAft>
                          <a:spcPts val="600"/>
                        </a:spcAft>
                        <a:tabLst>
                          <a:tab pos="182880" algn="l"/>
                        </a:tabLst>
                      </a:pPr>
                      <a:r>
                        <a:rPr lang="ru-RU" sz="1600" b="0" spc="-5" dirty="0" err="1">
                          <a:effectLst/>
                        </a:rPr>
                        <a:t>Before</a:t>
                      </a:r>
                      <a:r>
                        <a:rPr lang="ru-RU" sz="1600" b="0" spc="-5" dirty="0">
                          <a:effectLst/>
                        </a:rPr>
                        <a:t> </a:t>
                      </a:r>
                      <a:r>
                        <a:rPr lang="en-US" sz="1600" b="0" spc="-5" dirty="0">
                          <a:effectLst/>
                        </a:rPr>
                        <a:t>fine-tuning</a:t>
                      </a:r>
                      <a:endParaRPr lang="ru-RU" sz="1600" b="0" spc="-5"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indent="0" algn="ctr">
                        <a:lnSpc>
                          <a:spcPct val="95000"/>
                        </a:lnSpc>
                        <a:spcAft>
                          <a:spcPts val="600"/>
                        </a:spcAft>
                        <a:tabLst>
                          <a:tab pos="182880" algn="l"/>
                        </a:tabLst>
                      </a:pPr>
                      <a:r>
                        <a:rPr lang="ru-RU" sz="1600" b="0" spc="-5" dirty="0">
                          <a:effectLst/>
                        </a:rPr>
                        <a:t>19,74%</a:t>
                      </a:r>
                      <a:endParaRPr lang="ru-RU" sz="1600" b="0" spc="-5"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1613314174"/>
                  </a:ext>
                </a:extLst>
              </a:tr>
              <a:tr h="175275">
                <a:tc>
                  <a:txBody>
                    <a:bodyPr/>
                    <a:lstStyle/>
                    <a:p>
                      <a:pPr indent="0" algn="ctr">
                        <a:lnSpc>
                          <a:spcPct val="95000"/>
                        </a:lnSpc>
                        <a:spcAft>
                          <a:spcPts val="600"/>
                        </a:spcAft>
                        <a:tabLst>
                          <a:tab pos="182880" algn="l"/>
                        </a:tabLst>
                      </a:pPr>
                      <a:r>
                        <a:rPr lang="ru-RU" sz="1600" b="1" spc="-5" dirty="0" err="1">
                          <a:effectLst/>
                        </a:rPr>
                        <a:t>After</a:t>
                      </a:r>
                      <a:r>
                        <a:rPr lang="ru-RU" sz="1600" b="1" spc="-5" dirty="0">
                          <a:effectLst/>
                        </a:rPr>
                        <a:t> </a:t>
                      </a:r>
                      <a:r>
                        <a:rPr lang="en-US" sz="1600" b="1" spc="-5" dirty="0">
                          <a:effectLst/>
                        </a:rPr>
                        <a:t>fine-tuning</a:t>
                      </a:r>
                      <a:endParaRPr lang="ru-RU" sz="1600" b="1" spc="-5"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indent="0" algn="ctr">
                        <a:lnSpc>
                          <a:spcPct val="95000"/>
                        </a:lnSpc>
                        <a:spcAft>
                          <a:spcPts val="600"/>
                        </a:spcAft>
                        <a:tabLst>
                          <a:tab pos="182880" algn="l"/>
                        </a:tabLst>
                      </a:pPr>
                      <a:r>
                        <a:rPr lang="ru-RU" sz="1600" b="1" spc="-5" dirty="0">
                          <a:effectLst/>
                        </a:rPr>
                        <a:t>13,97%</a:t>
                      </a:r>
                      <a:endParaRPr lang="ru-RU" sz="1600" b="1" spc="-5"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1935953923"/>
                  </a:ext>
                </a:extLst>
              </a:tr>
            </a:tbl>
          </a:graphicData>
        </a:graphic>
      </p:graphicFrame>
      <p:sp>
        <p:nvSpPr>
          <p:cNvPr id="10" name="Rectangle 3">
            <a:extLst>
              <a:ext uri="{FF2B5EF4-FFF2-40B4-BE49-F238E27FC236}">
                <a16:creationId xmlns:a16="http://schemas.microsoft.com/office/drawing/2014/main" id="{79ED624E-8FDB-46E1-AA54-EEBBD8B0CA9A}"/>
              </a:ext>
            </a:extLst>
          </p:cNvPr>
          <p:cNvSpPr>
            <a:spLocks noChangeArrowheads="1"/>
          </p:cNvSpPr>
          <p:nvPr/>
        </p:nvSpPr>
        <p:spPr bwMode="auto">
          <a:xfrm>
            <a:off x="546748" y="3013399"/>
            <a:ext cx="55492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182563" eaLnBrk="0" fontAlgn="base" hangingPunct="0">
              <a:spcBef>
                <a:spcPct val="0"/>
              </a:spcBef>
              <a:spcAft>
                <a:spcPct val="0"/>
              </a:spcAft>
              <a:tabLst>
                <a:tab pos="182563" algn="l"/>
              </a:tabLst>
              <a:defRPr>
                <a:solidFill>
                  <a:schemeClr val="tx1"/>
                </a:solidFill>
                <a:latin typeface="Arial" panose="020B0604020202020204" pitchFamily="34" charset="0"/>
              </a:defRPr>
            </a:lvl1pPr>
            <a:lvl2pPr eaLnBrk="0" fontAlgn="base" hangingPunct="0">
              <a:spcBef>
                <a:spcPct val="0"/>
              </a:spcBef>
              <a:spcAft>
                <a:spcPct val="0"/>
              </a:spcAft>
              <a:tabLst>
                <a:tab pos="182563" algn="l"/>
              </a:tabLst>
              <a:defRPr>
                <a:solidFill>
                  <a:schemeClr val="tx1"/>
                </a:solidFill>
                <a:latin typeface="Arial" panose="020B0604020202020204" pitchFamily="34" charset="0"/>
              </a:defRPr>
            </a:lvl2pPr>
            <a:lvl3pPr eaLnBrk="0" fontAlgn="base" hangingPunct="0">
              <a:spcBef>
                <a:spcPct val="0"/>
              </a:spcBef>
              <a:spcAft>
                <a:spcPct val="0"/>
              </a:spcAft>
              <a:tabLst>
                <a:tab pos="182563" algn="l"/>
              </a:tabLst>
              <a:defRPr>
                <a:solidFill>
                  <a:schemeClr val="tx1"/>
                </a:solidFill>
                <a:latin typeface="Arial" panose="020B0604020202020204" pitchFamily="34" charset="0"/>
              </a:defRPr>
            </a:lvl3pPr>
            <a:lvl4pPr eaLnBrk="0" fontAlgn="base" hangingPunct="0">
              <a:spcBef>
                <a:spcPct val="0"/>
              </a:spcBef>
              <a:spcAft>
                <a:spcPct val="0"/>
              </a:spcAft>
              <a:tabLst>
                <a:tab pos="182563" algn="l"/>
              </a:tabLst>
              <a:defRPr>
                <a:solidFill>
                  <a:schemeClr val="tx1"/>
                </a:solidFill>
                <a:latin typeface="Arial" panose="020B0604020202020204" pitchFamily="34" charset="0"/>
              </a:defRPr>
            </a:lvl4pPr>
            <a:lvl5pPr eaLnBrk="0" fontAlgn="base" hangingPunct="0">
              <a:spcBef>
                <a:spcPct val="0"/>
              </a:spcBef>
              <a:spcAft>
                <a:spcPct val="0"/>
              </a:spcAft>
              <a:tabLst>
                <a:tab pos="182563" algn="l"/>
              </a:tabLst>
              <a:defRPr>
                <a:solidFill>
                  <a:schemeClr val="tx1"/>
                </a:solidFill>
                <a:latin typeface="Arial" panose="020B0604020202020204" pitchFamily="34" charset="0"/>
              </a:defRPr>
            </a:lvl5pPr>
            <a:lvl6pPr eaLnBrk="0" fontAlgn="base" hangingPunct="0">
              <a:spcBef>
                <a:spcPct val="0"/>
              </a:spcBef>
              <a:spcAft>
                <a:spcPct val="0"/>
              </a:spcAft>
              <a:tabLst>
                <a:tab pos="182563" algn="l"/>
              </a:tabLst>
              <a:defRPr>
                <a:solidFill>
                  <a:schemeClr val="tx1"/>
                </a:solidFill>
                <a:latin typeface="Arial" panose="020B0604020202020204" pitchFamily="34" charset="0"/>
              </a:defRPr>
            </a:lvl6pPr>
            <a:lvl7pPr eaLnBrk="0" fontAlgn="base" hangingPunct="0">
              <a:spcBef>
                <a:spcPct val="0"/>
              </a:spcBef>
              <a:spcAft>
                <a:spcPct val="0"/>
              </a:spcAft>
              <a:tabLst>
                <a:tab pos="182563" algn="l"/>
              </a:tabLst>
              <a:defRPr>
                <a:solidFill>
                  <a:schemeClr val="tx1"/>
                </a:solidFill>
                <a:latin typeface="Arial" panose="020B0604020202020204" pitchFamily="34" charset="0"/>
              </a:defRPr>
            </a:lvl7pPr>
            <a:lvl8pPr eaLnBrk="0" fontAlgn="base" hangingPunct="0">
              <a:spcBef>
                <a:spcPct val="0"/>
              </a:spcBef>
              <a:spcAft>
                <a:spcPct val="0"/>
              </a:spcAft>
              <a:tabLst>
                <a:tab pos="182563" algn="l"/>
              </a:tabLst>
              <a:defRPr>
                <a:solidFill>
                  <a:schemeClr val="tx1"/>
                </a:solidFill>
                <a:latin typeface="Arial" panose="020B0604020202020204" pitchFamily="34" charset="0"/>
              </a:defRPr>
            </a:lvl8pPr>
            <a:lvl9pPr eaLnBrk="0" fontAlgn="base" hangingPunct="0">
              <a:spcBef>
                <a:spcPct val="0"/>
              </a:spcBef>
              <a:spcAft>
                <a:spcPct val="0"/>
              </a:spcAft>
              <a:tabLst>
                <a:tab pos="182563"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182563" algn="l"/>
              </a:tabLst>
            </a:pPr>
            <a:r>
              <a:rPr kumimoji="0" lang="en-US" altLang="ru-RU" sz="1400" b="1" i="0" u="none" strike="noStrike" cap="none" normalizeH="0" baseline="0" dirty="0">
                <a:ln>
                  <a:noFill/>
                </a:ln>
                <a:solidFill>
                  <a:schemeClr val="tx1"/>
                </a:solidFill>
                <a:effectLst/>
                <a:ea typeface="SimSun" panose="02010600030101010101" pitchFamily="2" charset="-122"/>
                <a:cs typeface="Arial" panose="020B0604020202020204" pitchFamily="34" charset="0"/>
              </a:rPr>
              <a:t>Agglomerative clustering: </a:t>
            </a:r>
            <a:r>
              <a:rPr kumimoji="0" lang="tr-TR" altLang="ru-RU" sz="1400" b="1" i="0" u="none" strike="noStrike" cap="none" normalizeH="0" baseline="0" dirty="0">
                <a:ln>
                  <a:noFill/>
                </a:ln>
                <a:solidFill>
                  <a:schemeClr val="tx1"/>
                </a:solidFill>
                <a:effectLst/>
                <a:ea typeface="SimSun" panose="02010600030101010101" pitchFamily="2" charset="-122"/>
                <a:cs typeface="Arial" panose="020B0604020202020204" pitchFamily="34" charset="0"/>
              </a:rPr>
              <a:t>Comparison of Erroneous Clusters Before and After Training the Embedding Model</a:t>
            </a:r>
            <a:endParaRPr kumimoji="0" lang="ru-RU" altLang="ru-RU" sz="1400" b="1" i="0" u="none" strike="noStrike" cap="none" normalizeH="0" baseline="0" dirty="0">
              <a:ln>
                <a:noFill/>
              </a:ln>
              <a:solidFill>
                <a:schemeClr val="tx1"/>
              </a:solidFill>
              <a:effectLst/>
              <a:cs typeface="Arial" panose="020B0604020202020204" pitchFamily="34" charset="0"/>
            </a:endParaRPr>
          </a:p>
        </p:txBody>
      </p:sp>
      <p:sp>
        <p:nvSpPr>
          <p:cNvPr id="20" name="TextBox 19">
            <a:extLst>
              <a:ext uri="{FF2B5EF4-FFF2-40B4-BE49-F238E27FC236}">
                <a16:creationId xmlns:a16="http://schemas.microsoft.com/office/drawing/2014/main" id="{B017941A-27D8-4BDD-8A9A-98A794104E49}"/>
              </a:ext>
            </a:extLst>
          </p:cNvPr>
          <p:cNvSpPr txBox="1"/>
          <p:nvPr/>
        </p:nvSpPr>
        <p:spPr>
          <a:xfrm>
            <a:off x="473004" y="4553192"/>
            <a:ext cx="11245992" cy="1323439"/>
          </a:xfrm>
          <a:prstGeom prst="rect">
            <a:avLst/>
          </a:prstGeom>
          <a:noFill/>
        </p:spPr>
        <p:txBody>
          <a:bodyPr wrap="square">
            <a:spAutoFit/>
          </a:bodyPr>
          <a:lstStyle/>
          <a:p>
            <a:pPr lvl="0" algn="just"/>
            <a:r>
              <a:rPr lang="en-US" sz="2000" b="1" dirty="0">
                <a:solidFill>
                  <a:srgbClr val="00B050"/>
                </a:solidFill>
              </a:rPr>
              <a:t>Result:</a:t>
            </a:r>
            <a:endParaRPr lang="ru-RU" sz="2000" b="1" dirty="0">
              <a:solidFill>
                <a:srgbClr val="00B050"/>
              </a:solidFill>
            </a:endParaRPr>
          </a:p>
          <a:p>
            <a:pPr marL="285750" lvl="0" indent="-285750" algn="just">
              <a:buFont typeface="Arial" panose="020B0604020202020204" pitchFamily="34" charset="0"/>
              <a:buChar char="•"/>
            </a:pPr>
            <a:r>
              <a:rPr lang="en-US" sz="2000" b="1" dirty="0"/>
              <a:t>The evaluation reveals that agglomerative clustering achieved the highest Silhouette Coefficient.</a:t>
            </a:r>
            <a:endParaRPr lang="ru-RU" sz="2000" b="1" dirty="0"/>
          </a:p>
          <a:p>
            <a:pPr marL="285750" lvl="0" indent="-285750" algn="just">
              <a:buFont typeface="Arial" panose="020B0604020202020204" pitchFamily="34" charset="0"/>
              <a:buChar char="•"/>
            </a:pPr>
            <a:r>
              <a:rPr lang="en-US" sz="2000" b="1" dirty="0"/>
              <a:t>The decrease in the percentage of erroneous clusters confirms the improvement of clustering results and the increase in clustering accuracy after fine-tuning.</a:t>
            </a:r>
            <a:endParaRPr lang="ru-RU" sz="20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1821925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17DE1BDF-574F-4232-9EB2-48968440DF46}"/>
              </a:ext>
            </a:extLst>
          </p:cNvPr>
          <p:cNvSpPr txBox="1">
            <a:spLocks noGrp="1"/>
          </p:cNvSpPr>
          <p:nvPr>
            <p:ph type="title"/>
          </p:nvPr>
        </p:nvSpPr>
        <p:spPr>
          <a:xfrm>
            <a:off x="555230" y="3727571"/>
            <a:ext cx="3792794" cy="1323439"/>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T-SNE visualization of agglomerative clustering results before and after finetuning: the concentration on the left from inaccurate clusters and single skills has disappeared.</a:t>
            </a:r>
            <a:r>
              <a:rPr kumimoji="0" lang="ru-RU" altLang="ru-RU"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ru-RU" altLang="ru-RU" sz="16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7" name="Unvan 1">
            <a:extLst>
              <a:ext uri="{FF2B5EF4-FFF2-40B4-BE49-F238E27FC236}">
                <a16:creationId xmlns:a16="http://schemas.microsoft.com/office/drawing/2014/main" id="{F6D83E92-7139-405B-9FA5-4E1C6CCA5F75}"/>
              </a:ext>
            </a:extLst>
          </p:cNvPr>
          <p:cNvSpPr txBox="1">
            <a:spLocks/>
          </p:cNvSpPr>
          <p:nvPr/>
        </p:nvSpPr>
        <p:spPr>
          <a:xfrm>
            <a:off x="7971503" y="652341"/>
            <a:ext cx="3075039" cy="969981"/>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b="1" dirty="0">
                <a:latin typeface="Arial" panose="020B0604020202020204" pitchFamily="34" charset="0"/>
                <a:cs typeface="Arial" panose="020B0604020202020204" pitchFamily="34" charset="0"/>
              </a:rPr>
              <a:t>Clustering: </a:t>
            </a:r>
            <a:endParaRPr lang="ru-RU" b="1" dirty="0">
              <a:latin typeface="Arial" panose="020B0604020202020204" pitchFamily="34" charset="0"/>
              <a:cs typeface="Arial" panose="020B0604020202020204" pitchFamily="34" charset="0"/>
            </a:endParaRPr>
          </a:p>
          <a:p>
            <a:r>
              <a:rPr lang="es-CO" b="1" dirty="0">
                <a:latin typeface="Arial" panose="020B0604020202020204" pitchFamily="34" charset="0"/>
                <a:cs typeface="Arial" panose="020B0604020202020204" pitchFamily="34" charset="0"/>
              </a:rPr>
              <a:t>Results</a:t>
            </a:r>
            <a:endParaRPr lang="tr-TR" b="1" dirty="0">
              <a:latin typeface="Arial" panose="020B0604020202020204" pitchFamily="34" charset="0"/>
              <a:cs typeface="Arial" panose="020B0604020202020204" pitchFamily="34" charset="0"/>
            </a:endParaRPr>
          </a:p>
        </p:txBody>
      </p:sp>
      <p:pic>
        <p:nvPicPr>
          <p:cNvPr id="1026" name="Picture 2">
            <a:extLst>
              <a:ext uri="{FF2B5EF4-FFF2-40B4-BE49-F238E27FC236}">
                <a16:creationId xmlns:a16="http://schemas.microsoft.com/office/drawing/2014/main" id="{99ABBBAB-790B-4774-80CE-925ADF6CCC8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280" y="0"/>
            <a:ext cx="7128546" cy="3244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a:extLst>
              <a:ext uri="{FF2B5EF4-FFF2-40B4-BE49-F238E27FC236}">
                <a16:creationId xmlns:a16="http://schemas.microsoft.com/office/drawing/2014/main" id="{ED549930-549F-4E56-86D6-CA310174489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23974" y="3040802"/>
            <a:ext cx="7468026" cy="3088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Группа 5">
            <a:extLst>
              <a:ext uri="{FF2B5EF4-FFF2-40B4-BE49-F238E27FC236}">
                <a16:creationId xmlns:a16="http://schemas.microsoft.com/office/drawing/2014/main" id="{CB961203-23C2-4C29-B7AD-63CC1A2F0990}"/>
              </a:ext>
            </a:extLst>
          </p:cNvPr>
          <p:cNvGrpSpPr/>
          <p:nvPr/>
        </p:nvGrpSpPr>
        <p:grpSpPr>
          <a:xfrm>
            <a:off x="0" y="6046669"/>
            <a:ext cx="12192001" cy="824394"/>
            <a:chOff x="0" y="6033606"/>
            <a:chExt cx="12192001" cy="824394"/>
          </a:xfrm>
        </p:grpSpPr>
        <p:sp>
          <p:nvSpPr>
            <p:cNvPr id="8" name="Dikdörtgen 3">
              <a:extLst>
                <a:ext uri="{FF2B5EF4-FFF2-40B4-BE49-F238E27FC236}">
                  <a16:creationId xmlns:a16="http://schemas.microsoft.com/office/drawing/2014/main" id="{EBEA4C4E-42A3-43B4-A59F-F89A6254C270}"/>
                </a:ext>
              </a:extLst>
            </p:cNvPr>
            <p:cNvSpPr/>
            <p:nvPr/>
          </p:nvSpPr>
          <p:spPr>
            <a:xfrm>
              <a:off x="1" y="6091068"/>
              <a:ext cx="12192000" cy="738664"/>
            </a:xfrm>
            <a:prstGeom prst="rect">
              <a:avLst/>
            </a:prstGeom>
            <a:solidFill>
              <a:schemeClr val="bg1"/>
            </a:solidFill>
          </p:spPr>
          <p:txBody>
            <a:bodyPr wrap="square">
              <a:spAutoFit/>
            </a:bodyPr>
            <a:lstStyle/>
            <a:p>
              <a:pPr algn="ctr"/>
              <a:r>
                <a:rPr lang="tr-TR" altLang="tr-TR" sz="14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I</a:t>
              </a:r>
              <a:r>
                <a:rPr lang="en-US" altLang="tr-TR" sz="14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X</a:t>
              </a:r>
              <a:r>
                <a:rPr lang="tr-TR" altLang="tr-TR" sz="14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 INTERNATIONAL CONFERENCE ON COMPUTER SCIENCE AND ENGINEERING</a:t>
              </a:r>
              <a:r>
                <a:rPr lang="tr-TR" altLang="tr-TR" sz="1400"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 </a:t>
              </a:r>
              <a:r>
                <a:rPr lang="tr-TR" altLang="tr-TR" sz="14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(UBMK 202</a:t>
              </a:r>
              <a:r>
                <a:rPr lang="en-US" altLang="tr-TR" sz="14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4</a:t>
              </a:r>
              <a:r>
                <a:rPr lang="tr-TR" altLang="tr-TR" sz="14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a:t>
              </a:r>
            </a:p>
            <a:p>
              <a:pPr algn="ctr"/>
              <a:r>
                <a:rPr lang="tr-TR" altLang="tr-TR" sz="14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 </a:t>
              </a:r>
            </a:p>
            <a:p>
              <a:pPr algn="ctr"/>
              <a:r>
                <a:rPr lang="tr-TR" sz="1400" b="1" dirty="0">
                  <a:solidFill>
                    <a:srgbClr val="0070C0"/>
                  </a:solidFill>
                  <a:latin typeface="Calibri" panose="020F0502020204030204" pitchFamily="34" charset="0"/>
                  <a:cs typeface="Times New Roman" panose="02020603050405020304" pitchFamily="18" charset="0"/>
                </a:rPr>
                <a:t>37. BİLGİSAYAR MÜHENDİSLİĞİ BÖLÜM BAŞKANLARI KURULU TOPLANTISI</a:t>
              </a:r>
            </a:p>
          </p:txBody>
        </p:sp>
        <p:pic>
          <p:nvPicPr>
            <p:cNvPr id="9" name="Image12">
              <a:extLst>
                <a:ext uri="{FF2B5EF4-FFF2-40B4-BE49-F238E27FC236}">
                  <a16:creationId xmlns:a16="http://schemas.microsoft.com/office/drawing/2014/main" id="{3FD6BA5E-E688-4FDF-80CD-B6B6049DAC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82714" y="6104518"/>
              <a:ext cx="2009286" cy="753482"/>
            </a:xfrm>
            <a:prstGeom prst="rect">
              <a:avLst/>
            </a:prstGeom>
            <a:solidFill>
              <a:srgbClr val="FFC000"/>
            </a:solidFill>
          </p:spPr>
        </p:pic>
        <p:pic>
          <p:nvPicPr>
            <p:cNvPr id="10" name="Picture 8">
              <a:extLst>
                <a:ext uri="{FF2B5EF4-FFF2-40B4-BE49-F238E27FC236}">
                  <a16:creationId xmlns:a16="http://schemas.microsoft.com/office/drawing/2014/main" id="{6BAC6A1C-A3B5-474E-A2F6-617880583EF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6110228"/>
              <a:ext cx="2490692" cy="739203"/>
            </a:xfrm>
            <a:prstGeom prst="rect">
              <a:avLst/>
            </a:prstGeom>
          </p:spPr>
        </p:pic>
        <p:cxnSp>
          <p:nvCxnSpPr>
            <p:cNvPr id="11" name="Düz Bağlayıcı 7">
              <a:extLst>
                <a:ext uri="{FF2B5EF4-FFF2-40B4-BE49-F238E27FC236}">
                  <a16:creationId xmlns:a16="http://schemas.microsoft.com/office/drawing/2014/main" id="{E3C9EF64-8EA5-48A5-9DE9-D8C0218776C5}"/>
                </a:ext>
              </a:extLst>
            </p:cNvPr>
            <p:cNvCxnSpPr>
              <a:cxnSpLocks/>
            </p:cNvCxnSpPr>
            <p:nvPr/>
          </p:nvCxnSpPr>
          <p:spPr>
            <a:xfrm flipV="1">
              <a:off x="0" y="6033606"/>
              <a:ext cx="12192000" cy="13447"/>
            </a:xfrm>
            <a:prstGeom prst="line">
              <a:avLst/>
            </a:prstGeom>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1333443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Рисунок 21">
            <a:extLst>
              <a:ext uri="{FF2B5EF4-FFF2-40B4-BE49-F238E27FC236}">
                <a16:creationId xmlns:a16="http://schemas.microsoft.com/office/drawing/2014/main" id="{4BCA69F0-B112-4B67-9F5E-14C55A7DB1EE}"/>
              </a:ext>
            </a:extLst>
          </p:cNvPr>
          <p:cNvPicPr>
            <a:picLocks noChangeAspect="1"/>
          </p:cNvPicPr>
          <p:nvPr/>
        </p:nvPicPr>
        <p:blipFill>
          <a:blip r:embed="rId2"/>
          <a:stretch>
            <a:fillRect/>
          </a:stretch>
        </p:blipFill>
        <p:spPr>
          <a:xfrm>
            <a:off x="138298" y="1715015"/>
            <a:ext cx="5436564" cy="3427769"/>
          </a:xfrm>
          <a:prstGeom prst="rect">
            <a:avLst/>
          </a:prstGeom>
        </p:spPr>
      </p:pic>
      <p:sp>
        <p:nvSpPr>
          <p:cNvPr id="2" name="Unvan 1"/>
          <p:cNvSpPr>
            <a:spLocks noGrp="1"/>
          </p:cNvSpPr>
          <p:nvPr>
            <p:ph type="title"/>
          </p:nvPr>
        </p:nvSpPr>
        <p:spPr>
          <a:xfrm>
            <a:off x="264520" y="232982"/>
            <a:ext cx="10515600" cy="969981"/>
          </a:xfrm>
        </p:spPr>
        <p:txBody>
          <a:bodyPr/>
          <a:lstStyle/>
          <a:p>
            <a:r>
              <a:rPr lang="es-CO" b="1" dirty="0">
                <a:latin typeface="Arial" panose="020B0604020202020204" pitchFamily="34" charset="0"/>
                <a:cs typeface="Arial" panose="020B0604020202020204" pitchFamily="34" charset="0"/>
              </a:rPr>
              <a:t>Clustering: Results</a:t>
            </a:r>
            <a:endParaRPr lang="tr-TR" b="1" dirty="0">
              <a:latin typeface="Arial" panose="020B0604020202020204" pitchFamily="34" charset="0"/>
              <a:cs typeface="Arial" panose="020B0604020202020204" pitchFamily="34" charset="0"/>
            </a:endParaRPr>
          </a:p>
        </p:txBody>
      </p:sp>
      <p:cxnSp>
        <p:nvCxnSpPr>
          <p:cNvPr id="7" name="Düz Bağlayıcı 6">
            <a:extLst>
              <a:ext uri="{FF2B5EF4-FFF2-40B4-BE49-F238E27FC236}">
                <a16:creationId xmlns:a16="http://schemas.microsoft.com/office/drawing/2014/main" id="{7F4CA61F-6372-374F-B519-BAACC7EA84D2}"/>
              </a:ext>
            </a:extLst>
          </p:cNvPr>
          <p:cNvCxnSpPr>
            <a:cxnSpLocks/>
          </p:cNvCxnSpPr>
          <p:nvPr/>
        </p:nvCxnSpPr>
        <p:spPr>
          <a:xfrm flipV="1">
            <a:off x="0" y="6076279"/>
            <a:ext cx="12192000" cy="13447"/>
          </a:xfrm>
          <a:prstGeom prst="line">
            <a:avLst/>
          </a:prstGeom>
          <a:ln/>
        </p:spPr>
        <p:style>
          <a:lnRef idx="3">
            <a:schemeClr val="dk1"/>
          </a:lnRef>
          <a:fillRef idx="0">
            <a:schemeClr val="dk1"/>
          </a:fillRef>
          <a:effectRef idx="2">
            <a:schemeClr val="dk1"/>
          </a:effectRef>
          <a:fontRef idx="minor">
            <a:schemeClr val="tx1"/>
          </a:fontRef>
        </p:style>
      </p:cxnSp>
      <p:grpSp>
        <p:nvGrpSpPr>
          <p:cNvPr id="11" name="Group 9">
            <a:extLst>
              <a:ext uri="{FF2B5EF4-FFF2-40B4-BE49-F238E27FC236}">
                <a16:creationId xmlns:a16="http://schemas.microsoft.com/office/drawing/2014/main" id="{A06E3A71-C3CD-42D9-8362-AB9AD507F42A}"/>
              </a:ext>
            </a:extLst>
          </p:cNvPr>
          <p:cNvGrpSpPr/>
          <p:nvPr/>
        </p:nvGrpSpPr>
        <p:grpSpPr>
          <a:xfrm>
            <a:off x="0" y="6076279"/>
            <a:ext cx="12192001" cy="795616"/>
            <a:chOff x="0" y="6076279"/>
            <a:chExt cx="12192001" cy="795616"/>
          </a:xfrm>
        </p:grpSpPr>
        <p:sp>
          <p:nvSpPr>
            <p:cNvPr id="12" name="Dikdörtgen 3">
              <a:extLst>
                <a:ext uri="{FF2B5EF4-FFF2-40B4-BE49-F238E27FC236}">
                  <a16:creationId xmlns:a16="http://schemas.microsoft.com/office/drawing/2014/main" id="{B6EDC3AD-5892-478A-806A-50797E76D09B}"/>
                </a:ext>
              </a:extLst>
            </p:cNvPr>
            <p:cNvSpPr/>
            <p:nvPr/>
          </p:nvSpPr>
          <p:spPr>
            <a:xfrm>
              <a:off x="1" y="6104963"/>
              <a:ext cx="12192000" cy="738664"/>
            </a:xfrm>
            <a:prstGeom prst="rect">
              <a:avLst/>
            </a:prstGeom>
            <a:solidFill>
              <a:schemeClr val="bg1"/>
            </a:solidFill>
          </p:spPr>
          <p:txBody>
            <a:bodyPr wrap="square">
              <a:spAutoFit/>
            </a:bodyPr>
            <a:lstStyle/>
            <a:p>
              <a:pPr algn="ctr"/>
              <a:r>
                <a:rPr lang="tr-TR" altLang="tr-TR" sz="14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I</a:t>
              </a:r>
              <a:r>
                <a:rPr lang="en-US" altLang="tr-TR" sz="14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X</a:t>
              </a:r>
              <a:r>
                <a:rPr lang="tr-TR" altLang="tr-TR" sz="14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 INTERNATIONAL CONFERENCE ON COMPUTER SCIENCE AND ENGINEERING</a:t>
              </a:r>
              <a:r>
                <a:rPr lang="tr-TR" altLang="tr-TR" sz="1400"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 </a:t>
              </a:r>
              <a:r>
                <a:rPr lang="tr-TR" altLang="tr-TR" sz="14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(UBMK 202</a:t>
              </a:r>
              <a:r>
                <a:rPr lang="en-US" altLang="tr-TR" sz="14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4</a:t>
              </a:r>
              <a:r>
                <a:rPr lang="tr-TR" altLang="tr-TR" sz="14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a:t>
              </a:r>
            </a:p>
            <a:p>
              <a:pPr algn="ctr"/>
              <a:r>
                <a:rPr lang="tr-TR" altLang="tr-TR" sz="14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 </a:t>
              </a:r>
            </a:p>
            <a:p>
              <a:pPr algn="ctr"/>
              <a:r>
                <a:rPr lang="tr-TR" sz="1400" b="1" dirty="0">
                  <a:solidFill>
                    <a:srgbClr val="0070C0"/>
                  </a:solidFill>
                  <a:latin typeface="Calibri" panose="020F0502020204030204" pitchFamily="34" charset="0"/>
                  <a:cs typeface="Times New Roman" panose="02020603050405020304" pitchFamily="18" charset="0"/>
                </a:rPr>
                <a:t>37. BİLGİSAYAR MÜHENDİSLİĞİ BÖLÜM BAŞKANLARI KURULU TOPLANTISI</a:t>
              </a:r>
            </a:p>
          </p:txBody>
        </p:sp>
        <p:pic>
          <p:nvPicPr>
            <p:cNvPr id="13" name="Resim 1">
              <a:extLst>
                <a:ext uri="{FF2B5EF4-FFF2-40B4-BE49-F238E27FC236}">
                  <a16:creationId xmlns:a16="http://schemas.microsoft.com/office/drawing/2014/main" id="{02F63163-D760-4AA4-A671-E79DCD7F1C6C}"/>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0" y="6118413"/>
              <a:ext cx="2490692" cy="753482"/>
            </a:xfrm>
            <a:prstGeom prst="rect">
              <a:avLst/>
            </a:prstGeom>
            <a:solidFill>
              <a:srgbClr val="00B0F0"/>
            </a:solidFill>
          </p:spPr>
        </p:pic>
        <p:pic>
          <p:nvPicPr>
            <p:cNvPr id="17" name="Image12">
              <a:extLst>
                <a:ext uri="{FF2B5EF4-FFF2-40B4-BE49-F238E27FC236}">
                  <a16:creationId xmlns:a16="http://schemas.microsoft.com/office/drawing/2014/main" id="{58B1A697-83B3-4EDC-A068-51E98088CDB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82714" y="6118413"/>
              <a:ext cx="2009286" cy="753482"/>
            </a:xfrm>
            <a:prstGeom prst="rect">
              <a:avLst/>
            </a:prstGeom>
            <a:solidFill>
              <a:srgbClr val="FFC000"/>
            </a:solidFill>
          </p:spPr>
        </p:pic>
        <p:cxnSp>
          <p:nvCxnSpPr>
            <p:cNvPr id="18" name="Düz Bağlayıcı 7">
              <a:extLst>
                <a:ext uri="{FF2B5EF4-FFF2-40B4-BE49-F238E27FC236}">
                  <a16:creationId xmlns:a16="http://schemas.microsoft.com/office/drawing/2014/main" id="{A5388CC9-A937-4205-A103-CBFACB293E06}"/>
                </a:ext>
              </a:extLst>
            </p:cNvPr>
            <p:cNvCxnSpPr>
              <a:cxnSpLocks/>
            </p:cNvCxnSpPr>
            <p:nvPr/>
          </p:nvCxnSpPr>
          <p:spPr>
            <a:xfrm flipV="1">
              <a:off x="0" y="6076279"/>
              <a:ext cx="12192000" cy="13447"/>
            </a:xfrm>
            <a:prstGeom prst="line">
              <a:avLst/>
            </a:prstGeom>
            <a:ln/>
          </p:spPr>
          <p:style>
            <a:lnRef idx="3">
              <a:schemeClr val="dk1"/>
            </a:lnRef>
            <a:fillRef idx="0">
              <a:schemeClr val="dk1"/>
            </a:fillRef>
            <a:effectRef idx="2">
              <a:schemeClr val="dk1"/>
            </a:effectRef>
            <a:fontRef idx="minor">
              <a:schemeClr val="tx1"/>
            </a:fontRef>
          </p:style>
        </p:cxnSp>
        <p:pic>
          <p:nvPicPr>
            <p:cNvPr id="19" name="Picture 8">
              <a:extLst>
                <a:ext uri="{FF2B5EF4-FFF2-40B4-BE49-F238E27FC236}">
                  <a16:creationId xmlns:a16="http://schemas.microsoft.com/office/drawing/2014/main" id="{6731CC20-65B2-4514-A0C1-EC3174099C8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6124123"/>
              <a:ext cx="2490692" cy="739203"/>
            </a:xfrm>
            <a:prstGeom prst="rect">
              <a:avLst/>
            </a:prstGeom>
          </p:spPr>
        </p:pic>
      </p:grpSp>
      <p:pic>
        <p:nvPicPr>
          <p:cNvPr id="16" name="Рисунок 15">
            <a:extLst>
              <a:ext uri="{FF2B5EF4-FFF2-40B4-BE49-F238E27FC236}">
                <a16:creationId xmlns:a16="http://schemas.microsoft.com/office/drawing/2014/main" id="{2EF9427F-2BFD-4DBF-995E-7AF86A9119F4}"/>
              </a:ext>
            </a:extLst>
          </p:cNvPr>
          <p:cNvPicPr>
            <a:picLocks noChangeAspect="1"/>
          </p:cNvPicPr>
          <p:nvPr/>
        </p:nvPicPr>
        <p:blipFill>
          <a:blip r:embed="rId7"/>
          <a:stretch>
            <a:fillRect/>
          </a:stretch>
        </p:blipFill>
        <p:spPr>
          <a:xfrm>
            <a:off x="3358820" y="1984935"/>
            <a:ext cx="5474359" cy="2047462"/>
          </a:xfrm>
          <a:prstGeom prst="rect">
            <a:avLst/>
          </a:prstGeom>
        </p:spPr>
      </p:pic>
      <p:pic>
        <p:nvPicPr>
          <p:cNvPr id="24" name="Рисунок 23">
            <a:extLst>
              <a:ext uri="{FF2B5EF4-FFF2-40B4-BE49-F238E27FC236}">
                <a16:creationId xmlns:a16="http://schemas.microsoft.com/office/drawing/2014/main" id="{03657413-81D2-4BEE-97EA-BBD88CE3A7E5}"/>
              </a:ext>
            </a:extLst>
          </p:cNvPr>
          <p:cNvPicPr>
            <a:picLocks noChangeAspect="1"/>
          </p:cNvPicPr>
          <p:nvPr/>
        </p:nvPicPr>
        <p:blipFill>
          <a:blip r:embed="rId8"/>
          <a:stretch>
            <a:fillRect/>
          </a:stretch>
        </p:blipFill>
        <p:spPr>
          <a:xfrm>
            <a:off x="5422040" y="2293879"/>
            <a:ext cx="5358080" cy="1562773"/>
          </a:xfrm>
          <a:prstGeom prst="rect">
            <a:avLst/>
          </a:prstGeom>
        </p:spPr>
      </p:pic>
      <p:pic>
        <p:nvPicPr>
          <p:cNvPr id="26" name="Рисунок 25">
            <a:extLst>
              <a:ext uri="{FF2B5EF4-FFF2-40B4-BE49-F238E27FC236}">
                <a16:creationId xmlns:a16="http://schemas.microsoft.com/office/drawing/2014/main" id="{9B5A6A55-D458-4098-BEAC-AA08599DF3BB}"/>
              </a:ext>
            </a:extLst>
          </p:cNvPr>
          <p:cNvPicPr>
            <a:picLocks noChangeAspect="1"/>
          </p:cNvPicPr>
          <p:nvPr/>
        </p:nvPicPr>
        <p:blipFill>
          <a:blip r:embed="rId9"/>
          <a:stretch>
            <a:fillRect/>
          </a:stretch>
        </p:blipFill>
        <p:spPr>
          <a:xfrm>
            <a:off x="3515217" y="4340756"/>
            <a:ext cx="5555524" cy="1582213"/>
          </a:xfrm>
          <a:prstGeom prst="rect">
            <a:avLst/>
          </a:prstGeom>
        </p:spPr>
      </p:pic>
      <p:pic>
        <p:nvPicPr>
          <p:cNvPr id="28" name="Рисунок 27">
            <a:extLst>
              <a:ext uri="{FF2B5EF4-FFF2-40B4-BE49-F238E27FC236}">
                <a16:creationId xmlns:a16="http://schemas.microsoft.com/office/drawing/2014/main" id="{9BFCE84D-B514-47EB-958B-C6B9CD9C1719}"/>
              </a:ext>
            </a:extLst>
          </p:cNvPr>
          <p:cNvPicPr>
            <a:picLocks noChangeAspect="1"/>
          </p:cNvPicPr>
          <p:nvPr/>
        </p:nvPicPr>
        <p:blipFill>
          <a:blip r:embed="rId10"/>
          <a:stretch>
            <a:fillRect/>
          </a:stretch>
        </p:blipFill>
        <p:spPr>
          <a:xfrm>
            <a:off x="7580409" y="2575389"/>
            <a:ext cx="4572666" cy="1433223"/>
          </a:xfrm>
          <a:prstGeom prst="rect">
            <a:avLst/>
          </a:prstGeom>
        </p:spPr>
      </p:pic>
      <p:pic>
        <p:nvPicPr>
          <p:cNvPr id="30" name="Рисунок 29">
            <a:extLst>
              <a:ext uri="{FF2B5EF4-FFF2-40B4-BE49-F238E27FC236}">
                <a16:creationId xmlns:a16="http://schemas.microsoft.com/office/drawing/2014/main" id="{A771C6A2-1066-4D3D-9A69-3EAC45E83EE7}"/>
              </a:ext>
            </a:extLst>
          </p:cNvPr>
          <p:cNvPicPr>
            <a:picLocks noChangeAspect="1"/>
          </p:cNvPicPr>
          <p:nvPr/>
        </p:nvPicPr>
        <p:blipFill>
          <a:blip r:embed="rId11"/>
          <a:stretch>
            <a:fillRect/>
          </a:stretch>
        </p:blipFill>
        <p:spPr>
          <a:xfrm>
            <a:off x="5952266" y="4627965"/>
            <a:ext cx="5235091" cy="926410"/>
          </a:xfrm>
          <a:prstGeom prst="rect">
            <a:avLst/>
          </a:prstGeom>
        </p:spPr>
      </p:pic>
      <p:pic>
        <p:nvPicPr>
          <p:cNvPr id="32" name="Рисунок 31">
            <a:extLst>
              <a:ext uri="{FF2B5EF4-FFF2-40B4-BE49-F238E27FC236}">
                <a16:creationId xmlns:a16="http://schemas.microsoft.com/office/drawing/2014/main" id="{24A469BC-7D76-4497-86F1-42AEF2E075A9}"/>
              </a:ext>
            </a:extLst>
          </p:cNvPr>
          <p:cNvPicPr>
            <a:picLocks noChangeAspect="1"/>
          </p:cNvPicPr>
          <p:nvPr/>
        </p:nvPicPr>
        <p:blipFill rotWithShape="1">
          <a:blip r:embed="rId12"/>
          <a:srcRect r="8483" b="49300"/>
          <a:stretch/>
        </p:blipFill>
        <p:spPr>
          <a:xfrm>
            <a:off x="8144469" y="192981"/>
            <a:ext cx="4041913" cy="1656994"/>
          </a:xfrm>
          <a:prstGeom prst="rect">
            <a:avLst/>
          </a:prstGeom>
        </p:spPr>
      </p:pic>
      <p:sp>
        <p:nvSpPr>
          <p:cNvPr id="34" name="TextBox 33">
            <a:extLst>
              <a:ext uri="{FF2B5EF4-FFF2-40B4-BE49-F238E27FC236}">
                <a16:creationId xmlns:a16="http://schemas.microsoft.com/office/drawing/2014/main" id="{49966CAE-AE9B-4B45-8C51-C45D371CB14B}"/>
              </a:ext>
            </a:extLst>
          </p:cNvPr>
          <p:cNvSpPr txBox="1"/>
          <p:nvPr/>
        </p:nvSpPr>
        <p:spPr>
          <a:xfrm>
            <a:off x="1586095" y="1332404"/>
            <a:ext cx="4585632" cy="369332"/>
          </a:xfrm>
          <a:prstGeom prst="rect">
            <a:avLst/>
          </a:prstGeom>
          <a:noFill/>
        </p:spPr>
        <p:txBody>
          <a:bodyPr wrap="square">
            <a:spAutoFit/>
          </a:bodyPr>
          <a:lstStyle/>
          <a:p>
            <a:r>
              <a:rPr lang="en-US" b="1" dirty="0">
                <a:latin typeface="Arial" panose="020B0604020202020204" pitchFamily="34" charset="0"/>
                <a:cs typeface="Arial" panose="020B0604020202020204" pitchFamily="34" charset="0"/>
              </a:rPr>
              <a:t>Examples of successful clusters</a:t>
            </a:r>
            <a:endParaRPr lang="ru-RU" b="1" dirty="0">
              <a:latin typeface="Arial" panose="020B0604020202020204" pitchFamily="34" charset="0"/>
              <a:cs typeface="Arial" panose="020B0604020202020204" pitchFamily="34" charset="0"/>
            </a:endParaRPr>
          </a:p>
        </p:txBody>
      </p:sp>
      <p:pic>
        <p:nvPicPr>
          <p:cNvPr id="36" name="Рисунок 35">
            <a:extLst>
              <a:ext uri="{FF2B5EF4-FFF2-40B4-BE49-F238E27FC236}">
                <a16:creationId xmlns:a16="http://schemas.microsoft.com/office/drawing/2014/main" id="{857360D2-F0D1-475F-969A-97A8C5055308}"/>
              </a:ext>
            </a:extLst>
          </p:cNvPr>
          <p:cNvPicPr>
            <a:picLocks noChangeAspect="1"/>
          </p:cNvPicPr>
          <p:nvPr/>
        </p:nvPicPr>
        <p:blipFill>
          <a:blip r:embed="rId13"/>
          <a:stretch>
            <a:fillRect/>
          </a:stretch>
        </p:blipFill>
        <p:spPr>
          <a:xfrm>
            <a:off x="7245638" y="4965892"/>
            <a:ext cx="4940744" cy="1021673"/>
          </a:xfrm>
          <a:prstGeom prst="rect">
            <a:avLst/>
          </a:prstGeom>
        </p:spPr>
      </p:pic>
      <p:sp>
        <p:nvSpPr>
          <p:cNvPr id="38" name="TextBox 37">
            <a:extLst>
              <a:ext uri="{FF2B5EF4-FFF2-40B4-BE49-F238E27FC236}">
                <a16:creationId xmlns:a16="http://schemas.microsoft.com/office/drawing/2014/main" id="{57D7D9A9-BC06-44CD-B488-219C8AA38EE7}"/>
              </a:ext>
            </a:extLst>
          </p:cNvPr>
          <p:cNvSpPr txBox="1"/>
          <p:nvPr/>
        </p:nvSpPr>
        <p:spPr>
          <a:xfrm>
            <a:off x="4078997" y="4062078"/>
            <a:ext cx="6107372" cy="369332"/>
          </a:xfrm>
          <a:prstGeom prst="rect">
            <a:avLst/>
          </a:prstGeom>
          <a:noFill/>
        </p:spPr>
        <p:txBody>
          <a:bodyPr wrap="square">
            <a:spAutoFit/>
          </a:bodyPr>
          <a:lstStyle/>
          <a:p>
            <a:r>
              <a:rPr lang="en-US" b="1" dirty="0">
                <a:latin typeface="Arial" panose="020B0604020202020204" pitchFamily="34" charset="0"/>
                <a:cs typeface="Arial" panose="020B0604020202020204" pitchFamily="34" charset="0"/>
              </a:rPr>
              <a:t>Examples of erroneous clusters</a:t>
            </a:r>
            <a:endParaRPr lang="ru-RU" b="1" dirty="0">
              <a:latin typeface="Arial" panose="020B0604020202020204" pitchFamily="34" charset="0"/>
              <a:cs typeface="Arial" panose="020B0604020202020204" pitchFamily="34" charset="0"/>
            </a:endParaRPr>
          </a:p>
        </p:txBody>
      </p:sp>
      <p:sp>
        <p:nvSpPr>
          <p:cNvPr id="40" name="TextBox 39">
            <a:extLst>
              <a:ext uri="{FF2B5EF4-FFF2-40B4-BE49-F238E27FC236}">
                <a16:creationId xmlns:a16="http://schemas.microsoft.com/office/drawing/2014/main" id="{01FC53EA-C458-4F13-9459-34B3BE6ACDD9}"/>
              </a:ext>
            </a:extLst>
          </p:cNvPr>
          <p:cNvSpPr txBox="1"/>
          <p:nvPr/>
        </p:nvSpPr>
        <p:spPr>
          <a:xfrm>
            <a:off x="6602100" y="334866"/>
            <a:ext cx="1565560" cy="1200329"/>
          </a:xfrm>
          <a:prstGeom prst="rect">
            <a:avLst/>
          </a:prstGeom>
          <a:noFill/>
        </p:spPr>
        <p:txBody>
          <a:bodyPr wrap="square">
            <a:spAutoFit/>
          </a:bodyPr>
          <a:lstStyle/>
          <a:p>
            <a:r>
              <a:rPr lang="en-US" b="1" dirty="0">
                <a:latin typeface="Arial" panose="020B0604020202020204" pitchFamily="34" charset="0"/>
                <a:cs typeface="Arial" panose="020B0604020202020204" pitchFamily="34" charset="0"/>
              </a:rPr>
              <a:t>Skill samples not included in the cluster</a:t>
            </a:r>
            <a:endParaRPr lang="ru-RU"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83378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637765"/>
          </a:xfrm>
        </p:spPr>
        <p:txBody>
          <a:bodyPr>
            <a:normAutofit fontScale="90000"/>
          </a:bodyPr>
          <a:lstStyle/>
          <a:p>
            <a:r>
              <a:rPr lang="es-CO" b="1" dirty="0">
                <a:latin typeface="Arial" panose="020B0604020202020204" pitchFamily="34" charset="0"/>
                <a:cs typeface="Arial" panose="020B0604020202020204" pitchFamily="34" charset="0"/>
              </a:rPr>
              <a:t>Discussion</a:t>
            </a:r>
            <a:endParaRPr lang="tr-TR" b="1" dirty="0">
              <a:latin typeface="Arial" panose="020B0604020202020204" pitchFamily="34" charset="0"/>
              <a:cs typeface="Arial" panose="020B0604020202020204" pitchFamily="34" charset="0"/>
            </a:endParaRPr>
          </a:p>
        </p:txBody>
      </p:sp>
      <p:sp>
        <p:nvSpPr>
          <p:cNvPr id="3" name="İçerik Yer Tutucusu 2"/>
          <p:cNvSpPr>
            <a:spLocks noGrp="1"/>
          </p:cNvSpPr>
          <p:nvPr>
            <p:ph idx="1"/>
          </p:nvPr>
        </p:nvSpPr>
        <p:spPr>
          <a:xfrm>
            <a:off x="551936" y="983500"/>
            <a:ext cx="11088127" cy="5489985"/>
          </a:xfrm>
        </p:spPr>
        <p:txBody>
          <a:bodyPr>
            <a:normAutofit fontScale="77500" lnSpcReduction="20000"/>
          </a:bodyPr>
          <a:lstStyle/>
          <a:p>
            <a:pPr algn="just">
              <a:lnSpc>
                <a:spcPct val="120000"/>
              </a:lnSpc>
            </a:pPr>
            <a:r>
              <a:rPr lang="en-US" b="0" dirty="0"/>
              <a:t>The conducted research and experiments on retraining the multilingual Sentence Transformers model on domain data showed improvements as a result of skill clustering.</a:t>
            </a:r>
            <a:endParaRPr lang="ru-RU" b="0" dirty="0"/>
          </a:p>
          <a:p>
            <a:pPr algn="just">
              <a:lnSpc>
                <a:spcPct val="120000"/>
              </a:lnSpc>
            </a:pPr>
            <a:r>
              <a:rPr lang="en-US" b="0" dirty="0"/>
              <a:t>Despite the positive results, there are certain limitations that must be taken into account. There is a problem with abbreviations. For further improvement of the model and clustering of skills, it may be necessary to expand the abbreviations and create a reference book, test the embedding model on additional domain data.</a:t>
            </a:r>
            <a:endParaRPr lang="ru-RU" b="0" dirty="0"/>
          </a:p>
          <a:p>
            <a:pPr algn="just">
              <a:lnSpc>
                <a:spcPct val="120000"/>
              </a:lnSpc>
            </a:pPr>
            <a:r>
              <a:rPr lang="en-US" b="0" dirty="0"/>
              <a:t>The quality of fine-tuning the model depends on the size and quality of the training dataset. Validation and testing on the domain dataset will improve the quality of clustering.</a:t>
            </a:r>
            <a:endParaRPr lang="ru-RU" b="0" dirty="0"/>
          </a:p>
          <a:p>
            <a:pPr algn="just">
              <a:lnSpc>
                <a:spcPct val="120000"/>
              </a:lnSpc>
            </a:pPr>
            <a:r>
              <a:rPr lang="en-US" b="0" dirty="0"/>
              <a:t>Fine-tuning on domain data can improve the quality of the model for a specific domain, but can reduce its universality and applicability to other areas.</a:t>
            </a:r>
            <a:endParaRPr lang="ru-RU" b="0" dirty="0"/>
          </a:p>
          <a:p>
            <a:pPr algn="just">
              <a:lnSpc>
                <a:spcPct val="120000"/>
              </a:lnSpc>
            </a:pPr>
            <a:r>
              <a:rPr lang="en-US" b="0" dirty="0"/>
              <a:t>Fine-tuning the multilingual </a:t>
            </a:r>
            <a:r>
              <a:rPr lang="en-US" b="1" dirty="0"/>
              <a:t>Paraphrase-multilingual-mpnet-base-v2</a:t>
            </a:r>
            <a:r>
              <a:rPr lang="en-US" b="0" dirty="0"/>
              <a:t> model will contribute to the improvement and development of multilingual Sentence Transformers models for the Russian and Kazakh languages ​​for the information technology domain.</a:t>
            </a:r>
            <a:endParaRPr lang="ru-RU" b="0" dirty="0"/>
          </a:p>
          <a:p>
            <a:pPr algn="just">
              <a:lnSpc>
                <a:spcPct val="120000"/>
              </a:lnSpc>
            </a:pPr>
            <a:r>
              <a:rPr lang="en-US" b="0" dirty="0"/>
              <a:t>This approach can be used in similar tasks for other languages ​​and domain areas.</a:t>
            </a:r>
            <a:endParaRPr lang="ru-RU" b="0" dirty="0"/>
          </a:p>
          <a:p>
            <a:pPr marL="0" indent="0">
              <a:buNone/>
            </a:pPr>
            <a:endParaRPr lang="tr-TR" dirty="0"/>
          </a:p>
        </p:txBody>
      </p:sp>
      <p:cxnSp>
        <p:nvCxnSpPr>
          <p:cNvPr id="7" name="Düz Bağlayıcı 6">
            <a:extLst>
              <a:ext uri="{FF2B5EF4-FFF2-40B4-BE49-F238E27FC236}">
                <a16:creationId xmlns:a16="http://schemas.microsoft.com/office/drawing/2014/main" id="{7F4CA61F-6372-374F-B519-BAACC7EA84D2}"/>
              </a:ext>
            </a:extLst>
          </p:cNvPr>
          <p:cNvCxnSpPr>
            <a:cxnSpLocks/>
          </p:cNvCxnSpPr>
          <p:nvPr/>
        </p:nvCxnSpPr>
        <p:spPr>
          <a:xfrm flipV="1">
            <a:off x="0" y="6076279"/>
            <a:ext cx="12192000" cy="13447"/>
          </a:xfrm>
          <a:prstGeom prst="line">
            <a:avLst/>
          </a:prstGeom>
          <a:ln/>
        </p:spPr>
        <p:style>
          <a:lnRef idx="3">
            <a:schemeClr val="dk1"/>
          </a:lnRef>
          <a:fillRef idx="0">
            <a:schemeClr val="dk1"/>
          </a:fillRef>
          <a:effectRef idx="2">
            <a:schemeClr val="dk1"/>
          </a:effectRef>
          <a:fontRef idx="minor">
            <a:schemeClr val="tx1"/>
          </a:fontRef>
        </p:style>
      </p:cxnSp>
      <p:grpSp>
        <p:nvGrpSpPr>
          <p:cNvPr id="11" name="Group 9">
            <a:extLst>
              <a:ext uri="{FF2B5EF4-FFF2-40B4-BE49-F238E27FC236}">
                <a16:creationId xmlns:a16="http://schemas.microsoft.com/office/drawing/2014/main" id="{A06E3A71-C3CD-42D9-8362-AB9AD507F42A}"/>
              </a:ext>
            </a:extLst>
          </p:cNvPr>
          <p:cNvGrpSpPr/>
          <p:nvPr/>
        </p:nvGrpSpPr>
        <p:grpSpPr>
          <a:xfrm>
            <a:off x="0" y="6076279"/>
            <a:ext cx="12192001" cy="795616"/>
            <a:chOff x="0" y="6076279"/>
            <a:chExt cx="12192001" cy="795616"/>
          </a:xfrm>
        </p:grpSpPr>
        <p:sp>
          <p:nvSpPr>
            <p:cNvPr id="12" name="Dikdörtgen 3">
              <a:extLst>
                <a:ext uri="{FF2B5EF4-FFF2-40B4-BE49-F238E27FC236}">
                  <a16:creationId xmlns:a16="http://schemas.microsoft.com/office/drawing/2014/main" id="{B6EDC3AD-5892-478A-806A-50797E76D09B}"/>
                </a:ext>
              </a:extLst>
            </p:cNvPr>
            <p:cNvSpPr/>
            <p:nvPr/>
          </p:nvSpPr>
          <p:spPr>
            <a:xfrm>
              <a:off x="1" y="6104963"/>
              <a:ext cx="12192000" cy="738664"/>
            </a:xfrm>
            <a:prstGeom prst="rect">
              <a:avLst/>
            </a:prstGeom>
            <a:solidFill>
              <a:schemeClr val="bg1"/>
            </a:solidFill>
          </p:spPr>
          <p:txBody>
            <a:bodyPr wrap="square">
              <a:spAutoFit/>
            </a:bodyPr>
            <a:lstStyle/>
            <a:p>
              <a:pPr algn="ctr"/>
              <a:r>
                <a:rPr lang="tr-TR" altLang="tr-TR" sz="14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I</a:t>
              </a:r>
              <a:r>
                <a:rPr lang="en-US" altLang="tr-TR" sz="14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X</a:t>
              </a:r>
              <a:r>
                <a:rPr lang="tr-TR" altLang="tr-TR" sz="14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 INTERNATIONAL CONFERENCE ON COMPUTER SCIENCE AND ENGINEERING</a:t>
              </a:r>
              <a:r>
                <a:rPr lang="tr-TR" altLang="tr-TR" sz="1400"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 </a:t>
              </a:r>
              <a:r>
                <a:rPr lang="tr-TR" altLang="tr-TR" sz="14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(UBMK 202</a:t>
              </a:r>
              <a:r>
                <a:rPr lang="en-US" altLang="tr-TR" sz="14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4</a:t>
              </a:r>
              <a:r>
                <a:rPr lang="tr-TR" altLang="tr-TR" sz="14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a:t>
              </a:r>
            </a:p>
            <a:p>
              <a:pPr algn="ctr"/>
              <a:r>
                <a:rPr lang="tr-TR" altLang="tr-TR" sz="14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 </a:t>
              </a:r>
            </a:p>
            <a:p>
              <a:pPr algn="ctr"/>
              <a:r>
                <a:rPr lang="tr-TR" sz="1400" b="1" dirty="0">
                  <a:solidFill>
                    <a:srgbClr val="0070C0"/>
                  </a:solidFill>
                  <a:latin typeface="Calibri" panose="020F0502020204030204" pitchFamily="34" charset="0"/>
                  <a:cs typeface="Times New Roman" panose="02020603050405020304" pitchFamily="18" charset="0"/>
                </a:rPr>
                <a:t>37. BİLGİSAYAR MÜHENDİSLİĞİ BÖLÜM BAŞKANLARI KURULU TOPLANTISI</a:t>
              </a:r>
            </a:p>
          </p:txBody>
        </p:sp>
        <p:pic>
          <p:nvPicPr>
            <p:cNvPr id="13" name="Resim 1">
              <a:extLst>
                <a:ext uri="{FF2B5EF4-FFF2-40B4-BE49-F238E27FC236}">
                  <a16:creationId xmlns:a16="http://schemas.microsoft.com/office/drawing/2014/main" id="{02F63163-D760-4AA4-A671-E79DCD7F1C6C}"/>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0" y="6118413"/>
              <a:ext cx="2490692" cy="753482"/>
            </a:xfrm>
            <a:prstGeom prst="rect">
              <a:avLst/>
            </a:prstGeom>
            <a:solidFill>
              <a:srgbClr val="00B0F0"/>
            </a:solidFill>
          </p:spPr>
        </p:pic>
        <p:pic>
          <p:nvPicPr>
            <p:cNvPr id="17" name="Image12">
              <a:extLst>
                <a:ext uri="{FF2B5EF4-FFF2-40B4-BE49-F238E27FC236}">
                  <a16:creationId xmlns:a16="http://schemas.microsoft.com/office/drawing/2014/main" id="{58B1A697-83B3-4EDC-A068-51E98088CD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82714" y="6118413"/>
              <a:ext cx="2009286" cy="753482"/>
            </a:xfrm>
            <a:prstGeom prst="rect">
              <a:avLst/>
            </a:prstGeom>
            <a:solidFill>
              <a:srgbClr val="FFC000"/>
            </a:solidFill>
          </p:spPr>
        </p:pic>
        <p:cxnSp>
          <p:nvCxnSpPr>
            <p:cNvPr id="18" name="Düz Bağlayıcı 7">
              <a:extLst>
                <a:ext uri="{FF2B5EF4-FFF2-40B4-BE49-F238E27FC236}">
                  <a16:creationId xmlns:a16="http://schemas.microsoft.com/office/drawing/2014/main" id="{A5388CC9-A937-4205-A103-CBFACB293E06}"/>
                </a:ext>
              </a:extLst>
            </p:cNvPr>
            <p:cNvCxnSpPr>
              <a:cxnSpLocks/>
            </p:cNvCxnSpPr>
            <p:nvPr/>
          </p:nvCxnSpPr>
          <p:spPr>
            <a:xfrm flipV="1">
              <a:off x="0" y="6076279"/>
              <a:ext cx="12192000" cy="13447"/>
            </a:xfrm>
            <a:prstGeom prst="line">
              <a:avLst/>
            </a:prstGeom>
            <a:ln/>
          </p:spPr>
          <p:style>
            <a:lnRef idx="3">
              <a:schemeClr val="dk1"/>
            </a:lnRef>
            <a:fillRef idx="0">
              <a:schemeClr val="dk1"/>
            </a:fillRef>
            <a:effectRef idx="2">
              <a:schemeClr val="dk1"/>
            </a:effectRef>
            <a:fontRef idx="minor">
              <a:schemeClr val="tx1"/>
            </a:fontRef>
          </p:style>
        </p:cxnSp>
        <p:pic>
          <p:nvPicPr>
            <p:cNvPr id="19" name="Picture 8">
              <a:extLst>
                <a:ext uri="{FF2B5EF4-FFF2-40B4-BE49-F238E27FC236}">
                  <a16:creationId xmlns:a16="http://schemas.microsoft.com/office/drawing/2014/main" id="{6731CC20-65B2-4514-A0C1-EC3174099C8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6124123"/>
              <a:ext cx="2490692" cy="739203"/>
            </a:xfrm>
            <a:prstGeom prst="rect">
              <a:avLst/>
            </a:prstGeom>
          </p:spPr>
        </p:pic>
      </p:grpSp>
    </p:spTree>
    <p:extLst>
      <p:ext uri="{BB962C8B-B14F-4D97-AF65-F5344CB8AC3E}">
        <p14:creationId xmlns:p14="http://schemas.microsoft.com/office/powerpoint/2010/main" val="3296934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s-CO" b="1" dirty="0">
                <a:latin typeface="Arial" panose="020B0604020202020204" pitchFamily="34" charset="0"/>
                <a:cs typeface="Arial" panose="020B0604020202020204" pitchFamily="34" charset="0"/>
              </a:rPr>
              <a:t>Conclusions and </a:t>
            </a:r>
            <a:r>
              <a:rPr lang="tr-TR" b="1" dirty="0">
                <a:latin typeface="Arial" panose="020B0604020202020204" pitchFamily="34" charset="0"/>
                <a:cs typeface="Arial" panose="020B0604020202020204" pitchFamily="34" charset="0"/>
              </a:rPr>
              <a:t>F</a:t>
            </a:r>
            <a:r>
              <a:rPr lang="es-CO" b="1" dirty="0">
                <a:latin typeface="Arial" panose="020B0604020202020204" pitchFamily="34" charset="0"/>
                <a:cs typeface="Arial" panose="020B0604020202020204" pitchFamily="34" charset="0"/>
              </a:rPr>
              <a:t>uture </a:t>
            </a:r>
            <a:r>
              <a:rPr lang="tr-TR" b="1" dirty="0">
                <a:latin typeface="Arial" panose="020B0604020202020204" pitchFamily="34" charset="0"/>
                <a:cs typeface="Arial" panose="020B0604020202020204" pitchFamily="34" charset="0"/>
              </a:rPr>
              <a:t>R</a:t>
            </a:r>
            <a:r>
              <a:rPr lang="es-CO" b="1" dirty="0">
                <a:latin typeface="Arial" panose="020B0604020202020204" pitchFamily="34" charset="0"/>
                <a:cs typeface="Arial" panose="020B0604020202020204" pitchFamily="34" charset="0"/>
              </a:rPr>
              <a:t>esearch</a:t>
            </a:r>
            <a:endParaRPr lang="tr-TR" b="1" dirty="0">
              <a:latin typeface="Arial" panose="020B0604020202020204" pitchFamily="34" charset="0"/>
              <a:cs typeface="Arial" panose="020B0604020202020204" pitchFamily="34" charset="0"/>
            </a:endParaRPr>
          </a:p>
        </p:txBody>
      </p:sp>
      <p:sp>
        <p:nvSpPr>
          <p:cNvPr id="3" name="İçerik Yer Tutucusu 2"/>
          <p:cNvSpPr>
            <a:spLocks noGrp="1"/>
          </p:cNvSpPr>
          <p:nvPr>
            <p:ph idx="1"/>
          </p:nvPr>
        </p:nvSpPr>
        <p:spPr>
          <a:xfrm>
            <a:off x="838200" y="1690688"/>
            <a:ext cx="10839138" cy="4351338"/>
          </a:xfrm>
        </p:spPr>
        <p:txBody>
          <a:bodyPr>
            <a:normAutofit fontScale="92500"/>
          </a:bodyPr>
          <a:lstStyle/>
          <a:p>
            <a:pPr algn="just">
              <a:lnSpc>
                <a:spcPct val="100000"/>
              </a:lnSpc>
            </a:pPr>
            <a:r>
              <a:rPr lang="en-US" dirty="0"/>
              <a:t>In this paper, experiments were conducted to compare 4 types of clustering and fine-tuning of the multilingual embedding model Sentence Transformers: </a:t>
            </a:r>
            <a:r>
              <a:rPr lang="en-US" b="1" dirty="0"/>
              <a:t>paraphrase-multilingual-mpnet-base-v2</a:t>
            </a:r>
            <a:r>
              <a:rPr lang="en-US" dirty="0"/>
              <a:t> to improve the clustering results of skills collected from the online recruitment site hh.kz.</a:t>
            </a:r>
          </a:p>
          <a:p>
            <a:pPr algn="just">
              <a:lnSpc>
                <a:spcPct val="100000"/>
              </a:lnSpc>
            </a:pPr>
            <a:r>
              <a:rPr lang="en-US" dirty="0"/>
              <a:t>The main findings of the study include </a:t>
            </a:r>
            <a:r>
              <a:rPr lang="en-US" b="1" dirty="0"/>
              <a:t>improved model performance in Russian and Kazakh</a:t>
            </a:r>
            <a:r>
              <a:rPr lang="en-US" dirty="0"/>
              <a:t>. It may be necessary to split the training datasets into three parts for three languages ​​and create benchmark testing datasets in the IT field.</a:t>
            </a:r>
          </a:p>
          <a:p>
            <a:pPr algn="just">
              <a:lnSpc>
                <a:spcPct val="100000"/>
              </a:lnSpc>
            </a:pPr>
            <a:r>
              <a:rPr lang="en-US" dirty="0"/>
              <a:t>The next step will be to create groups of similar skills in the knowledge graph of vacancies based on the clustering results for the recommendation system.</a:t>
            </a:r>
            <a:endParaRPr lang="ru-RU" dirty="0"/>
          </a:p>
        </p:txBody>
      </p:sp>
      <p:cxnSp>
        <p:nvCxnSpPr>
          <p:cNvPr id="7" name="Düz Bağlayıcı 6">
            <a:extLst>
              <a:ext uri="{FF2B5EF4-FFF2-40B4-BE49-F238E27FC236}">
                <a16:creationId xmlns:a16="http://schemas.microsoft.com/office/drawing/2014/main" id="{46659C3A-12F6-C540-A437-5A3FFDAE2B4D}"/>
              </a:ext>
            </a:extLst>
          </p:cNvPr>
          <p:cNvCxnSpPr>
            <a:cxnSpLocks/>
          </p:cNvCxnSpPr>
          <p:nvPr/>
        </p:nvCxnSpPr>
        <p:spPr>
          <a:xfrm flipV="1">
            <a:off x="0" y="6076279"/>
            <a:ext cx="12192000" cy="13447"/>
          </a:xfrm>
          <a:prstGeom prst="line">
            <a:avLst/>
          </a:prstGeom>
          <a:ln/>
        </p:spPr>
        <p:style>
          <a:lnRef idx="3">
            <a:schemeClr val="dk1"/>
          </a:lnRef>
          <a:fillRef idx="0">
            <a:schemeClr val="dk1"/>
          </a:fillRef>
          <a:effectRef idx="2">
            <a:schemeClr val="dk1"/>
          </a:effectRef>
          <a:fontRef idx="minor">
            <a:schemeClr val="tx1"/>
          </a:fontRef>
        </p:style>
      </p:cxnSp>
      <p:grpSp>
        <p:nvGrpSpPr>
          <p:cNvPr id="11" name="Group 9">
            <a:extLst>
              <a:ext uri="{FF2B5EF4-FFF2-40B4-BE49-F238E27FC236}">
                <a16:creationId xmlns:a16="http://schemas.microsoft.com/office/drawing/2014/main" id="{2F5C2D74-5505-4838-AEA0-03C9F9CC83E5}"/>
              </a:ext>
            </a:extLst>
          </p:cNvPr>
          <p:cNvGrpSpPr/>
          <p:nvPr/>
        </p:nvGrpSpPr>
        <p:grpSpPr>
          <a:xfrm>
            <a:off x="0" y="6076279"/>
            <a:ext cx="12192001" cy="795616"/>
            <a:chOff x="0" y="6076279"/>
            <a:chExt cx="12192001" cy="795616"/>
          </a:xfrm>
        </p:grpSpPr>
        <p:sp>
          <p:nvSpPr>
            <p:cNvPr id="12" name="Dikdörtgen 3">
              <a:extLst>
                <a:ext uri="{FF2B5EF4-FFF2-40B4-BE49-F238E27FC236}">
                  <a16:creationId xmlns:a16="http://schemas.microsoft.com/office/drawing/2014/main" id="{BF05A0FA-4086-43F6-B90E-0B56BA91B04B}"/>
                </a:ext>
              </a:extLst>
            </p:cNvPr>
            <p:cNvSpPr/>
            <p:nvPr/>
          </p:nvSpPr>
          <p:spPr>
            <a:xfrm>
              <a:off x="1" y="6104963"/>
              <a:ext cx="12192000" cy="738664"/>
            </a:xfrm>
            <a:prstGeom prst="rect">
              <a:avLst/>
            </a:prstGeom>
            <a:solidFill>
              <a:schemeClr val="bg1"/>
            </a:solidFill>
          </p:spPr>
          <p:txBody>
            <a:bodyPr wrap="square">
              <a:spAutoFit/>
            </a:bodyPr>
            <a:lstStyle/>
            <a:p>
              <a:pPr algn="ctr"/>
              <a:r>
                <a:rPr lang="tr-TR" altLang="tr-TR" sz="14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I</a:t>
              </a:r>
              <a:r>
                <a:rPr lang="en-US" altLang="tr-TR" sz="14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X</a:t>
              </a:r>
              <a:r>
                <a:rPr lang="tr-TR" altLang="tr-TR" sz="14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 INTERNATIONAL CONFERENCE ON COMPUTER SCIENCE AND ENGINEERING</a:t>
              </a:r>
              <a:r>
                <a:rPr lang="tr-TR" altLang="tr-TR" sz="1400"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 </a:t>
              </a:r>
              <a:r>
                <a:rPr lang="tr-TR" altLang="tr-TR" sz="14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(UBMK 202</a:t>
              </a:r>
              <a:r>
                <a:rPr lang="en-US" altLang="tr-TR" sz="14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4</a:t>
              </a:r>
              <a:r>
                <a:rPr lang="tr-TR" altLang="tr-TR" sz="14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a:t>
              </a:r>
            </a:p>
            <a:p>
              <a:pPr algn="ctr"/>
              <a:r>
                <a:rPr lang="tr-TR" altLang="tr-TR" sz="14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 </a:t>
              </a:r>
            </a:p>
            <a:p>
              <a:pPr algn="ctr"/>
              <a:r>
                <a:rPr lang="tr-TR" sz="1400" b="1" dirty="0">
                  <a:solidFill>
                    <a:srgbClr val="0070C0"/>
                  </a:solidFill>
                  <a:latin typeface="Calibri" panose="020F0502020204030204" pitchFamily="34" charset="0"/>
                  <a:cs typeface="Times New Roman" panose="02020603050405020304" pitchFamily="18" charset="0"/>
                </a:rPr>
                <a:t>37. BİLGİSAYAR MÜHENDİSLİĞİ BÖLÜM BAŞKANLARI KURULU TOPLANTISI</a:t>
              </a:r>
            </a:p>
          </p:txBody>
        </p:sp>
        <p:pic>
          <p:nvPicPr>
            <p:cNvPr id="13" name="Resim 1">
              <a:extLst>
                <a:ext uri="{FF2B5EF4-FFF2-40B4-BE49-F238E27FC236}">
                  <a16:creationId xmlns:a16="http://schemas.microsoft.com/office/drawing/2014/main" id="{2837AFC1-639D-4AE4-853D-739AAD768B18}"/>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0" y="6118413"/>
              <a:ext cx="2490692" cy="753482"/>
            </a:xfrm>
            <a:prstGeom prst="rect">
              <a:avLst/>
            </a:prstGeom>
            <a:solidFill>
              <a:srgbClr val="00B0F0"/>
            </a:solidFill>
          </p:spPr>
        </p:pic>
        <p:pic>
          <p:nvPicPr>
            <p:cNvPr id="17" name="Image12">
              <a:extLst>
                <a:ext uri="{FF2B5EF4-FFF2-40B4-BE49-F238E27FC236}">
                  <a16:creationId xmlns:a16="http://schemas.microsoft.com/office/drawing/2014/main" id="{76F767D0-7921-46CA-A8EF-1B89608BA2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82714" y="6118413"/>
              <a:ext cx="2009286" cy="753482"/>
            </a:xfrm>
            <a:prstGeom prst="rect">
              <a:avLst/>
            </a:prstGeom>
            <a:solidFill>
              <a:srgbClr val="FFC000"/>
            </a:solidFill>
          </p:spPr>
        </p:pic>
        <p:cxnSp>
          <p:nvCxnSpPr>
            <p:cNvPr id="18" name="Düz Bağlayıcı 7">
              <a:extLst>
                <a:ext uri="{FF2B5EF4-FFF2-40B4-BE49-F238E27FC236}">
                  <a16:creationId xmlns:a16="http://schemas.microsoft.com/office/drawing/2014/main" id="{B370F818-64DE-47E0-AC7F-1CC59D813237}"/>
                </a:ext>
              </a:extLst>
            </p:cNvPr>
            <p:cNvCxnSpPr>
              <a:cxnSpLocks/>
            </p:cNvCxnSpPr>
            <p:nvPr/>
          </p:nvCxnSpPr>
          <p:spPr>
            <a:xfrm flipV="1">
              <a:off x="0" y="6076279"/>
              <a:ext cx="12192000" cy="13447"/>
            </a:xfrm>
            <a:prstGeom prst="line">
              <a:avLst/>
            </a:prstGeom>
            <a:ln/>
          </p:spPr>
          <p:style>
            <a:lnRef idx="3">
              <a:schemeClr val="dk1"/>
            </a:lnRef>
            <a:fillRef idx="0">
              <a:schemeClr val="dk1"/>
            </a:fillRef>
            <a:effectRef idx="2">
              <a:schemeClr val="dk1"/>
            </a:effectRef>
            <a:fontRef idx="minor">
              <a:schemeClr val="tx1"/>
            </a:fontRef>
          </p:style>
        </p:cxnSp>
        <p:pic>
          <p:nvPicPr>
            <p:cNvPr id="19" name="Picture 8">
              <a:extLst>
                <a:ext uri="{FF2B5EF4-FFF2-40B4-BE49-F238E27FC236}">
                  <a16:creationId xmlns:a16="http://schemas.microsoft.com/office/drawing/2014/main" id="{B10A894D-71DC-441D-A8F1-B6F9B563728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6124123"/>
              <a:ext cx="2490692" cy="739203"/>
            </a:xfrm>
            <a:prstGeom prst="rect">
              <a:avLst/>
            </a:prstGeom>
          </p:spPr>
        </p:pic>
      </p:grpSp>
    </p:spTree>
    <p:extLst>
      <p:ext uri="{BB962C8B-B14F-4D97-AF65-F5344CB8AC3E}">
        <p14:creationId xmlns:p14="http://schemas.microsoft.com/office/powerpoint/2010/main" val="4110636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282135"/>
            <a:ext cx="5562600" cy="696759"/>
          </a:xfrm>
        </p:spPr>
        <p:txBody>
          <a:bodyPr/>
          <a:lstStyle/>
          <a:p>
            <a:r>
              <a:rPr lang="es-CO" b="1" dirty="0">
                <a:latin typeface="Arial" panose="020B0604020202020204" pitchFamily="34" charset="0"/>
                <a:cs typeface="Arial" panose="020B0604020202020204" pitchFamily="34" charset="0"/>
              </a:rPr>
              <a:t>References</a:t>
            </a:r>
            <a:endParaRPr lang="tr-TR" b="1" dirty="0">
              <a:latin typeface="Arial" panose="020B0604020202020204" pitchFamily="34" charset="0"/>
              <a:cs typeface="Arial" panose="020B0604020202020204" pitchFamily="34" charset="0"/>
            </a:endParaRPr>
          </a:p>
        </p:txBody>
      </p:sp>
      <p:sp>
        <p:nvSpPr>
          <p:cNvPr id="3" name="İçerik Yer Tutucusu 2"/>
          <p:cNvSpPr>
            <a:spLocks noGrp="1"/>
          </p:cNvSpPr>
          <p:nvPr>
            <p:ph idx="1"/>
          </p:nvPr>
        </p:nvSpPr>
        <p:spPr>
          <a:xfrm>
            <a:off x="317292" y="1007581"/>
            <a:ext cx="11557416" cy="4842838"/>
          </a:xfrm>
        </p:spPr>
        <p:txBody>
          <a:bodyPr>
            <a:noAutofit/>
          </a:bodyPr>
          <a:lstStyle/>
          <a:p>
            <a:pPr marL="514350" indent="-514350">
              <a:lnSpc>
                <a:spcPct val="120000"/>
              </a:lnSpc>
              <a:spcBef>
                <a:spcPts val="600"/>
              </a:spcBef>
              <a:buFont typeface="+mj-lt"/>
              <a:buAutoNum type="arabicPeriod"/>
            </a:pPr>
            <a:r>
              <a:rPr lang="en-US" sz="1000" dirty="0"/>
              <a:t>J. </a:t>
            </a:r>
            <a:r>
              <a:rPr lang="en-US" sz="1000" dirty="0" err="1"/>
              <a:t>Barrasa</a:t>
            </a:r>
            <a:r>
              <a:rPr lang="en-US" sz="1000" dirty="0"/>
              <a:t>, A. E. </a:t>
            </a:r>
            <a:r>
              <a:rPr lang="en-US" sz="1000" dirty="0" err="1"/>
              <a:t>Hodler</a:t>
            </a:r>
            <a:r>
              <a:rPr lang="en-US" sz="1000" dirty="0"/>
              <a:t>, and J. Webber, Knowledge Graphs. O'Reilly Media, 2021.</a:t>
            </a:r>
          </a:p>
          <a:p>
            <a:pPr marL="514350" indent="-514350">
              <a:lnSpc>
                <a:spcPct val="120000"/>
              </a:lnSpc>
              <a:spcBef>
                <a:spcPts val="600"/>
              </a:spcBef>
              <a:buFont typeface="+mj-lt"/>
              <a:buAutoNum type="arabicPeriod"/>
            </a:pPr>
            <a:r>
              <a:rPr lang="en-US" sz="1000" dirty="0"/>
              <a:t>C. </a:t>
            </a:r>
            <a:r>
              <a:rPr lang="en-US" sz="1000" dirty="0" err="1"/>
              <a:t>Tjortjis</a:t>
            </a:r>
            <a:r>
              <a:rPr lang="en-US" sz="1000" dirty="0"/>
              <a:t>, Ed., Graph Databases: Applications on Social Media Analytics and Smart Cities. CRC Press, 2024, </a:t>
            </a:r>
            <a:r>
              <a:rPr lang="en-US" sz="1000" dirty="0" err="1"/>
              <a:t>doi</a:t>
            </a:r>
            <a:r>
              <a:rPr lang="en-US" sz="1000" dirty="0"/>
              <a:t>: 10.1201/9781003183532.</a:t>
            </a:r>
          </a:p>
          <a:p>
            <a:pPr marL="514350" indent="-514350">
              <a:lnSpc>
                <a:spcPct val="120000"/>
              </a:lnSpc>
              <a:spcBef>
                <a:spcPts val="600"/>
              </a:spcBef>
              <a:buFont typeface="+mj-lt"/>
              <a:buAutoNum type="arabicPeriod"/>
            </a:pPr>
            <a:r>
              <a:rPr lang="en-US" sz="1000" dirty="0"/>
              <a:t>G. </a:t>
            </a:r>
            <a:r>
              <a:rPr lang="en-US" sz="1000" dirty="0" err="1"/>
              <a:t>Gricourt</a:t>
            </a:r>
            <a:r>
              <a:rPr lang="en-US" sz="1000" dirty="0"/>
              <a:t>, T. </a:t>
            </a:r>
            <a:r>
              <a:rPr lang="en-US" sz="1000" dirty="0" err="1"/>
              <a:t>Duigou</a:t>
            </a:r>
            <a:r>
              <a:rPr lang="en-US" sz="1000" dirty="0"/>
              <a:t>, S. </a:t>
            </a:r>
            <a:r>
              <a:rPr lang="en-US" sz="1000" dirty="0" err="1"/>
              <a:t>Dérozier</a:t>
            </a:r>
            <a:r>
              <a:rPr lang="en-US" sz="1000" dirty="0"/>
              <a:t>, and J.-L. </a:t>
            </a:r>
            <a:r>
              <a:rPr lang="en-US" sz="1000" dirty="0" err="1"/>
              <a:t>Faulon</a:t>
            </a:r>
            <a:r>
              <a:rPr lang="en-US" sz="1000" dirty="0"/>
              <a:t>, “neo4jsbml: import systems biology markup language data into the graph database Neo4j,” </a:t>
            </a:r>
            <a:r>
              <a:rPr lang="en-US" sz="1000" dirty="0" err="1"/>
              <a:t>PeerJ</a:t>
            </a:r>
            <a:r>
              <a:rPr lang="en-US" sz="1000" dirty="0"/>
              <a:t>, vol. 12, e16726, 2024, </a:t>
            </a:r>
            <a:r>
              <a:rPr lang="en-US" sz="1000" dirty="0" err="1"/>
              <a:t>doi</a:t>
            </a:r>
            <a:r>
              <a:rPr lang="en-US" sz="1000" dirty="0"/>
              <a:t>: 10.7717/peerj.16726.</a:t>
            </a:r>
          </a:p>
          <a:p>
            <a:pPr marL="514350" indent="-514350">
              <a:lnSpc>
                <a:spcPct val="120000"/>
              </a:lnSpc>
              <a:spcBef>
                <a:spcPts val="600"/>
              </a:spcBef>
              <a:buFont typeface="+mj-lt"/>
              <a:buAutoNum type="arabicPeriod"/>
            </a:pPr>
            <a:r>
              <a:rPr lang="en-US" sz="1000" dirty="0"/>
              <a:t>W. Li, et al., “Constructing low-redundant and high-accuracy knowledge graphs for education,” in Learning Technologies and Systems. ICWL SETE 2022 2022, C. S. González-González, et al., Eds. Springer, 2023, </a:t>
            </a:r>
            <a:r>
              <a:rPr lang="en-US" sz="1000" dirty="0" err="1"/>
              <a:t>doi</a:t>
            </a:r>
            <a:r>
              <a:rPr lang="en-US" sz="1000" dirty="0"/>
              <a:t>: 10.1007/978-3-031-33023-0_13.</a:t>
            </a:r>
          </a:p>
          <a:p>
            <a:pPr marL="514350" indent="-514350">
              <a:lnSpc>
                <a:spcPct val="120000"/>
              </a:lnSpc>
              <a:spcBef>
                <a:spcPts val="600"/>
              </a:spcBef>
              <a:buFont typeface="+mj-lt"/>
              <a:buAutoNum type="arabicPeriod"/>
            </a:pPr>
            <a:r>
              <a:rPr lang="en-US" sz="1000" dirty="0"/>
              <a:t>G. Agrawal, Y. Deng, J. Park, H. Liu, and Y.-C. Chen, “Building knowledge graphs from unstructured texts: Applications and impact analyses in cybersecurity education,” Information, vol. 13, no. 11, p. 526, 2022, </a:t>
            </a:r>
            <a:r>
              <a:rPr lang="en-US" sz="1000" dirty="0" err="1"/>
              <a:t>doi</a:t>
            </a:r>
            <a:r>
              <a:rPr lang="en-US" sz="1000" dirty="0"/>
              <a:t>: 10.3390/info13110526.</a:t>
            </a:r>
          </a:p>
          <a:p>
            <a:pPr marL="514350" indent="-514350">
              <a:lnSpc>
                <a:spcPct val="120000"/>
              </a:lnSpc>
              <a:spcBef>
                <a:spcPts val="600"/>
              </a:spcBef>
              <a:buFont typeface="+mj-lt"/>
              <a:buAutoNum type="arabicPeriod"/>
            </a:pPr>
            <a:r>
              <a:rPr lang="en-US" sz="1000" dirty="0"/>
              <a:t>Y. </a:t>
            </a:r>
            <a:r>
              <a:rPr lang="en-US" sz="1000" dirty="0" err="1"/>
              <a:t>Su</a:t>
            </a:r>
            <a:r>
              <a:rPr lang="en-US" sz="1000" dirty="0"/>
              <a:t> and Y. Zhang, “Automatic construction of subject knowledge graph based on educational big data,” in Proc. 2020 3rd Int. Conf. Big Data Educ. (ICBDE), 2020, </a:t>
            </a:r>
            <a:r>
              <a:rPr lang="en-US" sz="1000" dirty="0" err="1"/>
              <a:t>doi</a:t>
            </a:r>
            <a:r>
              <a:rPr lang="en-US" sz="1000" dirty="0"/>
              <a:t>: 10.1145/3396452.3396458.</a:t>
            </a:r>
          </a:p>
          <a:p>
            <a:pPr marL="514350" indent="-514350">
              <a:lnSpc>
                <a:spcPct val="120000"/>
              </a:lnSpc>
              <a:spcBef>
                <a:spcPts val="600"/>
              </a:spcBef>
              <a:buFont typeface="+mj-lt"/>
              <a:buAutoNum type="arabicPeriod"/>
            </a:pPr>
            <a:r>
              <a:rPr lang="en-US" sz="1000" dirty="0"/>
              <a:t>I. </a:t>
            </a:r>
            <a:r>
              <a:rPr lang="en-US" sz="1000" dirty="0" err="1"/>
              <a:t>Khaouja</a:t>
            </a:r>
            <a:r>
              <a:rPr lang="en-US" sz="1000" dirty="0"/>
              <a:t>, I. </a:t>
            </a:r>
            <a:r>
              <a:rPr lang="en-US" sz="1000" dirty="0" err="1"/>
              <a:t>Kassou</a:t>
            </a:r>
            <a:r>
              <a:rPr lang="en-US" sz="1000" dirty="0"/>
              <a:t>, and M. </a:t>
            </a:r>
            <a:r>
              <a:rPr lang="en-US" sz="1000" dirty="0" err="1"/>
              <a:t>Ghogho</a:t>
            </a:r>
            <a:r>
              <a:rPr lang="en-US" sz="1000" dirty="0"/>
              <a:t>, “A survey on skill identification from online job ads,” IEEE Access, vol. 9, pp. 118134-118153, 2021, </a:t>
            </a:r>
            <a:r>
              <a:rPr lang="en-US" sz="1000" dirty="0" err="1"/>
              <a:t>doi</a:t>
            </a:r>
            <a:r>
              <a:rPr lang="en-US" sz="1000" dirty="0"/>
              <a:t>: 10.1109/ACCESS.2021.3106120.</a:t>
            </a:r>
          </a:p>
          <a:p>
            <a:pPr marL="514350" indent="-514350">
              <a:lnSpc>
                <a:spcPct val="120000"/>
              </a:lnSpc>
              <a:spcBef>
                <a:spcPts val="600"/>
              </a:spcBef>
              <a:buFont typeface="+mj-lt"/>
              <a:buAutoNum type="arabicPeriod"/>
            </a:pPr>
            <a:r>
              <a:rPr lang="en-US" sz="1000" dirty="0"/>
              <a:t>Y. </a:t>
            </a:r>
            <a:r>
              <a:rPr lang="en-US" sz="1000" dirty="0" err="1"/>
              <a:t>Fettach</a:t>
            </a:r>
            <a:r>
              <a:rPr lang="en-US" sz="1000" dirty="0"/>
              <a:t>, M. </a:t>
            </a:r>
            <a:r>
              <a:rPr lang="en-US" sz="1000" dirty="0" err="1"/>
              <a:t>Ghogho</a:t>
            </a:r>
            <a:r>
              <a:rPr lang="en-US" sz="1000" dirty="0"/>
              <a:t>, and B. </a:t>
            </a:r>
            <a:r>
              <a:rPr lang="en-US" sz="1000" dirty="0" err="1"/>
              <a:t>Benatallah</a:t>
            </a:r>
            <a:r>
              <a:rPr lang="en-US" sz="1000" dirty="0"/>
              <a:t>, “Knowledge graphs in education and employability: A survey on applications and techniques,” IEEE Access, vol. 10, pp. 80174-80183, 2022, </a:t>
            </a:r>
            <a:r>
              <a:rPr lang="en-US" sz="1000" dirty="0" err="1"/>
              <a:t>doi</a:t>
            </a:r>
            <a:r>
              <a:rPr lang="en-US" sz="1000" dirty="0"/>
              <a:t>: 10.1109/ACCESS.2022.3194063.</a:t>
            </a:r>
          </a:p>
          <a:p>
            <a:pPr marL="514350" indent="-514350">
              <a:lnSpc>
                <a:spcPct val="120000"/>
              </a:lnSpc>
              <a:spcBef>
                <a:spcPts val="600"/>
              </a:spcBef>
              <a:buFont typeface="+mj-lt"/>
              <a:buAutoNum type="arabicPeriod"/>
            </a:pPr>
            <a:r>
              <a:rPr lang="en-US" sz="1000" dirty="0"/>
              <a:t>A. </a:t>
            </a:r>
            <a:r>
              <a:rPr lang="en-US" sz="1000" dirty="0" err="1"/>
              <a:t>Weichselbraun</a:t>
            </a:r>
            <a:r>
              <a:rPr lang="en-US" sz="1000" dirty="0"/>
              <a:t>, R. </a:t>
            </a:r>
            <a:r>
              <a:rPr lang="en-US" sz="1000" dirty="0" err="1"/>
              <a:t>Waldvogel</a:t>
            </a:r>
            <a:r>
              <a:rPr lang="en-US" sz="1000" dirty="0"/>
              <a:t>, A. </a:t>
            </a:r>
            <a:r>
              <a:rPr lang="en-US" sz="1000" dirty="0" err="1"/>
              <a:t>Fraefel</a:t>
            </a:r>
            <a:r>
              <a:rPr lang="en-US" sz="1000" dirty="0"/>
              <a:t>, A. van </a:t>
            </a:r>
            <a:r>
              <a:rPr lang="en-US" sz="1000" dirty="0" err="1"/>
              <a:t>Schie</a:t>
            </a:r>
            <a:r>
              <a:rPr lang="en-US" sz="1000" dirty="0"/>
              <a:t>, and P. </a:t>
            </a:r>
            <a:r>
              <a:rPr lang="en-US" sz="1000" dirty="0" err="1"/>
              <a:t>Kuntschik</a:t>
            </a:r>
            <a:r>
              <a:rPr lang="en-US" sz="1000" dirty="0"/>
              <a:t>, “Building knowledge graphs and recommender systems for suggesting reskilling and upskilling options from the web,” Information, vol. 13, no. 11, p. 510, 2022, </a:t>
            </a:r>
            <a:r>
              <a:rPr lang="en-US" sz="1000" dirty="0" err="1"/>
              <a:t>doi</a:t>
            </a:r>
            <a:r>
              <a:rPr lang="en-US" sz="1000" dirty="0"/>
              <a:t>: 10.3390/info13110510.</a:t>
            </a:r>
          </a:p>
          <a:p>
            <a:pPr marL="514350" indent="-514350">
              <a:lnSpc>
                <a:spcPct val="120000"/>
              </a:lnSpc>
              <a:spcBef>
                <a:spcPts val="600"/>
              </a:spcBef>
              <a:buFont typeface="+mj-lt"/>
              <a:buAutoNum type="arabicPeriod"/>
            </a:pPr>
            <a:r>
              <a:rPr lang="en-US" sz="1000" dirty="0"/>
              <a:t>G. Zhu, Y. Chen, and S. Wang, “Graph-community-enabled personalized course-job recommendations with cross-domain data integration,” Sustainability, vol. 14, p. 7439, 2022, </a:t>
            </a:r>
            <a:r>
              <a:rPr lang="en-US" sz="1000" dirty="0" err="1"/>
              <a:t>doi</a:t>
            </a:r>
            <a:r>
              <a:rPr lang="en-US" sz="1000" dirty="0"/>
              <a:t>: 10.3390/su14127439.</a:t>
            </a:r>
          </a:p>
          <a:p>
            <a:pPr marL="514350" indent="-514350">
              <a:lnSpc>
                <a:spcPct val="120000"/>
              </a:lnSpc>
              <a:spcBef>
                <a:spcPts val="600"/>
              </a:spcBef>
              <a:buFont typeface="+mj-lt"/>
              <a:buAutoNum type="arabicPeriod"/>
            </a:pPr>
            <a:r>
              <a:rPr lang="en-US" sz="1000" dirty="0"/>
              <a:t>S. Fortunato, “Community Detection in Graphs,” Complex Networks and Systems Lagrange Laboratory, ISI Foundation, 2009, </a:t>
            </a:r>
            <a:r>
              <a:rPr lang="en-US" sz="1000" dirty="0" err="1"/>
              <a:t>doi</a:t>
            </a:r>
            <a:r>
              <a:rPr lang="en-US" sz="1000" dirty="0"/>
              <a:t>: 10.1016/j.physrep.2009.11.002.</a:t>
            </a:r>
          </a:p>
          <a:p>
            <a:pPr marL="514350" indent="-514350">
              <a:lnSpc>
                <a:spcPct val="120000"/>
              </a:lnSpc>
              <a:spcBef>
                <a:spcPts val="600"/>
              </a:spcBef>
              <a:buFont typeface="+mj-lt"/>
              <a:buAutoNum type="arabicPeriod"/>
            </a:pPr>
            <a:r>
              <a:rPr lang="en-US" sz="1000" dirty="0"/>
              <a:t>E. </a:t>
            </a:r>
            <a:r>
              <a:rPr lang="en-US" sz="1000" dirty="0" err="1"/>
              <a:t>Oti</a:t>
            </a:r>
            <a:r>
              <a:rPr lang="en-US" sz="1000" dirty="0"/>
              <a:t> and M. Olusola, “Overview of Agglomerative Hierarchical Clustering Methods,” British Journal of Computer, Networking and Information Technology, vol. 7, pp. 14-23, 2024, </a:t>
            </a:r>
            <a:r>
              <a:rPr lang="en-US" sz="1000" dirty="0" err="1"/>
              <a:t>doi</a:t>
            </a:r>
            <a:r>
              <a:rPr lang="en-US" sz="1000" dirty="0"/>
              <a:t>: 10.52589/BJCNIT-CV9POOGW.</a:t>
            </a:r>
          </a:p>
          <a:p>
            <a:pPr marL="514350" indent="-514350">
              <a:lnSpc>
                <a:spcPct val="120000"/>
              </a:lnSpc>
              <a:spcBef>
                <a:spcPts val="600"/>
              </a:spcBef>
              <a:buFont typeface="+mj-lt"/>
              <a:buAutoNum type="arabicPeriod"/>
            </a:pPr>
            <a:r>
              <a:rPr lang="en-US" sz="1000" dirty="0"/>
              <a:t>E. K. </a:t>
            </a:r>
            <a:r>
              <a:rPr lang="en-US" sz="1000" dirty="0" err="1"/>
              <a:t>Tokuda</a:t>
            </a:r>
            <a:r>
              <a:rPr lang="en-US" sz="1000" dirty="0"/>
              <a:t>, C. H. Comin, and L. da F. Costa, “Revisiting agglomerative clustering,” </a:t>
            </a:r>
            <a:r>
              <a:rPr lang="en-US" sz="1000" dirty="0" err="1"/>
              <a:t>Physica</a:t>
            </a:r>
            <a:r>
              <a:rPr lang="en-US" sz="1000" dirty="0"/>
              <a:t> A: Statistical Mechanics and its Applications, vol. 585, 2022, </a:t>
            </a:r>
            <a:r>
              <a:rPr lang="en-US" sz="1000" dirty="0" err="1"/>
              <a:t>doi</a:t>
            </a:r>
            <a:r>
              <a:rPr lang="en-US" sz="1000" dirty="0"/>
              <a:t>: 10.1016/j.physa.2021.126433.</a:t>
            </a:r>
          </a:p>
          <a:p>
            <a:pPr marL="514350" indent="-514350">
              <a:lnSpc>
                <a:spcPct val="120000"/>
              </a:lnSpc>
              <a:spcBef>
                <a:spcPts val="600"/>
              </a:spcBef>
              <a:buFont typeface="+mj-lt"/>
              <a:buAutoNum type="arabicPeriod"/>
            </a:pPr>
            <a:r>
              <a:rPr lang="en-US" sz="1000" dirty="0"/>
              <a:t>M. </a:t>
            </a:r>
            <a:r>
              <a:rPr lang="en-US" sz="1000" dirty="0" err="1"/>
              <a:t>Gagolewski</a:t>
            </a:r>
            <a:r>
              <a:rPr lang="en-US" sz="1000" dirty="0"/>
              <a:t>, M. </a:t>
            </a:r>
            <a:r>
              <a:rPr lang="en-US" sz="1000" dirty="0" err="1"/>
              <a:t>Bartoszuk</a:t>
            </a:r>
            <a:r>
              <a:rPr lang="en-US" sz="1000" dirty="0"/>
              <a:t>, and A. Cena, “Are Cluster Validity Measures (In)valid?,” Information Sciences, vol. 581, 2021, </a:t>
            </a:r>
            <a:r>
              <a:rPr lang="en-US" sz="1000" dirty="0" err="1"/>
              <a:t>doi</a:t>
            </a:r>
            <a:r>
              <a:rPr lang="en-US" sz="1000" dirty="0"/>
              <a:t>: 10.1016/j.ins.2021.10.004.</a:t>
            </a:r>
          </a:p>
          <a:p>
            <a:pPr marL="514350" indent="-514350">
              <a:lnSpc>
                <a:spcPct val="120000"/>
              </a:lnSpc>
              <a:spcBef>
                <a:spcPts val="600"/>
              </a:spcBef>
              <a:buFont typeface="+mj-lt"/>
              <a:buAutoNum type="arabicPeriod"/>
            </a:pPr>
            <a:r>
              <a:rPr lang="en-US" sz="1000" dirty="0"/>
              <a:t>T. </a:t>
            </a:r>
            <a:r>
              <a:rPr lang="en-US" sz="1000" dirty="0" err="1"/>
              <a:t>Söküt</a:t>
            </a:r>
            <a:r>
              <a:rPr lang="en-US" sz="1000" dirty="0"/>
              <a:t> </a:t>
            </a:r>
            <a:r>
              <a:rPr lang="en-US" sz="1000" dirty="0" err="1"/>
              <a:t>Açar</a:t>
            </a:r>
            <a:r>
              <a:rPr lang="en-US" sz="1000" dirty="0"/>
              <a:t> and N. Ayman </a:t>
            </a:r>
            <a:r>
              <a:rPr lang="en-US" sz="1000" dirty="0" err="1"/>
              <a:t>Öz</a:t>
            </a:r>
            <a:r>
              <a:rPr lang="en-US" sz="1000" dirty="0"/>
              <a:t>, “The determination of optimal cluster number by Silhouette index at clustering of the European Union member countries and candidate Turkey by waste indicators,” </a:t>
            </a:r>
            <a:endParaRPr lang="tr-TR" sz="1000" dirty="0"/>
          </a:p>
        </p:txBody>
      </p:sp>
      <p:cxnSp>
        <p:nvCxnSpPr>
          <p:cNvPr id="7" name="Düz Bağlayıcı 6">
            <a:extLst>
              <a:ext uri="{FF2B5EF4-FFF2-40B4-BE49-F238E27FC236}">
                <a16:creationId xmlns:a16="http://schemas.microsoft.com/office/drawing/2014/main" id="{84F41AD6-DEC5-9B4D-B3B6-7010372DB41E}"/>
              </a:ext>
            </a:extLst>
          </p:cNvPr>
          <p:cNvCxnSpPr>
            <a:cxnSpLocks/>
          </p:cNvCxnSpPr>
          <p:nvPr/>
        </p:nvCxnSpPr>
        <p:spPr>
          <a:xfrm flipV="1">
            <a:off x="0" y="6076279"/>
            <a:ext cx="12192000" cy="13447"/>
          </a:xfrm>
          <a:prstGeom prst="line">
            <a:avLst/>
          </a:prstGeom>
          <a:ln/>
        </p:spPr>
        <p:style>
          <a:lnRef idx="3">
            <a:schemeClr val="dk1"/>
          </a:lnRef>
          <a:fillRef idx="0">
            <a:schemeClr val="dk1"/>
          </a:fillRef>
          <a:effectRef idx="2">
            <a:schemeClr val="dk1"/>
          </a:effectRef>
          <a:fontRef idx="minor">
            <a:schemeClr val="tx1"/>
          </a:fontRef>
        </p:style>
      </p:cxnSp>
      <p:grpSp>
        <p:nvGrpSpPr>
          <p:cNvPr id="11" name="Group 9">
            <a:extLst>
              <a:ext uri="{FF2B5EF4-FFF2-40B4-BE49-F238E27FC236}">
                <a16:creationId xmlns:a16="http://schemas.microsoft.com/office/drawing/2014/main" id="{E59E174A-AB60-452E-B706-42F8C9BFBEDF}"/>
              </a:ext>
            </a:extLst>
          </p:cNvPr>
          <p:cNvGrpSpPr/>
          <p:nvPr/>
        </p:nvGrpSpPr>
        <p:grpSpPr>
          <a:xfrm>
            <a:off x="0" y="6076279"/>
            <a:ext cx="12192001" cy="795616"/>
            <a:chOff x="0" y="6076279"/>
            <a:chExt cx="12192001" cy="795616"/>
          </a:xfrm>
        </p:grpSpPr>
        <p:sp>
          <p:nvSpPr>
            <p:cNvPr id="12" name="Dikdörtgen 3">
              <a:extLst>
                <a:ext uri="{FF2B5EF4-FFF2-40B4-BE49-F238E27FC236}">
                  <a16:creationId xmlns:a16="http://schemas.microsoft.com/office/drawing/2014/main" id="{1E3ADFC0-A7D0-4F08-9772-9F1B6FD454D0}"/>
                </a:ext>
              </a:extLst>
            </p:cNvPr>
            <p:cNvSpPr/>
            <p:nvPr/>
          </p:nvSpPr>
          <p:spPr>
            <a:xfrm>
              <a:off x="1" y="6104963"/>
              <a:ext cx="12192000" cy="738664"/>
            </a:xfrm>
            <a:prstGeom prst="rect">
              <a:avLst/>
            </a:prstGeom>
            <a:solidFill>
              <a:schemeClr val="bg1"/>
            </a:solidFill>
          </p:spPr>
          <p:txBody>
            <a:bodyPr wrap="square">
              <a:spAutoFit/>
            </a:bodyPr>
            <a:lstStyle/>
            <a:p>
              <a:pPr algn="ctr"/>
              <a:r>
                <a:rPr lang="tr-TR" altLang="tr-TR" sz="14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I</a:t>
              </a:r>
              <a:r>
                <a:rPr lang="en-US" altLang="tr-TR" sz="14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X</a:t>
              </a:r>
              <a:r>
                <a:rPr lang="tr-TR" altLang="tr-TR" sz="14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 INTERNATIONAL CONFERENCE ON COMPUTER SCIENCE AND ENGINEERING</a:t>
              </a:r>
              <a:r>
                <a:rPr lang="tr-TR" altLang="tr-TR" sz="1400"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 </a:t>
              </a:r>
              <a:r>
                <a:rPr lang="tr-TR" altLang="tr-TR" sz="14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(UBMK 202</a:t>
              </a:r>
              <a:r>
                <a:rPr lang="en-US" altLang="tr-TR" sz="14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4</a:t>
              </a:r>
              <a:r>
                <a:rPr lang="tr-TR" altLang="tr-TR" sz="14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a:t>
              </a:r>
            </a:p>
            <a:p>
              <a:pPr algn="ctr"/>
              <a:r>
                <a:rPr lang="tr-TR" altLang="tr-TR" sz="14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 </a:t>
              </a:r>
            </a:p>
            <a:p>
              <a:pPr algn="ctr"/>
              <a:r>
                <a:rPr lang="tr-TR" sz="1400" b="1" dirty="0">
                  <a:solidFill>
                    <a:srgbClr val="0070C0"/>
                  </a:solidFill>
                  <a:latin typeface="Calibri" panose="020F0502020204030204" pitchFamily="34" charset="0"/>
                  <a:cs typeface="Times New Roman" panose="02020603050405020304" pitchFamily="18" charset="0"/>
                </a:rPr>
                <a:t>37. BİLGİSAYAR MÜHENDİSLİĞİ BÖLÜM BAŞKANLARI KURULU TOPLANTISI</a:t>
              </a:r>
            </a:p>
          </p:txBody>
        </p:sp>
        <p:pic>
          <p:nvPicPr>
            <p:cNvPr id="13" name="Resim 1">
              <a:extLst>
                <a:ext uri="{FF2B5EF4-FFF2-40B4-BE49-F238E27FC236}">
                  <a16:creationId xmlns:a16="http://schemas.microsoft.com/office/drawing/2014/main" id="{C84108AB-0CA8-4C10-8843-30860750EA97}"/>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0" y="6118413"/>
              <a:ext cx="2490692" cy="753482"/>
            </a:xfrm>
            <a:prstGeom prst="rect">
              <a:avLst/>
            </a:prstGeom>
            <a:solidFill>
              <a:srgbClr val="00B0F0"/>
            </a:solidFill>
          </p:spPr>
        </p:pic>
        <p:pic>
          <p:nvPicPr>
            <p:cNvPr id="17" name="Image12">
              <a:extLst>
                <a:ext uri="{FF2B5EF4-FFF2-40B4-BE49-F238E27FC236}">
                  <a16:creationId xmlns:a16="http://schemas.microsoft.com/office/drawing/2014/main" id="{D23A5A3C-914F-4670-9042-52AB4373B4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82714" y="6118413"/>
              <a:ext cx="2009286" cy="753482"/>
            </a:xfrm>
            <a:prstGeom prst="rect">
              <a:avLst/>
            </a:prstGeom>
            <a:solidFill>
              <a:srgbClr val="FFC000"/>
            </a:solidFill>
          </p:spPr>
        </p:pic>
        <p:cxnSp>
          <p:nvCxnSpPr>
            <p:cNvPr id="18" name="Düz Bağlayıcı 7">
              <a:extLst>
                <a:ext uri="{FF2B5EF4-FFF2-40B4-BE49-F238E27FC236}">
                  <a16:creationId xmlns:a16="http://schemas.microsoft.com/office/drawing/2014/main" id="{40C14229-3EC4-4147-9950-9B2D643F4CE6}"/>
                </a:ext>
              </a:extLst>
            </p:cNvPr>
            <p:cNvCxnSpPr>
              <a:cxnSpLocks/>
            </p:cNvCxnSpPr>
            <p:nvPr/>
          </p:nvCxnSpPr>
          <p:spPr>
            <a:xfrm flipV="1">
              <a:off x="0" y="6076279"/>
              <a:ext cx="12192000" cy="13447"/>
            </a:xfrm>
            <a:prstGeom prst="line">
              <a:avLst/>
            </a:prstGeom>
            <a:ln/>
          </p:spPr>
          <p:style>
            <a:lnRef idx="3">
              <a:schemeClr val="dk1"/>
            </a:lnRef>
            <a:fillRef idx="0">
              <a:schemeClr val="dk1"/>
            </a:fillRef>
            <a:effectRef idx="2">
              <a:schemeClr val="dk1"/>
            </a:effectRef>
            <a:fontRef idx="minor">
              <a:schemeClr val="tx1"/>
            </a:fontRef>
          </p:style>
        </p:cxnSp>
        <p:pic>
          <p:nvPicPr>
            <p:cNvPr id="19" name="Picture 8">
              <a:extLst>
                <a:ext uri="{FF2B5EF4-FFF2-40B4-BE49-F238E27FC236}">
                  <a16:creationId xmlns:a16="http://schemas.microsoft.com/office/drawing/2014/main" id="{BFB547CD-68A7-40DF-A8C4-3DBFB51C1A5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6124123"/>
              <a:ext cx="2490692" cy="739203"/>
            </a:xfrm>
            <a:prstGeom prst="rect">
              <a:avLst/>
            </a:prstGeom>
          </p:spPr>
        </p:pic>
      </p:grpSp>
    </p:spTree>
    <p:extLst>
      <p:ext uri="{BB962C8B-B14F-4D97-AF65-F5344CB8AC3E}">
        <p14:creationId xmlns:p14="http://schemas.microsoft.com/office/powerpoint/2010/main" val="16416481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7" name="Düz Bağlayıcı 6">
            <a:extLst>
              <a:ext uri="{FF2B5EF4-FFF2-40B4-BE49-F238E27FC236}">
                <a16:creationId xmlns:a16="http://schemas.microsoft.com/office/drawing/2014/main" id="{C693EC76-D91F-454F-A45F-7A3DB5775863}"/>
              </a:ext>
            </a:extLst>
          </p:cNvPr>
          <p:cNvCxnSpPr>
            <a:cxnSpLocks/>
          </p:cNvCxnSpPr>
          <p:nvPr/>
        </p:nvCxnSpPr>
        <p:spPr>
          <a:xfrm flipV="1">
            <a:off x="0" y="6076279"/>
            <a:ext cx="12192000" cy="13447"/>
          </a:xfrm>
          <a:prstGeom prst="line">
            <a:avLst/>
          </a:prstGeom>
          <a:ln/>
        </p:spPr>
        <p:style>
          <a:lnRef idx="3">
            <a:schemeClr val="dk1"/>
          </a:lnRef>
          <a:fillRef idx="0">
            <a:schemeClr val="dk1"/>
          </a:fillRef>
          <a:effectRef idx="2">
            <a:schemeClr val="dk1"/>
          </a:effectRef>
          <a:fontRef idx="minor">
            <a:schemeClr val="tx1"/>
          </a:fontRef>
        </p:style>
      </p:cxnSp>
      <p:grpSp>
        <p:nvGrpSpPr>
          <p:cNvPr id="11" name="Group 9">
            <a:extLst>
              <a:ext uri="{FF2B5EF4-FFF2-40B4-BE49-F238E27FC236}">
                <a16:creationId xmlns:a16="http://schemas.microsoft.com/office/drawing/2014/main" id="{71D2C069-70C9-4D81-B15E-9E85F59166FB}"/>
              </a:ext>
            </a:extLst>
          </p:cNvPr>
          <p:cNvGrpSpPr/>
          <p:nvPr/>
        </p:nvGrpSpPr>
        <p:grpSpPr>
          <a:xfrm>
            <a:off x="0" y="6076279"/>
            <a:ext cx="12192001" cy="795616"/>
            <a:chOff x="0" y="6076279"/>
            <a:chExt cx="12192001" cy="795616"/>
          </a:xfrm>
        </p:grpSpPr>
        <p:sp>
          <p:nvSpPr>
            <p:cNvPr id="12" name="Dikdörtgen 3">
              <a:extLst>
                <a:ext uri="{FF2B5EF4-FFF2-40B4-BE49-F238E27FC236}">
                  <a16:creationId xmlns:a16="http://schemas.microsoft.com/office/drawing/2014/main" id="{459D2E82-9E6A-4855-96C0-E85AF811BB69}"/>
                </a:ext>
              </a:extLst>
            </p:cNvPr>
            <p:cNvSpPr/>
            <p:nvPr/>
          </p:nvSpPr>
          <p:spPr>
            <a:xfrm>
              <a:off x="1" y="6104963"/>
              <a:ext cx="12192000" cy="738664"/>
            </a:xfrm>
            <a:prstGeom prst="rect">
              <a:avLst/>
            </a:prstGeom>
            <a:solidFill>
              <a:schemeClr val="bg1"/>
            </a:solidFill>
          </p:spPr>
          <p:txBody>
            <a:bodyPr wrap="square">
              <a:spAutoFit/>
            </a:bodyPr>
            <a:lstStyle/>
            <a:p>
              <a:pPr algn="ctr"/>
              <a:r>
                <a:rPr lang="tr-TR" altLang="tr-TR" sz="14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I</a:t>
              </a:r>
              <a:r>
                <a:rPr lang="en-US" altLang="tr-TR" sz="14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X</a:t>
              </a:r>
              <a:r>
                <a:rPr lang="tr-TR" altLang="tr-TR" sz="14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 INTERNATIONAL CONFERENCE ON COMPUTER SCIENCE AND ENGINEERING</a:t>
              </a:r>
              <a:r>
                <a:rPr lang="tr-TR" altLang="tr-TR" sz="1400"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 </a:t>
              </a:r>
              <a:r>
                <a:rPr lang="tr-TR" altLang="tr-TR" sz="14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(UBMK 202</a:t>
              </a:r>
              <a:r>
                <a:rPr lang="en-US" altLang="tr-TR" sz="14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4</a:t>
              </a:r>
              <a:r>
                <a:rPr lang="tr-TR" altLang="tr-TR" sz="14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a:t>
              </a:r>
            </a:p>
            <a:p>
              <a:pPr algn="ctr"/>
              <a:r>
                <a:rPr lang="tr-TR" altLang="tr-TR" sz="14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 </a:t>
              </a:r>
            </a:p>
            <a:p>
              <a:pPr algn="ctr"/>
              <a:r>
                <a:rPr lang="tr-TR" sz="1400" b="1" dirty="0">
                  <a:solidFill>
                    <a:srgbClr val="0070C0"/>
                  </a:solidFill>
                  <a:latin typeface="Calibri" panose="020F0502020204030204" pitchFamily="34" charset="0"/>
                  <a:cs typeface="Times New Roman" panose="02020603050405020304" pitchFamily="18" charset="0"/>
                </a:rPr>
                <a:t>37. BİLGİSAYAR MÜHENDİSLİĞİ BÖLÜM BAŞKANLARI KURULU TOPLANTISI</a:t>
              </a:r>
            </a:p>
          </p:txBody>
        </p:sp>
        <p:pic>
          <p:nvPicPr>
            <p:cNvPr id="13" name="Resim 1">
              <a:extLst>
                <a:ext uri="{FF2B5EF4-FFF2-40B4-BE49-F238E27FC236}">
                  <a16:creationId xmlns:a16="http://schemas.microsoft.com/office/drawing/2014/main" id="{8A35598C-B6F6-4238-ABBC-1A95F5B06A3D}"/>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0" y="6118413"/>
              <a:ext cx="2490692" cy="753482"/>
            </a:xfrm>
            <a:prstGeom prst="rect">
              <a:avLst/>
            </a:prstGeom>
            <a:solidFill>
              <a:srgbClr val="00B0F0"/>
            </a:solidFill>
          </p:spPr>
        </p:pic>
        <p:pic>
          <p:nvPicPr>
            <p:cNvPr id="17" name="Image12">
              <a:extLst>
                <a:ext uri="{FF2B5EF4-FFF2-40B4-BE49-F238E27FC236}">
                  <a16:creationId xmlns:a16="http://schemas.microsoft.com/office/drawing/2014/main" id="{23CA519C-FC8C-4E12-9DB8-FDA1DA1924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82714" y="6118413"/>
              <a:ext cx="2009286" cy="753482"/>
            </a:xfrm>
            <a:prstGeom prst="rect">
              <a:avLst/>
            </a:prstGeom>
            <a:solidFill>
              <a:srgbClr val="FFC000"/>
            </a:solidFill>
          </p:spPr>
        </p:pic>
        <p:cxnSp>
          <p:nvCxnSpPr>
            <p:cNvPr id="18" name="Düz Bağlayıcı 7">
              <a:extLst>
                <a:ext uri="{FF2B5EF4-FFF2-40B4-BE49-F238E27FC236}">
                  <a16:creationId xmlns:a16="http://schemas.microsoft.com/office/drawing/2014/main" id="{4326614F-E392-4B66-A2FE-77E365F925BF}"/>
                </a:ext>
              </a:extLst>
            </p:cNvPr>
            <p:cNvCxnSpPr>
              <a:cxnSpLocks/>
            </p:cNvCxnSpPr>
            <p:nvPr/>
          </p:nvCxnSpPr>
          <p:spPr>
            <a:xfrm flipV="1">
              <a:off x="0" y="6076279"/>
              <a:ext cx="12192000" cy="13447"/>
            </a:xfrm>
            <a:prstGeom prst="line">
              <a:avLst/>
            </a:prstGeom>
            <a:ln/>
          </p:spPr>
          <p:style>
            <a:lnRef idx="3">
              <a:schemeClr val="dk1"/>
            </a:lnRef>
            <a:fillRef idx="0">
              <a:schemeClr val="dk1"/>
            </a:fillRef>
            <a:effectRef idx="2">
              <a:schemeClr val="dk1"/>
            </a:effectRef>
            <a:fontRef idx="minor">
              <a:schemeClr val="tx1"/>
            </a:fontRef>
          </p:style>
        </p:cxnSp>
        <p:pic>
          <p:nvPicPr>
            <p:cNvPr id="19" name="Picture 8">
              <a:extLst>
                <a:ext uri="{FF2B5EF4-FFF2-40B4-BE49-F238E27FC236}">
                  <a16:creationId xmlns:a16="http://schemas.microsoft.com/office/drawing/2014/main" id="{BDFAF9FA-3879-4688-B62F-60B603F4D37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6124123"/>
              <a:ext cx="2490692" cy="739203"/>
            </a:xfrm>
            <a:prstGeom prst="rect">
              <a:avLst/>
            </a:prstGeom>
          </p:spPr>
        </p:pic>
      </p:grpSp>
      <p:sp>
        <p:nvSpPr>
          <p:cNvPr id="4" name="Rectangle 2">
            <a:extLst>
              <a:ext uri="{FF2B5EF4-FFF2-40B4-BE49-F238E27FC236}">
                <a16:creationId xmlns:a16="http://schemas.microsoft.com/office/drawing/2014/main" id="{BC510CA4-5C67-4E78-A168-B8ED4FB60828}"/>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6" name="Заголовок 5">
            <a:extLst>
              <a:ext uri="{FF2B5EF4-FFF2-40B4-BE49-F238E27FC236}">
                <a16:creationId xmlns:a16="http://schemas.microsoft.com/office/drawing/2014/main" id="{75C54032-399B-45F4-A1D2-30E978FEFB1C}"/>
              </a:ext>
            </a:extLst>
          </p:cNvPr>
          <p:cNvSpPr>
            <a:spLocks noGrp="1"/>
          </p:cNvSpPr>
          <p:nvPr>
            <p:ph type="title"/>
          </p:nvPr>
        </p:nvSpPr>
        <p:spPr>
          <a:xfrm>
            <a:off x="2924546" y="2280653"/>
            <a:ext cx="6602911" cy="1325563"/>
          </a:xfrm>
        </p:spPr>
        <p:txBody>
          <a:bodyPr/>
          <a:lstStyle/>
          <a:p>
            <a:r>
              <a:rPr lang="en-US" dirty="0"/>
              <a:t>Thank you for your attention</a:t>
            </a:r>
            <a:endParaRPr lang="ru-RU" dirty="0"/>
          </a:p>
        </p:txBody>
      </p:sp>
      <p:pic>
        <p:nvPicPr>
          <p:cNvPr id="14" name="Рисунок 13">
            <a:extLst>
              <a:ext uri="{FF2B5EF4-FFF2-40B4-BE49-F238E27FC236}">
                <a16:creationId xmlns:a16="http://schemas.microsoft.com/office/drawing/2014/main" id="{74C183F3-C4BD-42E3-B475-97B7EA005C8F}"/>
              </a:ext>
            </a:extLst>
          </p:cNvPr>
          <p:cNvPicPr>
            <a:picLocks noChangeAspect="1"/>
          </p:cNvPicPr>
          <p:nvPr/>
        </p:nvPicPr>
        <p:blipFill rotWithShape="1">
          <a:blip r:embed="rId6"/>
          <a:srcRect t="-4511" r="72791"/>
          <a:stretch/>
        </p:blipFill>
        <p:spPr>
          <a:xfrm>
            <a:off x="6096000" y="3429000"/>
            <a:ext cx="617848" cy="778698"/>
          </a:xfrm>
          <a:prstGeom prst="rect">
            <a:avLst/>
          </a:prstGeom>
        </p:spPr>
      </p:pic>
    </p:spTree>
    <p:extLst>
      <p:ext uri="{BB962C8B-B14F-4D97-AF65-F5344CB8AC3E}">
        <p14:creationId xmlns:p14="http://schemas.microsoft.com/office/powerpoint/2010/main" val="56958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latin typeface="Arial" panose="020B0604020202020204" pitchFamily="34" charset="0"/>
                <a:cs typeface="Arial" panose="020B0604020202020204" pitchFamily="34" charset="0"/>
              </a:rPr>
              <a:t>Introduction</a:t>
            </a:r>
            <a:endParaRPr lang="tr-TR" b="1" dirty="0">
              <a:latin typeface="Arial" panose="020B0604020202020204" pitchFamily="34" charset="0"/>
              <a:cs typeface="Arial" panose="020B0604020202020204" pitchFamily="34" charset="0"/>
            </a:endParaRPr>
          </a:p>
        </p:txBody>
      </p:sp>
      <p:sp>
        <p:nvSpPr>
          <p:cNvPr id="3" name="İçerik Yer Tutucusu 2"/>
          <p:cNvSpPr>
            <a:spLocks noGrp="1"/>
          </p:cNvSpPr>
          <p:nvPr>
            <p:ph idx="1"/>
          </p:nvPr>
        </p:nvSpPr>
        <p:spPr>
          <a:xfrm>
            <a:off x="838200" y="1525796"/>
            <a:ext cx="10815403" cy="4351338"/>
          </a:xfrm>
        </p:spPr>
        <p:txBody>
          <a:bodyPr>
            <a:normAutofit fontScale="77500" lnSpcReduction="20000"/>
          </a:bodyPr>
          <a:lstStyle/>
          <a:p>
            <a:pPr algn="just">
              <a:lnSpc>
                <a:spcPct val="120000"/>
              </a:lnSpc>
            </a:pPr>
            <a:r>
              <a:rPr lang="en-US" dirty="0"/>
              <a:t>In today's world, education and professional skills play a key role in a successful career. The rapid growth of skills and qualifications data available through online job platforms provides a rich source of information on current labor market trends. However, due to the </a:t>
            </a:r>
            <a:r>
              <a:rPr lang="en-US" b="1" dirty="0"/>
              <a:t>volume and diversity of this data</a:t>
            </a:r>
            <a:r>
              <a:rPr lang="en-US" dirty="0"/>
              <a:t>, it is necessary to apply </a:t>
            </a:r>
            <a:r>
              <a:rPr lang="en-US" b="1" dirty="0"/>
              <a:t>clustering methods</a:t>
            </a:r>
            <a:r>
              <a:rPr lang="en-US" dirty="0"/>
              <a:t>, which play a crucial role </a:t>
            </a:r>
            <a:r>
              <a:rPr lang="en-US" b="1" dirty="0"/>
              <a:t>in structuring it</a:t>
            </a:r>
            <a:r>
              <a:rPr lang="en-US" dirty="0"/>
              <a:t>.</a:t>
            </a:r>
          </a:p>
          <a:p>
            <a:pPr algn="just">
              <a:lnSpc>
                <a:spcPct val="120000"/>
              </a:lnSpc>
            </a:pPr>
            <a:r>
              <a:rPr lang="en-US" dirty="0"/>
              <a:t>Conducting </a:t>
            </a:r>
            <a:r>
              <a:rPr lang="en-US" b="1" dirty="0"/>
              <a:t>skill clustering </a:t>
            </a:r>
            <a:r>
              <a:rPr lang="en-US" dirty="0"/>
              <a:t>based on embeddings obtained using Sentence Transformers </a:t>
            </a:r>
            <a:r>
              <a:rPr lang="en-US" b="1" dirty="0"/>
              <a:t>out of the box </a:t>
            </a:r>
            <a:r>
              <a:rPr lang="en-US" dirty="0"/>
              <a:t>has shown good results in grouping skills, although these results </a:t>
            </a:r>
            <a:r>
              <a:rPr lang="en-US" b="1" dirty="0"/>
              <a:t>are not sufficiently </a:t>
            </a:r>
            <a:r>
              <a:rPr lang="en-US" dirty="0"/>
              <a:t>accurate. These results can be improved by fine-tuning the Sentence Transformers model on domain-specific data.</a:t>
            </a:r>
          </a:p>
          <a:p>
            <a:pPr algn="just">
              <a:lnSpc>
                <a:spcPct val="120000"/>
              </a:lnSpc>
            </a:pPr>
            <a:r>
              <a:rPr lang="en-US" b="1" dirty="0"/>
              <a:t>The main goal </a:t>
            </a:r>
            <a:r>
              <a:rPr lang="en-US" dirty="0"/>
              <a:t>of this study is to improve the quality of skill clustering by fine-tuning the Sentence Transformers model on data related to the information technology field.</a:t>
            </a:r>
          </a:p>
        </p:txBody>
      </p:sp>
      <p:cxnSp>
        <p:nvCxnSpPr>
          <p:cNvPr id="7" name="Düz Bağlayıcı 6">
            <a:extLst>
              <a:ext uri="{FF2B5EF4-FFF2-40B4-BE49-F238E27FC236}">
                <a16:creationId xmlns:a16="http://schemas.microsoft.com/office/drawing/2014/main" id="{6D3234D1-E3A8-B343-A1A2-559E8CA7DB2C}"/>
              </a:ext>
            </a:extLst>
          </p:cNvPr>
          <p:cNvCxnSpPr>
            <a:cxnSpLocks/>
          </p:cNvCxnSpPr>
          <p:nvPr/>
        </p:nvCxnSpPr>
        <p:spPr>
          <a:xfrm flipV="1">
            <a:off x="0" y="6076279"/>
            <a:ext cx="12192000" cy="13447"/>
          </a:xfrm>
          <a:prstGeom prst="line">
            <a:avLst/>
          </a:prstGeom>
          <a:ln/>
        </p:spPr>
        <p:style>
          <a:lnRef idx="3">
            <a:schemeClr val="dk1"/>
          </a:lnRef>
          <a:fillRef idx="0">
            <a:schemeClr val="dk1"/>
          </a:fillRef>
          <a:effectRef idx="2">
            <a:schemeClr val="dk1"/>
          </a:effectRef>
          <a:fontRef idx="minor">
            <a:schemeClr val="tx1"/>
          </a:fontRef>
        </p:style>
      </p:cxnSp>
      <p:grpSp>
        <p:nvGrpSpPr>
          <p:cNvPr id="11" name="Group 9">
            <a:extLst>
              <a:ext uri="{FF2B5EF4-FFF2-40B4-BE49-F238E27FC236}">
                <a16:creationId xmlns:a16="http://schemas.microsoft.com/office/drawing/2014/main" id="{1C8F8DBA-8DF8-40D4-BC4F-E22703913A87}"/>
              </a:ext>
            </a:extLst>
          </p:cNvPr>
          <p:cNvGrpSpPr/>
          <p:nvPr/>
        </p:nvGrpSpPr>
        <p:grpSpPr>
          <a:xfrm>
            <a:off x="0" y="6076279"/>
            <a:ext cx="12192001" cy="795616"/>
            <a:chOff x="0" y="6076279"/>
            <a:chExt cx="12192001" cy="795616"/>
          </a:xfrm>
        </p:grpSpPr>
        <p:sp>
          <p:nvSpPr>
            <p:cNvPr id="12" name="Dikdörtgen 3">
              <a:extLst>
                <a:ext uri="{FF2B5EF4-FFF2-40B4-BE49-F238E27FC236}">
                  <a16:creationId xmlns:a16="http://schemas.microsoft.com/office/drawing/2014/main" id="{95D9EC7E-8821-427E-B4C7-FB52DE30B52A}"/>
                </a:ext>
              </a:extLst>
            </p:cNvPr>
            <p:cNvSpPr/>
            <p:nvPr/>
          </p:nvSpPr>
          <p:spPr>
            <a:xfrm>
              <a:off x="1" y="6104963"/>
              <a:ext cx="12192000" cy="738664"/>
            </a:xfrm>
            <a:prstGeom prst="rect">
              <a:avLst/>
            </a:prstGeom>
            <a:solidFill>
              <a:schemeClr val="bg1"/>
            </a:solidFill>
          </p:spPr>
          <p:txBody>
            <a:bodyPr wrap="square">
              <a:spAutoFit/>
            </a:bodyPr>
            <a:lstStyle/>
            <a:p>
              <a:pPr algn="ctr"/>
              <a:r>
                <a:rPr lang="tr-TR" altLang="tr-TR" sz="14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I</a:t>
              </a:r>
              <a:r>
                <a:rPr lang="en-US" altLang="tr-TR" sz="14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X</a:t>
              </a:r>
              <a:r>
                <a:rPr lang="tr-TR" altLang="tr-TR" sz="14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 INTERNATIONAL CONFERENCE ON COMPUTER SCIENCE AND ENGINEERING</a:t>
              </a:r>
              <a:r>
                <a:rPr lang="tr-TR" altLang="tr-TR" sz="1400"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 </a:t>
              </a:r>
              <a:r>
                <a:rPr lang="tr-TR" altLang="tr-TR" sz="14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(UBMK 202</a:t>
              </a:r>
              <a:r>
                <a:rPr lang="en-US" altLang="tr-TR" sz="14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4</a:t>
              </a:r>
              <a:r>
                <a:rPr lang="tr-TR" altLang="tr-TR" sz="14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a:t>
              </a:r>
            </a:p>
            <a:p>
              <a:pPr algn="ctr"/>
              <a:r>
                <a:rPr lang="tr-TR" altLang="tr-TR" sz="14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 </a:t>
              </a:r>
            </a:p>
            <a:p>
              <a:pPr algn="ctr"/>
              <a:r>
                <a:rPr lang="tr-TR" sz="1400" b="1" dirty="0">
                  <a:solidFill>
                    <a:srgbClr val="0070C0"/>
                  </a:solidFill>
                  <a:latin typeface="Calibri" panose="020F0502020204030204" pitchFamily="34" charset="0"/>
                  <a:cs typeface="Times New Roman" panose="02020603050405020304" pitchFamily="18" charset="0"/>
                </a:rPr>
                <a:t>37. BİLGİSAYAR MÜHENDİSLİĞİ BÖLÜM BAŞKANLARI KURULU TOPLANTISI</a:t>
              </a:r>
            </a:p>
          </p:txBody>
        </p:sp>
        <p:pic>
          <p:nvPicPr>
            <p:cNvPr id="13" name="Resim 1">
              <a:extLst>
                <a:ext uri="{FF2B5EF4-FFF2-40B4-BE49-F238E27FC236}">
                  <a16:creationId xmlns:a16="http://schemas.microsoft.com/office/drawing/2014/main" id="{63EB4623-6C62-4416-9BB0-BFD8FE3729D5}"/>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0" y="6118413"/>
              <a:ext cx="2490692" cy="753482"/>
            </a:xfrm>
            <a:prstGeom prst="rect">
              <a:avLst/>
            </a:prstGeom>
            <a:solidFill>
              <a:srgbClr val="00B0F0"/>
            </a:solidFill>
          </p:spPr>
        </p:pic>
        <p:pic>
          <p:nvPicPr>
            <p:cNvPr id="17" name="Image12">
              <a:extLst>
                <a:ext uri="{FF2B5EF4-FFF2-40B4-BE49-F238E27FC236}">
                  <a16:creationId xmlns:a16="http://schemas.microsoft.com/office/drawing/2014/main" id="{37FC836E-2815-4026-9DD3-61C7DF5211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82714" y="6118413"/>
              <a:ext cx="2009286" cy="753482"/>
            </a:xfrm>
            <a:prstGeom prst="rect">
              <a:avLst/>
            </a:prstGeom>
            <a:solidFill>
              <a:srgbClr val="FFC000"/>
            </a:solidFill>
          </p:spPr>
        </p:pic>
        <p:cxnSp>
          <p:nvCxnSpPr>
            <p:cNvPr id="18" name="Düz Bağlayıcı 7">
              <a:extLst>
                <a:ext uri="{FF2B5EF4-FFF2-40B4-BE49-F238E27FC236}">
                  <a16:creationId xmlns:a16="http://schemas.microsoft.com/office/drawing/2014/main" id="{08934582-C855-4789-AEF9-A5E6B0E7E20C}"/>
                </a:ext>
              </a:extLst>
            </p:cNvPr>
            <p:cNvCxnSpPr>
              <a:cxnSpLocks/>
            </p:cNvCxnSpPr>
            <p:nvPr/>
          </p:nvCxnSpPr>
          <p:spPr>
            <a:xfrm flipV="1">
              <a:off x="0" y="6076279"/>
              <a:ext cx="12192000" cy="13447"/>
            </a:xfrm>
            <a:prstGeom prst="line">
              <a:avLst/>
            </a:prstGeom>
            <a:ln/>
          </p:spPr>
          <p:style>
            <a:lnRef idx="3">
              <a:schemeClr val="dk1"/>
            </a:lnRef>
            <a:fillRef idx="0">
              <a:schemeClr val="dk1"/>
            </a:fillRef>
            <a:effectRef idx="2">
              <a:schemeClr val="dk1"/>
            </a:effectRef>
            <a:fontRef idx="minor">
              <a:schemeClr val="tx1"/>
            </a:fontRef>
          </p:style>
        </p:cxnSp>
        <p:pic>
          <p:nvPicPr>
            <p:cNvPr id="19" name="Picture 8">
              <a:extLst>
                <a:ext uri="{FF2B5EF4-FFF2-40B4-BE49-F238E27FC236}">
                  <a16:creationId xmlns:a16="http://schemas.microsoft.com/office/drawing/2014/main" id="{A77B6A7A-0F51-4C01-9EA7-2DD701E3C96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6124123"/>
              <a:ext cx="2490692" cy="739203"/>
            </a:xfrm>
            <a:prstGeom prst="rect">
              <a:avLst/>
            </a:prstGeom>
          </p:spPr>
        </p:pic>
      </p:grpSp>
    </p:spTree>
    <p:extLst>
      <p:ext uri="{BB962C8B-B14F-4D97-AF65-F5344CB8AC3E}">
        <p14:creationId xmlns:p14="http://schemas.microsoft.com/office/powerpoint/2010/main" val="3630512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s-CO" b="1" dirty="0">
                <a:latin typeface="Arial" panose="020B0604020202020204" pitchFamily="34" charset="0"/>
                <a:cs typeface="Arial" panose="020B0604020202020204" pitchFamily="34" charset="0"/>
              </a:rPr>
              <a:t>Methodology</a:t>
            </a:r>
            <a:endParaRPr lang="tr-TR" b="1" dirty="0">
              <a:latin typeface="Arial" panose="020B0604020202020204" pitchFamily="34" charset="0"/>
              <a:cs typeface="Arial" panose="020B0604020202020204" pitchFamily="34" charset="0"/>
            </a:endParaRPr>
          </a:p>
        </p:txBody>
      </p:sp>
      <p:sp>
        <p:nvSpPr>
          <p:cNvPr id="3" name="İçerik Yer Tutucusu 2"/>
          <p:cNvSpPr>
            <a:spLocks noGrp="1"/>
          </p:cNvSpPr>
          <p:nvPr>
            <p:ph idx="1"/>
          </p:nvPr>
        </p:nvSpPr>
        <p:spPr>
          <a:xfrm>
            <a:off x="838200" y="1516343"/>
            <a:ext cx="10515600" cy="4351338"/>
          </a:xfrm>
        </p:spPr>
        <p:txBody>
          <a:bodyPr>
            <a:normAutofit fontScale="92500"/>
          </a:bodyPr>
          <a:lstStyle/>
          <a:p>
            <a:pPr algn="just">
              <a:lnSpc>
                <a:spcPct val="110000"/>
              </a:lnSpc>
            </a:pPr>
            <a:r>
              <a:rPr lang="en-US" b="1" dirty="0"/>
              <a:t>Data collection: </a:t>
            </a:r>
            <a:r>
              <a:rPr lang="en-US" dirty="0"/>
              <a:t>Skills data was collected from the online recruitment platform hh.kz via API over a period of two months from 177 locations in Kazakhstan for 25 IT professions. The dataset includes 5,248 vacancies and 3,047 uniquely formulated skills in Russian and English.</a:t>
            </a:r>
            <a:endParaRPr lang="ru-RU" dirty="0"/>
          </a:p>
          <a:p>
            <a:pPr algn="just">
              <a:lnSpc>
                <a:spcPct val="110000"/>
              </a:lnSpc>
            </a:pPr>
            <a:r>
              <a:rPr lang="en-US" b="1" dirty="0"/>
              <a:t>Embedding model: </a:t>
            </a:r>
            <a:r>
              <a:rPr lang="en-US" dirty="0"/>
              <a:t>The multilingual Sentence Transformers: </a:t>
            </a:r>
            <a:r>
              <a:rPr lang="en-US" b="1" dirty="0"/>
              <a:t>paraphrase-multilingual-mpnet-base-v2</a:t>
            </a:r>
            <a:r>
              <a:rPr lang="en-US" dirty="0"/>
              <a:t> (2021) model was used to generate skill embeddings before and after fine-tuning.</a:t>
            </a:r>
            <a:endParaRPr lang="ru-RU" dirty="0"/>
          </a:p>
          <a:p>
            <a:pPr algn="just">
              <a:lnSpc>
                <a:spcPct val="110000"/>
              </a:lnSpc>
            </a:pPr>
            <a:r>
              <a:rPr lang="en-US" b="1" dirty="0"/>
              <a:t>Clustering:</a:t>
            </a:r>
            <a:r>
              <a:rPr lang="en-US" dirty="0"/>
              <a:t> Agglomerative clustering, DBSCAN, HDSCAN, and K-means algorithms were used to identify groups of similar skills.</a:t>
            </a:r>
          </a:p>
          <a:p>
            <a:pPr marL="0" indent="0">
              <a:buNone/>
            </a:pPr>
            <a:endParaRPr lang="tr-TR" dirty="0"/>
          </a:p>
        </p:txBody>
      </p:sp>
      <p:cxnSp>
        <p:nvCxnSpPr>
          <p:cNvPr id="7" name="Düz Bağlayıcı 6">
            <a:extLst>
              <a:ext uri="{FF2B5EF4-FFF2-40B4-BE49-F238E27FC236}">
                <a16:creationId xmlns:a16="http://schemas.microsoft.com/office/drawing/2014/main" id="{89E5BF4B-5124-8241-A0C2-12A583EB508F}"/>
              </a:ext>
            </a:extLst>
          </p:cNvPr>
          <p:cNvCxnSpPr>
            <a:cxnSpLocks/>
          </p:cNvCxnSpPr>
          <p:nvPr/>
        </p:nvCxnSpPr>
        <p:spPr>
          <a:xfrm flipV="1">
            <a:off x="0" y="6076279"/>
            <a:ext cx="12192000" cy="13447"/>
          </a:xfrm>
          <a:prstGeom prst="line">
            <a:avLst/>
          </a:prstGeom>
          <a:ln/>
        </p:spPr>
        <p:style>
          <a:lnRef idx="3">
            <a:schemeClr val="dk1"/>
          </a:lnRef>
          <a:fillRef idx="0">
            <a:schemeClr val="dk1"/>
          </a:fillRef>
          <a:effectRef idx="2">
            <a:schemeClr val="dk1"/>
          </a:effectRef>
          <a:fontRef idx="minor">
            <a:schemeClr val="tx1"/>
          </a:fontRef>
        </p:style>
      </p:cxnSp>
      <p:grpSp>
        <p:nvGrpSpPr>
          <p:cNvPr id="11" name="Group 9">
            <a:extLst>
              <a:ext uri="{FF2B5EF4-FFF2-40B4-BE49-F238E27FC236}">
                <a16:creationId xmlns:a16="http://schemas.microsoft.com/office/drawing/2014/main" id="{51E7012E-151C-4D3E-8E74-2B5A9213DA14}"/>
              </a:ext>
            </a:extLst>
          </p:cNvPr>
          <p:cNvGrpSpPr/>
          <p:nvPr/>
        </p:nvGrpSpPr>
        <p:grpSpPr>
          <a:xfrm>
            <a:off x="0" y="6076279"/>
            <a:ext cx="12192001" cy="795616"/>
            <a:chOff x="0" y="6076279"/>
            <a:chExt cx="12192001" cy="795616"/>
          </a:xfrm>
        </p:grpSpPr>
        <p:sp>
          <p:nvSpPr>
            <p:cNvPr id="12" name="Dikdörtgen 3">
              <a:extLst>
                <a:ext uri="{FF2B5EF4-FFF2-40B4-BE49-F238E27FC236}">
                  <a16:creationId xmlns:a16="http://schemas.microsoft.com/office/drawing/2014/main" id="{02DD9E96-81C9-4E31-B0A3-1913C78319F0}"/>
                </a:ext>
              </a:extLst>
            </p:cNvPr>
            <p:cNvSpPr/>
            <p:nvPr/>
          </p:nvSpPr>
          <p:spPr>
            <a:xfrm>
              <a:off x="1" y="6104963"/>
              <a:ext cx="12192000" cy="738664"/>
            </a:xfrm>
            <a:prstGeom prst="rect">
              <a:avLst/>
            </a:prstGeom>
            <a:solidFill>
              <a:schemeClr val="bg1"/>
            </a:solidFill>
          </p:spPr>
          <p:txBody>
            <a:bodyPr wrap="square">
              <a:spAutoFit/>
            </a:bodyPr>
            <a:lstStyle/>
            <a:p>
              <a:pPr algn="ctr"/>
              <a:r>
                <a:rPr lang="tr-TR" altLang="tr-TR" sz="14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I</a:t>
              </a:r>
              <a:r>
                <a:rPr lang="en-US" altLang="tr-TR" sz="14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X</a:t>
              </a:r>
              <a:r>
                <a:rPr lang="tr-TR" altLang="tr-TR" sz="14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 INTERNATIONAL CONFERENCE ON COMPUTER SCIENCE AND ENGINEERING</a:t>
              </a:r>
              <a:r>
                <a:rPr lang="tr-TR" altLang="tr-TR" sz="1400"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 </a:t>
              </a:r>
              <a:r>
                <a:rPr lang="tr-TR" altLang="tr-TR" sz="14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(UBMK 202</a:t>
              </a:r>
              <a:r>
                <a:rPr lang="en-US" altLang="tr-TR" sz="14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4</a:t>
              </a:r>
              <a:r>
                <a:rPr lang="tr-TR" altLang="tr-TR" sz="14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a:t>
              </a:r>
            </a:p>
            <a:p>
              <a:pPr algn="ctr"/>
              <a:r>
                <a:rPr lang="tr-TR" altLang="tr-TR" sz="14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 </a:t>
              </a:r>
            </a:p>
            <a:p>
              <a:pPr algn="ctr"/>
              <a:r>
                <a:rPr lang="tr-TR" sz="1400" b="1" dirty="0">
                  <a:solidFill>
                    <a:srgbClr val="0070C0"/>
                  </a:solidFill>
                  <a:latin typeface="Calibri" panose="020F0502020204030204" pitchFamily="34" charset="0"/>
                  <a:cs typeface="Times New Roman" panose="02020603050405020304" pitchFamily="18" charset="0"/>
                </a:rPr>
                <a:t>37. BİLGİSAYAR MÜHENDİSLİĞİ BÖLÜM BAŞKANLARI KURULU TOPLANTISI</a:t>
              </a:r>
            </a:p>
          </p:txBody>
        </p:sp>
        <p:pic>
          <p:nvPicPr>
            <p:cNvPr id="13" name="Resim 1">
              <a:extLst>
                <a:ext uri="{FF2B5EF4-FFF2-40B4-BE49-F238E27FC236}">
                  <a16:creationId xmlns:a16="http://schemas.microsoft.com/office/drawing/2014/main" id="{C5719D38-8214-442B-A48A-8F04E1022C98}"/>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0" y="6118413"/>
              <a:ext cx="2490692" cy="753482"/>
            </a:xfrm>
            <a:prstGeom prst="rect">
              <a:avLst/>
            </a:prstGeom>
            <a:solidFill>
              <a:srgbClr val="00B0F0"/>
            </a:solidFill>
          </p:spPr>
        </p:pic>
        <p:pic>
          <p:nvPicPr>
            <p:cNvPr id="17" name="Image12">
              <a:extLst>
                <a:ext uri="{FF2B5EF4-FFF2-40B4-BE49-F238E27FC236}">
                  <a16:creationId xmlns:a16="http://schemas.microsoft.com/office/drawing/2014/main" id="{411C1B50-03E3-4D61-9395-E933B2C9E5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82714" y="6118413"/>
              <a:ext cx="2009286" cy="753482"/>
            </a:xfrm>
            <a:prstGeom prst="rect">
              <a:avLst/>
            </a:prstGeom>
            <a:solidFill>
              <a:srgbClr val="FFC000"/>
            </a:solidFill>
          </p:spPr>
        </p:pic>
        <p:cxnSp>
          <p:nvCxnSpPr>
            <p:cNvPr id="18" name="Düz Bağlayıcı 7">
              <a:extLst>
                <a:ext uri="{FF2B5EF4-FFF2-40B4-BE49-F238E27FC236}">
                  <a16:creationId xmlns:a16="http://schemas.microsoft.com/office/drawing/2014/main" id="{08A6DFF5-CB2A-4AE4-ADA8-1B0D1568EA1D}"/>
                </a:ext>
              </a:extLst>
            </p:cNvPr>
            <p:cNvCxnSpPr>
              <a:cxnSpLocks/>
            </p:cNvCxnSpPr>
            <p:nvPr/>
          </p:nvCxnSpPr>
          <p:spPr>
            <a:xfrm flipV="1">
              <a:off x="0" y="6076279"/>
              <a:ext cx="12192000" cy="13447"/>
            </a:xfrm>
            <a:prstGeom prst="line">
              <a:avLst/>
            </a:prstGeom>
            <a:ln/>
          </p:spPr>
          <p:style>
            <a:lnRef idx="3">
              <a:schemeClr val="dk1"/>
            </a:lnRef>
            <a:fillRef idx="0">
              <a:schemeClr val="dk1"/>
            </a:fillRef>
            <a:effectRef idx="2">
              <a:schemeClr val="dk1"/>
            </a:effectRef>
            <a:fontRef idx="minor">
              <a:schemeClr val="tx1"/>
            </a:fontRef>
          </p:style>
        </p:cxnSp>
        <p:pic>
          <p:nvPicPr>
            <p:cNvPr id="19" name="Picture 8">
              <a:extLst>
                <a:ext uri="{FF2B5EF4-FFF2-40B4-BE49-F238E27FC236}">
                  <a16:creationId xmlns:a16="http://schemas.microsoft.com/office/drawing/2014/main" id="{E385259D-A8A5-41F2-9260-4E7908B4B6A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6124123"/>
              <a:ext cx="2490692" cy="739203"/>
            </a:xfrm>
            <a:prstGeom prst="rect">
              <a:avLst/>
            </a:prstGeom>
          </p:spPr>
        </p:pic>
      </p:grpSp>
    </p:spTree>
    <p:extLst>
      <p:ext uri="{BB962C8B-B14F-4D97-AF65-F5344CB8AC3E}">
        <p14:creationId xmlns:p14="http://schemas.microsoft.com/office/powerpoint/2010/main" val="3318150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b="1" dirty="0">
                <a:latin typeface="Arial" panose="020B0604020202020204" pitchFamily="34" charset="0"/>
                <a:cs typeface="Arial" panose="020B0604020202020204" pitchFamily="34" charset="0"/>
              </a:rPr>
              <a:t>Brief description of the Sentence Transformers model</a:t>
            </a:r>
            <a:endParaRPr lang="tr-TR" b="1" dirty="0">
              <a:latin typeface="Arial" panose="020B0604020202020204" pitchFamily="34" charset="0"/>
              <a:cs typeface="Arial" panose="020B0604020202020204" pitchFamily="34" charset="0"/>
            </a:endParaRPr>
          </a:p>
        </p:txBody>
      </p:sp>
      <p:sp>
        <p:nvSpPr>
          <p:cNvPr id="3" name="İçerik Yer Tutucusu 2"/>
          <p:cNvSpPr>
            <a:spLocks noGrp="1"/>
          </p:cNvSpPr>
          <p:nvPr>
            <p:ph idx="1"/>
          </p:nvPr>
        </p:nvSpPr>
        <p:spPr>
          <a:xfrm>
            <a:off x="755855" y="1768725"/>
            <a:ext cx="10680290" cy="4292223"/>
          </a:xfrm>
        </p:spPr>
        <p:txBody>
          <a:bodyPr>
            <a:normAutofit fontScale="77500" lnSpcReduction="20000"/>
          </a:bodyPr>
          <a:lstStyle/>
          <a:p>
            <a:pPr algn="just">
              <a:lnSpc>
                <a:spcPct val="120000"/>
              </a:lnSpc>
            </a:pPr>
            <a:r>
              <a:rPr lang="en-US" b="1" dirty="0"/>
              <a:t>Paraphrase-multilingual-mpnet-base-v2</a:t>
            </a:r>
            <a:r>
              <a:rPr lang="en-US" dirty="0"/>
              <a:t> is a pre-trained Transformer model designed for generating text embeddings, it maps sentences and paragraphs into a 768-dimensional dense vector space. The model is trained on </a:t>
            </a:r>
            <a:r>
              <a:rPr lang="en-US" b="1" dirty="0"/>
              <a:t>more than fifty languages </a:t>
            </a:r>
            <a:r>
              <a:rPr lang="en-US" dirty="0"/>
              <a:t>​​and optimized to produce vectors that effectively represent the semantic content of the text, making the embeddings especially useful for </a:t>
            </a:r>
            <a:r>
              <a:rPr lang="en-US" b="1" dirty="0"/>
              <a:t>tasks related to paraphrase retrieval, semantic retrieval, and text clustering. </a:t>
            </a:r>
            <a:r>
              <a:rPr lang="en-US" dirty="0"/>
              <a:t>The embeddings produced by this model reflect the semantic and contextual features of the text, making them suitable for grouping texts by meaning. </a:t>
            </a:r>
            <a:endParaRPr lang="ru-RU" dirty="0"/>
          </a:p>
          <a:p>
            <a:pPr algn="just">
              <a:lnSpc>
                <a:spcPct val="120000"/>
              </a:lnSpc>
            </a:pPr>
            <a:r>
              <a:rPr lang="en-US" b="1" dirty="0"/>
              <a:t>Clustering</a:t>
            </a:r>
            <a:r>
              <a:rPr lang="en-US" dirty="0"/>
              <a:t> is the task of grouping a set of objects into subsets (clusters) in such a way that objects from one cluster are more similar to each other than to objects from other clusters by some criterion. Clustering is one of the traditional methods in detecting communities in the structure of knowledge graphs.</a:t>
            </a:r>
            <a:endParaRPr lang="tr-TR" dirty="0"/>
          </a:p>
        </p:txBody>
      </p:sp>
      <p:cxnSp>
        <p:nvCxnSpPr>
          <p:cNvPr id="7" name="Düz Bağlayıcı 6">
            <a:extLst>
              <a:ext uri="{FF2B5EF4-FFF2-40B4-BE49-F238E27FC236}">
                <a16:creationId xmlns:a16="http://schemas.microsoft.com/office/drawing/2014/main" id="{20926030-939A-9D49-8E5D-1F51EC0D3466}"/>
              </a:ext>
            </a:extLst>
          </p:cNvPr>
          <p:cNvCxnSpPr>
            <a:cxnSpLocks/>
          </p:cNvCxnSpPr>
          <p:nvPr/>
        </p:nvCxnSpPr>
        <p:spPr>
          <a:xfrm flipV="1">
            <a:off x="0" y="6076279"/>
            <a:ext cx="12192000" cy="13447"/>
          </a:xfrm>
          <a:prstGeom prst="line">
            <a:avLst/>
          </a:prstGeom>
          <a:ln/>
        </p:spPr>
        <p:style>
          <a:lnRef idx="3">
            <a:schemeClr val="dk1"/>
          </a:lnRef>
          <a:fillRef idx="0">
            <a:schemeClr val="dk1"/>
          </a:fillRef>
          <a:effectRef idx="2">
            <a:schemeClr val="dk1"/>
          </a:effectRef>
          <a:fontRef idx="minor">
            <a:schemeClr val="tx1"/>
          </a:fontRef>
        </p:style>
      </p:cxnSp>
      <p:grpSp>
        <p:nvGrpSpPr>
          <p:cNvPr id="11" name="Group 9">
            <a:extLst>
              <a:ext uri="{FF2B5EF4-FFF2-40B4-BE49-F238E27FC236}">
                <a16:creationId xmlns:a16="http://schemas.microsoft.com/office/drawing/2014/main" id="{996335F6-F438-487D-9C6C-6F45E59EE729}"/>
              </a:ext>
            </a:extLst>
          </p:cNvPr>
          <p:cNvGrpSpPr/>
          <p:nvPr/>
        </p:nvGrpSpPr>
        <p:grpSpPr>
          <a:xfrm>
            <a:off x="0" y="6047501"/>
            <a:ext cx="12192001" cy="824394"/>
            <a:chOff x="0" y="6047501"/>
            <a:chExt cx="12192001" cy="824394"/>
          </a:xfrm>
        </p:grpSpPr>
        <p:sp>
          <p:nvSpPr>
            <p:cNvPr id="12" name="Dikdörtgen 3">
              <a:extLst>
                <a:ext uri="{FF2B5EF4-FFF2-40B4-BE49-F238E27FC236}">
                  <a16:creationId xmlns:a16="http://schemas.microsoft.com/office/drawing/2014/main" id="{CD10AA98-06F3-432D-80E2-DBE79B42E593}"/>
                </a:ext>
              </a:extLst>
            </p:cNvPr>
            <p:cNvSpPr/>
            <p:nvPr/>
          </p:nvSpPr>
          <p:spPr>
            <a:xfrm>
              <a:off x="1" y="6104963"/>
              <a:ext cx="12192000" cy="738664"/>
            </a:xfrm>
            <a:prstGeom prst="rect">
              <a:avLst/>
            </a:prstGeom>
            <a:solidFill>
              <a:schemeClr val="bg1"/>
            </a:solidFill>
          </p:spPr>
          <p:txBody>
            <a:bodyPr wrap="square">
              <a:spAutoFit/>
            </a:bodyPr>
            <a:lstStyle/>
            <a:p>
              <a:pPr algn="ctr"/>
              <a:r>
                <a:rPr lang="tr-TR" altLang="tr-TR" sz="14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I</a:t>
              </a:r>
              <a:r>
                <a:rPr lang="en-US" altLang="tr-TR" sz="14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X</a:t>
              </a:r>
              <a:r>
                <a:rPr lang="tr-TR" altLang="tr-TR" sz="14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 INTERNATIONAL CONFERENCE ON COMPUTER SCIENCE AND ENGINEERING</a:t>
              </a:r>
              <a:r>
                <a:rPr lang="tr-TR" altLang="tr-TR" sz="1400"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 </a:t>
              </a:r>
              <a:r>
                <a:rPr lang="tr-TR" altLang="tr-TR" sz="14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(UBMK 202</a:t>
              </a:r>
              <a:r>
                <a:rPr lang="en-US" altLang="tr-TR" sz="14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4</a:t>
              </a:r>
              <a:r>
                <a:rPr lang="tr-TR" altLang="tr-TR" sz="14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a:t>
              </a:r>
            </a:p>
            <a:p>
              <a:pPr algn="ctr"/>
              <a:r>
                <a:rPr lang="tr-TR" altLang="tr-TR" sz="14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 </a:t>
              </a:r>
            </a:p>
            <a:p>
              <a:pPr algn="ctr"/>
              <a:r>
                <a:rPr lang="tr-TR" sz="1400" b="1" dirty="0">
                  <a:solidFill>
                    <a:srgbClr val="0070C0"/>
                  </a:solidFill>
                  <a:latin typeface="Calibri" panose="020F0502020204030204" pitchFamily="34" charset="0"/>
                  <a:cs typeface="Times New Roman" panose="02020603050405020304" pitchFamily="18" charset="0"/>
                </a:rPr>
                <a:t>37. BİLGİSAYAR MÜHENDİSLİĞİ BÖLÜM BAŞKANLARI KURULU TOPLANTISI</a:t>
              </a:r>
            </a:p>
          </p:txBody>
        </p:sp>
        <p:pic>
          <p:nvPicPr>
            <p:cNvPr id="13" name="Resim 1">
              <a:extLst>
                <a:ext uri="{FF2B5EF4-FFF2-40B4-BE49-F238E27FC236}">
                  <a16:creationId xmlns:a16="http://schemas.microsoft.com/office/drawing/2014/main" id="{B0A2A0CB-D959-41ED-9405-876A072CD320}"/>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0" y="6118413"/>
              <a:ext cx="2490692" cy="753482"/>
            </a:xfrm>
            <a:prstGeom prst="rect">
              <a:avLst/>
            </a:prstGeom>
            <a:solidFill>
              <a:srgbClr val="00B0F0"/>
            </a:solidFill>
          </p:spPr>
        </p:pic>
        <p:pic>
          <p:nvPicPr>
            <p:cNvPr id="17" name="Image12">
              <a:extLst>
                <a:ext uri="{FF2B5EF4-FFF2-40B4-BE49-F238E27FC236}">
                  <a16:creationId xmlns:a16="http://schemas.microsoft.com/office/drawing/2014/main" id="{FE90FC67-9BFF-45EE-BC2C-A4A4EA36AF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82714" y="6118413"/>
              <a:ext cx="2009286" cy="753482"/>
            </a:xfrm>
            <a:prstGeom prst="rect">
              <a:avLst/>
            </a:prstGeom>
            <a:solidFill>
              <a:srgbClr val="FFC000"/>
            </a:solidFill>
          </p:spPr>
        </p:pic>
        <p:cxnSp>
          <p:nvCxnSpPr>
            <p:cNvPr id="18" name="Düz Bağlayıcı 7">
              <a:extLst>
                <a:ext uri="{FF2B5EF4-FFF2-40B4-BE49-F238E27FC236}">
                  <a16:creationId xmlns:a16="http://schemas.microsoft.com/office/drawing/2014/main" id="{C0ED9171-B796-4F97-9E62-1D07D673CD78}"/>
                </a:ext>
              </a:extLst>
            </p:cNvPr>
            <p:cNvCxnSpPr>
              <a:cxnSpLocks/>
            </p:cNvCxnSpPr>
            <p:nvPr/>
          </p:nvCxnSpPr>
          <p:spPr>
            <a:xfrm flipV="1">
              <a:off x="0" y="6047501"/>
              <a:ext cx="12192000" cy="13447"/>
            </a:xfrm>
            <a:prstGeom prst="line">
              <a:avLst/>
            </a:prstGeom>
            <a:ln/>
          </p:spPr>
          <p:style>
            <a:lnRef idx="3">
              <a:schemeClr val="dk1"/>
            </a:lnRef>
            <a:fillRef idx="0">
              <a:schemeClr val="dk1"/>
            </a:fillRef>
            <a:effectRef idx="2">
              <a:schemeClr val="dk1"/>
            </a:effectRef>
            <a:fontRef idx="minor">
              <a:schemeClr val="tx1"/>
            </a:fontRef>
          </p:style>
        </p:cxnSp>
        <p:pic>
          <p:nvPicPr>
            <p:cNvPr id="19" name="Picture 8">
              <a:extLst>
                <a:ext uri="{FF2B5EF4-FFF2-40B4-BE49-F238E27FC236}">
                  <a16:creationId xmlns:a16="http://schemas.microsoft.com/office/drawing/2014/main" id="{0EFDC442-5060-4BCC-834E-0BE70B71F0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6124123"/>
              <a:ext cx="2490692" cy="739203"/>
            </a:xfrm>
            <a:prstGeom prst="rect">
              <a:avLst/>
            </a:prstGeom>
          </p:spPr>
        </p:pic>
      </p:grpSp>
      <p:pic>
        <p:nvPicPr>
          <p:cNvPr id="14" name="Рисунок 13">
            <a:extLst>
              <a:ext uri="{FF2B5EF4-FFF2-40B4-BE49-F238E27FC236}">
                <a16:creationId xmlns:a16="http://schemas.microsoft.com/office/drawing/2014/main" id="{242EFF33-1D98-416A-A2D5-058941449862}"/>
              </a:ext>
            </a:extLst>
          </p:cNvPr>
          <p:cNvPicPr>
            <a:picLocks noChangeAspect="1"/>
          </p:cNvPicPr>
          <p:nvPr/>
        </p:nvPicPr>
        <p:blipFill>
          <a:blip r:embed="rId6"/>
          <a:stretch>
            <a:fillRect/>
          </a:stretch>
        </p:blipFill>
        <p:spPr>
          <a:xfrm>
            <a:off x="7425855" y="1220714"/>
            <a:ext cx="2057358" cy="675070"/>
          </a:xfrm>
          <a:prstGeom prst="rect">
            <a:avLst/>
          </a:prstGeom>
        </p:spPr>
      </p:pic>
      <p:pic>
        <p:nvPicPr>
          <p:cNvPr id="15" name="Рисунок 14">
            <a:extLst>
              <a:ext uri="{FF2B5EF4-FFF2-40B4-BE49-F238E27FC236}">
                <a16:creationId xmlns:a16="http://schemas.microsoft.com/office/drawing/2014/main" id="{3A19FFF6-A8C2-4DD7-B86F-029797F09A56}"/>
              </a:ext>
            </a:extLst>
          </p:cNvPr>
          <p:cNvPicPr>
            <a:picLocks noChangeAspect="1"/>
          </p:cNvPicPr>
          <p:nvPr/>
        </p:nvPicPr>
        <p:blipFill>
          <a:blip r:embed="rId7"/>
          <a:stretch>
            <a:fillRect/>
          </a:stretch>
        </p:blipFill>
        <p:spPr>
          <a:xfrm>
            <a:off x="9801225" y="757512"/>
            <a:ext cx="1552575" cy="947738"/>
          </a:xfrm>
          <a:prstGeom prst="rect">
            <a:avLst/>
          </a:prstGeom>
        </p:spPr>
      </p:pic>
      <p:pic>
        <p:nvPicPr>
          <p:cNvPr id="16" name="Рисунок 15">
            <a:extLst>
              <a:ext uri="{FF2B5EF4-FFF2-40B4-BE49-F238E27FC236}">
                <a16:creationId xmlns:a16="http://schemas.microsoft.com/office/drawing/2014/main" id="{4B0DE43B-7355-4FA7-8755-83726EE98E78}"/>
              </a:ext>
            </a:extLst>
          </p:cNvPr>
          <p:cNvPicPr>
            <a:picLocks noChangeAspect="1"/>
          </p:cNvPicPr>
          <p:nvPr/>
        </p:nvPicPr>
        <p:blipFill>
          <a:blip r:embed="rId8"/>
          <a:stretch>
            <a:fillRect/>
          </a:stretch>
        </p:blipFill>
        <p:spPr>
          <a:xfrm>
            <a:off x="10182714" y="5411331"/>
            <a:ext cx="1143318" cy="466905"/>
          </a:xfrm>
          <a:prstGeom prst="rect">
            <a:avLst/>
          </a:prstGeom>
        </p:spPr>
      </p:pic>
    </p:spTree>
    <p:extLst>
      <p:ext uri="{BB962C8B-B14F-4D97-AF65-F5344CB8AC3E}">
        <p14:creationId xmlns:p14="http://schemas.microsoft.com/office/powerpoint/2010/main" val="114357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50136"/>
            <a:ext cx="10674246" cy="1085364"/>
          </a:xfrm>
        </p:spPr>
        <p:txBody>
          <a:bodyPr>
            <a:normAutofit fontScale="90000"/>
          </a:bodyPr>
          <a:lstStyle/>
          <a:p>
            <a:r>
              <a:rPr lang="en-GB" b="1" dirty="0">
                <a:latin typeface="Arial" panose="020B0604020202020204" pitchFamily="34" charset="0"/>
                <a:cs typeface="Arial" panose="020B0604020202020204" pitchFamily="34" charset="0"/>
              </a:rPr>
              <a:t>Experimental </a:t>
            </a:r>
            <a:r>
              <a:rPr lang="en-US" b="1" dirty="0">
                <a:latin typeface="Arial" panose="020B0604020202020204" pitchFamily="34" charset="0"/>
                <a:cs typeface="Arial" panose="020B0604020202020204" pitchFamily="34" charset="0"/>
              </a:rPr>
              <a:t>s</a:t>
            </a:r>
            <a:r>
              <a:rPr lang="en-GB" b="1" dirty="0" err="1">
                <a:latin typeface="Arial" panose="020B0604020202020204" pitchFamily="34" charset="0"/>
                <a:cs typeface="Arial" panose="020B0604020202020204" pitchFamily="34" charset="0"/>
              </a:rPr>
              <a:t>ettings</a:t>
            </a:r>
            <a:r>
              <a:rPr lang="ru-RU" b="1"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for fine-tuning Sentence Transformers</a:t>
            </a:r>
            <a:endParaRPr lang="tr-TR" b="1" dirty="0">
              <a:latin typeface="Arial" panose="020B0604020202020204" pitchFamily="34" charset="0"/>
              <a:cs typeface="Arial" panose="020B0604020202020204" pitchFamily="34" charset="0"/>
            </a:endParaRPr>
          </a:p>
        </p:txBody>
      </p:sp>
      <p:sp>
        <p:nvSpPr>
          <p:cNvPr id="3" name="İçerik Yer Tutucusu 2"/>
          <p:cNvSpPr>
            <a:spLocks noGrp="1"/>
          </p:cNvSpPr>
          <p:nvPr>
            <p:ph idx="1"/>
          </p:nvPr>
        </p:nvSpPr>
        <p:spPr>
          <a:xfrm>
            <a:off x="483905" y="1546665"/>
            <a:ext cx="11382835" cy="4585195"/>
          </a:xfrm>
        </p:spPr>
        <p:txBody>
          <a:bodyPr>
            <a:normAutofit fontScale="70000" lnSpcReduction="20000"/>
          </a:bodyPr>
          <a:lstStyle/>
          <a:p>
            <a:pPr>
              <a:lnSpc>
                <a:spcPct val="120000"/>
              </a:lnSpc>
            </a:pPr>
            <a:r>
              <a:rPr lang="en-US" b="1" dirty="0"/>
              <a:t>Training dataset: </a:t>
            </a:r>
            <a:r>
              <a:rPr lang="en-US" dirty="0"/>
              <a:t>To fine-tune the model, a multilingual skills training dataset was created containing 9,336 paraphrase pairs in Russian, English, and Kazakh, as well as an additional set of 3,095 pairs in Russian.</a:t>
            </a:r>
          </a:p>
          <a:p>
            <a:pPr>
              <a:lnSpc>
                <a:spcPct val="120000"/>
              </a:lnSpc>
            </a:pPr>
            <a:r>
              <a:rPr lang="en-US" b="1" dirty="0"/>
              <a:t>Testing datasets: </a:t>
            </a:r>
            <a:r>
              <a:rPr lang="en-US" dirty="0"/>
              <a:t>Validation and testing were performed on publicly available datasets such as STSB for English and </a:t>
            </a:r>
            <a:r>
              <a:rPr lang="en-US" dirty="0" err="1"/>
              <a:t>RuSTSBenchmarkSTS</a:t>
            </a:r>
            <a:r>
              <a:rPr lang="en-US" dirty="0"/>
              <a:t> for Russian.</a:t>
            </a:r>
          </a:p>
          <a:p>
            <a:pPr>
              <a:lnSpc>
                <a:spcPct val="120000"/>
              </a:lnSpc>
            </a:pPr>
            <a:r>
              <a:rPr lang="en-US" b="1" dirty="0"/>
              <a:t>Loss function: </a:t>
            </a:r>
            <a:r>
              <a:rPr lang="en-US" dirty="0"/>
              <a:t>The model was tuned using the </a:t>
            </a:r>
            <a:r>
              <a:rPr lang="en-US" dirty="0" err="1"/>
              <a:t>MultipleNegativesRankingLoss</a:t>
            </a:r>
            <a:r>
              <a:rPr lang="en-US" dirty="0"/>
              <a:t> loss function, which is effective for dealing with pairs of similar texts such as paraphrases or repeated questions.</a:t>
            </a:r>
          </a:p>
          <a:p>
            <a:pPr>
              <a:lnSpc>
                <a:spcPct val="120000"/>
              </a:lnSpc>
            </a:pPr>
            <a:r>
              <a:rPr lang="en-US" b="1" dirty="0"/>
              <a:t>Evaluation of embedding model training: </a:t>
            </a:r>
            <a:r>
              <a:rPr lang="en-US" dirty="0" err="1"/>
              <a:t>EmbeddingSimialityEvaluator</a:t>
            </a:r>
            <a:r>
              <a:rPr lang="en-US" dirty="0"/>
              <a:t> - evaluates the model by computing the Pearson correlation and Spearman rank correlation between the computed embedding similarity and the gold standard labels of the test datasets.</a:t>
            </a:r>
          </a:p>
          <a:p>
            <a:pPr>
              <a:lnSpc>
                <a:spcPct val="120000"/>
              </a:lnSpc>
            </a:pPr>
            <a:r>
              <a:rPr lang="en-US" b="1" dirty="0"/>
              <a:t>Similarity Metrics: </a:t>
            </a:r>
            <a:r>
              <a:rPr lang="en-US" dirty="0"/>
              <a:t>Semantic similarity of phrases was assessed using cosine similarity, Manhattan distance, Euclidean distance, and dot product similarity.</a:t>
            </a:r>
          </a:p>
          <a:p>
            <a:endParaRPr lang="tr-TR" dirty="0"/>
          </a:p>
        </p:txBody>
      </p:sp>
      <p:cxnSp>
        <p:nvCxnSpPr>
          <p:cNvPr id="7" name="Düz Bağlayıcı 6">
            <a:extLst>
              <a:ext uri="{FF2B5EF4-FFF2-40B4-BE49-F238E27FC236}">
                <a16:creationId xmlns:a16="http://schemas.microsoft.com/office/drawing/2014/main" id="{20926030-939A-9D49-8E5D-1F51EC0D3466}"/>
              </a:ext>
            </a:extLst>
          </p:cNvPr>
          <p:cNvCxnSpPr>
            <a:cxnSpLocks/>
          </p:cNvCxnSpPr>
          <p:nvPr/>
        </p:nvCxnSpPr>
        <p:spPr>
          <a:xfrm flipV="1">
            <a:off x="0" y="6076279"/>
            <a:ext cx="12192000" cy="13447"/>
          </a:xfrm>
          <a:prstGeom prst="line">
            <a:avLst/>
          </a:prstGeom>
          <a:ln/>
        </p:spPr>
        <p:style>
          <a:lnRef idx="3">
            <a:schemeClr val="dk1"/>
          </a:lnRef>
          <a:fillRef idx="0">
            <a:schemeClr val="dk1"/>
          </a:fillRef>
          <a:effectRef idx="2">
            <a:schemeClr val="dk1"/>
          </a:effectRef>
          <a:fontRef idx="minor">
            <a:schemeClr val="tx1"/>
          </a:fontRef>
        </p:style>
      </p:cxnSp>
      <p:grpSp>
        <p:nvGrpSpPr>
          <p:cNvPr id="11" name="Group 9">
            <a:extLst>
              <a:ext uri="{FF2B5EF4-FFF2-40B4-BE49-F238E27FC236}">
                <a16:creationId xmlns:a16="http://schemas.microsoft.com/office/drawing/2014/main" id="{996335F6-F438-487D-9C6C-6F45E59EE729}"/>
              </a:ext>
            </a:extLst>
          </p:cNvPr>
          <p:cNvGrpSpPr/>
          <p:nvPr/>
        </p:nvGrpSpPr>
        <p:grpSpPr>
          <a:xfrm>
            <a:off x="0" y="6089726"/>
            <a:ext cx="12192001" cy="795616"/>
            <a:chOff x="0" y="6076279"/>
            <a:chExt cx="12192001" cy="795616"/>
          </a:xfrm>
        </p:grpSpPr>
        <p:sp>
          <p:nvSpPr>
            <p:cNvPr id="12" name="Dikdörtgen 3">
              <a:extLst>
                <a:ext uri="{FF2B5EF4-FFF2-40B4-BE49-F238E27FC236}">
                  <a16:creationId xmlns:a16="http://schemas.microsoft.com/office/drawing/2014/main" id="{CD10AA98-06F3-432D-80E2-DBE79B42E593}"/>
                </a:ext>
              </a:extLst>
            </p:cNvPr>
            <p:cNvSpPr/>
            <p:nvPr/>
          </p:nvSpPr>
          <p:spPr>
            <a:xfrm>
              <a:off x="1" y="6104963"/>
              <a:ext cx="12192000" cy="738664"/>
            </a:xfrm>
            <a:prstGeom prst="rect">
              <a:avLst/>
            </a:prstGeom>
            <a:solidFill>
              <a:schemeClr val="bg1"/>
            </a:solidFill>
          </p:spPr>
          <p:txBody>
            <a:bodyPr wrap="square">
              <a:spAutoFit/>
            </a:bodyPr>
            <a:lstStyle/>
            <a:p>
              <a:pPr algn="ctr"/>
              <a:r>
                <a:rPr lang="tr-TR" altLang="tr-TR" sz="14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I</a:t>
              </a:r>
              <a:r>
                <a:rPr lang="en-US" altLang="tr-TR" sz="14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X</a:t>
              </a:r>
              <a:r>
                <a:rPr lang="tr-TR" altLang="tr-TR" sz="14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 INTERNATIONAL CONFERENCE ON COMPUTER SCIENCE AND ENGINEERING</a:t>
              </a:r>
              <a:r>
                <a:rPr lang="tr-TR" altLang="tr-TR" sz="1400"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 </a:t>
              </a:r>
              <a:r>
                <a:rPr lang="tr-TR" altLang="tr-TR" sz="14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(UBMK 202</a:t>
              </a:r>
              <a:r>
                <a:rPr lang="en-US" altLang="tr-TR" sz="14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4</a:t>
              </a:r>
              <a:r>
                <a:rPr lang="tr-TR" altLang="tr-TR" sz="14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a:t>
              </a:r>
            </a:p>
            <a:p>
              <a:pPr algn="ctr"/>
              <a:r>
                <a:rPr lang="tr-TR" altLang="tr-TR" sz="14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 </a:t>
              </a:r>
            </a:p>
            <a:p>
              <a:pPr algn="ctr"/>
              <a:r>
                <a:rPr lang="tr-TR" sz="1400" b="1" dirty="0">
                  <a:solidFill>
                    <a:srgbClr val="0070C0"/>
                  </a:solidFill>
                  <a:latin typeface="Calibri" panose="020F0502020204030204" pitchFamily="34" charset="0"/>
                  <a:cs typeface="Times New Roman" panose="02020603050405020304" pitchFamily="18" charset="0"/>
                </a:rPr>
                <a:t>37. BİLGİSAYAR MÜHENDİSLİĞİ BÖLÜM BAŞKANLARI KURULU TOPLANTISI</a:t>
              </a:r>
            </a:p>
          </p:txBody>
        </p:sp>
        <p:pic>
          <p:nvPicPr>
            <p:cNvPr id="13" name="Resim 1">
              <a:extLst>
                <a:ext uri="{FF2B5EF4-FFF2-40B4-BE49-F238E27FC236}">
                  <a16:creationId xmlns:a16="http://schemas.microsoft.com/office/drawing/2014/main" id="{B0A2A0CB-D959-41ED-9405-876A072CD320}"/>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0" y="6118413"/>
              <a:ext cx="2490692" cy="753482"/>
            </a:xfrm>
            <a:prstGeom prst="rect">
              <a:avLst/>
            </a:prstGeom>
            <a:solidFill>
              <a:srgbClr val="00B0F0"/>
            </a:solidFill>
          </p:spPr>
        </p:pic>
        <p:pic>
          <p:nvPicPr>
            <p:cNvPr id="17" name="Image12">
              <a:extLst>
                <a:ext uri="{FF2B5EF4-FFF2-40B4-BE49-F238E27FC236}">
                  <a16:creationId xmlns:a16="http://schemas.microsoft.com/office/drawing/2014/main" id="{FE90FC67-9BFF-45EE-BC2C-A4A4EA36AF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82714" y="6118413"/>
              <a:ext cx="2009286" cy="753482"/>
            </a:xfrm>
            <a:prstGeom prst="rect">
              <a:avLst/>
            </a:prstGeom>
            <a:solidFill>
              <a:srgbClr val="FFC000"/>
            </a:solidFill>
          </p:spPr>
        </p:pic>
        <p:cxnSp>
          <p:nvCxnSpPr>
            <p:cNvPr id="18" name="Düz Bağlayıcı 7">
              <a:extLst>
                <a:ext uri="{FF2B5EF4-FFF2-40B4-BE49-F238E27FC236}">
                  <a16:creationId xmlns:a16="http://schemas.microsoft.com/office/drawing/2014/main" id="{C0ED9171-B796-4F97-9E62-1D07D673CD78}"/>
                </a:ext>
              </a:extLst>
            </p:cNvPr>
            <p:cNvCxnSpPr>
              <a:cxnSpLocks/>
            </p:cNvCxnSpPr>
            <p:nvPr/>
          </p:nvCxnSpPr>
          <p:spPr>
            <a:xfrm flipV="1">
              <a:off x="0" y="6076279"/>
              <a:ext cx="12192000" cy="13447"/>
            </a:xfrm>
            <a:prstGeom prst="line">
              <a:avLst/>
            </a:prstGeom>
            <a:ln/>
          </p:spPr>
          <p:style>
            <a:lnRef idx="3">
              <a:schemeClr val="dk1"/>
            </a:lnRef>
            <a:fillRef idx="0">
              <a:schemeClr val="dk1"/>
            </a:fillRef>
            <a:effectRef idx="2">
              <a:schemeClr val="dk1"/>
            </a:effectRef>
            <a:fontRef idx="minor">
              <a:schemeClr val="tx1"/>
            </a:fontRef>
          </p:style>
        </p:cxnSp>
        <p:pic>
          <p:nvPicPr>
            <p:cNvPr id="19" name="Picture 8">
              <a:extLst>
                <a:ext uri="{FF2B5EF4-FFF2-40B4-BE49-F238E27FC236}">
                  <a16:creationId xmlns:a16="http://schemas.microsoft.com/office/drawing/2014/main" id="{0EFDC442-5060-4BCC-834E-0BE70B71F0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6124123"/>
              <a:ext cx="2490692" cy="739203"/>
            </a:xfrm>
            <a:prstGeom prst="rect">
              <a:avLst/>
            </a:prstGeom>
          </p:spPr>
        </p:pic>
      </p:grpSp>
      <p:pic>
        <p:nvPicPr>
          <p:cNvPr id="33" name="Рисунок 32">
            <a:extLst>
              <a:ext uri="{FF2B5EF4-FFF2-40B4-BE49-F238E27FC236}">
                <a16:creationId xmlns:a16="http://schemas.microsoft.com/office/drawing/2014/main" id="{CDEFA5C9-7B3A-42C7-A67F-4A41D78A251A}"/>
              </a:ext>
            </a:extLst>
          </p:cNvPr>
          <p:cNvPicPr>
            <a:picLocks noChangeAspect="1"/>
          </p:cNvPicPr>
          <p:nvPr/>
        </p:nvPicPr>
        <p:blipFill>
          <a:blip r:embed="rId6"/>
          <a:stretch>
            <a:fillRect/>
          </a:stretch>
        </p:blipFill>
        <p:spPr>
          <a:xfrm>
            <a:off x="10263095" y="654146"/>
            <a:ext cx="1249351" cy="762641"/>
          </a:xfrm>
          <a:prstGeom prst="rect">
            <a:avLst/>
          </a:prstGeom>
        </p:spPr>
      </p:pic>
    </p:spTree>
    <p:extLst>
      <p:ext uri="{BB962C8B-B14F-4D97-AF65-F5344CB8AC3E}">
        <p14:creationId xmlns:p14="http://schemas.microsoft.com/office/powerpoint/2010/main" val="1583801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50136"/>
            <a:ext cx="10674246" cy="1085364"/>
          </a:xfrm>
        </p:spPr>
        <p:txBody>
          <a:bodyPr>
            <a:normAutofit fontScale="90000"/>
          </a:bodyPr>
          <a:lstStyle/>
          <a:p>
            <a:r>
              <a:rPr lang="en-GB" b="1" dirty="0">
                <a:latin typeface="Arial" panose="020B0604020202020204" pitchFamily="34" charset="0"/>
                <a:cs typeface="Arial" panose="020B0604020202020204" pitchFamily="34" charset="0"/>
              </a:rPr>
              <a:t>Experimental </a:t>
            </a:r>
            <a:r>
              <a:rPr lang="en-US" b="1" dirty="0">
                <a:latin typeface="Arial" panose="020B0604020202020204" pitchFamily="34" charset="0"/>
                <a:cs typeface="Arial" panose="020B0604020202020204" pitchFamily="34" charset="0"/>
              </a:rPr>
              <a:t>s</a:t>
            </a:r>
            <a:r>
              <a:rPr lang="en-GB" b="1" dirty="0" err="1">
                <a:latin typeface="Arial" panose="020B0604020202020204" pitchFamily="34" charset="0"/>
                <a:cs typeface="Arial" panose="020B0604020202020204" pitchFamily="34" charset="0"/>
              </a:rPr>
              <a:t>ettings</a:t>
            </a:r>
            <a:r>
              <a:rPr lang="ru-RU" b="1"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for fine-tuning Sentence Transformers</a:t>
            </a:r>
            <a:endParaRPr lang="tr-TR" b="1" dirty="0">
              <a:latin typeface="Arial" panose="020B0604020202020204" pitchFamily="34" charset="0"/>
              <a:cs typeface="Arial" panose="020B0604020202020204" pitchFamily="34" charset="0"/>
            </a:endParaRPr>
          </a:p>
        </p:txBody>
      </p:sp>
      <p:sp>
        <p:nvSpPr>
          <p:cNvPr id="3" name="İçerik Yer Tutucusu 2"/>
          <p:cNvSpPr>
            <a:spLocks noGrp="1"/>
          </p:cNvSpPr>
          <p:nvPr>
            <p:ph idx="1"/>
          </p:nvPr>
        </p:nvSpPr>
        <p:spPr>
          <a:xfrm>
            <a:off x="838199" y="1464187"/>
            <a:ext cx="11008659" cy="4471918"/>
          </a:xfrm>
        </p:spPr>
        <p:txBody>
          <a:bodyPr>
            <a:normAutofit/>
          </a:bodyPr>
          <a:lstStyle/>
          <a:p>
            <a:r>
              <a:rPr lang="en-US" b="1" dirty="0"/>
              <a:t>For three stages: </a:t>
            </a:r>
            <a:r>
              <a:rPr lang="en-US" dirty="0" err="1"/>
              <a:t>num_epochs</a:t>
            </a:r>
            <a:r>
              <a:rPr lang="en-US" dirty="0"/>
              <a:t> = 1; 1; 2;</a:t>
            </a:r>
          </a:p>
          <a:p>
            <a:r>
              <a:rPr lang="en-US" b="1" dirty="0"/>
              <a:t>For English dataset: </a:t>
            </a:r>
            <a:r>
              <a:rPr lang="en-US" dirty="0" err="1"/>
              <a:t>train_batch_size</a:t>
            </a:r>
            <a:r>
              <a:rPr lang="en-US" dirty="0"/>
              <a:t> = 64</a:t>
            </a:r>
            <a:endParaRPr lang="en-US" b="1" dirty="0"/>
          </a:p>
          <a:p>
            <a:r>
              <a:rPr lang="en-US" b="1" dirty="0"/>
              <a:t>For Russian dataset: </a:t>
            </a:r>
            <a:r>
              <a:rPr lang="en-US" dirty="0" err="1"/>
              <a:t>train_batch_size</a:t>
            </a:r>
            <a:r>
              <a:rPr lang="en-US" dirty="0"/>
              <a:t> = 32</a:t>
            </a:r>
          </a:p>
          <a:p>
            <a:r>
              <a:rPr lang="en-US" dirty="0"/>
              <a:t> </a:t>
            </a:r>
            <a:r>
              <a:rPr lang="en-US" dirty="0" err="1"/>
              <a:t>max_seq_length</a:t>
            </a:r>
            <a:r>
              <a:rPr lang="en-US" dirty="0"/>
              <a:t> = 128</a:t>
            </a:r>
          </a:p>
          <a:p>
            <a:r>
              <a:rPr lang="en-US" dirty="0" err="1"/>
              <a:t>eval_strategy</a:t>
            </a:r>
            <a:r>
              <a:rPr lang="en-US" dirty="0"/>
              <a:t>="steps"</a:t>
            </a:r>
          </a:p>
          <a:p>
            <a:r>
              <a:rPr lang="en-US" dirty="0"/>
              <a:t> </a:t>
            </a:r>
            <a:r>
              <a:rPr lang="en-US" dirty="0" err="1"/>
              <a:t>eval_steps</a:t>
            </a:r>
            <a:r>
              <a:rPr lang="en-US" dirty="0"/>
              <a:t>=40</a:t>
            </a:r>
          </a:p>
          <a:p>
            <a:r>
              <a:rPr lang="en-US" dirty="0"/>
              <a:t> </a:t>
            </a:r>
            <a:r>
              <a:rPr lang="en-US" dirty="0" err="1"/>
              <a:t>save_strategy</a:t>
            </a:r>
            <a:r>
              <a:rPr lang="en-US" dirty="0"/>
              <a:t>="steps"</a:t>
            </a:r>
          </a:p>
          <a:p>
            <a:r>
              <a:rPr lang="en-US" dirty="0"/>
              <a:t> </a:t>
            </a:r>
            <a:r>
              <a:rPr lang="en-US" dirty="0" err="1"/>
              <a:t>save_steps</a:t>
            </a:r>
            <a:r>
              <a:rPr lang="en-US" dirty="0"/>
              <a:t>=40</a:t>
            </a:r>
          </a:p>
          <a:p>
            <a:endParaRPr lang="en-US" dirty="0"/>
          </a:p>
          <a:p>
            <a:endParaRPr lang="tr-TR" dirty="0"/>
          </a:p>
        </p:txBody>
      </p:sp>
      <p:cxnSp>
        <p:nvCxnSpPr>
          <p:cNvPr id="7" name="Düz Bağlayıcı 6">
            <a:extLst>
              <a:ext uri="{FF2B5EF4-FFF2-40B4-BE49-F238E27FC236}">
                <a16:creationId xmlns:a16="http://schemas.microsoft.com/office/drawing/2014/main" id="{20926030-939A-9D49-8E5D-1F51EC0D3466}"/>
              </a:ext>
            </a:extLst>
          </p:cNvPr>
          <p:cNvCxnSpPr>
            <a:cxnSpLocks/>
          </p:cNvCxnSpPr>
          <p:nvPr/>
        </p:nvCxnSpPr>
        <p:spPr>
          <a:xfrm flipV="1">
            <a:off x="0" y="6076279"/>
            <a:ext cx="12192000" cy="13447"/>
          </a:xfrm>
          <a:prstGeom prst="line">
            <a:avLst/>
          </a:prstGeom>
          <a:ln/>
        </p:spPr>
        <p:style>
          <a:lnRef idx="3">
            <a:schemeClr val="dk1"/>
          </a:lnRef>
          <a:fillRef idx="0">
            <a:schemeClr val="dk1"/>
          </a:fillRef>
          <a:effectRef idx="2">
            <a:schemeClr val="dk1"/>
          </a:effectRef>
          <a:fontRef idx="minor">
            <a:schemeClr val="tx1"/>
          </a:fontRef>
        </p:style>
      </p:cxnSp>
      <p:grpSp>
        <p:nvGrpSpPr>
          <p:cNvPr id="11" name="Group 9">
            <a:extLst>
              <a:ext uri="{FF2B5EF4-FFF2-40B4-BE49-F238E27FC236}">
                <a16:creationId xmlns:a16="http://schemas.microsoft.com/office/drawing/2014/main" id="{996335F6-F438-487D-9C6C-6F45E59EE729}"/>
              </a:ext>
            </a:extLst>
          </p:cNvPr>
          <p:cNvGrpSpPr/>
          <p:nvPr/>
        </p:nvGrpSpPr>
        <p:grpSpPr>
          <a:xfrm>
            <a:off x="0" y="6076279"/>
            <a:ext cx="12192001" cy="795616"/>
            <a:chOff x="0" y="6076279"/>
            <a:chExt cx="12192001" cy="795616"/>
          </a:xfrm>
        </p:grpSpPr>
        <p:sp>
          <p:nvSpPr>
            <p:cNvPr id="12" name="Dikdörtgen 3">
              <a:extLst>
                <a:ext uri="{FF2B5EF4-FFF2-40B4-BE49-F238E27FC236}">
                  <a16:creationId xmlns:a16="http://schemas.microsoft.com/office/drawing/2014/main" id="{CD10AA98-06F3-432D-80E2-DBE79B42E593}"/>
                </a:ext>
              </a:extLst>
            </p:cNvPr>
            <p:cNvSpPr/>
            <p:nvPr/>
          </p:nvSpPr>
          <p:spPr>
            <a:xfrm>
              <a:off x="1" y="6104963"/>
              <a:ext cx="12192000" cy="738664"/>
            </a:xfrm>
            <a:prstGeom prst="rect">
              <a:avLst/>
            </a:prstGeom>
            <a:solidFill>
              <a:schemeClr val="bg1"/>
            </a:solidFill>
          </p:spPr>
          <p:txBody>
            <a:bodyPr wrap="square">
              <a:spAutoFit/>
            </a:bodyPr>
            <a:lstStyle/>
            <a:p>
              <a:pPr algn="ctr"/>
              <a:r>
                <a:rPr lang="tr-TR" altLang="tr-TR" sz="14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I</a:t>
              </a:r>
              <a:r>
                <a:rPr lang="en-US" altLang="tr-TR" sz="14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X</a:t>
              </a:r>
              <a:r>
                <a:rPr lang="tr-TR" altLang="tr-TR" sz="14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 INTERNATIONAL CONFERENCE ON COMPUTER SCIENCE AND ENGINEERING</a:t>
              </a:r>
              <a:r>
                <a:rPr lang="tr-TR" altLang="tr-TR" sz="1400"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 </a:t>
              </a:r>
              <a:r>
                <a:rPr lang="tr-TR" altLang="tr-TR" sz="14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(UBMK 202</a:t>
              </a:r>
              <a:r>
                <a:rPr lang="en-US" altLang="tr-TR" sz="14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4</a:t>
              </a:r>
              <a:r>
                <a:rPr lang="tr-TR" altLang="tr-TR" sz="14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a:t>
              </a:r>
            </a:p>
            <a:p>
              <a:pPr algn="ctr"/>
              <a:r>
                <a:rPr lang="tr-TR" altLang="tr-TR" sz="14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 </a:t>
              </a:r>
            </a:p>
            <a:p>
              <a:pPr algn="ctr"/>
              <a:r>
                <a:rPr lang="tr-TR" sz="1400" b="1" dirty="0">
                  <a:solidFill>
                    <a:srgbClr val="0070C0"/>
                  </a:solidFill>
                  <a:latin typeface="Calibri" panose="020F0502020204030204" pitchFamily="34" charset="0"/>
                  <a:cs typeface="Times New Roman" panose="02020603050405020304" pitchFamily="18" charset="0"/>
                </a:rPr>
                <a:t>37. BİLGİSAYAR MÜHENDİSLİĞİ BÖLÜM BAŞKANLARI KURULU TOPLANTISI</a:t>
              </a:r>
            </a:p>
          </p:txBody>
        </p:sp>
        <p:pic>
          <p:nvPicPr>
            <p:cNvPr id="13" name="Resim 1">
              <a:extLst>
                <a:ext uri="{FF2B5EF4-FFF2-40B4-BE49-F238E27FC236}">
                  <a16:creationId xmlns:a16="http://schemas.microsoft.com/office/drawing/2014/main" id="{B0A2A0CB-D959-41ED-9405-876A072CD320}"/>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0" y="6118413"/>
              <a:ext cx="2490692" cy="753482"/>
            </a:xfrm>
            <a:prstGeom prst="rect">
              <a:avLst/>
            </a:prstGeom>
            <a:solidFill>
              <a:srgbClr val="00B0F0"/>
            </a:solidFill>
          </p:spPr>
        </p:pic>
        <p:pic>
          <p:nvPicPr>
            <p:cNvPr id="17" name="Image12">
              <a:extLst>
                <a:ext uri="{FF2B5EF4-FFF2-40B4-BE49-F238E27FC236}">
                  <a16:creationId xmlns:a16="http://schemas.microsoft.com/office/drawing/2014/main" id="{FE90FC67-9BFF-45EE-BC2C-A4A4EA36AF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82714" y="6118413"/>
              <a:ext cx="2009286" cy="753482"/>
            </a:xfrm>
            <a:prstGeom prst="rect">
              <a:avLst/>
            </a:prstGeom>
            <a:solidFill>
              <a:srgbClr val="FFC000"/>
            </a:solidFill>
          </p:spPr>
        </p:pic>
        <p:cxnSp>
          <p:nvCxnSpPr>
            <p:cNvPr id="18" name="Düz Bağlayıcı 7">
              <a:extLst>
                <a:ext uri="{FF2B5EF4-FFF2-40B4-BE49-F238E27FC236}">
                  <a16:creationId xmlns:a16="http://schemas.microsoft.com/office/drawing/2014/main" id="{C0ED9171-B796-4F97-9E62-1D07D673CD78}"/>
                </a:ext>
              </a:extLst>
            </p:cNvPr>
            <p:cNvCxnSpPr>
              <a:cxnSpLocks/>
            </p:cNvCxnSpPr>
            <p:nvPr/>
          </p:nvCxnSpPr>
          <p:spPr>
            <a:xfrm flipV="1">
              <a:off x="0" y="6076279"/>
              <a:ext cx="12192000" cy="13447"/>
            </a:xfrm>
            <a:prstGeom prst="line">
              <a:avLst/>
            </a:prstGeom>
            <a:ln/>
          </p:spPr>
          <p:style>
            <a:lnRef idx="3">
              <a:schemeClr val="dk1"/>
            </a:lnRef>
            <a:fillRef idx="0">
              <a:schemeClr val="dk1"/>
            </a:fillRef>
            <a:effectRef idx="2">
              <a:schemeClr val="dk1"/>
            </a:effectRef>
            <a:fontRef idx="minor">
              <a:schemeClr val="tx1"/>
            </a:fontRef>
          </p:style>
        </p:cxnSp>
        <p:pic>
          <p:nvPicPr>
            <p:cNvPr id="19" name="Picture 8">
              <a:extLst>
                <a:ext uri="{FF2B5EF4-FFF2-40B4-BE49-F238E27FC236}">
                  <a16:creationId xmlns:a16="http://schemas.microsoft.com/office/drawing/2014/main" id="{0EFDC442-5060-4BCC-834E-0BE70B71F0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6124123"/>
              <a:ext cx="2490692" cy="739203"/>
            </a:xfrm>
            <a:prstGeom prst="rect">
              <a:avLst/>
            </a:prstGeom>
          </p:spPr>
        </p:pic>
      </p:grpSp>
    </p:spTree>
    <p:extLst>
      <p:ext uri="{BB962C8B-B14F-4D97-AF65-F5344CB8AC3E}">
        <p14:creationId xmlns:p14="http://schemas.microsoft.com/office/powerpoint/2010/main" val="3008391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1">
            <a:extLst>
              <a:ext uri="{FF2B5EF4-FFF2-40B4-BE49-F238E27FC236}">
                <a16:creationId xmlns:a16="http://schemas.microsoft.com/office/drawing/2014/main" id="{BE1A6C92-6B33-43A2-8A0C-C13C92048CC9}"/>
              </a:ext>
            </a:extLst>
          </p:cNvPr>
          <p:cNvSpPr>
            <a:spLocks noGrp="1"/>
          </p:cNvSpPr>
          <p:nvPr>
            <p:ph type="title"/>
          </p:nvPr>
        </p:nvSpPr>
        <p:spPr>
          <a:xfrm>
            <a:off x="838200" y="365125"/>
            <a:ext cx="10515600" cy="1325563"/>
          </a:xfrm>
        </p:spPr>
        <p:txBody>
          <a:bodyPr>
            <a:normAutofit/>
          </a:bodyPr>
          <a:lstStyle/>
          <a:p>
            <a:r>
              <a:rPr lang="en-GB" b="1" dirty="0">
                <a:latin typeface="Arial" panose="020B0604020202020204" pitchFamily="34" charset="0"/>
                <a:cs typeface="Arial" panose="020B0604020202020204" pitchFamily="34" charset="0"/>
              </a:rPr>
              <a:t>Experimental </a:t>
            </a:r>
            <a:r>
              <a:rPr lang="en-US" b="1" dirty="0">
                <a:latin typeface="Arial" panose="020B0604020202020204" pitchFamily="34" charset="0"/>
                <a:cs typeface="Arial" panose="020B0604020202020204" pitchFamily="34" charset="0"/>
              </a:rPr>
              <a:t>s</a:t>
            </a:r>
            <a:r>
              <a:rPr lang="en-GB" b="1" dirty="0" err="1">
                <a:latin typeface="Arial" panose="020B0604020202020204" pitchFamily="34" charset="0"/>
                <a:cs typeface="Arial" panose="020B0604020202020204" pitchFamily="34" charset="0"/>
              </a:rPr>
              <a:t>ettings</a:t>
            </a:r>
            <a:r>
              <a:rPr lang="ru-RU" b="1"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for fine-tuning Sentence Transformers</a:t>
            </a:r>
            <a:endParaRPr lang="tr-TR" b="1" dirty="0">
              <a:latin typeface="Arial" panose="020B0604020202020204" pitchFamily="34" charset="0"/>
              <a:cs typeface="Arial" panose="020B0604020202020204" pitchFamily="34" charset="0"/>
            </a:endParaRPr>
          </a:p>
        </p:txBody>
      </p:sp>
      <p:pic>
        <p:nvPicPr>
          <p:cNvPr id="5" name="Рисунок 4">
            <a:extLst>
              <a:ext uri="{FF2B5EF4-FFF2-40B4-BE49-F238E27FC236}">
                <a16:creationId xmlns:a16="http://schemas.microsoft.com/office/drawing/2014/main" id="{D1E39E02-143C-44A2-A53C-8D5C9A8AFA8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31416" y="1630790"/>
            <a:ext cx="9807704" cy="223279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D744DED5-2547-468D-B640-EF4B35399F69}"/>
              </a:ext>
            </a:extLst>
          </p:cNvPr>
          <p:cNvSpPr>
            <a:spLocks noChangeArrowheads="1"/>
          </p:cNvSpPr>
          <p:nvPr/>
        </p:nvSpPr>
        <p:spPr bwMode="auto">
          <a:xfrm>
            <a:off x="212288" y="2148034"/>
            <a:ext cx="171912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ru-RU"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Sample from the training dataset in Russian</a:t>
            </a:r>
            <a:endParaRPr kumimoji="0" lang="ru-RU" altLang="ru-RU" sz="1400" b="1" i="0" u="none" strike="noStrike" cap="none" normalizeH="0" baseline="0" dirty="0">
              <a:ln>
                <a:noFill/>
              </a:ln>
              <a:solidFill>
                <a:schemeClr val="tx1"/>
              </a:solidFill>
              <a:effectLst/>
              <a:latin typeface="Arial" panose="020B0604020202020204" pitchFamily="34" charset="0"/>
            </a:endParaRPr>
          </a:p>
        </p:txBody>
      </p:sp>
      <p:pic>
        <p:nvPicPr>
          <p:cNvPr id="7" name="Рисунок 6">
            <a:extLst>
              <a:ext uri="{FF2B5EF4-FFF2-40B4-BE49-F238E27FC236}">
                <a16:creationId xmlns:a16="http://schemas.microsoft.com/office/drawing/2014/main" id="{284A3D31-FAA3-450A-B5EA-9C31CA34323A}"/>
              </a:ext>
            </a:extLst>
          </p:cNvPr>
          <p:cNvPicPr>
            <a:picLocks noChangeAspect="1"/>
          </p:cNvPicPr>
          <p:nvPr/>
        </p:nvPicPr>
        <p:blipFill>
          <a:blip r:embed="rId3"/>
          <a:stretch>
            <a:fillRect/>
          </a:stretch>
        </p:blipFill>
        <p:spPr>
          <a:xfrm>
            <a:off x="1931416" y="3889436"/>
            <a:ext cx="7213025" cy="2140522"/>
          </a:xfrm>
          <a:prstGeom prst="rect">
            <a:avLst/>
          </a:prstGeom>
        </p:spPr>
      </p:pic>
      <p:sp>
        <p:nvSpPr>
          <p:cNvPr id="8" name="TextBox 7">
            <a:extLst>
              <a:ext uri="{FF2B5EF4-FFF2-40B4-BE49-F238E27FC236}">
                <a16:creationId xmlns:a16="http://schemas.microsoft.com/office/drawing/2014/main" id="{90EC6542-211D-47B3-A299-F43748B58BB7}"/>
              </a:ext>
            </a:extLst>
          </p:cNvPr>
          <p:cNvSpPr txBox="1"/>
          <p:nvPr/>
        </p:nvSpPr>
        <p:spPr>
          <a:xfrm>
            <a:off x="212288" y="4374921"/>
            <a:ext cx="1397807" cy="954107"/>
          </a:xfrm>
          <a:prstGeom prst="rect">
            <a:avLst/>
          </a:prstGeom>
          <a:noFill/>
        </p:spPr>
        <p:txBody>
          <a:bodyPr wrap="square">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ru-RU"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Sample from the training dataset in Kazakh</a:t>
            </a:r>
            <a:endParaRPr kumimoji="0" lang="ru-RU" altLang="ru-RU" sz="1400" b="1" i="0" u="none" strike="noStrike" cap="none" normalizeH="0" baseline="0" dirty="0">
              <a:ln>
                <a:noFill/>
              </a:ln>
              <a:solidFill>
                <a:schemeClr val="tx1"/>
              </a:solidFill>
              <a:effectLst/>
              <a:latin typeface="Arial" panose="020B0604020202020204" pitchFamily="34" charset="0"/>
            </a:endParaRPr>
          </a:p>
        </p:txBody>
      </p:sp>
      <p:sp>
        <p:nvSpPr>
          <p:cNvPr id="9" name="Dikdörtgen 3">
            <a:extLst>
              <a:ext uri="{FF2B5EF4-FFF2-40B4-BE49-F238E27FC236}">
                <a16:creationId xmlns:a16="http://schemas.microsoft.com/office/drawing/2014/main" id="{EA5AE2CA-B2B4-4E2B-9A1A-BAAFB4E1C0CE}"/>
              </a:ext>
            </a:extLst>
          </p:cNvPr>
          <p:cNvSpPr/>
          <p:nvPr/>
        </p:nvSpPr>
        <p:spPr>
          <a:xfrm>
            <a:off x="1" y="6104963"/>
            <a:ext cx="12192000" cy="738664"/>
          </a:xfrm>
          <a:prstGeom prst="rect">
            <a:avLst/>
          </a:prstGeom>
          <a:solidFill>
            <a:schemeClr val="bg1"/>
          </a:solidFill>
        </p:spPr>
        <p:txBody>
          <a:bodyPr wrap="square">
            <a:spAutoFit/>
          </a:bodyPr>
          <a:lstStyle/>
          <a:p>
            <a:pPr algn="ctr"/>
            <a:r>
              <a:rPr lang="tr-TR" altLang="tr-TR" sz="14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I</a:t>
            </a:r>
            <a:r>
              <a:rPr lang="en-US" altLang="tr-TR" sz="14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X</a:t>
            </a:r>
            <a:r>
              <a:rPr lang="tr-TR" altLang="tr-TR" sz="14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 INTERNATIONAL CONFERENCE ON COMPUTER SCIENCE AND ENGINEERING</a:t>
            </a:r>
            <a:r>
              <a:rPr lang="tr-TR" altLang="tr-TR" sz="1400"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 </a:t>
            </a:r>
            <a:r>
              <a:rPr lang="tr-TR" altLang="tr-TR" sz="14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(UBMK 202</a:t>
            </a:r>
            <a:r>
              <a:rPr lang="en-US" altLang="tr-TR" sz="14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4</a:t>
            </a:r>
            <a:r>
              <a:rPr lang="tr-TR" altLang="tr-TR" sz="14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a:t>
            </a:r>
          </a:p>
          <a:p>
            <a:pPr algn="ctr"/>
            <a:r>
              <a:rPr lang="tr-TR" altLang="tr-TR" sz="14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 </a:t>
            </a:r>
          </a:p>
          <a:p>
            <a:pPr algn="ctr"/>
            <a:r>
              <a:rPr lang="tr-TR" sz="1400" b="1" dirty="0">
                <a:solidFill>
                  <a:srgbClr val="0070C0"/>
                </a:solidFill>
                <a:latin typeface="Calibri" panose="020F0502020204030204" pitchFamily="34" charset="0"/>
                <a:cs typeface="Times New Roman" panose="02020603050405020304" pitchFamily="18" charset="0"/>
              </a:rPr>
              <a:t>37. BİLGİSAYAR MÜHENDİSLİĞİ BÖLÜM BAŞKANLARI KURULU TOPLANTISI</a:t>
            </a:r>
          </a:p>
        </p:txBody>
      </p:sp>
      <p:pic>
        <p:nvPicPr>
          <p:cNvPr id="10" name="Image12">
            <a:extLst>
              <a:ext uri="{FF2B5EF4-FFF2-40B4-BE49-F238E27FC236}">
                <a16:creationId xmlns:a16="http://schemas.microsoft.com/office/drawing/2014/main" id="{6C19F02A-7D2B-4622-BB19-70B9033DC7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82714" y="6118413"/>
            <a:ext cx="2009286" cy="753482"/>
          </a:xfrm>
          <a:prstGeom prst="rect">
            <a:avLst/>
          </a:prstGeom>
          <a:solidFill>
            <a:srgbClr val="FFC000"/>
          </a:solidFill>
        </p:spPr>
      </p:pic>
      <p:pic>
        <p:nvPicPr>
          <p:cNvPr id="11" name="Picture 8">
            <a:extLst>
              <a:ext uri="{FF2B5EF4-FFF2-40B4-BE49-F238E27FC236}">
                <a16:creationId xmlns:a16="http://schemas.microsoft.com/office/drawing/2014/main" id="{455E9316-6914-44FF-8CBC-E8E42A2E66F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6124123"/>
            <a:ext cx="2490692" cy="739203"/>
          </a:xfrm>
          <a:prstGeom prst="rect">
            <a:avLst/>
          </a:prstGeom>
        </p:spPr>
      </p:pic>
      <p:cxnSp>
        <p:nvCxnSpPr>
          <p:cNvPr id="12" name="Düz Bağlayıcı 7">
            <a:extLst>
              <a:ext uri="{FF2B5EF4-FFF2-40B4-BE49-F238E27FC236}">
                <a16:creationId xmlns:a16="http://schemas.microsoft.com/office/drawing/2014/main" id="{07F4F25E-CF4D-4FB7-BC82-EF36D29A5A91}"/>
              </a:ext>
            </a:extLst>
          </p:cNvPr>
          <p:cNvCxnSpPr>
            <a:cxnSpLocks/>
          </p:cNvCxnSpPr>
          <p:nvPr/>
        </p:nvCxnSpPr>
        <p:spPr>
          <a:xfrm flipV="1">
            <a:off x="0" y="6047501"/>
            <a:ext cx="12192000" cy="13447"/>
          </a:xfrm>
          <a:prstGeom prst="line">
            <a:avLst/>
          </a:prstGeom>
          <a:ln/>
        </p:spPr>
        <p:style>
          <a:lnRef idx="3">
            <a:schemeClr val="dk1"/>
          </a:lnRef>
          <a:fillRef idx="0">
            <a:schemeClr val="dk1"/>
          </a:fillRef>
          <a:effectRef idx="2">
            <a:schemeClr val="dk1"/>
          </a:effectRef>
          <a:fontRef idx="minor">
            <a:schemeClr val="tx1"/>
          </a:fontRef>
        </p:style>
      </p:cxnSp>
      <p:grpSp>
        <p:nvGrpSpPr>
          <p:cNvPr id="2" name="Группа 1">
            <a:extLst>
              <a:ext uri="{FF2B5EF4-FFF2-40B4-BE49-F238E27FC236}">
                <a16:creationId xmlns:a16="http://schemas.microsoft.com/office/drawing/2014/main" id="{F3E85142-BAEA-453F-B441-C552D028B04C}"/>
              </a:ext>
            </a:extLst>
          </p:cNvPr>
          <p:cNvGrpSpPr/>
          <p:nvPr/>
        </p:nvGrpSpPr>
        <p:grpSpPr>
          <a:xfrm>
            <a:off x="0" y="6033606"/>
            <a:ext cx="12192001" cy="824394"/>
            <a:chOff x="0" y="6033606"/>
            <a:chExt cx="12192001" cy="824394"/>
          </a:xfrm>
        </p:grpSpPr>
        <p:sp>
          <p:nvSpPr>
            <p:cNvPr id="13" name="Dikdörtgen 3">
              <a:extLst>
                <a:ext uri="{FF2B5EF4-FFF2-40B4-BE49-F238E27FC236}">
                  <a16:creationId xmlns:a16="http://schemas.microsoft.com/office/drawing/2014/main" id="{F6633C39-8D39-4CBF-935F-15B412430C8B}"/>
                </a:ext>
              </a:extLst>
            </p:cNvPr>
            <p:cNvSpPr/>
            <p:nvPr/>
          </p:nvSpPr>
          <p:spPr>
            <a:xfrm>
              <a:off x="1" y="6091068"/>
              <a:ext cx="12192000" cy="738664"/>
            </a:xfrm>
            <a:prstGeom prst="rect">
              <a:avLst/>
            </a:prstGeom>
            <a:solidFill>
              <a:schemeClr val="bg1"/>
            </a:solidFill>
          </p:spPr>
          <p:txBody>
            <a:bodyPr wrap="square">
              <a:spAutoFit/>
            </a:bodyPr>
            <a:lstStyle/>
            <a:p>
              <a:pPr algn="ctr"/>
              <a:r>
                <a:rPr lang="tr-TR" altLang="tr-TR" sz="14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I</a:t>
              </a:r>
              <a:r>
                <a:rPr lang="en-US" altLang="tr-TR" sz="14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X</a:t>
              </a:r>
              <a:r>
                <a:rPr lang="tr-TR" altLang="tr-TR" sz="14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 INTERNATIONAL CONFERENCE ON COMPUTER SCIENCE AND ENGINEERING</a:t>
              </a:r>
              <a:r>
                <a:rPr lang="tr-TR" altLang="tr-TR" sz="1400"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 </a:t>
              </a:r>
              <a:r>
                <a:rPr lang="tr-TR" altLang="tr-TR" sz="14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(UBMK 202</a:t>
              </a:r>
              <a:r>
                <a:rPr lang="en-US" altLang="tr-TR" sz="14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4</a:t>
              </a:r>
              <a:r>
                <a:rPr lang="tr-TR" altLang="tr-TR" sz="14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a:t>
              </a:r>
            </a:p>
            <a:p>
              <a:pPr algn="ctr"/>
              <a:r>
                <a:rPr lang="tr-TR" altLang="tr-TR" sz="14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 </a:t>
              </a:r>
            </a:p>
            <a:p>
              <a:pPr algn="ctr"/>
              <a:r>
                <a:rPr lang="tr-TR" sz="1400" b="1" dirty="0">
                  <a:solidFill>
                    <a:srgbClr val="0070C0"/>
                  </a:solidFill>
                  <a:latin typeface="Calibri" panose="020F0502020204030204" pitchFamily="34" charset="0"/>
                  <a:cs typeface="Times New Roman" panose="02020603050405020304" pitchFamily="18" charset="0"/>
                </a:rPr>
                <a:t>37. BİLGİSAYAR MÜHENDİSLİĞİ BÖLÜM BAŞKANLARI KURULU TOPLANTISI</a:t>
              </a:r>
            </a:p>
          </p:txBody>
        </p:sp>
        <p:pic>
          <p:nvPicPr>
            <p:cNvPr id="14" name="Image12">
              <a:extLst>
                <a:ext uri="{FF2B5EF4-FFF2-40B4-BE49-F238E27FC236}">
                  <a16:creationId xmlns:a16="http://schemas.microsoft.com/office/drawing/2014/main" id="{3761BE00-F9EE-441C-AF26-DC40994250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82714" y="6104518"/>
              <a:ext cx="2009286" cy="753482"/>
            </a:xfrm>
            <a:prstGeom prst="rect">
              <a:avLst/>
            </a:prstGeom>
            <a:solidFill>
              <a:srgbClr val="FFC000"/>
            </a:solidFill>
          </p:spPr>
        </p:pic>
        <p:pic>
          <p:nvPicPr>
            <p:cNvPr id="15" name="Picture 8">
              <a:extLst>
                <a:ext uri="{FF2B5EF4-FFF2-40B4-BE49-F238E27FC236}">
                  <a16:creationId xmlns:a16="http://schemas.microsoft.com/office/drawing/2014/main" id="{77742BAE-C945-4128-B563-96D77F4E08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6110228"/>
              <a:ext cx="2490692" cy="739203"/>
            </a:xfrm>
            <a:prstGeom prst="rect">
              <a:avLst/>
            </a:prstGeom>
          </p:spPr>
        </p:pic>
        <p:cxnSp>
          <p:nvCxnSpPr>
            <p:cNvPr id="16" name="Düz Bağlayıcı 7">
              <a:extLst>
                <a:ext uri="{FF2B5EF4-FFF2-40B4-BE49-F238E27FC236}">
                  <a16:creationId xmlns:a16="http://schemas.microsoft.com/office/drawing/2014/main" id="{DD2ADDA3-9BDC-4652-81B4-C226B0DCABCB}"/>
                </a:ext>
              </a:extLst>
            </p:cNvPr>
            <p:cNvCxnSpPr>
              <a:cxnSpLocks/>
            </p:cNvCxnSpPr>
            <p:nvPr/>
          </p:nvCxnSpPr>
          <p:spPr>
            <a:xfrm flipV="1">
              <a:off x="0" y="6033606"/>
              <a:ext cx="12192000" cy="13447"/>
            </a:xfrm>
            <a:prstGeom prst="line">
              <a:avLst/>
            </a:prstGeom>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97375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a:extLst>
              <a:ext uri="{FF2B5EF4-FFF2-40B4-BE49-F238E27FC236}">
                <a16:creationId xmlns:a16="http://schemas.microsoft.com/office/drawing/2014/main" id="{8968F527-5AA6-4FB5-990D-41E52337B201}"/>
              </a:ext>
            </a:extLst>
          </p:cNvPr>
          <p:cNvPicPr>
            <a:picLocks noChangeAspect="1"/>
          </p:cNvPicPr>
          <p:nvPr/>
        </p:nvPicPr>
        <p:blipFill>
          <a:blip r:embed="rId2"/>
          <a:stretch>
            <a:fillRect/>
          </a:stretch>
        </p:blipFill>
        <p:spPr>
          <a:xfrm>
            <a:off x="6244446" y="2465302"/>
            <a:ext cx="5801780" cy="3188176"/>
          </a:xfrm>
          <a:prstGeom prst="rect">
            <a:avLst/>
          </a:prstGeom>
        </p:spPr>
      </p:pic>
      <p:pic>
        <p:nvPicPr>
          <p:cNvPr id="5" name="Рисунок 4">
            <a:extLst>
              <a:ext uri="{FF2B5EF4-FFF2-40B4-BE49-F238E27FC236}">
                <a16:creationId xmlns:a16="http://schemas.microsoft.com/office/drawing/2014/main" id="{C041525D-DE1B-4D4D-B410-7F68B9126F44}"/>
              </a:ext>
            </a:extLst>
          </p:cNvPr>
          <p:cNvPicPr>
            <a:picLocks noChangeAspect="1"/>
          </p:cNvPicPr>
          <p:nvPr/>
        </p:nvPicPr>
        <p:blipFill>
          <a:blip r:embed="rId3"/>
          <a:stretch>
            <a:fillRect/>
          </a:stretch>
        </p:blipFill>
        <p:spPr>
          <a:xfrm>
            <a:off x="145775" y="2465302"/>
            <a:ext cx="5801782" cy="3193450"/>
          </a:xfrm>
          <a:prstGeom prst="rect">
            <a:avLst/>
          </a:prstGeom>
        </p:spPr>
      </p:pic>
      <p:sp>
        <p:nvSpPr>
          <p:cNvPr id="6" name="Rectangle 3">
            <a:extLst>
              <a:ext uri="{FF2B5EF4-FFF2-40B4-BE49-F238E27FC236}">
                <a16:creationId xmlns:a16="http://schemas.microsoft.com/office/drawing/2014/main" id="{35B035EC-88E9-445C-B209-1ACC276E088E}"/>
              </a:ext>
            </a:extLst>
          </p:cNvPr>
          <p:cNvSpPr>
            <a:spLocks noChangeArrowheads="1"/>
          </p:cNvSpPr>
          <p:nvPr/>
        </p:nvSpPr>
        <p:spPr bwMode="auto">
          <a:xfrm>
            <a:off x="372464" y="1882745"/>
            <a:ext cx="521883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Sample from the validation and testing dataset in English</a:t>
            </a:r>
            <a:endParaRPr kumimoji="0" lang="ru-RU" altLang="ru-RU" sz="1400" b="1"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8C0B9715-8A11-443E-A4B7-02E0B7691B36}"/>
              </a:ext>
            </a:extLst>
          </p:cNvPr>
          <p:cNvSpPr>
            <a:spLocks noChangeArrowheads="1"/>
          </p:cNvSpPr>
          <p:nvPr/>
        </p:nvSpPr>
        <p:spPr bwMode="auto">
          <a:xfrm>
            <a:off x="6096001" y="1869912"/>
            <a:ext cx="52578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Sample from the validation and testing dataset in Russian</a:t>
            </a:r>
            <a:endParaRPr kumimoji="0" lang="ru-RU" altLang="ru-RU" sz="1400" b="1" i="0" u="none" strike="noStrike" cap="none" normalizeH="0" baseline="0" dirty="0">
              <a:ln>
                <a:noFill/>
              </a:ln>
              <a:solidFill>
                <a:schemeClr val="tx1"/>
              </a:solidFill>
              <a:effectLst/>
              <a:latin typeface="Arial" panose="020B0604020202020204" pitchFamily="34" charset="0"/>
            </a:endParaRPr>
          </a:p>
        </p:txBody>
      </p:sp>
      <p:sp>
        <p:nvSpPr>
          <p:cNvPr id="8" name="Unvan 1">
            <a:extLst>
              <a:ext uri="{FF2B5EF4-FFF2-40B4-BE49-F238E27FC236}">
                <a16:creationId xmlns:a16="http://schemas.microsoft.com/office/drawing/2014/main" id="{BD488F6F-F34F-4079-9E64-2D1FA4247190}"/>
              </a:ext>
            </a:extLst>
          </p:cNvPr>
          <p:cNvSpPr>
            <a:spLocks noGrp="1"/>
          </p:cNvSpPr>
          <p:nvPr>
            <p:ph type="title"/>
          </p:nvPr>
        </p:nvSpPr>
        <p:spPr>
          <a:xfrm>
            <a:off x="838200" y="365125"/>
            <a:ext cx="10515600" cy="1325563"/>
          </a:xfrm>
        </p:spPr>
        <p:txBody>
          <a:bodyPr>
            <a:normAutofit/>
          </a:bodyPr>
          <a:lstStyle/>
          <a:p>
            <a:r>
              <a:rPr lang="en-GB" b="1" dirty="0">
                <a:latin typeface="Arial" panose="020B0604020202020204" pitchFamily="34" charset="0"/>
                <a:cs typeface="Arial" panose="020B0604020202020204" pitchFamily="34" charset="0"/>
              </a:rPr>
              <a:t>Experimental </a:t>
            </a:r>
            <a:r>
              <a:rPr lang="en-US" b="1" dirty="0">
                <a:latin typeface="Arial" panose="020B0604020202020204" pitchFamily="34" charset="0"/>
                <a:cs typeface="Arial" panose="020B0604020202020204" pitchFamily="34" charset="0"/>
              </a:rPr>
              <a:t>s</a:t>
            </a:r>
            <a:r>
              <a:rPr lang="en-GB" b="1" dirty="0" err="1">
                <a:latin typeface="Arial" panose="020B0604020202020204" pitchFamily="34" charset="0"/>
                <a:cs typeface="Arial" panose="020B0604020202020204" pitchFamily="34" charset="0"/>
              </a:rPr>
              <a:t>ettings</a:t>
            </a:r>
            <a:r>
              <a:rPr lang="ru-RU" b="1"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for fine-tuning Sentence Transformers</a:t>
            </a:r>
            <a:endParaRPr lang="tr-TR" b="1" dirty="0">
              <a:latin typeface="Arial" panose="020B0604020202020204" pitchFamily="34" charset="0"/>
              <a:cs typeface="Arial" panose="020B0604020202020204" pitchFamily="34" charset="0"/>
            </a:endParaRPr>
          </a:p>
        </p:txBody>
      </p:sp>
      <p:grpSp>
        <p:nvGrpSpPr>
          <p:cNvPr id="9" name="Группа 8">
            <a:extLst>
              <a:ext uri="{FF2B5EF4-FFF2-40B4-BE49-F238E27FC236}">
                <a16:creationId xmlns:a16="http://schemas.microsoft.com/office/drawing/2014/main" id="{1E23EE8A-556F-44EF-9E8F-4760C45865FC}"/>
              </a:ext>
            </a:extLst>
          </p:cNvPr>
          <p:cNvGrpSpPr/>
          <p:nvPr/>
        </p:nvGrpSpPr>
        <p:grpSpPr>
          <a:xfrm>
            <a:off x="0" y="6033606"/>
            <a:ext cx="12192001" cy="824394"/>
            <a:chOff x="0" y="6033606"/>
            <a:chExt cx="12192001" cy="824394"/>
          </a:xfrm>
        </p:grpSpPr>
        <p:sp>
          <p:nvSpPr>
            <p:cNvPr id="10" name="Dikdörtgen 3">
              <a:extLst>
                <a:ext uri="{FF2B5EF4-FFF2-40B4-BE49-F238E27FC236}">
                  <a16:creationId xmlns:a16="http://schemas.microsoft.com/office/drawing/2014/main" id="{884CD3BD-47AE-4CBE-83CB-0B44D67379DD}"/>
                </a:ext>
              </a:extLst>
            </p:cNvPr>
            <p:cNvSpPr/>
            <p:nvPr/>
          </p:nvSpPr>
          <p:spPr>
            <a:xfrm>
              <a:off x="1" y="6091068"/>
              <a:ext cx="12192000" cy="738664"/>
            </a:xfrm>
            <a:prstGeom prst="rect">
              <a:avLst/>
            </a:prstGeom>
            <a:solidFill>
              <a:schemeClr val="bg1"/>
            </a:solidFill>
          </p:spPr>
          <p:txBody>
            <a:bodyPr wrap="square">
              <a:spAutoFit/>
            </a:bodyPr>
            <a:lstStyle/>
            <a:p>
              <a:pPr algn="ctr"/>
              <a:r>
                <a:rPr lang="tr-TR" altLang="tr-TR" sz="14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I</a:t>
              </a:r>
              <a:r>
                <a:rPr lang="en-US" altLang="tr-TR" sz="14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X</a:t>
              </a:r>
              <a:r>
                <a:rPr lang="tr-TR" altLang="tr-TR" sz="14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 INTERNATIONAL CONFERENCE ON COMPUTER SCIENCE AND ENGINEERING</a:t>
              </a:r>
              <a:r>
                <a:rPr lang="tr-TR" altLang="tr-TR" sz="1400"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 </a:t>
              </a:r>
              <a:r>
                <a:rPr lang="tr-TR" altLang="tr-TR" sz="14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(UBMK 202</a:t>
              </a:r>
              <a:r>
                <a:rPr lang="en-US" altLang="tr-TR" sz="14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4</a:t>
              </a:r>
              <a:r>
                <a:rPr lang="tr-TR" altLang="tr-TR" sz="14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a:t>
              </a:r>
            </a:p>
            <a:p>
              <a:pPr algn="ctr"/>
              <a:r>
                <a:rPr lang="tr-TR" altLang="tr-TR" sz="14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 </a:t>
              </a:r>
            </a:p>
            <a:p>
              <a:pPr algn="ctr"/>
              <a:r>
                <a:rPr lang="tr-TR" sz="1400" b="1" dirty="0">
                  <a:solidFill>
                    <a:srgbClr val="0070C0"/>
                  </a:solidFill>
                  <a:latin typeface="Calibri" panose="020F0502020204030204" pitchFamily="34" charset="0"/>
                  <a:cs typeface="Times New Roman" panose="02020603050405020304" pitchFamily="18" charset="0"/>
                </a:rPr>
                <a:t>37. BİLGİSAYAR MÜHENDİSLİĞİ BÖLÜM BAŞKANLARI KURULU TOPLANTISI</a:t>
              </a:r>
            </a:p>
          </p:txBody>
        </p:sp>
        <p:pic>
          <p:nvPicPr>
            <p:cNvPr id="11" name="Image12">
              <a:extLst>
                <a:ext uri="{FF2B5EF4-FFF2-40B4-BE49-F238E27FC236}">
                  <a16:creationId xmlns:a16="http://schemas.microsoft.com/office/drawing/2014/main" id="{74BC2DE6-93AE-4E6E-8154-7ED808421F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82714" y="6104518"/>
              <a:ext cx="2009286" cy="753482"/>
            </a:xfrm>
            <a:prstGeom prst="rect">
              <a:avLst/>
            </a:prstGeom>
            <a:solidFill>
              <a:srgbClr val="FFC000"/>
            </a:solidFill>
          </p:spPr>
        </p:pic>
        <p:pic>
          <p:nvPicPr>
            <p:cNvPr id="12" name="Picture 8">
              <a:extLst>
                <a:ext uri="{FF2B5EF4-FFF2-40B4-BE49-F238E27FC236}">
                  <a16:creationId xmlns:a16="http://schemas.microsoft.com/office/drawing/2014/main" id="{78D601C2-030F-4FDA-BC63-6BFED9EF834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6110228"/>
              <a:ext cx="2490692" cy="739203"/>
            </a:xfrm>
            <a:prstGeom prst="rect">
              <a:avLst/>
            </a:prstGeom>
          </p:spPr>
        </p:pic>
        <p:cxnSp>
          <p:nvCxnSpPr>
            <p:cNvPr id="13" name="Düz Bağlayıcı 7">
              <a:extLst>
                <a:ext uri="{FF2B5EF4-FFF2-40B4-BE49-F238E27FC236}">
                  <a16:creationId xmlns:a16="http://schemas.microsoft.com/office/drawing/2014/main" id="{9333AFA1-BEA0-4D39-9C3F-3FDF455D92F1}"/>
                </a:ext>
              </a:extLst>
            </p:cNvPr>
            <p:cNvCxnSpPr>
              <a:cxnSpLocks/>
            </p:cNvCxnSpPr>
            <p:nvPr/>
          </p:nvCxnSpPr>
          <p:spPr>
            <a:xfrm flipV="1">
              <a:off x="0" y="6033606"/>
              <a:ext cx="12192000" cy="13447"/>
            </a:xfrm>
            <a:prstGeom prst="line">
              <a:avLst/>
            </a:prstGeom>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2498769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s-CO" b="1" dirty="0">
                <a:latin typeface="Arial" panose="020B0604020202020204" pitchFamily="34" charset="0"/>
                <a:cs typeface="Arial" panose="020B0604020202020204" pitchFamily="34" charset="0"/>
              </a:rPr>
              <a:t>Fine-Tuning Sentence Transformers: Results</a:t>
            </a:r>
            <a:endParaRPr lang="tr-TR" b="1" dirty="0">
              <a:latin typeface="Arial" panose="020B0604020202020204" pitchFamily="34" charset="0"/>
              <a:cs typeface="Arial" panose="020B0604020202020204" pitchFamily="34" charset="0"/>
            </a:endParaRPr>
          </a:p>
        </p:txBody>
      </p:sp>
      <p:cxnSp>
        <p:nvCxnSpPr>
          <p:cNvPr id="7" name="Düz Bağlayıcı 6">
            <a:extLst>
              <a:ext uri="{FF2B5EF4-FFF2-40B4-BE49-F238E27FC236}">
                <a16:creationId xmlns:a16="http://schemas.microsoft.com/office/drawing/2014/main" id="{7F4CA61F-6372-374F-B519-BAACC7EA84D2}"/>
              </a:ext>
            </a:extLst>
          </p:cNvPr>
          <p:cNvCxnSpPr>
            <a:cxnSpLocks/>
          </p:cNvCxnSpPr>
          <p:nvPr/>
        </p:nvCxnSpPr>
        <p:spPr>
          <a:xfrm flipV="1">
            <a:off x="0" y="6076279"/>
            <a:ext cx="12192000" cy="13447"/>
          </a:xfrm>
          <a:prstGeom prst="line">
            <a:avLst/>
          </a:prstGeom>
          <a:ln/>
        </p:spPr>
        <p:style>
          <a:lnRef idx="3">
            <a:schemeClr val="dk1"/>
          </a:lnRef>
          <a:fillRef idx="0">
            <a:schemeClr val="dk1"/>
          </a:fillRef>
          <a:effectRef idx="2">
            <a:schemeClr val="dk1"/>
          </a:effectRef>
          <a:fontRef idx="minor">
            <a:schemeClr val="tx1"/>
          </a:fontRef>
        </p:style>
      </p:cxnSp>
      <p:grpSp>
        <p:nvGrpSpPr>
          <p:cNvPr id="11" name="Group 9">
            <a:extLst>
              <a:ext uri="{FF2B5EF4-FFF2-40B4-BE49-F238E27FC236}">
                <a16:creationId xmlns:a16="http://schemas.microsoft.com/office/drawing/2014/main" id="{A06E3A71-C3CD-42D9-8362-AB9AD507F42A}"/>
              </a:ext>
            </a:extLst>
          </p:cNvPr>
          <p:cNvGrpSpPr/>
          <p:nvPr/>
        </p:nvGrpSpPr>
        <p:grpSpPr>
          <a:xfrm>
            <a:off x="0" y="6076279"/>
            <a:ext cx="12192001" cy="795616"/>
            <a:chOff x="0" y="6076279"/>
            <a:chExt cx="12192001" cy="795616"/>
          </a:xfrm>
        </p:grpSpPr>
        <p:sp>
          <p:nvSpPr>
            <p:cNvPr id="12" name="Dikdörtgen 3">
              <a:extLst>
                <a:ext uri="{FF2B5EF4-FFF2-40B4-BE49-F238E27FC236}">
                  <a16:creationId xmlns:a16="http://schemas.microsoft.com/office/drawing/2014/main" id="{B6EDC3AD-5892-478A-806A-50797E76D09B}"/>
                </a:ext>
              </a:extLst>
            </p:cNvPr>
            <p:cNvSpPr/>
            <p:nvPr/>
          </p:nvSpPr>
          <p:spPr>
            <a:xfrm>
              <a:off x="1" y="6104963"/>
              <a:ext cx="12192000" cy="738664"/>
            </a:xfrm>
            <a:prstGeom prst="rect">
              <a:avLst/>
            </a:prstGeom>
            <a:solidFill>
              <a:schemeClr val="bg1"/>
            </a:solidFill>
          </p:spPr>
          <p:txBody>
            <a:bodyPr wrap="square">
              <a:spAutoFit/>
            </a:bodyPr>
            <a:lstStyle/>
            <a:p>
              <a:pPr algn="ctr"/>
              <a:r>
                <a:rPr lang="tr-TR" altLang="tr-TR" sz="14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I</a:t>
              </a:r>
              <a:r>
                <a:rPr lang="en-US" altLang="tr-TR" sz="14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X</a:t>
              </a:r>
              <a:r>
                <a:rPr lang="tr-TR" altLang="tr-TR" sz="14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 INTERNATIONAL CONFERENCE ON COMPUTER SCIENCE AND ENGINEERING</a:t>
              </a:r>
              <a:r>
                <a:rPr lang="tr-TR" altLang="tr-TR" sz="1400"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 </a:t>
              </a:r>
              <a:r>
                <a:rPr lang="tr-TR" altLang="tr-TR" sz="14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(UBMK 202</a:t>
              </a:r>
              <a:r>
                <a:rPr lang="en-US" altLang="tr-TR" sz="14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4</a:t>
              </a:r>
              <a:r>
                <a:rPr lang="tr-TR" altLang="tr-TR" sz="14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a:t>
              </a:r>
            </a:p>
            <a:p>
              <a:pPr algn="ctr"/>
              <a:r>
                <a:rPr lang="tr-TR" altLang="tr-TR" sz="1400" b="1" dirty="0">
                  <a:solidFill>
                    <a:srgbClr val="0070C0"/>
                  </a:solidFill>
                  <a:latin typeface="Calibri" panose="020F0502020204030204" pitchFamily="34" charset="0"/>
                  <a:ea typeface="Times New Roman" panose="02020603050405020304" pitchFamily="18" charset="0"/>
                  <a:cs typeface="Times New Roman" panose="02020603050405020304" pitchFamily="18" charset="0"/>
                </a:rPr>
                <a:t> </a:t>
              </a:r>
            </a:p>
            <a:p>
              <a:pPr algn="ctr"/>
              <a:r>
                <a:rPr lang="tr-TR" sz="1400" b="1" dirty="0">
                  <a:solidFill>
                    <a:srgbClr val="0070C0"/>
                  </a:solidFill>
                  <a:latin typeface="Calibri" panose="020F0502020204030204" pitchFamily="34" charset="0"/>
                  <a:cs typeface="Times New Roman" panose="02020603050405020304" pitchFamily="18" charset="0"/>
                </a:rPr>
                <a:t>37. BİLGİSAYAR MÜHENDİSLİĞİ BÖLÜM BAŞKANLARI KURULU TOPLANTISI</a:t>
              </a:r>
            </a:p>
          </p:txBody>
        </p:sp>
        <p:pic>
          <p:nvPicPr>
            <p:cNvPr id="13" name="Resim 1">
              <a:extLst>
                <a:ext uri="{FF2B5EF4-FFF2-40B4-BE49-F238E27FC236}">
                  <a16:creationId xmlns:a16="http://schemas.microsoft.com/office/drawing/2014/main" id="{02F63163-D760-4AA4-A671-E79DCD7F1C6C}"/>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0" y="6118413"/>
              <a:ext cx="2490692" cy="753482"/>
            </a:xfrm>
            <a:prstGeom prst="rect">
              <a:avLst/>
            </a:prstGeom>
            <a:solidFill>
              <a:srgbClr val="00B0F0"/>
            </a:solidFill>
          </p:spPr>
        </p:pic>
        <p:pic>
          <p:nvPicPr>
            <p:cNvPr id="17" name="Image12">
              <a:extLst>
                <a:ext uri="{FF2B5EF4-FFF2-40B4-BE49-F238E27FC236}">
                  <a16:creationId xmlns:a16="http://schemas.microsoft.com/office/drawing/2014/main" id="{58B1A697-83B3-4EDC-A068-51E98088CD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82714" y="6118413"/>
              <a:ext cx="2009286" cy="753482"/>
            </a:xfrm>
            <a:prstGeom prst="rect">
              <a:avLst/>
            </a:prstGeom>
            <a:solidFill>
              <a:srgbClr val="FFC000"/>
            </a:solidFill>
          </p:spPr>
        </p:pic>
        <p:cxnSp>
          <p:nvCxnSpPr>
            <p:cNvPr id="18" name="Düz Bağlayıcı 7">
              <a:extLst>
                <a:ext uri="{FF2B5EF4-FFF2-40B4-BE49-F238E27FC236}">
                  <a16:creationId xmlns:a16="http://schemas.microsoft.com/office/drawing/2014/main" id="{A5388CC9-A937-4205-A103-CBFACB293E06}"/>
                </a:ext>
              </a:extLst>
            </p:cNvPr>
            <p:cNvCxnSpPr>
              <a:cxnSpLocks/>
            </p:cNvCxnSpPr>
            <p:nvPr/>
          </p:nvCxnSpPr>
          <p:spPr>
            <a:xfrm flipV="1">
              <a:off x="0" y="6076279"/>
              <a:ext cx="12192000" cy="13447"/>
            </a:xfrm>
            <a:prstGeom prst="line">
              <a:avLst/>
            </a:prstGeom>
            <a:ln/>
          </p:spPr>
          <p:style>
            <a:lnRef idx="3">
              <a:schemeClr val="dk1"/>
            </a:lnRef>
            <a:fillRef idx="0">
              <a:schemeClr val="dk1"/>
            </a:fillRef>
            <a:effectRef idx="2">
              <a:schemeClr val="dk1"/>
            </a:effectRef>
            <a:fontRef idx="minor">
              <a:schemeClr val="tx1"/>
            </a:fontRef>
          </p:style>
        </p:cxnSp>
        <p:pic>
          <p:nvPicPr>
            <p:cNvPr id="19" name="Picture 8">
              <a:extLst>
                <a:ext uri="{FF2B5EF4-FFF2-40B4-BE49-F238E27FC236}">
                  <a16:creationId xmlns:a16="http://schemas.microsoft.com/office/drawing/2014/main" id="{6731CC20-65B2-4514-A0C1-EC3174099C8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6124123"/>
              <a:ext cx="2490692" cy="739203"/>
            </a:xfrm>
            <a:prstGeom prst="rect">
              <a:avLst/>
            </a:prstGeom>
          </p:spPr>
        </p:pic>
      </p:grpSp>
      <p:graphicFrame>
        <p:nvGraphicFramePr>
          <p:cNvPr id="6" name="Таблица 5">
            <a:extLst>
              <a:ext uri="{FF2B5EF4-FFF2-40B4-BE49-F238E27FC236}">
                <a16:creationId xmlns:a16="http://schemas.microsoft.com/office/drawing/2014/main" id="{6DB31836-8244-4D66-8DFA-3A8BED1B051E}"/>
              </a:ext>
            </a:extLst>
          </p:cNvPr>
          <p:cNvGraphicFramePr>
            <a:graphicFrameLocks noGrp="1"/>
          </p:cNvGraphicFramePr>
          <p:nvPr>
            <p:extLst>
              <p:ext uri="{D42A27DB-BD31-4B8C-83A1-F6EECF244321}">
                <p14:modId xmlns:p14="http://schemas.microsoft.com/office/powerpoint/2010/main" val="125371600"/>
              </p:ext>
            </p:extLst>
          </p:nvPr>
        </p:nvGraphicFramePr>
        <p:xfrm>
          <a:off x="361240" y="2115650"/>
          <a:ext cx="3518430" cy="2939675"/>
        </p:xfrm>
        <a:graphic>
          <a:graphicData uri="http://schemas.openxmlformats.org/drawingml/2006/table">
            <a:tbl>
              <a:tblPr firstRow="1" firstCol="1" bandRow="1">
                <a:tableStyleId>{5C22544A-7EE6-4342-B048-85BDC9FD1C3A}</a:tableStyleId>
              </a:tblPr>
              <a:tblGrid>
                <a:gridCol w="703287">
                  <a:extLst>
                    <a:ext uri="{9D8B030D-6E8A-4147-A177-3AD203B41FA5}">
                      <a16:colId xmlns:a16="http://schemas.microsoft.com/office/drawing/2014/main" val="1184519825"/>
                    </a:ext>
                  </a:extLst>
                </a:gridCol>
                <a:gridCol w="262911">
                  <a:extLst>
                    <a:ext uri="{9D8B030D-6E8A-4147-A177-3AD203B41FA5}">
                      <a16:colId xmlns:a16="http://schemas.microsoft.com/office/drawing/2014/main" val="3972675071"/>
                    </a:ext>
                  </a:extLst>
                </a:gridCol>
                <a:gridCol w="1010796">
                  <a:extLst>
                    <a:ext uri="{9D8B030D-6E8A-4147-A177-3AD203B41FA5}">
                      <a16:colId xmlns:a16="http://schemas.microsoft.com/office/drawing/2014/main" val="451199371"/>
                    </a:ext>
                  </a:extLst>
                </a:gridCol>
                <a:gridCol w="1541436">
                  <a:extLst>
                    <a:ext uri="{9D8B030D-6E8A-4147-A177-3AD203B41FA5}">
                      <a16:colId xmlns:a16="http://schemas.microsoft.com/office/drawing/2014/main" val="3149435228"/>
                    </a:ext>
                  </a:extLst>
                </a:gridCol>
              </a:tblGrid>
              <a:tr h="248519">
                <a:tc>
                  <a:txBody>
                    <a:bodyPr/>
                    <a:lstStyle/>
                    <a:p>
                      <a:pPr indent="0" algn="ctr">
                        <a:lnSpc>
                          <a:spcPct val="95000"/>
                        </a:lnSpc>
                        <a:spcAft>
                          <a:spcPts val="600"/>
                        </a:spcAft>
                        <a:tabLst>
                          <a:tab pos="182880" algn="l"/>
                        </a:tabLst>
                      </a:pPr>
                      <a:r>
                        <a:rPr lang="ru-RU" sz="1400" spc="-5" dirty="0" err="1">
                          <a:effectLst/>
                        </a:rPr>
                        <a:t>Metrics</a:t>
                      </a:r>
                      <a:endParaRPr lang="ru-RU" sz="1400" spc="-5" dirty="0">
                        <a:effectLst/>
                        <a:latin typeface="Times New Roman" panose="02020603050405020304" pitchFamily="18" charset="0"/>
                        <a:ea typeface="SimSun" panose="02010600030101010101" pitchFamily="2" charset="-122"/>
                      </a:endParaRPr>
                    </a:p>
                  </a:txBody>
                  <a:tcPr marL="68580" marR="68580" marT="0" marB="0" anchor="ctr"/>
                </a:tc>
                <a:tc gridSpan="2">
                  <a:txBody>
                    <a:bodyPr/>
                    <a:lstStyle/>
                    <a:p>
                      <a:pPr indent="0" algn="ctr">
                        <a:lnSpc>
                          <a:spcPct val="95000"/>
                        </a:lnSpc>
                        <a:spcAft>
                          <a:spcPts val="600"/>
                        </a:spcAft>
                        <a:tabLst>
                          <a:tab pos="182880" algn="l"/>
                        </a:tabLst>
                      </a:pPr>
                      <a:r>
                        <a:rPr lang="en-US" sz="1400" spc="-5" dirty="0">
                          <a:effectLst/>
                        </a:rPr>
                        <a:t>B</a:t>
                      </a:r>
                      <a:r>
                        <a:rPr lang="x-none" sz="1400" spc="-5" dirty="0">
                          <a:effectLst/>
                        </a:rPr>
                        <a:t>efore</a:t>
                      </a:r>
                      <a:r>
                        <a:rPr lang="ru-RU" sz="1400" spc="-5" dirty="0">
                          <a:effectLst/>
                        </a:rPr>
                        <a:t> </a:t>
                      </a:r>
                      <a:r>
                        <a:rPr lang="x-none" sz="1400" spc="-5" dirty="0">
                          <a:effectLst/>
                        </a:rPr>
                        <a:t> </a:t>
                      </a:r>
                      <a:r>
                        <a:rPr lang="ru-RU" sz="1400" spc="-5" dirty="0" err="1">
                          <a:effectLst/>
                        </a:rPr>
                        <a:t>training</a:t>
                      </a:r>
                      <a:endParaRPr lang="ru-RU" sz="1400" spc="-5" dirty="0">
                        <a:effectLst/>
                        <a:latin typeface="Times New Roman" panose="02020603050405020304" pitchFamily="18" charset="0"/>
                        <a:ea typeface="SimSun" panose="02010600030101010101" pitchFamily="2" charset="-122"/>
                      </a:endParaRPr>
                    </a:p>
                  </a:txBody>
                  <a:tcPr marL="68580" marR="68580" marT="0" marB="0" anchor="ctr"/>
                </a:tc>
                <a:tc hMerge="1">
                  <a:txBody>
                    <a:bodyPr/>
                    <a:lstStyle/>
                    <a:p>
                      <a:pPr indent="182880" algn="ctr">
                        <a:lnSpc>
                          <a:spcPct val="95000"/>
                        </a:lnSpc>
                        <a:spcAft>
                          <a:spcPts val="600"/>
                        </a:spcAft>
                        <a:tabLst>
                          <a:tab pos="182880" algn="l"/>
                        </a:tabLst>
                      </a:pPr>
                      <a:endParaRPr lang="ru-RU" sz="14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indent="0" algn="ctr">
                        <a:lnSpc>
                          <a:spcPct val="95000"/>
                        </a:lnSpc>
                        <a:spcAft>
                          <a:spcPts val="600"/>
                        </a:spcAft>
                        <a:tabLst>
                          <a:tab pos="182880" algn="l"/>
                        </a:tabLst>
                      </a:pPr>
                      <a:r>
                        <a:rPr lang="en-US" sz="1400" spc="-5" dirty="0">
                          <a:effectLst/>
                        </a:rPr>
                        <a:t>A</a:t>
                      </a:r>
                      <a:r>
                        <a:rPr lang="ru-RU" sz="1400" spc="-5" dirty="0" err="1">
                          <a:effectLst/>
                        </a:rPr>
                        <a:t>fter</a:t>
                      </a:r>
                      <a:r>
                        <a:rPr lang="ru-RU" sz="1400" spc="-5" dirty="0">
                          <a:effectLst/>
                        </a:rPr>
                        <a:t> </a:t>
                      </a:r>
                      <a:r>
                        <a:rPr lang="ru-RU" sz="1400" spc="-5" dirty="0" err="1">
                          <a:effectLst/>
                        </a:rPr>
                        <a:t>training</a:t>
                      </a:r>
                      <a:endParaRPr lang="ru-RU" sz="1400" spc="-5"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2820112500"/>
                  </a:ext>
                </a:extLst>
              </a:tr>
              <a:tr h="206817">
                <a:tc gridSpan="4">
                  <a:txBody>
                    <a:bodyPr/>
                    <a:lstStyle/>
                    <a:p>
                      <a:pPr indent="0" algn="ctr">
                        <a:lnSpc>
                          <a:spcPct val="95000"/>
                        </a:lnSpc>
                        <a:spcAft>
                          <a:spcPts val="600"/>
                        </a:spcAft>
                        <a:tabLst>
                          <a:tab pos="182880" algn="l"/>
                        </a:tabLst>
                      </a:pPr>
                      <a:r>
                        <a:rPr lang="ru-RU" sz="1400" spc="-5" dirty="0" err="1">
                          <a:effectLst/>
                        </a:rPr>
                        <a:t>Cosine-Similarity</a:t>
                      </a:r>
                      <a:endParaRPr lang="ru-RU" sz="1400" spc="-5" dirty="0">
                        <a:effectLst/>
                        <a:latin typeface="Times New Roman" panose="02020603050405020304" pitchFamily="18" charset="0"/>
                        <a:ea typeface="SimSun" panose="02010600030101010101" pitchFamily="2" charset="-122"/>
                      </a:endParaRPr>
                    </a:p>
                  </a:txBody>
                  <a:tcPr marL="68580" marR="68580" marT="0" marB="0" anchor="ct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2057816180"/>
                  </a:ext>
                </a:extLst>
              </a:tr>
              <a:tr h="232986">
                <a:tc gridSpan="2">
                  <a:txBody>
                    <a:bodyPr/>
                    <a:lstStyle/>
                    <a:p>
                      <a:pPr indent="0" algn="ctr">
                        <a:lnSpc>
                          <a:spcPct val="95000"/>
                        </a:lnSpc>
                        <a:spcAft>
                          <a:spcPts val="600"/>
                        </a:spcAft>
                        <a:tabLst>
                          <a:tab pos="182880" algn="l"/>
                        </a:tabLst>
                      </a:pPr>
                      <a:r>
                        <a:rPr lang="ru-RU" sz="1400" spc="-5" dirty="0" err="1">
                          <a:effectLst/>
                        </a:rPr>
                        <a:t>Pearson</a:t>
                      </a:r>
                      <a:endParaRPr lang="ru-RU" sz="1400" spc="-5" dirty="0">
                        <a:effectLst/>
                        <a:latin typeface="Times New Roman" panose="02020603050405020304" pitchFamily="18" charset="0"/>
                        <a:ea typeface="SimSun" panose="02010600030101010101" pitchFamily="2" charset="-122"/>
                      </a:endParaRPr>
                    </a:p>
                  </a:txBody>
                  <a:tcPr marL="68580" marR="68580" marT="0" marB="0" anchor="ctr"/>
                </a:tc>
                <a:tc hMerge="1">
                  <a:txBody>
                    <a:bodyPr/>
                    <a:lstStyle/>
                    <a:p>
                      <a:pPr indent="182880" algn="ctr">
                        <a:lnSpc>
                          <a:spcPct val="95000"/>
                        </a:lnSpc>
                        <a:spcAft>
                          <a:spcPts val="600"/>
                        </a:spcAft>
                        <a:tabLst>
                          <a:tab pos="182880" algn="l"/>
                        </a:tabLst>
                      </a:pPr>
                      <a:r>
                        <a:rPr lang="ru-RU" sz="1400" spc="-5" dirty="0">
                          <a:effectLst/>
                        </a:rPr>
                        <a:t>0,8543</a:t>
                      </a:r>
                      <a:endParaRPr lang="ru-RU" sz="1400" spc="-5"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indent="0" algn="ctr">
                        <a:lnSpc>
                          <a:spcPct val="95000"/>
                        </a:lnSpc>
                        <a:spcAft>
                          <a:spcPts val="600"/>
                        </a:spcAft>
                        <a:tabLst>
                          <a:tab pos="182880" algn="l"/>
                        </a:tabLst>
                      </a:pPr>
                      <a:r>
                        <a:rPr lang="ru-RU" sz="1400" spc="-5" dirty="0">
                          <a:effectLst/>
                        </a:rPr>
                        <a:t>0,8543</a:t>
                      </a:r>
                      <a:endParaRPr lang="ru-RU" sz="1400" spc="-5"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indent="0" algn="ctr">
                        <a:lnSpc>
                          <a:spcPct val="95000"/>
                        </a:lnSpc>
                        <a:spcAft>
                          <a:spcPts val="600"/>
                        </a:spcAft>
                        <a:tabLst>
                          <a:tab pos="182880" algn="l"/>
                        </a:tabLst>
                      </a:pPr>
                      <a:r>
                        <a:rPr lang="ru-RU" sz="1400" spc="-5" dirty="0">
                          <a:effectLst/>
                        </a:rPr>
                        <a:t>0,8546</a:t>
                      </a:r>
                      <a:endParaRPr lang="ru-RU" sz="1400" spc="-5"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2724404997"/>
                  </a:ext>
                </a:extLst>
              </a:tr>
              <a:tr h="232986">
                <a:tc gridSpan="2">
                  <a:txBody>
                    <a:bodyPr/>
                    <a:lstStyle/>
                    <a:p>
                      <a:pPr indent="0" algn="ctr">
                        <a:lnSpc>
                          <a:spcPct val="95000"/>
                        </a:lnSpc>
                        <a:spcAft>
                          <a:spcPts val="600"/>
                        </a:spcAft>
                        <a:tabLst>
                          <a:tab pos="182880" algn="l"/>
                        </a:tabLst>
                      </a:pPr>
                      <a:r>
                        <a:rPr lang="ru-RU" sz="1400" spc="-5" dirty="0" err="1">
                          <a:effectLst/>
                        </a:rPr>
                        <a:t>Spearman</a:t>
                      </a:r>
                      <a:endParaRPr lang="ru-RU" sz="1400" spc="-5" dirty="0">
                        <a:effectLst/>
                        <a:latin typeface="Times New Roman" panose="02020603050405020304" pitchFamily="18" charset="0"/>
                        <a:ea typeface="SimSun" panose="02010600030101010101" pitchFamily="2" charset="-122"/>
                      </a:endParaRPr>
                    </a:p>
                  </a:txBody>
                  <a:tcPr marL="68580" marR="68580" marT="0" marB="0" anchor="ctr"/>
                </a:tc>
                <a:tc hMerge="1">
                  <a:txBody>
                    <a:bodyPr/>
                    <a:lstStyle/>
                    <a:p>
                      <a:pPr indent="182880" algn="ctr">
                        <a:lnSpc>
                          <a:spcPct val="95000"/>
                        </a:lnSpc>
                        <a:spcAft>
                          <a:spcPts val="600"/>
                        </a:spcAft>
                        <a:tabLst>
                          <a:tab pos="182880" algn="l"/>
                        </a:tabLst>
                      </a:pPr>
                      <a:r>
                        <a:rPr lang="ru-RU" sz="1400" spc="-5">
                          <a:effectLst/>
                        </a:rPr>
                        <a:t>0,8682</a:t>
                      </a:r>
                      <a:endParaRPr lang="ru-RU" sz="14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indent="0" algn="ctr">
                        <a:lnSpc>
                          <a:spcPct val="95000"/>
                        </a:lnSpc>
                        <a:spcAft>
                          <a:spcPts val="600"/>
                        </a:spcAft>
                        <a:tabLst>
                          <a:tab pos="182880" algn="l"/>
                        </a:tabLst>
                      </a:pPr>
                      <a:r>
                        <a:rPr lang="ru-RU" sz="1400" spc="-5" dirty="0">
                          <a:effectLst/>
                        </a:rPr>
                        <a:t>0,8682</a:t>
                      </a:r>
                      <a:endParaRPr lang="ru-RU" sz="1400" spc="-5"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indent="0" algn="ctr">
                        <a:lnSpc>
                          <a:spcPct val="95000"/>
                        </a:lnSpc>
                        <a:spcAft>
                          <a:spcPts val="600"/>
                        </a:spcAft>
                        <a:tabLst>
                          <a:tab pos="182880" algn="l"/>
                        </a:tabLst>
                      </a:pPr>
                      <a:r>
                        <a:rPr lang="ru-RU" sz="1400" spc="-5" dirty="0">
                          <a:effectLst/>
                        </a:rPr>
                        <a:t>0,8601</a:t>
                      </a:r>
                      <a:endParaRPr lang="ru-RU" sz="1400" spc="-5"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449727506"/>
                  </a:ext>
                </a:extLst>
              </a:tr>
              <a:tr h="206817">
                <a:tc gridSpan="4">
                  <a:txBody>
                    <a:bodyPr/>
                    <a:lstStyle/>
                    <a:p>
                      <a:pPr indent="0" algn="ctr">
                        <a:lnSpc>
                          <a:spcPct val="95000"/>
                        </a:lnSpc>
                        <a:spcAft>
                          <a:spcPts val="600"/>
                        </a:spcAft>
                        <a:tabLst>
                          <a:tab pos="182880" algn="l"/>
                        </a:tabLst>
                      </a:pPr>
                      <a:r>
                        <a:rPr lang="ru-RU" sz="1400" spc="-5" dirty="0">
                          <a:effectLst/>
                        </a:rPr>
                        <a:t>Manhattan-</a:t>
                      </a:r>
                      <a:r>
                        <a:rPr lang="ru-RU" sz="1400" spc="-5" dirty="0" err="1">
                          <a:effectLst/>
                        </a:rPr>
                        <a:t>Distance</a:t>
                      </a:r>
                      <a:endParaRPr lang="ru-RU" sz="1400" spc="-5" dirty="0">
                        <a:effectLst/>
                        <a:latin typeface="Times New Roman" panose="02020603050405020304" pitchFamily="18" charset="0"/>
                        <a:ea typeface="SimSun" panose="02010600030101010101" pitchFamily="2" charset="-122"/>
                      </a:endParaRPr>
                    </a:p>
                  </a:txBody>
                  <a:tcPr marL="68580" marR="68580" marT="0" marB="0" anchor="ct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4079669977"/>
                  </a:ext>
                </a:extLst>
              </a:tr>
              <a:tr h="232986">
                <a:tc gridSpan="2">
                  <a:txBody>
                    <a:bodyPr/>
                    <a:lstStyle/>
                    <a:p>
                      <a:pPr indent="0" algn="ctr">
                        <a:lnSpc>
                          <a:spcPct val="95000"/>
                        </a:lnSpc>
                        <a:spcAft>
                          <a:spcPts val="600"/>
                        </a:spcAft>
                        <a:tabLst>
                          <a:tab pos="182880" algn="l"/>
                        </a:tabLst>
                      </a:pPr>
                      <a:r>
                        <a:rPr lang="ru-RU" sz="1400" spc="-5" dirty="0" err="1">
                          <a:effectLst/>
                        </a:rPr>
                        <a:t>Pearson</a:t>
                      </a:r>
                      <a:endParaRPr lang="ru-RU" sz="1400" spc="-5" dirty="0">
                        <a:effectLst/>
                        <a:latin typeface="Times New Roman" panose="02020603050405020304" pitchFamily="18" charset="0"/>
                        <a:ea typeface="SimSun" panose="02010600030101010101" pitchFamily="2" charset="-122"/>
                      </a:endParaRPr>
                    </a:p>
                  </a:txBody>
                  <a:tcPr marL="68580" marR="68580" marT="0" marB="0" anchor="ctr"/>
                </a:tc>
                <a:tc hMerge="1">
                  <a:txBody>
                    <a:bodyPr/>
                    <a:lstStyle/>
                    <a:p>
                      <a:pPr indent="182880" algn="ctr">
                        <a:lnSpc>
                          <a:spcPct val="95000"/>
                        </a:lnSpc>
                        <a:spcAft>
                          <a:spcPts val="600"/>
                        </a:spcAft>
                        <a:tabLst>
                          <a:tab pos="182880" algn="l"/>
                        </a:tabLst>
                      </a:pPr>
                      <a:r>
                        <a:rPr lang="ru-RU" sz="1400" spc="-5">
                          <a:effectLst/>
                        </a:rPr>
                        <a:t>0,8635</a:t>
                      </a:r>
                      <a:endParaRPr lang="ru-RU" sz="14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indent="0" algn="ctr">
                        <a:lnSpc>
                          <a:spcPct val="95000"/>
                        </a:lnSpc>
                        <a:spcAft>
                          <a:spcPts val="600"/>
                        </a:spcAft>
                        <a:tabLst>
                          <a:tab pos="182880" algn="l"/>
                        </a:tabLst>
                      </a:pPr>
                      <a:r>
                        <a:rPr lang="ru-RU" sz="1400" spc="-5">
                          <a:effectLst/>
                        </a:rPr>
                        <a:t>0,8635</a:t>
                      </a:r>
                      <a:endParaRPr lang="ru-RU" sz="14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indent="0" algn="ctr">
                        <a:lnSpc>
                          <a:spcPct val="95000"/>
                        </a:lnSpc>
                        <a:spcAft>
                          <a:spcPts val="600"/>
                        </a:spcAft>
                        <a:tabLst>
                          <a:tab pos="182880" algn="l"/>
                        </a:tabLst>
                      </a:pPr>
                      <a:r>
                        <a:rPr lang="ru-RU" sz="1400" spc="-5">
                          <a:effectLst/>
                        </a:rPr>
                        <a:t>0,8604</a:t>
                      </a:r>
                      <a:endParaRPr lang="ru-RU" sz="1400" spc="-5">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2208867376"/>
                  </a:ext>
                </a:extLst>
              </a:tr>
              <a:tr h="232986">
                <a:tc gridSpan="2">
                  <a:txBody>
                    <a:bodyPr/>
                    <a:lstStyle/>
                    <a:p>
                      <a:pPr indent="0" algn="ctr">
                        <a:lnSpc>
                          <a:spcPct val="95000"/>
                        </a:lnSpc>
                        <a:spcAft>
                          <a:spcPts val="600"/>
                        </a:spcAft>
                        <a:tabLst>
                          <a:tab pos="182880" algn="l"/>
                        </a:tabLst>
                      </a:pPr>
                      <a:r>
                        <a:rPr lang="ru-RU" sz="1400" spc="-5" dirty="0" err="1">
                          <a:effectLst/>
                        </a:rPr>
                        <a:t>Spearman</a:t>
                      </a:r>
                      <a:endParaRPr lang="ru-RU" sz="1400" spc="-5" dirty="0">
                        <a:effectLst/>
                        <a:latin typeface="Times New Roman" panose="02020603050405020304" pitchFamily="18" charset="0"/>
                        <a:ea typeface="SimSun" panose="02010600030101010101" pitchFamily="2" charset="-122"/>
                      </a:endParaRPr>
                    </a:p>
                  </a:txBody>
                  <a:tcPr marL="68580" marR="68580" marT="0" marB="0" anchor="ctr"/>
                </a:tc>
                <a:tc hMerge="1">
                  <a:txBody>
                    <a:bodyPr/>
                    <a:lstStyle/>
                    <a:p>
                      <a:pPr indent="182880" algn="ctr">
                        <a:lnSpc>
                          <a:spcPct val="95000"/>
                        </a:lnSpc>
                        <a:spcAft>
                          <a:spcPts val="600"/>
                        </a:spcAft>
                        <a:tabLst>
                          <a:tab pos="182880" algn="l"/>
                        </a:tabLst>
                      </a:pPr>
                      <a:r>
                        <a:rPr lang="ru-RU" sz="1400" spc="-5">
                          <a:effectLst/>
                        </a:rPr>
                        <a:t>0,8613</a:t>
                      </a:r>
                      <a:endParaRPr lang="ru-RU" sz="14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indent="0" algn="ctr">
                        <a:lnSpc>
                          <a:spcPct val="95000"/>
                        </a:lnSpc>
                        <a:spcAft>
                          <a:spcPts val="600"/>
                        </a:spcAft>
                        <a:tabLst>
                          <a:tab pos="182880" algn="l"/>
                        </a:tabLst>
                      </a:pPr>
                      <a:r>
                        <a:rPr lang="ru-RU" sz="1400" spc="-5" dirty="0">
                          <a:effectLst/>
                        </a:rPr>
                        <a:t>0,8613</a:t>
                      </a:r>
                      <a:endParaRPr lang="ru-RU" sz="1400" spc="-5"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indent="0" algn="ctr">
                        <a:lnSpc>
                          <a:spcPct val="95000"/>
                        </a:lnSpc>
                        <a:spcAft>
                          <a:spcPts val="600"/>
                        </a:spcAft>
                        <a:tabLst>
                          <a:tab pos="182880" algn="l"/>
                        </a:tabLst>
                      </a:pPr>
                      <a:r>
                        <a:rPr lang="ru-RU" sz="1400" spc="-5" dirty="0">
                          <a:effectLst/>
                        </a:rPr>
                        <a:t>0,8574</a:t>
                      </a:r>
                      <a:endParaRPr lang="ru-RU" sz="1400" spc="-5"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3346680920"/>
                  </a:ext>
                </a:extLst>
              </a:tr>
              <a:tr h="206817">
                <a:tc gridSpan="4">
                  <a:txBody>
                    <a:bodyPr/>
                    <a:lstStyle/>
                    <a:p>
                      <a:pPr indent="0" algn="ctr">
                        <a:lnSpc>
                          <a:spcPct val="95000"/>
                        </a:lnSpc>
                        <a:spcAft>
                          <a:spcPts val="600"/>
                        </a:spcAft>
                        <a:tabLst>
                          <a:tab pos="182880" algn="l"/>
                        </a:tabLst>
                      </a:pPr>
                      <a:r>
                        <a:rPr lang="ru-RU" sz="1400" spc="-5" dirty="0" err="1">
                          <a:effectLst/>
                        </a:rPr>
                        <a:t>Euclidean-Distance</a:t>
                      </a:r>
                      <a:endParaRPr lang="ru-RU" sz="1400" spc="-5" dirty="0">
                        <a:effectLst/>
                        <a:latin typeface="Times New Roman" panose="02020603050405020304" pitchFamily="18" charset="0"/>
                        <a:ea typeface="SimSun" panose="02010600030101010101" pitchFamily="2" charset="-122"/>
                      </a:endParaRPr>
                    </a:p>
                  </a:txBody>
                  <a:tcPr marL="68580" marR="68580" marT="0" marB="0" anchor="ct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147520393"/>
                  </a:ext>
                </a:extLst>
              </a:tr>
              <a:tr h="232986">
                <a:tc gridSpan="2">
                  <a:txBody>
                    <a:bodyPr/>
                    <a:lstStyle/>
                    <a:p>
                      <a:pPr indent="0" algn="ctr">
                        <a:lnSpc>
                          <a:spcPct val="95000"/>
                        </a:lnSpc>
                        <a:spcAft>
                          <a:spcPts val="600"/>
                        </a:spcAft>
                        <a:tabLst>
                          <a:tab pos="182880" algn="l"/>
                        </a:tabLst>
                      </a:pPr>
                      <a:r>
                        <a:rPr lang="ru-RU" sz="1400" spc="-5" dirty="0" err="1">
                          <a:effectLst/>
                        </a:rPr>
                        <a:t>Pearson</a:t>
                      </a:r>
                      <a:endParaRPr lang="ru-RU" sz="1400" spc="-5" dirty="0">
                        <a:effectLst/>
                        <a:latin typeface="Times New Roman" panose="02020603050405020304" pitchFamily="18" charset="0"/>
                        <a:ea typeface="SimSun" panose="02010600030101010101" pitchFamily="2" charset="-122"/>
                      </a:endParaRPr>
                    </a:p>
                  </a:txBody>
                  <a:tcPr marL="68580" marR="68580" marT="0" marB="0" anchor="ctr"/>
                </a:tc>
                <a:tc hMerge="1">
                  <a:txBody>
                    <a:bodyPr/>
                    <a:lstStyle/>
                    <a:p>
                      <a:pPr indent="182880" algn="ctr">
                        <a:lnSpc>
                          <a:spcPct val="95000"/>
                        </a:lnSpc>
                        <a:spcAft>
                          <a:spcPts val="600"/>
                        </a:spcAft>
                        <a:tabLst>
                          <a:tab pos="182880" algn="l"/>
                        </a:tabLst>
                      </a:pPr>
                      <a:r>
                        <a:rPr lang="ru-RU" sz="1400" spc="-5">
                          <a:effectLst/>
                        </a:rPr>
                        <a:t>0,8648</a:t>
                      </a:r>
                      <a:endParaRPr lang="ru-RU" sz="14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indent="0" algn="ctr">
                        <a:lnSpc>
                          <a:spcPct val="95000"/>
                        </a:lnSpc>
                        <a:spcAft>
                          <a:spcPts val="600"/>
                        </a:spcAft>
                        <a:tabLst>
                          <a:tab pos="182880" algn="l"/>
                        </a:tabLst>
                      </a:pPr>
                      <a:r>
                        <a:rPr lang="ru-RU" sz="1400" spc="-5">
                          <a:effectLst/>
                        </a:rPr>
                        <a:t>0,8648</a:t>
                      </a:r>
                      <a:endParaRPr lang="ru-RU" sz="14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indent="0" algn="ctr">
                        <a:lnSpc>
                          <a:spcPct val="95000"/>
                        </a:lnSpc>
                        <a:spcAft>
                          <a:spcPts val="600"/>
                        </a:spcAft>
                        <a:tabLst>
                          <a:tab pos="182880" algn="l"/>
                        </a:tabLst>
                      </a:pPr>
                      <a:r>
                        <a:rPr lang="ru-RU" sz="1400" spc="-5">
                          <a:effectLst/>
                        </a:rPr>
                        <a:t>0,8610</a:t>
                      </a:r>
                      <a:endParaRPr lang="ru-RU" sz="1400" spc="-5">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1773334609"/>
                  </a:ext>
                </a:extLst>
              </a:tr>
              <a:tr h="232986">
                <a:tc gridSpan="2">
                  <a:txBody>
                    <a:bodyPr/>
                    <a:lstStyle/>
                    <a:p>
                      <a:pPr indent="0" algn="ctr">
                        <a:lnSpc>
                          <a:spcPct val="95000"/>
                        </a:lnSpc>
                        <a:spcAft>
                          <a:spcPts val="600"/>
                        </a:spcAft>
                        <a:tabLst>
                          <a:tab pos="182880" algn="l"/>
                        </a:tabLst>
                      </a:pPr>
                      <a:r>
                        <a:rPr lang="ru-RU" sz="1400" spc="-5" dirty="0" err="1">
                          <a:effectLst/>
                        </a:rPr>
                        <a:t>Spearman</a:t>
                      </a:r>
                      <a:endParaRPr lang="ru-RU" sz="1400" spc="-5" dirty="0">
                        <a:effectLst/>
                        <a:latin typeface="Times New Roman" panose="02020603050405020304" pitchFamily="18" charset="0"/>
                        <a:ea typeface="SimSun" panose="02010600030101010101" pitchFamily="2" charset="-122"/>
                      </a:endParaRPr>
                    </a:p>
                  </a:txBody>
                  <a:tcPr marL="68580" marR="68580" marT="0" marB="0" anchor="ctr"/>
                </a:tc>
                <a:tc hMerge="1">
                  <a:txBody>
                    <a:bodyPr/>
                    <a:lstStyle/>
                    <a:p>
                      <a:pPr indent="182880" algn="ctr">
                        <a:lnSpc>
                          <a:spcPct val="95000"/>
                        </a:lnSpc>
                        <a:spcAft>
                          <a:spcPts val="600"/>
                        </a:spcAft>
                        <a:tabLst>
                          <a:tab pos="182880" algn="l"/>
                        </a:tabLst>
                      </a:pPr>
                      <a:r>
                        <a:rPr lang="ru-RU" sz="1400" spc="-5">
                          <a:effectLst/>
                        </a:rPr>
                        <a:t>0,8630</a:t>
                      </a:r>
                      <a:endParaRPr lang="ru-RU" sz="14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indent="0" algn="ctr">
                        <a:lnSpc>
                          <a:spcPct val="95000"/>
                        </a:lnSpc>
                        <a:spcAft>
                          <a:spcPts val="600"/>
                        </a:spcAft>
                        <a:tabLst>
                          <a:tab pos="182880" algn="l"/>
                        </a:tabLst>
                      </a:pPr>
                      <a:r>
                        <a:rPr lang="ru-RU" sz="1400" spc="-5" dirty="0">
                          <a:effectLst/>
                        </a:rPr>
                        <a:t>0,8630</a:t>
                      </a:r>
                      <a:endParaRPr lang="ru-RU" sz="1400" spc="-5"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indent="0" algn="ctr">
                        <a:lnSpc>
                          <a:spcPct val="95000"/>
                        </a:lnSpc>
                        <a:spcAft>
                          <a:spcPts val="600"/>
                        </a:spcAft>
                        <a:tabLst>
                          <a:tab pos="182880" algn="l"/>
                        </a:tabLst>
                      </a:pPr>
                      <a:r>
                        <a:rPr lang="ru-RU" sz="1400" spc="-5">
                          <a:effectLst/>
                        </a:rPr>
                        <a:t>0,8586</a:t>
                      </a:r>
                      <a:endParaRPr lang="ru-RU" sz="1400" spc="-5">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962109337"/>
                  </a:ext>
                </a:extLst>
              </a:tr>
              <a:tr h="206817">
                <a:tc gridSpan="4">
                  <a:txBody>
                    <a:bodyPr/>
                    <a:lstStyle/>
                    <a:p>
                      <a:pPr indent="0" algn="ctr">
                        <a:lnSpc>
                          <a:spcPct val="95000"/>
                        </a:lnSpc>
                        <a:spcAft>
                          <a:spcPts val="600"/>
                        </a:spcAft>
                        <a:tabLst>
                          <a:tab pos="182880" algn="l"/>
                        </a:tabLst>
                      </a:pPr>
                      <a:r>
                        <a:rPr lang="ru-RU" sz="1400" spc="-5" dirty="0" err="1">
                          <a:effectLst/>
                        </a:rPr>
                        <a:t>Dot</a:t>
                      </a:r>
                      <a:r>
                        <a:rPr lang="ru-RU" sz="1400" spc="-5" dirty="0">
                          <a:effectLst/>
                        </a:rPr>
                        <a:t>-Product-</a:t>
                      </a:r>
                      <a:r>
                        <a:rPr lang="ru-RU" sz="1400" spc="-5" dirty="0" err="1">
                          <a:effectLst/>
                        </a:rPr>
                        <a:t>Similarity</a:t>
                      </a:r>
                      <a:endParaRPr lang="ru-RU" sz="1400" spc="-5" dirty="0">
                        <a:effectLst/>
                        <a:latin typeface="Times New Roman" panose="02020603050405020304" pitchFamily="18" charset="0"/>
                        <a:ea typeface="SimSun" panose="02010600030101010101" pitchFamily="2" charset="-122"/>
                      </a:endParaRPr>
                    </a:p>
                  </a:txBody>
                  <a:tcPr marL="68580" marR="68580" marT="0" marB="0" anchor="ct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801160283"/>
                  </a:ext>
                </a:extLst>
              </a:tr>
              <a:tr h="232986">
                <a:tc gridSpan="2">
                  <a:txBody>
                    <a:bodyPr/>
                    <a:lstStyle/>
                    <a:p>
                      <a:pPr indent="0" algn="ctr">
                        <a:lnSpc>
                          <a:spcPct val="95000"/>
                        </a:lnSpc>
                        <a:spcAft>
                          <a:spcPts val="600"/>
                        </a:spcAft>
                        <a:tabLst>
                          <a:tab pos="182880" algn="l"/>
                        </a:tabLst>
                      </a:pPr>
                      <a:r>
                        <a:rPr lang="ru-RU" sz="1400" spc="-5" dirty="0" err="1">
                          <a:effectLst/>
                        </a:rPr>
                        <a:t>Pearson</a:t>
                      </a:r>
                      <a:endParaRPr lang="ru-RU" sz="1400" spc="-5" dirty="0">
                        <a:effectLst/>
                        <a:latin typeface="Times New Roman" panose="02020603050405020304" pitchFamily="18" charset="0"/>
                        <a:ea typeface="SimSun" panose="02010600030101010101" pitchFamily="2" charset="-122"/>
                      </a:endParaRPr>
                    </a:p>
                  </a:txBody>
                  <a:tcPr marL="68580" marR="68580" marT="0" marB="0" anchor="ctr"/>
                </a:tc>
                <a:tc hMerge="1">
                  <a:txBody>
                    <a:bodyPr/>
                    <a:lstStyle/>
                    <a:p>
                      <a:pPr indent="182880" algn="ctr">
                        <a:lnSpc>
                          <a:spcPct val="95000"/>
                        </a:lnSpc>
                        <a:spcAft>
                          <a:spcPts val="600"/>
                        </a:spcAft>
                        <a:tabLst>
                          <a:tab pos="182880" algn="l"/>
                        </a:tabLst>
                      </a:pPr>
                      <a:r>
                        <a:rPr lang="ru-RU" sz="1400" spc="-5">
                          <a:effectLst/>
                        </a:rPr>
                        <a:t>0,8271</a:t>
                      </a:r>
                      <a:endParaRPr lang="ru-RU" sz="14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indent="0" algn="ctr">
                        <a:lnSpc>
                          <a:spcPct val="95000"/>
                        </a:lnSpc>
                        <a:spcAft>
                          <a:spcPts val="600"/>
                        </a:spcAft>
                        <a:tabLst>
                          <a:tab pos="182880" algn="l"/>
                        </a:tabLst>
                      </a:pPr>
                      <a:r>
                        <a:rPr lang="ru-RU" sz="1400" spc="-5">
                          <a:effectLst/>
                        </a:rPr>
                        <a:t>0,8271</a:t>
                      </a:r>
                      <a:endParaRPr lang="ru-RU" sz="14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indent="0" algn="ctr">
                        <a:lnSpc>
                          <a:spcPct val="95000"/>
                        </a:lnSpc>
                        <a:spcAft>
                          <a:spcPts val="600"/>
                        </a:spcAft>
                        <a:tabLst>
                          <a:tab pos="182880" algn="l"/>
                        </a:tabLst>
                      </a:pPr>
                      <a:r>
                        <a:rPr lang="ru-RU" sz="1400" spc="-5" dirty="0">
                          <a:effectLst/>
                        </a:rPr>
                        <a:t>0,8225</a:t>
                      </a:r>
                      <a:endParaRPr lang="ru-RU" sz="1400" spc="-5"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2012690036"/>
                  </a:ext>
                </a:extLst>
              </a:tr>
              <a:tr h="232986">
                <a:tc gridSpan="2">
                  <a:txBody>
                    <a:bodyPr/>
                    <a:lstStyle/>
                    <a:p>
                      <a:pPr indent="0" algn="ctr">
                        <a:lnSpc>
                          <a:spcPct val="95000"/>
                        </a:lnSpc>
                        <a:spcAft>
                          <a:spcPts val="600"/>
                        </a:spcAft>
                        <a:tabLst>
                          <a:tab pos="182880" algn="l"/>
                        </a:tabLst>
                      </a:pPr>
                      <a:r>
                        <a:rPr lang="ru-RU" sz="1400" spc="-5" dirty="0" err="1">
                          <a:effectLst/>
                        </a:rPr>
                        <a:t>Spearman</a:t>
                      </a:r>
                      <a:endParaRPr lang="ru-RU" sz="1400" spc="-5" dirty="0">
                        <a:effectLst/>
                        <a:latin typeface="Times New Roman" panose="02020603050405020304" pitchFamily="18" charset="0"/>
                        <a:ea typeface="SimSun" panose="02010600030101010101" pitchFamily="2" charset="-122"/>
                      </a:endParaRPr>
                    </a:p>
                  </a:txBody>
                  <a:tcPr marL="68580" marR="68580" marT="0" marB="0" anchor="ctr"/>
                </a:tc>
                <a:tc hMerge="1">
                  <a:txBody>
                    <a:bodyPr/>
                    <a:lstStyle/>
                    <a:p>
                      <a:pPr indent="182880" algn="ctr">
                        <a:lnSpc>
                          <a:spcPct val="95000"/>
                        </a:lnSpc>
                        <a:spcAft>
                          <a:spcPts val="600"/>
                        </a:spcAft>
                        <a:tabLst>
                          <a:tab pos="182880" algn="l"/>
                        </a:tabLst>
                      </a:pPr>
                      <a:r>
                        <a:rPr lang="ru-RU" sz="1400" spc="-5">
                          <a:effectLst/>
                        </a:rPr>
                        <a:t>0,8227</a:t>
                      </a:r>
                      <a:endParaRPr lang="ru-RU" sz="14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indent="0" algn="ctr">
                        <a:lnSpc>
                          <a:spcPct val="95000"/>
                        </a:lnSpc>
                        <a:spcAft>
                          <a:spcPts val="600"/>
                        </a:spcAft>
                        <a:tabLst>
                          <a:tab pos="182880" algn="l"/>
                        </a:tabLst>
                      </a:pPr>
                      <a:r>
                        <a:rPr lang="ru-RU" sz="1400" spc="-5" dirty="0">
                          <a:effectLst/>
                        </a:rPr>
                        <a:t>0,8227</a:t>
                      </a:r>
                      <a:endParaRPr lang="ru-RU" sz="1400" spc="-5"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indent="0" algn="ctr">
                        <a:lnSpc>
                          <a:spcPct val="95000"/>
                        </a:lnSpc>
                        <a:spcAft>
                          <a:spcPts val="600"/>
                        </a:spcAft>
                        <a:tabLst>
                          <a:tab pos="182880" algn="l"/>
                        </a:tabLst>
                      </a:pPr>
                      <a:r>
                        <a:rPr lang="ru-RU" sz="1400" spc="-5" dirty="0">
                          <a:effectLst/>
                        </a:rPr>
                        <a:t>0,8111</a:t>
                      </a:r>
                      <a:endParaRPr lang="ru-RU" sz="1400" spc="-5"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667383697"/>
                  </a:ext>
                </a:extLst>
              </a:tr>
            </a:tbl>
          </a:graphicData>
        </a:graphic>
      </p:graphicFrame>
      <p:sp>
        <p:nvSpPr>
          <p:cNvPr id="8" name="Rectangle 2">
            <a:extLst>
              <a:ext uri="{FF2B5EF4-FFF2-40B4-BE49-F238E27FC236}">
                <a16:creationId xmlns:a16="http://schemas.microsoft.com/office/drawing/2014/main" id="{4E9D0336-2F64-429D-9BBE-F9F8CE176CD4}"/>
              </a:ext>
            </a:extLst>
          </p:cNvPr>
          <p:cNvSpPr>
            <a:spLocks noChangeArrowheads="1"/>
          </p:cNvSpPr>
          <p:nvPr/>
        </p:nvSpPr>
        <p:spPr bwMode="auto">
          <a:xfrm>
            <a:off x="1289154" y="1511526"/>
            <a:ext cx="10657239"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182563" eaLnBrk="0" fontAlgn="base" hangingPunct="0">
              <a:spcBef>
                <a:spcPct val="0"/>
              </a:spcBef>
              <a:spcAft>
                <a:spcPct val="0"/>
              </a:spcAft>
              <a:tabLst>
                <a:tab pos="182563" algn="l"/>
              </a:tabLst>
              <a:defRPr>
                <a:solidFill>
                  <a:schemeClr val="tx1"/>
                </a:solidFill>
                <a:latin typeface="Arial" panose="020B0604020202020204" pitchFamily="34" charset="0"/>
              </a:defRPr>
            </a:lvl1pPr>
            <a:lvl2pPr eaLnBrk="0" fontAlgn="base" hangingPunct="0">
              <a:spcBef>
                <a:spcPct val="0"/>
              </a:spcBef>
              <a:spcAft>
                <a:spcPct val="0"/>
              </a:spcAft>
              <a:tabLst>
                <a:tab pos="182563" algn="l"/>
              </a:tabLst>
              <a:defRPr>
                <a:solidFill>
                  <a:schemeClr val="tx1"/>
                </a:solidFill>
                <a:latin typeface="Arial" panose="020B0604020202020204" pitchFamily="34" charset="0"/>
              </a:defRPr>
            </a:lvl2pPr>
            <a:lvl3pPr eaLnBrk="0" fontAlgn="base" hangingPunct="0">
              <a:spcBef>
                <a:spcPct val="0"/>
              </a:spcBef>
              <a:spcAft>
                <a:spcPct val="0"/>
              </a:spcAft>
              <a:tabLst>
                <a:tab pos="182563" algn="l"/>
              </a:tabLst>
              <a:defRPr>
                <a:solidFill>
                  <a:schemeClr val="tx1"/>
                </a:solidFill>
                <a:latin typeface="Arial" panose="020B0604020202020204" pitchFamily="34" charset="0"/>
              </a:defRPr>
            </a:lvl3pPr>
            <a:lvl4pPr eaLnBrk="0" fontAlgn="base" hangingPunct="0">
              <a:spcBef>
                <a:spcPct val="0"/>
              </a:spcBef>
              <a:spcAft>
                <a:spcPct val="0"/>
              </a:spcAft>
              <a:tabLst>
                <a:tab pos="182563" algn="l"/>
              </a:tabLst>
              <a:defRPr>
                <a:solidFill>
                  <a:schemeClr val="tx1"/>
                </a:solidFill>
                <a:latin typeface="Arial" panose="020B0604020202020204" pitchFamily="34" charset="0"/>
              </a:defRPr>
            </a:lvl4pPr>
            <a:lvl5pPr eaLnBrk="0" fontAlgn="base" hangingPunct="0">
              <a:spcBef>
                <a:spcPct val="0"/>
              </a:spcBef>
              <a:spcAft>
                <a:spcPct val="0"/>
              </a:spcAft>
              <a:tabLst>
                <a:tab pos="182563" algn="l"/>
              </a:tabLst>
              <a:defRPr>
                <a:solidFill>
                  <a:schemeClr val="tx1"/>
                </a:solidFill>
                <a:latin typeface="Arial" panose="020B0604020202020204" pitchFamily="34" charset="0"/>
              </a:defRPr>
            </a:lvl5pPr>
            <a:lvl6pPr eaLnBrk="0" fontAlgn="base" hangingPunct="0">
              <a:spcBef>
                <a:spcPct val="0"/>
              </a:spcBef>
              <a:spcAft>
                <a:spcPct val="0"/>
              </a:spcAft>
              <a:tabLst>
                <a:tab pos="182563" algn="l"/>
              </a:tabLst>
              <a:defRPr>
                <a:solidFill>
                  <a:schemeClr val="tx1"/>
                </a:solidFill>
                <a:latin typeface="Arial" panose="020B0604020202020204" pitchFamily="34" charset="0"/>
              </a:defRPr>
            </a:lvl6pPr>
            <a:lvl7pPr eaLnBrk="0" fontAlgn="base" hangingPunct="0">
              <a:spcBef>
                <a:spcPct val="0"/>
              </a:spcBef>
              <a:spcAft>
                <a:spcPct val="0"/>
              </a:spcAft>
              <a:tabLst>
                <a:tab pos="182563" algn="l"/>
              </a:tabLst>
              <a:defRPr>
                <a:solidFill>
                  <a:schemeClr val="tx1"/>
                </a:solidFill>
                <a:latin typeface="Arial" panose="020B0604020202020204" pitchFamily="34" charset="0"/>
              </a:defRPr>
            </a:lvl7pPr>
            <a:lvl8pPr eaLnBrk="0" fontAlgn="base" hangingPunct="0">
              <a:spcBef>
                <a:spcPct val="0"/>
              </a:spcBef>
              <a:spcAft>
                <a:spcPct val="0"/>
              </a:spcAft>
              <a:tabLst>
                <a:tab pos="182563" algn="l"/>
              </a:tabLst>
              <a:defRPr>
                <a:solidFill>
                  <a:schemeClr val="tx1"/>
                </a:solidFill>
                <a:latin typeface="Arial" panose="020B0604020202020204" pitchFamily="34" charset="0"/>
              </a:defRPr>
            </a:lvl8pPr>
            <a:lvl9pPr eaLnBrk="0" fontAlgn="base" hangingPunct="0">
              <a:spcBef>
                <a:spcPct val="0"/>
              </a:spcBef>
              <a:spcAft>
                <a:spcPct val="0"/>
              </a:spcAft>
              <a:tabLst>
                <a:tab pos="182563" algn="l"/>
              </a:tabLst>
              <a:defRPr>
                <a:solidFill>
                  <a:schemeClr val="tx1"/>
                </a:solidFill>
                <a:latin typeface="Arial" panose="020B0604020202020204" pitchFamily="34" charset="0"/>
              </a:defRPr>
            </a:lvl9pPr>
          </a:lstStyle>
          <a:p>
            <a:pPr lvl="0" indent="0" algn="ctr"/>
            <a:r>
              <a:rPr kumimoji="0" lang="ru-RU" altLang="ru-RU" sz="1600" b="1"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Comparison</a:t>
            </a:r>
            <a:r>
              <a:rPr kumimoji="0" lang="ru-RU" altLang="ru-RU"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ru-RU" altLang="ru-RU" sz="1600" b="1"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of</a:t>
            </a:r>
            <a:r>
              <a:rPr kumimoji="0" lang="ru-RU" altLang="ru-RU"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ru-RU"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model evaluating before and after fine-tuning</a:t>
            </a:r>
            <a:r>
              <a:rPr kumimoji="0" lang="ru-RU" altLang="ru-RU"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ru-RU" altLang="ru-RU" sz="1600" b="1"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on</a:t>
            </a:r>
            <a:r>
              <a:rPr kumimoji="0" lang="ru-RU" altLang="ru-RU"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lang="ru-RU" altLang="ru-RU" sz="1600" b="1" dirty="0" err="1">
                <a:ea typeface="Times New Roman" panose="02020603050405020304" pitchFamily="18" charset="0"/>
              </a:rPr>
              <a:t>test</a:t>
            </a:r>
            <a:r>
              <a:rPr lang="en-US" altLang="ru-RU" sz="1600" b="1" dirty="0">
                <a:ea typeface="Times New Roman" panose="02020603050405020304" pitchFamily="18" charset="0"/>
              </a:rPr>
              <a:t> datasets:</a:t>
            </a:r>
            <a:r>
              <a:rPr kumimoji="0" lang="ru-RU" altLang="ru-RU"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br>
              <a:rPr kumimoji="0" lang="en-US" altLang="ru-RU"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br>
            <a:r>
              <a:rPr kumimoji="0" lang="ru-RU" altLang="ru-RU"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English</a:t>
            </a:r>
            <a:r>
              <a:rPr lang="ru-RU" altLang="ru-RU" sz="1600" b="1" dirty="0">
                <a:ea typeface="Times New Roman" panose="02020603050405020304" pitchFamily="18" charset="0"/>
              </a:rPr>
              <a:t>                                                         </a:t>
            </a:r>
            <a:r>
              <a:rPr lang="en-US" altLang="ru-RU" sz="1600" b="1" dirty="0">
                <a:ea typeface="Times New Roman" panose="02020603050405020304" pitchFamily="18" charset="0"/>
              </a:rPr>
              <a:t>Russian and </a:t>
            </a:r>
            <a:r>
              <a:rPr lang="ru-RU" altLang="ru-RU" sz="1600" b="1" dirty="0">
                <a:ea typeface="Times New Roman" panose="02020603050405020304" pitchFamily="18" charset="0"/>
              </a:rPr>
              <a:t>                               </a:t>
            </a:r>
            <a:r>
              <a:rPr lang="en-US" altLang="ru-RU" sz="1600" b="1" dirty="0">
                <a:ea typeface="Times New Roman" panose="02020603050405020304" pitchFamily="18" charset="0"/>
              </a:rPr>
              <a:t>Kazakh (translated from English)</a:t>
            </a:r>
            <a:endParaRPr kumimoji="0" lang="ru-RU" altLang="ru-RU" sz="1600" b="1" i="0" u="none" strike="noStrike" cap="none" normalizeH="0" baseline="0" dirty="0">
              <a:ln>
                <a:noFill/>
              </a:ln>
              <a:solidFill>
                <a:schemeClr val="tx1"/>
              </a:solidFill>
              <a:effectLst/>
              <a:latin typeface="Arial" panose="020B0604020202020204" pitchFamily="34" charset="0"/>
            </a:endParaRPr>
          </a:p>
          <a:p>
            <a:pPr marL="0" marR="0" lvl="0" indent="182563" algn="l" defTabSz="914400" rtl="0" eaLnBrk="0" fontAlgn="base" latinLnBrk="0" hangingPunct="0">
              <a:lnSpc>
                <a:spcPct val="100000"/>
              </a:lnSpc>
              <a:spcBef>
                <a:spcPct val="0"/>
              </a:spcBef>
              <a:spcAft>
                <a:spcPct val="0"/>
              </a:spcAft>
              <a:buClrTx/>
              <a:buSzTx/>
              <a:buFontTx/>
              <a:buNone/>
              <a:tabLst>
                <a:tab pos="182563" algn="l"/>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graphicFrame>
        <p:nvGraphicFramePr>
          <p:cNvPr id="14" name="Таблица 13">
            <a:extLst>
              <a:ext uri="{FF2B5EF4-FFF2-40B4-BE49-F238E27FC236}">
                <a16:creationId xmlns:a16="http://schemas.microsoft.com/office/drawing/2014/main" id="{2455685D-F8C5-4019-8953-AA0D2BBB699C}"/>
              </a:ext>
            </a:extLst>
          </p:cNvPr>
          <p:cNvGraphicFramePr>
            <a:graphicFrameLocks noGrp="1"/>
          </p:cNvGraphicFramePr>
          <p:nvPr>
            <p:extLst>
              <p:ext uri="{D42A27DB-BD31-4B8C-83A1-F6EECF244321}">
                <p14:modId xmlns:p14="http://schemas.microsoft.com/office/powerpoint/2010/main" val="1988649121"/>
              </p:ext>
            </p:extLst>
          </p:nvPr>
        </p:nvGraphicFramePr>
        <p:xfrm>
          <a:off x="4174012" y="2099990"/>
          <a:ext cx="3650958" cy="2952568"/>
        </p:xfrm>
        <a:graphic>
          <a:graphicData uri="http://schemas.openxmlformats.org/drawingml/2006/table">
            <a:tbl>
              <a:tblPr firstRow="1" firstCol="1" bandRow="1">
                <a:tableStyleId>{5C22544A-7EE6-4342-B048-85BDC9FD1C3A}</a:tableStyleId>
              </a:tblPr>
              <a:tblGrid>
                <a:gridCol w="909247">
                  <a:extLst>
                    <a:ext uri="{9D8B030D-6E8A-4147-A177-3AD203B41FA5}">
                      <a16:colId xmlns:a16="http://schemas.microsoft.com/office/drawing/2014/main" val="4167617800"/>
                    </a:ext>
                  </a:extLst>
                </a:gridCol>
                <a:gridCol w="1256393">
                  <a:extLst>
                    <a:ext uri="{9D8B030D-6E8A-4147-A177-3AD203B41FA5}">
                      <a16:colId xmlns:a16="http://schemas.microsoft.com/office/drawing/2014/main" val="2365250860"/>
                    </a:ext>
                  </a:extLst>
                </a:gridCol>
                <a:gridCol w="1485318">
                  <a:extLst>
                    <a:ext uri="{9D8B030D-6E8A-4147-A177-3AD203B41FA5}">
                      <a16:colId xmlns:a16="http://schemas.microsoft.com/office/drawing/2014/main" val="1977289824"/>
                    </a:ext>
                  </a:extLst>
                </a:gridCol>
              </a:tblGrid>
              <a:tr h="341616">
                <a:tc>
                  <a:txBody>
                    <a:bodyPr/>
                    <a:lstStyle/>
                    <a:p>
                      <a:pPr indent="0" algn="ctr">
                        <a:lnSpc>
                          <a:spcPct val="95000"/>
                        </a:lnSpc>
                        <a:spcAft>
                          <a:spcPts val="600"/>
                        </a:spcAft>
                        <a:tabLst>
                          <a:tab pos="182880" algn="l"/>
                        </a:tabLst>
                      </a:pPr>
                      <a:r>
                        <a:rPr lang="ru-RU" sz="1400" spc="-5">
                          <a:effectLst/>
                        </a:rPr>
                        <a:t>Metrics</a:t>
                      </a:r>
                      <a:endParaRPr lang="ru-RU" sz="14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indent="0" algn="ctr">
                        <a:lnSpc>
                          <a:spcPct val="95000"/>
                        </a:lnSpc>
                        <a:spcAft>
                          <a:spcPts val="600"/>
                        </a:spcAft>
                        <a:tabLst>
                          <a:tab pos="182880" algn="l"/>
                        </a:tabLst>
                      </a:pPr>
                      <a:r>
                        <a:rPr lang="en-US" sz="1400" spc="-5" dirty="0">
                          <a:effectLst/>
                        </a:rPr>
                        <a:t>B</a:t>
                      </a:r>
                      <a:r>
                        <a:rPr lang="x-none" sz="1400" spc="-5" dirty="0">
                          <a:effectLst/>
                        </a:rPr>
                        <a:t>efore</a:t>
                      </a:r>
                      <a:r>
                        <a:rPr lang="ru-RU" sz="1400" spc="-5" dirty="0">
                          <a:effectLst/>
                        </a:rPr>
                        <a:t> </a:t>
                      </a:r>
                      <a:r>
                        <a:rPr lang="ru-RU" sz="1400" spc="-5" dirty="0" err="1">
                          <a:effectLst/>
                        </a:rPr>
                        <a:t>training</a:t>
                      </a:r>
                      <a:endParaRPr lang="ru-RU" sz="1400" spc="-5"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indent="0" algn="ctr">
                        <a:lnSpc>
                          <a:spcPct val="95000"/>
                        </a:lnSpc>
                        <a:spcAft>
                          <a:spcPts val="600"/>
                        </a:spcAft>
                        <a:tabLst>
                          <a:tab pos="182880" algn="l"/>
                        </a:tabLst>
                      </a:pPr>
                      <a:r>
                        <a:rPr lang="en-US" sz="1400" spc="-5" dirty="0">
                          <a:effectLst/>
                        </a:rPr>
                        <a:t>A</a:t>
                      </a:r>
                      <a:r>
                        <a:rPr lang="ru-RU" sz="1400" spc="-5" dirty="0" err="1">
                          <a:effectLst/>
                        </a:rPr>
                        <a:t>fter</a:t>
                      </a:r>
                      <a:r>
                        <a:rPr lang="ru-RU" sz="1400" spc="-5" dirty="0">
                          <a:effectLst/>
                        </a:rPr>
                        <a:t> </a:t>
                      </a:r>
                      <a:r>
                        <a:rPr lang="ru-RU" sz="1400" spc="-5" dirty="0" err="1">
                          <a:effectLst/>
                        </a:rPr>
                        <a:t>training</a:t>
                      </a:r>
                      <a:endParaRPr lang="ru-RU" sz="1400" spc="-5"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4018445806"/>
                  </a:ext>
                </a:extLst>
              </a:tr>
              <a:tr h="210769">
                <a:tc gridSpan="3">
                  <a:txBody>
                    <a:bodyPr/>
                    <a:lstStyle/>
                    <a:p>
                      <a:pPr indent="0" algn="ctr">
                        <a:lnSpc>
                          <a:spcPct val="95000"/>
                        </a:lnSpc>
                        <a:spcAft>
                          <a:spcPts val="600"/>
                        </a:spcAft>
                        <a:tabLst>
                          <a:tab pos="182880" algn="l"/>
                        </a:tabLst>
                      </a:pPr>
                      <a:r>
                        <a:rPr lang="ru-RU" sz="1400" spc="-5" dirty="0" err="1">
                          <a:effectLst/>
                        </a:rPr>
                        <a:t>Cosine-Similarity</a:t>
                      </a:r>
                      <a:endParaRPr lang="ru-RU" sz="1400" spc="-5" dirty="0">
                        <a:effectLst/>
                        <a:latin typeface="Times New Roman" panose="02020603050405020304" pitchFamily="18" charset="0"/>
                        <a:ea typeface="SimSun" panose="02010600030101010101" pitchFamily="2" charset="-122"/>
                      </a:endParaRPr>
                    </a:p>
                  </a:txBody>
                  <a:tcPr marL="68580" marR="68580" marT="0" marB="0" anchor="ct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679271898"/>
                  </a:ext>
                </a:extLst>
              </a:tr>
              <a:tr h="210769">
                <a:tc>
                  <a:txBody>
                    <a:bodyPr/>
                    <a:lstStyle/>
                    <a:p>
                      <a:pPr indent="0" algn="ctr">
                        <a:lnSpc>
                          <a:spcPct val="95000"/>
                        </a:lnSpc>
                        <a:spcAft>
                          <a:spcPts val="600"/>
                        </a:spcAft>
                        <a:tabLst>
                          <a:tab pos="182880" algn="l"/>
                        </a:tabLst>
                      </a:pPr>
                      <a:r>
                        <a:rPr lang="ru-RU" sz="1400" spc="-5">
                          <a:effectLst/>
                        </a:rPr>
                        <a:t>Pearson</a:t>
                      </a:r>
                      <a:endParaRPr lang="ru-RU" sz="14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indent="0" algn="ctr">
                        <a:lnSpc>
                          <a:spcPct val="95000"/>
                        </a:lnSpc>
                        <a:spcAft>
                          <a:spcPts val="600"/>
                        </a:spcAft>
                        <a:tabLst>
                          <a:tab pos="182880" algn="l"/>
                        </a:tabLst>
                      </a:pPr>
                      <a:r>
                        <a:rPr lang="ru-RU" sz="1400" spc="-5" dirty="0">
                          <a:effectLst/>
                        </a:rPr>
                        <a:t>0,8125</a:t>
                      </a:r>
                      <a:endParaRPr lang="ru-RU" sz="1400" spc="-5"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indent="0" algn="ctr">
                        <a:lnSpc>
                          <a:spcPct val="95000"/>
                        </a:lnSpc>
                        <a:spcAft>
                          <a:spcPts val="600"/>
                        </a:spcAft>
                        <a:tabLst>
                          <a:tab pos="182880" algn="l"/>
                        </a:tabLst>
                      </a:pPr>
                      <a:r>
                        <a:rPr lang="ru-RU" sz="1400" spc="-5" dirty="0">
                          <a:effectLst/>
                        </a:rPr>
                        <a:t>0,8221</a:t>
                      </a:r>
                      <a:endParaRPr lang="ru-RU" sz="1400" spc="-5"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3923394505"/>
                  </a:ext>
                </a:extLst>
              </a:tr>
              <a:tr h="231200">
                <a:tc>
                  <a:txBody>
                    <a:bodyPr/>
                    <a:lstStyle/>
                    <a:p>
                      <a:pPr indent="0" algn="ctr">
                        <a:lnSpc>
                          <a:spcPct val="95000"/>
                        </a:lnSpc>
                        <a:spcAft>
                          <a:spcPts val="600"/>
                        </a:spcAft>
                        <a:tabLst>
                          <a:tab pos="182880" algn="l"/>
                        </a:tabLst>
                      </a:pPr>
                      <a:r>
                        <a:rPr lang="ru-RU" sz="1400" spc="-5" dirty="0" err="1">
                          <a:effectLst/>
                        </a:rPr>
                        <a:t>Spearman</a:t>
                      </a:r>
                      <a:endParaRPr lang="ru-RU" sz="1400" spc="-5"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indent="0" algn="ctr">
                        <a:lnSpc>
                          <a:spcPct val="95000"/>
                        </a:lnSpc>
                        <a:spcAft>
                          <a:spcPts val="600"/>
                        </a:spcAft>
                        <a:tabLst>
                          <a:tab pos="182880" algn="l"/>
                        </a:tabLst>
                      </a:pPr>
                      <a:r>
                        <a:rPr lang="ru-RU" sz="1400" spc="-5">
                          <a:effectLst/>
                        </a:rPr>
                        <a:t>0,8246</a:t>
                      </a:r>
                      <a:endParaRPr lang="ru-RU" sz="14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indent="0" algn="ctr">
                        <a:lnSpc>
                          <a:spcPct val="95000"/>
                        </a:lnSpc>
                        <a:spcAft>
                          <a:spcPts val="600"/>
                        </a:spcAft>
                        <a:tabLst>
                          <a:tab pos="182880" algn="l"/>
                        </a:tabLst>
                      </a:pPr>
                      <a:r>
                        <a:rPr lang="ru-RU" sz="1400" spc="-5" dirty="0">
                          <a:effectLst/>
                        </a:rPr>
                        <a:t>0,8237</a:t>
                      </a:r>
                      <a:endParaRPr lang="ru-RU" sz="1400" spc="-5"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140195617"/>
                  </a:ext>
                </a:extLst>
              </a:tr>
              <a:tr h="210769">
                <a:tc gridSpan="3">
                  <a:txBody>
                    <a:bodyPr/>
                    <a:lstStyle/>
                    <a:p>
                      <a:pPr indent="0" algn="ctr">
                        <a:lnSpc>
                          <a:spcPct val="95000"/>
                        </a:lnSpc>
                        <a:spcAft>
                          <a:spcPts val="600"/>
                        </a:spcAft>
                        <a:tabLst>
                          <a:tab pos="182880" algn="l"/>
                        </a:tabLst>
                      </a:pPr>
                      <a:r>
                        <a:rPr lang="ru-RU" sz="1400" spc="-5">
                          <a:effectLst/>
                        </a:rPr>
                        <a:t>Manhattan-Distance</a:t>
                      </a:r>
                      <a:endParaRPr lang="ru-RU" sz="1400" spc="-5">
                        <a:effectLst/>
                        <a:latin typeface="Times New Roman" panose="02020603050405020304" pitchFamily="18" charset="0"/>
                        <a:ea typeface="SimSun" panose="02010600030101010101" pitchFamily="2" charset="-122"/>
                      </a:endParaRPr>
                    </a:p>
                  </a:txBody>
                  <a:tcPr marL="68580" marR="68580" marT="0" marB="0" anchor="ct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3484864695"/>
                  </a:ext>
                </a:extLst>
              </a:tr>
              <a:tr h="210769">
                <a:tc>
                  <a:txBody>
                    <a:bodyPr/>
                    <a:lstStyle/>
                    <a:p>
                      <a:pPr indent="0" algn="ctr">
                        <a:lnSpc>
                          <a:spcPct val="95000"/>
                        </a:lnSpc>
                        <a:spcAft>
                          <a:spcPts val="600"/>
                        </a:spcAft>
                        <a:tabLst>
                          <a:tab pos="182880" algn="l"/>
                        </a:tabLst>
                      </a:pPr>
                      <a:r>
                        <a:rPr lang="ru-RU" sz="1400" spc="-5">
                          <a:effectLst/>
                        </a:rPr>
                        <a:t>Pearson</a:t>
                      </a:r>
                      <a:endParaRPr lang="ru-RU" sz="14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indent="0" algn="ctr">
                        <a:lnSpc>
                          <a:spcPct val="95000"/>
                        </a:lnSpc>
                        <a:spcAft>
                          <a:spcPts val="600"/>
                        </a:spcAft>
                        <a:tabLst>
                          <a:tab pos="182880" algn="l"/>
                        </a:tabLst>
                      </a:pPr>
                      <a:r>
                        <a:rPr lang="ru-RU" sz="1400" spc="-5">
                          <a:effectLst/>
                        </a:rPr>
                        <a:t>0,8075</a:t>
                      </a:r>
                      <a:endParaRPr lang="ru-RU" sz="14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indent="0" algn="ctr">
                        <a:lnSpc>
                          <a:spcPct val="95000"/>
                        </a:lnSpc>
                        <a:spcAft>
                          <a:spcPts val="600"/>
                        </a:spcAft>
                        <a:tabLst>
                          <a:tab pos="182880" algn="l"/>
                        </a:tabLst>
                      </a:pPr>
                      <a:r>
                        <a:rPr lang="ru-RU" sz="1400" spc="-5">
                          <a:effectLst/>
                        </a:rPr>
                        <a:t>0,8206</a:t>
                      </a:r>
                      <a:endParaRPr lang="ru-RU" sz="1400" spc="-5">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1927029351"/>
                  </a:ext>
                </a:extLst>
              </a:tr>
              <a:tr h="231200">
                <a:tc>
                  <a:txBody>
                    <a:bodyPr/>
                    <a:lstStyle/>
                    <a:p>
                      <a:pPr indent="0" algn="ctr">
                        <a:lnSpc>
                          <a:spcPct val="95000"/>
                        </a:lnSpc>
                        <a:spcAft>
                          <a:spcPts val="600"/>
                        </a:spcAft>
                        <a:tabLst>
                          <a:tab pos="182880" algn="l"/>
                        </a:tabLst>
                      </a:pPr>
                      <a:r>
                        <a:rPr lang="ru-RU" sz="1400" spc="-5">
                          <a:effectLst/>
                        </a:rPr>
                        <a:t>Spearman</a:t>
                      </a:r>
                      <a:endParaRPr lang="ru-RU" sz="14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indent="0" algn="ctr">
                        <a:lnSpc>
                          <a:spcPct val="95000"/>
                        </a:lnSpc>
                        <a:spcAft>
                          <a:spcPts val="600"/>
                        </a:spcAft>
                        <a:tabLst>
                          <a:tab pos="182880" algn="l"/>
                        </a:tabLst>
                      </a:pPr>
                      <a:r>
                        <a:rPr lang="ru-RU" sz="1400" spc="-5">
                          <a:effectLst/>
                        </a:rPr>
                        <a:t>0,8095</a:t>
                      </a:r>
                      <a:endParaRPr lang="ru-RU" sz="14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indent="0" algn="ctr">
                        <a:lnSpc>
                          <a:spcPct val="95000"/>
                        </a:lnSpc>
                        <a:spcAft>
                          <a:spcPts val="600"/>
                        </a:spcAft>
                        <a:tabLst>
                          <a:tab pos="182880" algn="l"/>
                        </a:tabLst>
                      </a:pPr>
                      <a:r>
                        <a:rPr lang="ru-RU" sz="1400" spc="-5">
                          <a:effectLst/>
                        </a:rPr>
                        <a:t>0,8218</a:t>
                      </a:r>
                      <a:endParaRPr lang="ru-RU" sz="1400" spc="-5">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734315572"/>
                  </a:ext>
                </a:extLst>
              </a:tr>
              <a:tr h="210769">
                <a:tc gridSpan="3">
                  <a:txBody>
                    <a:bodyPr/>
                    <a:lstStyle/>
                    <a:p>
                      <a:pPr indent="0" algn="ctr">
                        <a:lnSpc>
                          <a:spcPct val="95000"/>
                        </a:lnSpc>
                        <a:spcAft>
                          <a:spcPts val="600"/>
                        </a:spcAft>
                        <a:tabLst>
                          <a:tab pos="182880" algn="l"/>
                        </a:tabLst>
                      </a:pPr>
                      <a:r>
                        <a:rPr lang="ru-RU" sz="1400" spc="-5">
                          <a:effectLst/>
                        </a:rPr>
                        <a:t>Euclidean-Distance</a:t>
                      </a:r>
                      <a:endParaRPr lang="ru-RU" sz="1400" spc="-5">
                        <a:effectLst/>
                        <a:latin typeface="Times New Roman" panose="02020603050405020304" pitchFamily="18" charset="0"/>
                        <a:ea typeface="SimSun" panose="02010600030101010101" pitchFamily="2" charset="-122"/>
                      </a:endParaRPr>
                    </a:p>
                  </a:txBody>
                  <a:tcPr marL="68580" marR="68580" marT="0" marB="0" anchor="ct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3981472527"/>
                  </a:ext>
                </a:extLst>
              </a:tr>
              <a:tr h="210769">
                <a:tc>
                  <a:txBody>
                    <a:bodyPr/>
                    <a:lstStyle/>
                    <a:p>
                      <a:pPr indent="0" algn="ctr">
                        <a:lnSpc>
                          <a:spcPct val="95000"/>
                        </a:lnSpc>
                        <a:spcAft>
                          <a:spcPts val="600"/>
                        </a:spcAft>
                        <a:tabLst>
                          <a:tab pos="182880" algn="l"/>
                        </a:tabLst>
                      </a:pPr>
                      <a:r>
                        <a:rPr lang="ru-RU" sz="1400" spc="-5">
                          <a:effectLst/>
                        </a:rPr>
                        <a:t>Pearson</a:t>
                      </a:r>
                      <a:endParaRPr lang="ru-RU" sz="14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indent="0" algn="ctr">
                        <a:lnSpc>
                          <a:spcPct val="95000"/>
                        </a:lnSpc>
                        <a:spcAft>
                          <a:spcPts val="600"/>
                        </a:spcAft>
                        <a:tabLst>
                          <a:tab pos="182880" algn="l"/>
                        </a:tabLst>
                      </a:pPr>
                      <a:r>
                        <a:rPr lang="ru-RU" sz="1400" spc="-5">
                          <a:effectLst/>
                        </a:rPr>
                        <a:t>0,8079</a:t>
                      </a:r>
                      <a:endParaRPr lang="ru-RU" sz="14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indent="0" algn="ctr">
                        <a:lnSpc>
                          <a:spcPct val="95000"/>
                        </a:lnSpc>
                        <a:spcAft>
                          <a:spcPts val="600"/>
                        </a:spcAft>
                        <a:tabLst>
                          <a:tab pos="182880" algn="l"/>
                        </a:tabLst>
                      </a:pPr>
                      <a:r>
                        <a:rPr lang="ru-RU" sz="1400" spc="-5">
                          <a:effectLst/>
                        </a:rPr>
                        <a:t>0,8210</a:t>
                      </a:r>
                      <a:endParaRPr lang="ru-RU" sz="1400" spc="-5">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3853496725"/>
                  </a:ext>
                </a:extLst>
              </a:tr>
              <a:tr h="231200">
                <a:tc>
                  <a:txBody>
                    <a:bodyPr/>
                    <a:lstStyle/>
                    <a:p>
                      <a:pPr indent="0" algn="ctr">
                        <a:lnSpc>
                          <a:spcPct val="95000"/>
                        </a:lnSpc>
                        <a:spcAft>
                          <a:spcPts val="600"/>
                        </a:spcAft>
                        <a:tabLst>
                          <a:tab pos="182880" algn="l"/>
                        </a:tabLst>
                      </a:pPr>
                      <a:r>
                        <a:rPr lang="ru-RU" sz="1400" spc="-5">
                          <a:effectLst/>
                        </a:rPr>
                        <a:t>Spearman</a:t>
                      </a:r>
                      <a:endParaRPr lang="ru-RU" sz="14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indent="0" algn="ctr">
                        <a:lnSpc>
                          <a:spcPct val="95000"/>
                        </a:lnSpc>
                        <a:spcAft>
                          <a:spcPts val="600"/>
                        </a:spcAft>
                        <a:tabLst>
                          <a:tab pos="182880" algn="l"/>
                        </a:tabLst>
                      </a:pPr>
                      <a:r>
                        <a:rPr lang="ru-RU" sz="1400" spc="-5" dirty="0">
                          <a:effectLst/>
                        </a:rPr>
                        <a:t>0,8109</a:t>
                      </a:r>
                      <a:endParaRPr lang="ru-RU" sz="1400" spc="-5"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indent="0" algn="ctr">
                        <a:lnSpc>
                          <a:spcPct val="95000"/>
                        </a:lnSpc>
                        <a:spcAft>
                          <a:spcPts val="600"/>
                        </a:spcAft>
                        <a:tabLst>
                          <a:tab pos="182880" algn="l"/>
                        </a:tabLst>
                      </a:pPr>
                      <a:r>
                        <a:rPr lang="ru-RU" sz="1400" spc="-5" dirty="0">
                          <a:effectLst/>
                        </a:rPr>
                        <a:t>0,8227</a:t>
                      </a:r>
                      <a:endParaRPr lang="ru-RU" sz="1400" spc="-5"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421770055"/>
                  </a:ext>
                </a:extLst>
              </a:tr>
              <a:tr h="210769">
                <a:tc gridSpan="3">
                  <a:txBody>
                    <a:bodyPr/>
                    <a:lstStyle/>
                    <a:p>
                      <a:pPr indent="0" algn="ctr">
                        <a:lnSpc>
                          <a:spcPct val="95000"/>
                        </a:lnSpc>
                        <a:spcAft>
                          <a:spcPts val="600"/>
                        </a:spcAft>
                        <a:tabLst>
                          <a:tab pos="182880" algn="l"/>
                        </a:tabLst>
                      </a:pPr>
                      <a:r>
                        <a:rPr lang="ru-RU" sz="1400" spc="-5">
                          <a:effectLst/>
                        </a:rPr>
                        <a:t>Dot-Product-Similarity</a:t>
                      </a:r>
                      <a:endParaRPr lang="ru-RU" sz="1400" spc="-5">
                        <a:effectLst/>
                        <a:latin typeface="Times New Roman" panose="02020603050405020304" pitchFamily="18" charset="0"/>
                        <a:ea typeface="SimSun" panose="02010600030101010101" pitchFamily="2" charset="-122"/>
                      </a:endParaRPr>
                    </a:p>
                  </a:txBody>
                  <a:tcPr marL="68580" marR="68580" marT="0" marB="0" anchor="ct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4017926124"/>
                  </a:ext>
                </a:extLst>
              </a:tr>
              <a:tr h="210769">
                <a:tc>
                  <a:txBody>
                    <a:bodyPr/>
                    <a:lstStyle/>
                    <a:p>
                      <a:pPr indent="0" algn="ctr">
                        <a:lnSpc>
                          <a:spcPct val="95000"/>
                        </a:lnSpc>
                        <a:spcAft>
                          <a:spcPts val="600"/>
                        </a:spcAft>
                        <a:tabLst>
                          <a:tab pos="182880" algn="l"/>
                        </a:tabLst>
                      </a:pPr>
                      <a:r>
                        <a:rPr lang="ru-RU" sz="1400" spc="-5">
                          <a:effectLst/>
                        </a:rPr>
                        <a:t>Pearson</a:t>
                      </a:r>
                      <a:endParaRPr lang="ru-RU" sz="14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indent="0" algn="ctr">
                        <a:lnSpc>
                          <a:spcPct val="95000"/>
                        </a:lnSpc>
                        <a:spcAft>
                          <a:spcPts val="600"/>
                        </a:spcAft>
                        <a:tabLst>
                          <a:tab pos="182880" algn="l"/>
                        </a:tabLst>
                      </a:pPr>
                      <a:r>
                        <a:rPr lang="ru-RU" sz="1400" spc="-5">
                          <a:effectLst/>
                        </a:rPr>
                        <a:t>0,7172</a:t>
                      </a:r>
                      <a:endParaRPr lang="ru-RU" sz="14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indent="0" algn="ctr">
                        <a:lnSpc>
                          <a:spcPct val="95000"/>
                        </a:lnSpc>
                        <a:spcAft>
                          <a:spcPts val="600"/>
                        </a:spcAft>
                        <a:tabLst>
                          <a:tab pos="182880" algn="l"/>
                        </a:tabLst>
                      </a:pPr>
                      <a:r>
                        <a:rPr lang="ru-RU" sz="1400" spc="-5">
                          <a:effectLst/>
                        </a:rPr>
                        <a:t>0,7565</a:t>
                      </a:r>
                      <a:endParaRPr lang="ru-RU" sz="1400" spc="-5">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984005028"/>
                  </a:ext>
                </a:extLst>
              </a:tr>
              <a:tr h="231200">
                <a:tc>
                  <a:txBody>
                    <a:bodyPr/>
                    <a:lstStyle/>
                    <a:p>
                      <a:pPr indent="0" algn="ctr">
                        <a:lnSpc>
                          <a:spcPct val="95000"/>
                        </a:lnSpc>
                        <a:spcAft>
                          <a:spcPts val="600"/>
                        </a:spcAft>
                        <a:tabLst>
                          <a:tab pos="182880" algn="l"/>
                        </a:tabLst>
                      </a:pPr>
                      <a:r>
                        <a:rPr lang="ru-RU" sz="1400" spc="-5">
                          <a:effectLst/>
                        </a:rPr>
                        <a:t>Spearman</a:t>
                      </a:r>
                      <a:endParaRPr lang="ru-RU" sz="1400" spc="-5">
                        <a:effectLst/>
                        <a:latin typeface="Times New Roman" panose="02020603050405020304" pitchFamily="18" charset="0"/>
                        <a:ea typeface="SimSun" panose="02010600030101010101" pitchFamily="2" charset="-122"/>
                      </a:endParaRPr>
                    </a:p>
                  </a:txBody>
                  <a:tcPr marL="68580" marR="68580" marT="0" marB="0" anchor="ctr"/>
                </a:tc>
                <a:tc>
                  <a:txBody>
                    <a:bodyPr/>
                    <a:lstStyle/>
                    <a:p>
                      <a:pPr indent="0" algn="ctr">
                        <a:lnSpc>
                          <a:spcPct val="95000"/>
                        </a:lnSpc>
                        <a:spcAft>
                          <a:spcPts val="600"/>
                        </a:spcAft>
                        <a:tabLst>
                          <a:tab pos="182880" algn="l"/>
                        </a:tabLst>
                      </a:pPr>
                      <a:r>
                        <a:rPr lang="ru-RU" sz="1400" spc="-5" dirty="0">
                          <a:effectLst/>
                        </a:rPr>
                        <a:t>0,6959</a:t>
                      </a:r>
                      <a:endParaRPr lang="ru-RU" sz="1400" spc="-5"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indent="0" algn="ctr">
                        <a:lnSpc>
                          <a:spcPct val="95000"/>
                        </a:lnSpc>
                        <a:spcAft>
                          <a:spcPts val="600"/>
                        </a:spcAft>
                        <a:tabLst>
                          <a:tab pos="182880" algn="l"/>
                        </a:tabLst>
                      </a:pPr>
                      <a:r>
                        <a:rPr lang="ru-RU" sz="1400" spc="-5" dirty="0">
                          <a:effectLst/>
                        </a:rPr>
                        <a:t>0,7360</a:t>
                      </a:r>
                      <a:endParaRPr lang="ru-RU" sz="1400" spc="-5"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2329251088"/>
                  </a:ext>
                </a:extLst>
              </a:tr>
            </a:tbl>
          </a:graphicData>
        </a:graphic>
      </p:graphicFrame>
      <p:sp>
        <p:nvSpPr>
          <p:cNvPr id="20" name="TextBox 19">
            <a:extLst>
              <a:ext uri="{FF2B5EF4-FFF2-40B4-BE49-F238E27FC236}">
                <a16:creationId xmlns:a16="http://schemas.microsoft.com/office/drawing/2014/main" id="{FF9FE294-5A29-4C83-840F-BA56ED18B139}"/>
              </a:ext>
            </a:extLst>
          </p:cNvPr>
          <p:cNvSpPr txBox="1"/>
          <p:nvPr/>
        </p:nvSpPr>
        <p:spPr>
          <a:xfrm>
            <a:off x="303423" y="5067339"/>
            <a:ext cx="11585153" cy="1015663"/>
          </a:xfrm>
          <a:prstGeom prst="rect">
            <a:avLst/>
          </a:prstGeom>
          <a:noFill/>
        </p:spPr>
        <p:txBody>
          <a:bodyPr wrap="square">
            <a:spAutoFit/>
          </a:bodyPr>
          <a:lstStyle/>
          <a:p>
            <a:pPr algn="just"/>
            <a:r>
              <a:rPr lang="en-US" sz="2000" b="1" dirty="0">
                <a:solidFill>
                  <a:srgbClr val="00B050"/>
                </a:solidFill>
              </a:rPr>
              <a:t>Result: </a:t>
            </a:r>
            <a:r>
              <a:rPr lang="en-US" sz="2000" b="1" dirty="0"/>
              <a:t>After fine-tuning, it was found that for the English dataset the parameters remained almost unchanged, however, on the test dataset for Russian and Kazakh languages, the model improved performance for most similarity metrics.</a:t>
            </a:r>
            <a:endParaRPr lang="ru-RU" sz="2000" b="1" dirty="0"/>
          </a:p>
        </p:txBody>
      </p:sp>
      <p:graphicFrame>
        <p:nvGraphicFramePr>
          <p:cNvPr id="23" name="Таблица 22">
            <a:extLst>
              <a:ext uri="{FF2B5EF4-FFF2-40B4-BE49-F238E27FC236}">
                <a16:creationId xmlns:a16="http://schemas.microsoft.com/office/drawing/2014/main" id="{179EB89E-78BF-43DD-9C0E-2CA3957128DD}"/>
              </a:ext>
            </a:extLst>
          </p:cNvPr>
          <p:cNvGraphicFramePr>
            <a:graphicFrameLocks noGrp="1"/>
          </p:cNvGraphicFramePr>
          <p:nvPr>
            <p:extLst>
              <p:ext uri="{D42A27DB-BD31-4B8C-83A1-F6EECF244321}">
                <p14:modId xmlns:p14="http://schemas.microsoft.com/office/powerpoint/2010/main" val="1035683439"/>
              </p:ext>
            </p:extLst>
          </p:nvPr>
        </p:nvGraphicFramePr>
        <p:xfrm>
          <a:off x="8119312" y="2106390"/>
          <a:ext cx="3827081" cy="2946174"/>
        </p:xfrm>
        <a:graphic>
          <a:graphicData uri="http://schemas.openxmlformats.org/drawingml/2006/table">
            <a:tbl>
              <a:tblPr firstRow="1" firstCol="1" bandRow="1">
                <a:tableStyleId>{5C22544A-7EE6-4342-B048-85BDC9FD1C3A}</a:tableStyleId>
              </a:tblPr>
              <a:tblGrid>
                <a:gridCol w="1192180">
                  <a:extLst>
                    <a:ext uri="{9D8B030D-6E8A-4147-A177-3AD203B41FA5}">
                      <a16:colId xmlns:a16="http://schemas.microsoft.com/office/drawing/2014/main" val="3423876154"/>
                    </a:ext>
                  </a:extLst>
                </a:gridCol>
                <a:gridCol w="1433812">
                  <a:extLst>
                    <a:ext uri="{9D8B030D-6E8A-4147-A177-3AD203B41FA5}">
                      <a16:colId xmlns:a16="http://schemas.microsoft.com/office/drawing/2014/main" val="3225220260"/>
                    </a:ext>
                  </a:extLst>
                </a:gridCol>
                <a:gridCol w="1201089">
                  <a:extLst>
                    <a:ext uri="{9D8B030D-6E8A-4147-A177-3AD203B41FA5}">
                      <a16:colId xmlns:a16="http://schemas.microsoft.com/office/drawing/2014/main" val="4254617662"/>
                    </a:ext>
                  </a:extLst>
                </a:gridCol>
              </a:tblGrid>
              <a:tr h="327942">
                <a:tc>
                  <a:txBody>
                    <a:bodyPr/>
                    <a:lstStyle/>
                    <a:p>
                      <a:pPr algn="ctr">
                        <a:lnSpc>
                          <a:spcPct val="107000"/>
                        </a:lnSpc>
                        <a:spcAft>
                          <a:spcPts val="800"/>
                        </a:spcAft>
                      </a:pPr>
                      <a:r>
                        <a:rPr lang="ru-RU" sz="1400" dirty="0" err="1">
                          <a:effectLst/>
                        </a:rPr>
                        <a:t>Metrics</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400" dirty="0">
                          <a:effectLst/>
                        </a:rPr>
                        <a:t>B</a:t>
                      </a:r>
                      <a:r>
                        <a:rPr lang="ru-RU" sz="1400" dirty="0" err="1">
                          <a:effectLst/>
                        </a:rPr>
                        <a:t>efore</a:t>
                      </a:r>
                      <a:r>
                        <a:rPr lang="ru-RU" sz="1400" dirty="0">
                          <a:effectLst/>
                        </a:rPr>
                        <a:t>  </a:t>
                      </a:r>
                      <a:r>
                        <a:rPr lang="ru-RU" sz="1400" dirty="0" err="1">
                          <a:effectLst/>
                        </a:rPr>
                        <a:t>training</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400" dirty="0">
                          <a:effectLst/>
                        </a:rPr>
                        <a:t>A</a:t>
                      </a:r>
                      <a:r>
                        <a:rPr lang="ru-RU" sz="1400" dirty="0" err="1">
                          <a:effectLst/>
                        </a:rPr>
                        <a:t>fter</a:t>
                      </a:r>
                      <a:r>
                        <a:rPr lang="ru-RU" sz="1400" dirty="0">
                          <a:effectLst/>
                        </a:rPr>
                        <a:t> </a:t>
                      </a:r>
                      <a:r>
                        <a:rPr lang="ru-RU" sz="1400" dirty="0" err="1">
                          <a:effectLst/>
                        </a:rPr>
                        <a:t>training</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55951408"/>
                  </a:ext>
                </a:extLst>
              </a:tr>
              <a:tr h="205928">
                <a:tc gridSpan="3">
                  <a:txBody>
                    <a:bodyPr/>
                    <a:lstStyle/>
                    <a:p>
                      <a:pPr algn="ctr">
                        <a:lnSpc>
                          <a:spcPct val="107000"/>
                        </a:lnSpc>
                        <a:spcAft>
                          <a:spcPts val="800"/>
                        </a:spcAft>
                      </a:pPr>
                      <a:r>
                        <a:rPr lang="ru-RU" sz="1400" dirty="0" err="1">
                          <a:effectLst/>
                        </a:rPr>
                        <a:t>Cosine-Similarity</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341596736"/>
                  </a:ext>
                </a:extLst>
              </a:tr>
              <a:tr h="205928">
                <a:tc>
                  <a:txBody>
                    <a:bodyPr/>
                    <a:lstStyle/>
                    <a:p>
                      <a:pPr algn="ctr">
                        <a:lnSpc>
                          <a:spcPct val="107000"/>
                        </a:lnSpc>
                        <a:spcAft>
                          <a:spcPts val="800"/>
                        </a:spcAft>
                      </a:pPr>
                      <a:r>
                        <a:rPr lang="ru-RU" sz="1400" dirty="0" err="1">
                          <a:effectLst/>
                        </a:rPr>
                        <a:t>Pearson</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ru-RU" sz="1400">
                          <a:effectLst/>
                        </a:rPr>
                        <a:t>0.5989</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ru-RU" sz="1400">
                          <a:effectLst/>
                        </a:rPr>
                        <a:t>0.6050</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254634740"/>
                  </a:ext>
                </a:extLst>
              </a:tr>
              <a:tr h="205928">
                <a:tc>
                  <a:txBody>
                    <a:bodyPr/>
                    <a:lstStyle/>
                    <a:p>
                      <a:pPr algn="ctr">
                        <a:lnSpc>
                          <a:spcPct val="107000"/>
                        </a:lnSpc>
                        <a:spcAft>
                          <a:spcPts val="800"/>
                        </a:spcAft>
                      </a:pPr>
                      <a:r>
                        <a:rPr lang="ru-RU" sz="1400" dirty="0" err="1">
                          <a:effectLst/>
                        </a:rPr>
                        <a:t>Spearman</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ru-RU" sz="1400" dirty="0">
                          <a:effectLst/>
                        </a:rPr>
                        <a:t>0.5906</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ru-RU" sz="1400" dirty="0">
                          <a:effectLst/>
                        </a:rPr>
                        <a:t>0.5900</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74213790"/>
                  </a:ext>
                </a:extLst>
              </a:tr>
              <a:tr h="205928">
                <a:tc gridSpan="3">
                  <a:txBody>
                    <a:bodyPr/>
                    <a:lstStyle/>
                    <a:p>
                      <a:pPr algn="ctr">
                        <a:lnSpc>
                          <a:spcPct val="107000"/>
                        </a:lnSpc>
                        <a:spcAft>
                          <a:spcPts val="800"/>
                        </a:spcAft>
                      </a:pPr>
                      <a:r>
                        <a:rPr lang="ru-RU" sz="1400" dirty="0">
                          <a:effectLst/>
                        </a:rPr>
                        <a:t>Manhattan-</a:t>
                      </a:r>
                      <a:r>
                        <a:rPr lang="ru-RU" sz="1400" dirty="0" err="1">
                          <a:effectLst/>
                        </a:rPr>
                        <a:t>Distance</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3753689353"/>
                  </a:ext>
                </a:extLst>
              </a:tr>
              <a:tr h="205928">
                <a:tc>
                  <a:txBody>
                    <a:bodyPr/>
                    <a:lstStyle/>
                    <a:p>
                      <a:pPr algn="ctr">
                        <a:lnSpc>
                          <a:spcPct val="107000"/>
                        </a:lnSpc>
                        <a:spcAft>
                          <a:spcPts val="800"/>
                        </a:spcAft>
                      </a:pPr>
                      <a:r>
                        <a:rPr lang="ru-RU" sz="1400" dirty="0" err="1">
                          <a:effectLst/>
                        </a:rPr>
                        <a:t>Pearson</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ru-RU" sz="1400">
                          <a:effectLst/>
                        </a:rPr>
                        <a:t>0.5512</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ru-RU" sz="1400">
                          <a:effectLst/>
                        </a:rPr>
                        <a:t>0.5720</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44856086"/>
                  </a:ext>
                </a:extLst>
              </a:tr>
              <a:tr h="205928">
                <a:tc>
                  <a:txBody>
                    <a:bodyPr/>
                    <a:lstStyle/>
                    <a:p>
                      <a:pPr algn="ctr">
                        <a:lnSpc>
                          <a:spcPct val="107000"/>
                        </a:lnSpc>
                        <a:spcAft>
                          <a:spcPts val="800"/>
                        </a:spcAft>
                      </a:pPr>
                      <a:r>
                        <a:rPr lang="ru-RU" sz="1400">
                          <a:effectLst/>
                        </a:rPr>
                        <a:t>Spearman</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ru-RU" sz="1400" dirty="0">
                          <a:effectLst/>
                        </a:rPr>
                        <a:t>0.5419</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ru-RU" sz="1400" dirty="0">
                          <a:effectLst/>
                        </a:rPr>
                        <a:t>0.5665</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26600068"/>
                  </a:ext>
                </a:extLst>
              </a:tr>
              <a:tr h="205928">
                <a:tc gridSpan="3">
                  <a:txBody>
                    <a:bodyPr/>
                    <a:lstStyle/>
                    <a:p>
                      <a:pPr algn="ctr">
                        <a:lnSpc>
                          <a:spcPct val="107000"/>
                        </a:lnSpc>
                        <a:spcAft>
                          <a:spcPts val="800"/>
                        </a:spcAft>
                      </a:pPr>
                      <a:r>
                        <a:rPr lang="ru-RU" sz="1400" dirty="0" err="1">
                          <a:effectLst/>
                        </a:rPr>
                        <a:t>Euclidean-Distance</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1287445605"/>
                  </a:ext>
                </a:extLst>
              </a:tr>
              <a:tr h="205928">
                <a:tc>
                  <a:txBody>
                    <a:bodyPr/>
                    <a:lstStyle/>
                    <a:p>
                      <a:pPr algn="ctr">
                        <a:lnSpc>
                          <a:spcPct val="107000"/>
                        </a:lnSpc>
                        <a:spcAft>
                          <a:spcPts val="800"/>
                        </a:spcAft>
                      </a:pPr>
                      <a:r>
                        <a:rPr lang="ru-RU" sz="1400">
                          <a:effectLst/>
                        </a:rPr>
                        <a:t>Pearson</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ru-RU" sz="1400">
                          <a:effectLst/>
                        </a:rPr>
                        <a:t>0.5504</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ru-RU" sz="1400">
                          <a:effectLst/>
                        </a:rPr>
                        <a:t>0.5710</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17127966"/>
                  </a:ext>
                </a:extLst>
              </a:tr>
              <a:tr h="205928">
                <a:tc>
                  <a:txBody>
                    <a:bodyPr/>
                    <a:lstStyle/>
                    <a:p>
                      <a:pPr algn="ctr">
                        <a:lnSpc>
                          <a:spcPct val="107000"/>
                        </a:lnSpc>
                        <a:spcAft>
                          <a:spcPts val="800"/>
                        </a:spcAft>
                      </a:pPr>
                      <a:r>
                        <a:rPr lang="ru-RU" sz="1400">
                          <a:effectLst/>
                        </a:rPr>
                        <a:t>Spearman</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ru-RU" sz="1400" dirty="0">
                          <a:effectLst/>
                        </a:rPr>
                        <a:t>0.5421</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ru-RU" sz="1400" dirty="0">
                          <a:effectLst/>
                        </a:rPr>
                        <a:t>0.5662</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18026616"/>
                  </a:ext>
                </a:extLst>
              </a:tr>
              <a:tr h="205928">
                <a:tc gridSpan="3">
                  <a:txBody>
                    <a:bodyPr/>
                    <a:lstStyle/>
                    <a:p>
                      <a:pPr algn="ctr">
                        <a:lnSpc>
                          <a:spcPct val="107000"/>
                        </a:lnSpc>
                        <a:spcAft>
                          <a:spcPts val="800"/>
                        </a:spcAft>
                      </a:pPr>
                      <a:r>
                        <a:rPr lang="ru-RU" sz="1400" dirty="0" err="1">
                          <a:effectLst/>
                        </a:rPr>
                        <a:t>Dot</a:t>
                      </a:r>
                      <a:r>
                        <a:rPr lang="ru-RU" sz="1400" dirty="0">
                          <a:effectLst/>
                        </a:rPr>
                        <a:t>-Product-</a:t>
                      </a:r>
                      <a:r>
                        <a:rPr lang="ru-RU" sz="1400" dirty="0" err="1">
                          <a:effectLst/>
                        </a:rPr>
                        <a:t>Similarity</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938419734"/>
                  </a:ext>
                </a:extLst>
              </a:tr>
              <a:tr h="205928">
                <a:tc>
                  <a:txBody>
                    <a:bodyPr/>
                    <a:lstStyle/>
                    <a:p>
                      <a:pPr algn="ctr">
                        <a:lnSpc>
                          <a:spcPct val="107000"/>
                        </a:lnSpc>
                        <a:spcAft>
                          <a:spcPts val="800"/>
                        </a:spcAft>
                      </a:pPr>
                      <a:r>
                        <a:rPr lang="ru-RU" sz="1400">
                          <a:effectLst/>
                        </a:rPr>
                        <a:t>Pearson</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ru-RU" sz="1400">
                          <a:effectLst/>
                        </a:rPr>
                        <a:t>0.4487</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ru-RU" sz="1400">
                          <a:effectLst/>
                        </a:rPr>
                        <a:t>0.4912</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48640153"/>
                  </a:ext>
                </a:extLst>
              </a:tr>
              <a:tr h="205928">
                <a:tc>
                  <a:txBody>
                    <a:bodyPr/>
                    <a:lstStyle/>
                    <a:p>
                      <a:pPr algn="ctr">
                        <a:lnSpc>
                          <a:spcPct val="107000"/>
                        </a:lnSpc>
                        <a:spcAft>
                          <a:spcPts val="800"/>
                        </a:spcAft>
                      </a:pPr>
                      <a:r>
                        <a:rPr lang="ru-RU" sz="1400" dirty="0" err="1">
                          <a:effectLst/>
                        </a:rPr>
                        <a:t>Spearman</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ru-RU" sz="1400" dirty="0">
                          <a:effectLst/>
                        </a:rPr>
                        <a:t>0.4308</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ru-RU" sz="1400" dirty="0">
                          <a:effectLst/>
                        </a:rPr>
                        <a:t>0.4773</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6607008"/>
                  </a:ext>
                </a:extLst>
              </a:tr>
            </a:tbl>
          </a:graphicData>
        </a:graphic>
      </p:graphicFrame>
    </p:spTree>
    <p:extLst>
      <p:ext uri="{BB962C8B-B14F-4D97-AF65-F5344CB8AC3E}">
        <p14:creationId xmlns:p14="http://schemas.microsoft.com/office/powerpoint/2010/main" val="2134871457"/>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4932</TotalTime>
  <Words>2744</Words>
  <Application>Microsoft Office PowerPoint</Application>
  <PresentationFormat>Широкоэкранный</PresentationFormat>
  <Paragraphs>315</Paragraphs>
  <Slides>17</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17</vt:i4>
      </vt:variant>
    </vt:vector>
  </HeadingPairs>
  <TitlesOfParts>
    <vt:vector size="22" baseType="lpstr">
      <vt:lpstr>Arial</vt:lpstr>
      <vt:lpstr>Calibri</vt:lpstr>
      <vt:lpstr>Calibri Light</vt:lpstr>
      <vt:lpstr>Times New Roman</vt:lpstr>
      <vt:lpstr>Custom Design</vt:lpstr>
      <vt:lpstr>UBMK’24</vt:lpstr>
      <vt:lpstr>Introduction</vt:lpstr>
      <vt:lpstr>Methodology</vt:lpstr>
      <vt:lpstr>Brief description of the Sentence Transformers model</vt:lpstr>
      <vt:lpstr>Experimental settings for fine-tuning Sentence Transformers</vt:lpstr>
      <vt:lpstr>Experimental settings for fine-tuning Sentence Transformers</vt:lpstr>
      <vt:lpstr>Experimental settings for fine-tuning Sentence Transformers</vt:lpstr>
      <vt:lpstr>Experimental settings for fine-tuning Sentence Transformers</vt:lpstr>
      <vt:lpstr>Fine-Tuning Sentence Transformers: Results</vt:lpstr>
      <vt:lpstr>Experimental settings for clastering</vt:lpstr>
      <vt:lpstr>Clustering: Results</vt:lpstr>
      <vt:lpstr>T-SNE visualization of agglomerative clustering results before and after finetuning: the concentration on the left from inaccurate clusters and single skills has disappeared. </vt:lpstr>
      <vt:lpstr>Clustering: Results</vt:lpstr>
      <vt:lpstr>Discussion</vt:lpstr>
      <vt:lpstr>Conclusions and Future Research</vt:lpstr>
      <vt:lpstr>References</vt:lpstr>
      <vt:lpstr>Thank you for your attention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subject/>
  <dc:creator>ŞEREF SAĞIROĞLU</dc:creator>
  <cp:keywords/>
  <dc:description/>
  <cp:lastModifiedBy>Professional</cp:lastModifiedBy>
  <cp:revision>290</cp:revision>
  <dcterms:created xsi:type="dcterms:W3CDTF">2018-08-12T18:31:45Z</dcterms:created>
  <dcterms:modified xsi:type="dcterms:W3CDTF">2024-10-10T05:23:28Z</dcterms:modified>
  <cp:category/>
</cp:coreProperties>
</file>