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vml" ContentType="application/vnd.openxmlformats-officedocument.vmlDrawing"/>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60" r:id="rId3"/>
    <p:sldId id="261" r:id="rId4"/>
    <p:sldId id="271" r:id="rId5"/>
    <p:sldId id="262" r:id="rId6"/>
    <p:sldId id="269" r:id="rId7"/>
    <p:sldId id="270" r:id="rId8"/>
    <p:sldId id="263" r:id="rId9"/>
    <p:sldId id="264" r:id="rId10"/>
    <p:sldId id="272" r:id="rId11"/>
    <p:sldId id="265" r:id="rId12"/>
    <p:sldId id="266" r:id="rId13"/>
    <p:sldId id="267" r:id="rId14"/>
    <p:sldId id="273" r:id="rId15"/>
  </p:sldIdLst>
  <p:sldSz cx="12192000" cy="6858000"/>
  <p:notesSz cx="6858000" cy="9144000"/>
  <p:defaultText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4" autoAdjust="0"/>
    <p:restoredTop sz="94660"/>
  </p:normalViewPr>
  <p:slideViewPr>
    <p:cSldViewPr snapToGrid="0">
      <p:cViewPr>
        <p:scale>
          <a:sx n="75" d="100"/>
          <a:sy n="75" d="100"/>
        </p:scale>
        <p:origin x="701" y="11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emf"/><Relationship Id="rId1" Type="http://schemas.openxmlformats.org/officeDocument/2006/relationships/image" Target="../media/image9.emf"/><Relationship Id="rId4" Type="http://schemas.openxmlformats.org/officeDocument/2006/relationships/image" Target="../media/image12.e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Unvan 1"/>
          <p:cNvSpPr>
            <a:spLocks noGrp="1"/>
          </p:cNvSpPr>
          <p:nvPr>
            <p:ph type="ctrTitle"/>
          </p:nvPr>
        </p:nvSpPr>
        <p:spPr>
          <a:xfrm>
            <a:off x="1524000" y="1122363"/>
            <a:ext cx="9144000" cy="2387600"/>
          </a:xfrm>
        </p:spPr>
        <p:txBody>
          <a:bodyPr anchor="b"/>
          <a:lstStyle>
            <a:lvl1pPr algn="ctr">
              <a:defRPr sz="6000"/>
            </a:lvl1pPr>
          </a:lstStyle>
          <a:p>
            <a:r>
              <a:rPr lang="tr-TR"/>
              <a:t>Asıl başlık stili için tıklatın</a:t>
            </a:r>
          </a:p>
        </p:txBody>
      </p:sp>
      <p:sp>
        <p:nvSpPr>
          <p:cNvPr id="3" name="Alt Başlık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tr-TR"/>
              <a:t>Asıl alt başlık stilini düzenlemek için tıklayın</a:t>
            </a:r>
          </a:p>
        </p:txBody>
      </p:sp>
      <p:sp>
        <p:nvSpPr>
          <p:cNvPr id="4" name="Veri Yer Tutucusu 3"/>
          <p:cNvSpPr>
            <a:spLocks noGrp="1"/>
          </p:cNvSpPr>
          <p:nvPr>
            <p:ph type="dt" sz="half" idx="10"/>
          </p:nvPr>
        </p:nvSpPr>
        <p:spPr/>
        <p:txBody>
          <a:bodyPr/>
          <a:lstStyle/>
          <a:p>
            <a:fld id="{0D805FCE-8234-4270-B37E-3E0B7801D4A4}" type="datetimeFigureOut">
              <a:rPr lang="tr-TR" smtClean="0"/>
              <a:t>31.08.2025</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35ECC6B7-975A-4C9E-8988-1A9AB3978807}" type="slidenum">
              <a:rPr lang="tr-TR" smtClean="0"/>
              <a:t>‹#›</a:t>
            </a:fld>
            <a:endParaRPr lang="tr-TR"/>
          </a:p>
        </p:txBody>
      </p:sp>
    </p:spTree>
    <p:extLst>
      <p:ext uri="{BB962C8B-B14F-4D97-AF65-F5344CB8AC3E}">
        <p14:creationId xmlns:p14="http://schemas.microsoft.com/office/powerpoint/2010/main" val="9160640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a:t>Asıl başlık stili için tıklatın</a:t>
            </a:r>
          </a:p>
        </p:txBody>
      </p:sp>
      <p:sp>
        <p:nvSpPr>
          <p:cNvPr id="3" name="Dikey Metin Yer Tutucusu 2"/>
          <p:cNvSpPr>
            <a:spLocks noGrp="1"/>
          </p:cNvSpPr>
          <p:nvPr>
            <p:ph type="body" orient="vert" idx="1"/>
          </p:nvPr>
        </p:nvSpPr>
        <p:spPr/>
        <p:txBody>
          <a:bodyPr vert="eaVert"/>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10"/>
          </p:nvPr>
        </p:nvSpPr>
        <p:spPr/>
        <p:txBody>
          <a:bodyPr/>
          <a:lstStyle/>
          <a:p>
            <a:fld id="{0D805FCE-8234-4270-B37E-3E0B7801D4A4}" type="datetimeFigureOut">
              <a:rPr lang="tr-TR" smtClean="0"/>
              <a:t>31.08.2025</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35ECC6B7-975A-4C9E-8988-1A9AB3978807}" type="slidenum">
              <a:rPr lang="tr-TR" smtClean="0"/>
              <a:t>‹#›</a:t>
            </a:fld>
            <a:endParaRPr lang="tr-TR"/>
          </a:p>
        </p:txBody>
      </p:sp>
    </p:spTree>
    <p:extLst>
      <p:ext uri="{BB962C8B-B14F-4D97-AF65-F5344CB8AC3E}">
        <p14:creationId xmlns:p14="http://schemas.microsoft.com/office/powerpoint/2010/main" val="12663956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Dikey Başlık 1"/>
          <p:cNvSpPr>
            <a:spLocks noGrp="1"/>
          </p:cNvSpPr>
          <p:nvPr>
            <p:ph type="title" orient="vert"/>
          </p:nvPr>
        </p:nvSpPr>
        <p:spPr>
          <a:xfrm>
            <a:off x="8724900" y="365125"/>
            <a:ext cx="2628900" cy="5811838"/>
          </a:xfrm>
        </p:spPr>
        <p:txBody>
          <a:bodyPr vert="eaVert"/>
          <a:lstStyle/>
          <a:p>
            <a:r>
              <a:rPr lang="tr-TR"/>
              <a:t>Asıl başlık stili için tıklatın</a:t>
            </a:r>
          </a:p>
        </p:txBody>
      </p:sp>
      <p:sp>
        <p:nvSpPr>
          <p:cNvPr id="3" name="Dikey Metin Yer Tutucusu 2"/>
          <p:cNvSpPr>
            <a:spLocks noGrp="1"/>
          </p:cNvSpPr>
          <p:nvPr>
            <p:ph type="body" orient="vert" idx="1"/>
          </p:nvPr>
        </p:nvSpPr>
        <p:spPr>
          <a:xfrm>
            <a:off x="838200" y="365125"/>
            <a:ext cx="7734300" cy="5811838"/>
          </a:xfrm>
        </p:spPr>
        <p:txBody>
          <a:bodyPr vert="eaVert"/>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10"/>
          </p:nvPr>
        </p:nvSpPr>
        <p:spPr/>
        <p:txBody>
          <a:bodyPr/>
          <a:lstStyle/>
          <a:p>
            <a:fld id="{0D805FCE-8234-4270-B37E-3E0B7801D4A4}" type="datetimeFigureOut">
              <a:rPr lang="tr-TR" smtClean="0"/>
              <a:t>31.08.2025</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35ECC6B7-975A-4C9E-8988-1A9AB3978807}" type="slidenum">
              <a:rPr lang="tr-TR" smtClean="0"/>
              <a:t>‹#›</a:t>
            </a:fld>
            <a:endParaRPr lang="tr-TR"/>
          </a:p>
        </p:txBody>
      </p:sp>
    </p:spTree>
    <p:extLst>
      <p:ext uri="{BB962C8B-B14F-4D97-AF65-F5344CB8AC3E}">
        <p14:creationId xmlns:p14="http://schemas.microsoft.com/office/powerpoint/2010/main" val="30266806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a:t>Asıl başlık stili için tıklatın</a:t>
            </a:r>
          </a:p>
        </p:txBody>
      </p:sp>
      <p:sp>
        <p:nvSpPr>
          <p:cNvPr id="3" name="İçerik Yer Tutucusu 2"/>
          <p:cNvSpPr>
            <a:spLocks noGrp="1"/>
          </p:cNvSpPr>
          <p:nvPr>
            <p:ph idx="1"/>
          </p:nvPr>
        </p:nvSpPr>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10"/>
          </p:nvPr>
        </p:nvSpPr>
        <p:spPr/>
        <p:txBody>
          <a:bodyPr/>
          <a:lstStyle/>
          <a:p>
            <a:fld id="{0D805FCE-8234-4270-B37E-3E0B7801D4A4}" type="datetimeFigureOut">
              <a:rPr lang="tr-TR" smtClean="0"/>
              <a:t>31.08.2025</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35ECC6B7-975A-4C9E-8988-1A9AB3978807}" type="slidenum">
              <a:rPr lang="tr-TR" smtClean="0"/>
              <a:t>‹#›</a:t>
            </a:fld>
            <a:endParaRPr lang="tr-TR"/>
          </a:p>
        </p:txBody>
      </p:sp>
    </p:spTree>
    <p:extLst>
      <p:ext uri="{BB962C8B-B14F-4D97-AF65-F5344CB8AC3E}">
        <p14:creationId xmlns:p14="http://schemas.microsoft.com/office/powerpoint/2010/main" val="14550023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bilgisi">
    <p:spTree>
      <p:nvGrpSpPr>
        <p:cNvPr id="1" name=""/>
        <p:cNvGrpSpPr/>
        <p:nvPr/>
      </p:nvGrpSpPr>
      <p:grpSpPr>
        <a:xfrm>
          <a:off x="0" y="0"/>
          <a:ext cx="0" cy="0"/>
          <a:chOff x="0" y="0"/>
          <a:chExt cx="0" cy="0"/>
        </a:xfrm>
      </p:grpSpPr>
      <p:sp>
        <p:nvSpPr>
          <p:cNvPr id="2" name="Unvan 1"/>
          <p:cNvSpPr>
            <a:spLocks noGrp="1"/>
          </p:cNvSpPr>
          <p:nvPr>
            <p:ph type="title"/>
          </p:nvPr>
        </p:nvSpPr>
        <p:spPr>
          <a:xfrm>
            <a:off x="831850" y="1709738"/>
            <a:ext cx="10515600" cy="2852737"/>
          </a:xfrm>
        </p:spPr>
        <p:txBody>
          <a:bodyPr anchor="b"/>
          <a:lstStyle>
            <a:lvl1pPr>
              <a:defRPr sz="6000"/>
            </a:lvl1pPr>
          </a:lstStyle>
          <a:p>
            <a:r>
              <a:rPr lang="tr-TR"/>
              <a:t>Asıl başlık stili için tıklatın</a:t>
            </a:r>
          </a:p>
        </p:txBody>
      </p:sp>
      <p:sp>
        <p:nvSpPr>
          <p:cNvPr id="3" name="Metin Yer Tutucusu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tr-TR"/>
              <a:t>Asıl metin stillerini düzenle</a:t>
            </a:r>
          </a:p>
        </p:txBody>
      </p:sp>
      <p:sp>
        <p:nvSpPr>
          <p:cNvPr id="4" name="Veri Yer Tutucusu 3"/>
          <p:cNvSpPr>
            <a:spLocks noGrp="1"/>
          </p:cNvSpPr>
          <p:nvPr>
            <p:ph type="dt" sz="half" idx="10"/>
          </p:nvPr>
        </p:nvSpPr>
        <p:spPr/>
        <p:txBody>
          <a:bodyPr/>
          <a:lstStyle/>
          <a:p>
            <a:fld id="{0D805FCE-8234-4270-B37E-3E0B7801D4A4}" type="datetimeFigureOut">
              <a:rPr lang="tr-TR" smtClean="0"/>
              <a:t>31.08.2025</a:t>
            </a:fld>
            <a:endParaRPr lang="tr-TR"/>
          </a:p>
        </p:txBody>
      </p:sp>
      <p:sp>
        <p:nvSpPr>
          <p:cNvPr id="5" name="Altbilgi Yer Tutucusu 4"/>
          <p:cNvSpPr>
            <a:spLocks noGrp="1"/>
          </p:cNvSpPr>
          <p:nvPr>
            <p:ph type="ftr" sz="quarter" idx="11"/>
          </p:nvPr>
        </p:nvSpPr>
        <p:spPr/>
        <p:txBody>
          <a:bodyPr/>
          <a:lstStyle/>
          <a:p>
            <a:endParaRPr lang="tr-TR"/>
          </a:p>
        </p:txBody>
      </p:sp>
      <p:sp>
        <p:nvSpPr>
          <p:cNvPr id="6" name="Slayt Numarası Yer Tutucusu 5"/>
          <p:cNvSpPr>
            <a:spLocks noGrp="1"/>
          </p:cNvSpPr>
          <p:nvPr>
            <p:ph type="sldNum" sz="quarter" idx="12"/>
          </p:nvPr>
        </p:nvSpPr>
        <p:spPr/>
        <p:txBody>
          <a:bodyPr/>
          <a:lstStyle/>
          <a:p>
            <a:fld id="{35ECC6B7-975A-4C9E-8988-1A9AB3978807}" type="slidenum">
              <a:rPr lang="tr-TR" smtClean="0"/>
              <a:t>‹#›</a:t>
            </a:fld>
            <a:endParaRPr lang="tr-TR"/>
          </a:p>
        </p:txBody>
      </p:sp>
    </p:spTree>
    <p:extLst>
      <p:ext uri="{BB962C8B-B14F-4D97-AF65-F5344CB8AC3E}">
        <p14:creationId xmlns:p14="http://schemas.microsoft.com/office/powerpoint/2010/main" val="25280055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a:t>Asıl başlık stili için tıklatın</a:t>
            </a:r>
          </a:p>
        </p:txBody>
      </p:sp>
      <p:sp>
        <p:nvSpPr>
          <p:cNvPr id="3" name="İçerik Yer Tutucusu 2"/>
          <p:cNvSpPr>
            <a:spLocks noGrp="1"/>
          </p:cNvSpPr>
          <p:nvPr>
            <p:ph sz="half" idx="1"/>
          </p:nvPr>
        </p:nvSpPr>
        <p:spPr>
          <a:xfrm>
            <a:off x="838200" y="1825625"/>
            <a:ext cx="5181600" cy="4351338"/>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4" name="İçerik Yer Tutucusu 3"/>
          <p:cNvSpPr>
            <a:spLocks noGrp="1"/>
          </p:cNvSpPr>
          <p:nvPr>
            <p:ph sz="half" idx="2"/>
          </p:nvPr>
        </p:nvSpPr>
        <p:spPr>
          <a:xfrm>
            <a:off x="6172200" y="1825625"/>
            <a:ext cx="5181600" cy="4351338"/>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5" name="Veri Yer Tutucusu 4"/>
          <p:cNvSpPr>
            <a:spLocks noGrp="1"/>
          </p:cNvSpPr>
          <p:nvPr>
            <p:ph type="dt" sz="half" idx="10"/>
          </p:nvPr>
        </p:nvSpPr>
        <p:spPr/>
        <p:txBody>
          <a:bodyPr/>
          <a:lstStyle/>
          <a:p>
            <a:fld id="{0D805FCE-8234-4270-B37E-3E0B7801D4A4}" type="datetimeFigureOut">
              <a:rPr lang="tr-TR" smtClean="0"/>
              <a:t>31.08.2025</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35ECC6B7-975A-4C9E-8988-1A9AB3978807}" type="slidenum">
              <a:rPr lang="tr-TR" smtClean="0"/>
              <a:t>‹#›</a:t>
            </a:fld>
            <a:endParaRPr lang="tr-TR"/>
          </a:p>
        </p:txBody>
      </p:sp>
    </p:spTree>
    <p:extLst>
      <p:ext uri="{BB962C8B-B14F-4D97-AF65-F5344CB8AC3E}">
        <p14:creationId xmlns:p14="http://schemas.microsoft.com/office/powerpoint/2010/main" val="7866106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Unvan 1"/>
          <p:cNvSpPr>
            <a:spLocks noGrp="1"/>
          </p:cNvSpPr>
          <p:nvPr>
            <p:ph type="title"/>
          </p:nvPr>
        </p:nvSpPr>
        <p:spPr>
          <a:xfrm>
            <a:off x="839788" y="365125"/>
            <a:ext cx="10515600" cy="1325563"/>
          </a:xfrm>
        </p:spPr>
        <p:txBody>
          <a:bodyPr/>
          <a:lstStyle/>
          <a:p>
            <a:r>
              <a:rPr lang="tr-TR"/>
              <a:t>Asıl başlık stili için tıklatın</a:t>
            </a:r>
          </a:p>
        </p:txBody>
      </p:sp>
      <p:sp>
        <p:nvSpPr>
          <p:cNvPr id="3" name="Metin Yer Tutucusu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4" name="İçerik Yer Tutucusu 3"/>
          <p:cNvSpPr>
            <a:spLocks noGrp="1"/>
          </p:cNvSpPr>
          <p:nvPr>
            <p:ph sz="half" idx="2"/>
          </p:nvPr>
        </p:nvSpPr>
        <p:spPr>
          <a:xfrm>
            <a:off x="839788" y="2505075"/>
            <a:ext cx="5157787" cy="3684588"/>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5" name="Metin Yer Tutucusu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tr-TR"/>
              <a:t>Asıl metin stillerini düzenle</a:t>
            </a:r>
          </a:p>
        </p:txBody>
      </p:sp>
      <p:sp>
        <p:nvSpPr>
          <p:cNvPr id="6" name="İçerik Yer Tutucusu 5"/>
          <p:cNvSpPr>
            <a:spLocks noGrp="1"/>
          </p:cNvSpPr>
          <p:nvPr>
            <p:ph sz="quarter" idx="4"/>
          </p:nvPr>
        </p:nvSpPr>
        <p:spPr>
          <a:xfrm>
            <a:off x="6172200" y="2505075"/>
            <a:ext cx="5183188" cy="3684588"/>
          </a:xfrm>
        </p:spPr>
        <p:txBody>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7" name="Veri Yer Tutucusu 6"/>
          <p:cNvSpPr>
            <a:spLocks noGrp="1"/>
          </p:cNvSpPr>
          <p:nvPr>
            <p:ph type="dt" sz="half" idx="10"/>
          </p:nvPr>
        </p:nvSpPr>
        <p:spPr/>
        <p:txBody>
          <a:bodyPr/>
          <a:lstStyle/>
          <a:p>
            <a:fld id="{0D805FCE-8234-4270-B37E-3E0B7801D4A4}" type="datetimeFigureOut">
              <a:rPr lang="tr-TR" smtClean="0"/>
              <a:t>31.08.2025</a:t>
            </a:fld>
            <a:endParaRPr lang="tr-TR"/>
          </a:p>
        </p:txBody>
      </p:sp>
      <p:sp>
        <p:nvSpPr>
          <p:cNvPr id="8" name="Altbilgi Yer Tutucusu 7"/>
          <p:cNvSpPr>
            <a:spLocks noGrp="1"/>
          </p:cNvSpPr>
          <p:nvPr>
            <p:ph type="ftr" sz="quarter" idx="11"/>
          </p:nvPr>
        </p:nvSpPr>
        <p:spPr/>
        <p:txBody>
          <a:bodyPr/>
          <a:lstStyle/>
          <a:p>
            <a:endParaRPr lang="tr-TR"/>
          </a:p>
        </p:txBody>
      </p:sp>
      <p:sp>
        <p:nvSpPr>
          <p:cNvPr id="9" name="Slayt Numarası Yer Tutucusu 8"/>
          <p:cNvSpPr>
            <a:spLocks noGrp="1"/>
          </p:cNvSpPr>
          <p:nvPr>
            <p:ph type="sldNum" sz="quarter" idx="12"/>
          </p:nvPr>
        </p:nvSpPr>
        <p:spPr/>
        <p:txBody>
          <a:bodyPr/>
          <a:lstStyle/>
          <a:p>
            <a:fld id="{35ECC6B7-975A-4C9E-8988-1A9AB3978807}" type="slidenum">
              <a:rPr lang="tr-TR" smtClean="0"/>
              <a:t>‹#›</a:t>
            </a:fld>
            <a:endParaRPr lang="tr-TR"/>
          </a:p>
        </p:txBody>
      </p:sp>
    </p:spTree>
    <p:extLst>
      <p:ext uri="{BB962C8B-B14F-4D97-AF65-F5344CB8AC3E}">
        <p14:creationId xmlns:p14="http://schemas.microsoft.com/office/powerpoint/2010/main" val="33074698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a:t>Asıl başlık stili için tıklatın</a:t>
            </a:r>
          </a:p>
        </p:txBody>
      </p:sp>
      <p:sp>
        <p:nvSpPr>
          <p:cNvPr id="3" name="Veri Yer Tutucusu 2"/>
          <p:cNvSpPr>
            <a:spLocks noGrp="1"/>
          </p:cNvSpPr>
          <p:nvPr>
            <p:ph type="dt" sz="half" idx="10"/>
          </p:nvPr>
        </p:nvSpPr>
        <p:spPr/>
        <p:txBody>
          <a:bodyPr/>
          <a:lstStyle/>
          <a:p>
            <a:fld id="{0D805FCE-8234-4270-B37E-3E0B7801D4A4}" type="datetimeFigureOut">
              <a:rPr lang="tr-TR" smtClean="0"/>
              <a:t>31.08.2025</a:t>
            </a:fld>
            <a:endParaRPr lang="tr-TR"/>
          </a:p>
        </p:txBody>
      </p:sp>
      <p:sp>
        <p:nvSpPr>
          <p:cNvPr id="4" name="Altbilgi Yer Tutucusu 3"/>
          <p:cNvSpPr>
            <a:spLocks noGrp="1"/>
          </p:cNvSpPr>
          <p:nvPr>
            <p:ph type="ftr" sz="quarter" idx="11"/>
          </p:nvPr>
        </p:nvSpPr>
        <p:spPr/>
        <p:txBody>
          <a:bodyPr/>
          <a:lstStyle/>
          <a:p>
            <a:endParaRPr lang="tr-TR"/>
          </a:p>
        </p:txBody>
      </p:sp>
      <p:sp>
        <p:nvSpPr>
          <p:cNvPr id="5" name="Slayt Numarası Yer Tutucusu 4"/>
          <p:cNvSpPr>
            <a:spLocks noGrp="1"/>
          </p:cNvSpPr>
          <p:nvPr>
            <p:ph type="sldNum" sz="quarter" idx="12"/>
          </p:nvPr>
        </p:nvSpPr>
        <p:spPr/>
        <p:txBody>
          <a:bodyPr/>
          <a:lstStyle/>
          <a:p>
            <a:fld id="{35ECC6B7-975A-4C9E-8988-1A9AB3978807}" type="slidenum">
              <a:rPr lang="tr-TR" smtClean="0"/>
              <a:t>‹#›</a:t>
            </a:fld>
            <a:endParaRPr lang="tr-TR"/>
          </a:p>
        </p:txBody>
      </p:sp>
    </p:spTree>
    <p:extLst>
      <p:ext uri="{BB962C8B-B14F-4D97-AF65-F5344CB8AC3E}">
        <p14:creationId xmlns:p14="http://schemas.microsoft.com/office/powerpoint/2010/main" val="19418530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2" name="Veri Yer Tutucusu 1"/>
          <p:cNvSpPr>
            <a:spLocks noGrp="1"/>
          </p:cNvSpPr>
          <p:nvPr>
            <p:ph type="dt" sz="half" idx="10"/>
          </p:nvPr>
        </p:nvSpPr>
        <p:spPr/>
        <p:txBody>
          <a:bodyPr/>
          <a:lstStyle/>
          <a:p>
            <a:fld id="{0D805FCE-8234-4270-B37E-3E0B7801D4A4}" type="datetimeFigureOut">
              <a:rPr lang="tr-TR" smtClean="0"/>
              <a:t>31.08.2025</a:t>
            </a:fld>
            <a:endParaRPr lang="tr-TR"/>
          </a:p>
        </p:txBody>
      </p:sp>
      <p:sp>
        <p:nvSpPr>
          <p:cNvPr id="3" name="Altbilgi Yer Tutucusu 2"/>
          <p:cNvSpPr>
            <a:spLocks noGrp="1"/>
          </p:cNvSpPr>
          <p:nvPr>
            <p:ph type="ftr" sz="quarter" idx="11"/>
          </p:nvPr>
        </p:nvSpPr>
        <p:spPr/>
        <p:txBody>
          <a:bodyPr/>
          <a:lstStyle/>
          <a:p>
            <a:endParaRPr lang="tr-TR"/>
          </a:p>
        </p:txBody>
      </p:sp>
      <p:sp>
        <p:nvSpPr>
          <p:cNvPr id="4" name="Slayt Numarası Yer Tutucusu 3"/>
          <p:cNvSpPr>
            <a:spLocks noGrp="1"/>
          </p:cNvSpPr>
          <p:nvPr>
            <p:ph type="sldNum" sz="quarter" idx="12"/>
          </p:nvPr>
        </p:nvSpPr>
        <p:spPr/>
        <p:txBody>
          <a:bodyPr/>
          <a:lstStyle/>
          <a:p>
            <a:fld id="{35ECC6B7-975A-4C9E-8988-1A9AB3978807}" type="slidenum">
              <a:rPr lang="tr-TR" smtClean="0"/>
              <a:t>‹#›</a:t>
            </a:fld>
            <a:endParaRPr lang="tr-TR"/>
          </a:p>
        </p:txBody>
      </p:sp>
    </p:spTree>
    <p:extLst>
      <p:ext uri="{BB962C8B-B14F-4D97-AF65-F5344CB8AC3E}">
        <p14:creationId xmlns:p14="http://schemas.microsoft.com/office/powerpoint/2010/main" val="14938180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Unvan 1"/>
          <p:cNvSpPr>
            <a:spLocks noGrp="1"/>
          </p:cNvSpPr>
          <p:nvPr>
            <p:ph type="title"/>
          </p:nvPr>
        </p:nvSpPr>
        <p:spPr>
          <a:xfrm>
            <a:off x="839788" y="457200"/>
            <a:ext cx="3932237" cy="1600200"/>
          </a:xfrm>
        </p:spPr>
        <p:txBody>
          <a:bodyPr anchor="b"/>
          <a:lstStyle>
            <a:lvl1pPr>
              <a:defRPr sz="3200"/>
            </a:lvl1pPr>
          </a:lstStyle>
          <a:p>
            <a:r>
              <a:rPr lang="tr-TR"/>
              <a:t>Asıl başlık stili için tıklatın</a:t>
            </a:r>
          </a:p>
        </p:txBody>
      </p:sp>
      <p:sp>
        <p:nvSpPr>
          <p:cNvPr id="3" name="İçerik Yer Tutucusu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a:t>
            </a:r>
          </a:p>
        </p:txBody>
      </p:sp>
      <p:sp>
        <p:nvSpPr>
          <p:cNvPr id="5" name="Veri Yer Tutucusu 4"/>
          <p:cNvSpPr>
            <a:spLocks noGrp="1"/>
          </p:cNvSpPr>
          <p:nvPr>
            <p:ph type="dt" sz="half" idx="10"/>
          </p:nvPr>
        </p:nvSpPr>
        <p:spPr/>
        <p:txBody>
          <a:bodyPr/>
          <a:lstStyle/>
          <a:p>
            <a:fld id="{0D805FCE-8234-4270-B37E-3E0B7801D4A4}" type="datetimeFigureOut">
              <a:rPr lang="tr-TR" smtClean="0"/>
              <a:t>31.08.2025</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35ECC6B7-975A-4C9E-8988-1A9AB3978807}" type="slidenum">
              <a:rPr lang="tr-TR" smtClean="0"/>
              <a:t>‹#›</a:t>
            </a:fld>
            <a:endParaRPr lang="tr-TR"/>
          </a:p>
        </p:txBody>
      </p:sp>
    </p:spTree>
    <p:extLst>
      <p:ext uri="{BB962C8B-B14F-4D97-AF65-F5344CB8AC3E}">
        <p14:creationId xmlns:p14="http://schemas.microsoft.com/office/powerpoint/2010/main" val="236706391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Unvan 1"/>
          <p:cNvSpPr>
            <a:spLocks noGrp="1"/>
          </p:cNvSpPr>
          <p:nvPr>
            <p:ph type="title"/>
          </p:nvPr>
        </p:nvSpPr>
        <p:spPr>
          <a:xfrm>
            <a:off x="839788" y="457200"/>
            <a:ext cx="3932237" cy="1600200"/>
          </a:xfrm>
        </p:spPr>
        <p:txBody>
          <a:bodyPr anchor="b"/>
          <a:lstStyle>
            <a:lvl1pPr>
              <a:defRPr sz="3200"/>
            </a:lvl1pPr>
          </a:lstStyle>
          <a:p>
            <a:r>
              <a:rPr lang="tr-TR"/>
              <a:t>Asıl başlık stili için tıklatın</a:t>
            </a:r>
          </a:p>
        </p:txBody>
      </p:sp>
      <p:sp>
        <p:nvSpPr>
          <p:cNvPr id="3" name="Resim Yer Tutucusu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tr-TR"/>
          </a:p>
        </p:txBody>
      </p:sp>
      <p:sp>
        <p:nvSpPr>
          <p:cNvPr id="4" name="Metin Yer Tutucusu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tr-TR"/>
              <a:t>Asıl metin stillerini düzenle</a:t>
            </a:r>
          </a:p>
        </p:txBody>
      </p:sp>
      <p:sp>
        <p:nvSpPr>
          <p:cNvPr id="5" name="Veri Yer Tutucusu 4"/>
          <p:cNvSpPr>
            <a:spLocks noGrp="1"/>
          </p:cNvSpPr>
          <p:nvPr>
            <p:ph type="dt" sz="half" idx="10"/>
          </p:nvPr>
        </p:nvSpPr>
        <p:spPr/>
        <p:txBody>
          <a:bodyPr/>
          <a:lstStyle/>
          <a:p>
            <a:fld id="{0D805FCE-8234-4270-B37E-3E0B7801D4A4}" type="datetimeFigureOut">
              <a:rPr lang="tr-TR" smtClean="0"/>
              <a:t>31.08.2025</a:t>
            </a:fld>
            <a:endParaRPr lang="tr-TR"/>
          </a:p>
        </p:txBody>
      </p:sp>
      <p:sp>
        <p:nvSpPr>
          <p:cNvPr id="6" name="Altbilgi Yer Tutucusu 5"/>
          <p:cNvSpPr>
            <a:spLocks noGrp="1"/>
          </p:cNvSpPr>
          <p:nvPr>
            <p:ph type="ftr" sz="quarter" idx="11"/>
          </p:nvPr>
        </p:nvSpPr>
        <p:spPr/>
        <p:txBody>
          <a:bodyPr/>
          <a:lstStyle/>
          <a:p>
            <a:endParaRPr lang="tr-TR"/>
          </a:p>
        </p:txBody>
      </p:sp>
      <p:sp>
        <p:nvSpPr>
          <p:cNvPr id="7" name="Slayt Numarası Yer Tutucusu 6"/>
          <p:cNvSpPr>
            <a:spLocks noGrp="1"/>
          </p:cNvSpPr>
          <p:nvPr>
            <p:ph type="sldNum" sz="quarter" idx="12"/>
          </p:nvPr>
        </p:nvSpPr>
        <p:spPr/>
        <p:txBody>
          <a:bodyPr/>
          <a:lstStyle/>
          <a:p>
            <a:fld id="{35ECC6B7-975A-4C9E-8988-1A9AB3978807}" type="slidenum">
              <a:rPr lang="tr-TR" smtClean="0"/>
              <a:t>‹#›</a:t>
            </a:fld>
            <a:endParaRPr lang="tr-TR"/>
          </a:p>
        </p:txBody>
      </p:sp>
    </p:spTree>
    <p:extLst>
      <p:ext uri="{BB962C8B-B14F-4D97-AF65-F5344CB8AC3E}">
        <p14:creationId xmlns:p14="http://schemas.microsoft.com/office/powerpoint/2010/main" val="18109982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Başlık Yer Tutucusu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tr-TR"/>
              <a:t>Asıl başlık stili için tıklatın</a:t>
            </a:r>
          </a:p>
        </p:txBody>
      </p:sp>
      <p:sp>
        <p:nvSpPr>
          <p:cNvPr id="3" name="Metin Yer Tutucusu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tr-TR"/>
              <a:t>Asıl metin stillerini düzenle</a:t>
            </a:r>
          </a:p>
          <a:p>
            <a:pPr lvl="1"/>
            <a:r>
              <a:rPr lang="tr-TR"/>
              <a:t>İkinci düzey</a:t>
            </a:r>
          </a:p>
          <a:p>
            <a:pPr lvl="2"/>
            <a:r>
              <a:rPr lang="tr-TR"/>
              <a:t>Üçüncü düzey</a:t>
            </a:r>
          </a:p>
          <a:p>
            <a:pPr lvl="3"/>
            <a:r>
              <a:rPr lang="tr-TR"/>
              <a:t>Dördüncü düzey</a:t>
            </a:r>
          </a:p>
          <a:p>
            <a:pPr lvl="4"/>
            <a:r>
              <a:rPr lang="tr-TR"/>
              <a:t>Beşinci düzey</a:t>
            </a:r>
          </a:p>
        </p:txBody>
      </p:sp>
      <p:sp>
        <p:nvSpPr>
          <p:cNvPr id="4" name="Veri Yer Tutucusu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D805FCE-8234-4270-B37E-3E0B7801D4A4}" type="datetimeFigureOut">
              <a:rPr lang="tr-TR" smtClean="0"/>
              <a:t>31.08.2025</a:t>
            </a:fld>
            <a:endParaRPr lang="tr-TR"/>
          </a:p>
        </p:txBody>
      </p:sp>
      <p:sp>
        <p:nvSpPr>
          <p:cNvPr id="5" name="Altbilgi Yer Tutucusu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tr-TR"/>
          </a:p>
        </p:txBody>
      </p:sp>
      <p:sp>
        <p:nvSpPr>
          <p:cNvPr id="6" name="Slayt Numarası Yer Tutucusu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5ECC6B7-975A-4C9E-8988-1A9AB3978807}" type="slidenum">
              <a:rPr lang="tr-TR" smtClean="0"/>
              <a:t>‹#›</a:t>
            </a:fld>
            <a:endParaRPr lang="tr-TR"/>
          </a:p>
        </p:txBody>
      </p:sp>
    </p:spTree>
    <p:extLst>
      <p:ext uri="{BB962C8B-B14F-4D97-AF65-F5344CB8AC3E}">
        <p14:creationId xmlns:p14="http://schemas.microsoft.com/office/powerpoint/2010/main" val="238494359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tr-T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hyperlink" Target="https://colab.research.google.com/drive/1N3LvAO0AXV4kBPbTMX866OwJM9YS6Ji2?usp=sharing#scrollTo=Ptk1J307IVn8" TargetMode="External"/><Relationship Id="rId3" Type="http://schemas.openxmlformats.org/officeDocument/2006/relationships/hyperlink" Target="https://doi.org/10.3390/math12030369" TargetMode="External"/><Relationship Id="rId7" Type="http://schemas.openxmlformats.org/officeDocument/2006/relationships/hyperlink" Target="https://stellargraph.readthedocs.io/en/stable/demos/link-prediction/hinsage-link-prediction.html" TargetMode="External"/><Relationship Id="rId2" Type="http://schemas.openxmlformats.org/officeDocument/2006/relationships/hyperlink" Target="https://doi.org/10.1093/bioinformatics/btae349" TargetMode="External"/><Relationship Id="rId1" Type="http://schemas.openxmlformats.org/officeDocument/2006/relationships/slideLayout" Target="../slideLayouts/slideLayout2.xml"/><Relationship Id="rId6" Type="http://schemas.openxmlformats.org/officeDocument/2006/relationships/hyperlink" Target="https://doi.org/10.1145/3366423.3380027" TargetMode="External"/><Relationship Id="rId5" Type="http://schemas.openxmlformats.org/officeDocument/2006/relationships/hyperlink" Target="https://doi.org/10.1145/3308558.3313562" TargetMode="External"/><Relationship Id="rId4" Type="http://schemas.openxmlformats.org/officeDocument/2006/relationships/hyperlink" Target="https://doi.org/10.1145/3583565" TargetMode="External"/></Relationships>
</file>

<file path=ppt/slides/_rels/slide13.xml.rels><?xml version="1.0" encoding="UTF-8" standalone="yes"?>
<Relationships xmlns="http://schemas.openxmlformats.org/package/2006/relationships"><Relationship Id="rId8" Type="http://schemas.openxmlformats.org/officeDocument/2006/relationships/image" Target="../media/image11.emf"/><Relationship Id="rId3" Type="http://schemas.openxmlformats.org/officeDocument/2006/relationships/package" Target="../embeddings/Microsoft_Excel_Worksheet.xlsx"/><Relationship Id="rId7" Type="http://schemas.openxmlformats.org/officeDocument/2006/relationships/package" Target="../embeddings/Microsoft_Excel_Worksheet2.xlsx"/><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10.emf"/><Relationship Id="rId5" Type="http://schemas.openxmlformats.org/officeDocument/2006/relationships/package" Target="../embeddings/Microsoft_Excel_Worksheet1.xlsx"/><Relationship Id="rId10" Type="http://schemas.openxmlformats.org/officeDocument/2006/relationships/image" Target="../media/image12.emf"/><Relationship Id="rId4" Type="http://schemas.openxmlformats.org/officeDocument/2006/relationships/image" Target="../media/image9.emf"/><Relationship Id="rId9" Type="http://schemas.openxmlformats.org/officeDocument/2006/relationships/package" Target="../embeddings/Microsoft_Excel_Worksheet3.xlsx"/></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a:latin typeface="Arial" panose="020B0604020202020204" pitchFamily="34" charset="0"/>
                <a:cs typeface="Arial" panose="020B0604020202020204" pitchFamily="34" charset="0"/>
              </a:rPr>
              <a:t>UBMK’25</a:t>
            </a:r>
            <a:endParaRPr lang="tr-TR" dirty="0"/>
          </a:p>
        </p:txBody>
      </p:sp>
      <p:sp>
        <p:nvSpPr>
          <p:cNvPr id="3" name="İçerik Yer Tutucusu 2"/>
          <p:cNvSpPr>
            <a:spLocks noGrp="1"/>
          </p:cNvSpPr>
          <p:nvPr>
            <p:ph idx="1"/>
          </p:nvPr>
        </p:nvSpPr>
        <p:spPr/>
        <p:txBody>
          <a:bodyPr/>
          <a:lstStyle/>
          <a:p>
            <a:pPr marL="0" indent="0">
              <a:buNone/>
            </a:pPr>
            <a:r>
              <a:rPr lang="en-US" sz="3600" dirty="0">
                <a:solidFill>
                  <a:schemeClr val="tx1">
                    <a:lumMod val="75000"/>
                    <a:lumOff val="25000"/>
                  </a:schemeClr>
                </a:solidFill>
              </a:rPr>
              <a:t>Comparison Of Recommendation Models Based On </a:t>
            </a:r>
            <a:r>
              <a:rPr lang="en-US" sz="3600" dirty="0" err="1">
                <a:solidFill>
                  <a:schemeClr val="tx1">
                    <a:lumMod val="75000"/>
                    <a:lumOff val="25000"/>
                  </a:schemeClr>
                </a:solidFill>
              </a:rPr>
              <a:t>GraphSAGE</a:t>
            </a:r>
            <a:r>
              <a:rPr lang="en-US" sz="3600" dirty="0">
                <a:solidFill>
                  <a:schemeClr val="tx1">
                    <a:lumMod val="75000"/>
                    <a:lumOff val="25000"/>
                  </a:schemeClr>
                </a:solidFill>
              </a:rPr>
              <a:t>, Heterogeneous Graph Transformer And Heterogeneous Graph Attention Network For Educational Recommendation In Heterogeneous Knowledge Graphs</a:t>
            </a:r>
            <a:endParaRPr lang="es-CO" sz="3600" dirty="0">
              <a:solidFill>
                <a:schemeClr val="tx1">
                  <a:lumMod val="75000"/>
                  <a:lumOff val="25000"/>
                </a:schemeClr>
              </a:solidFill>
            </a:endParaRPr>
          </a:p>
          <a:p>
            <a:pPr marL="0" indent="0">
              <a:buNone/>
            </a:pPr>
            <a:r>
              <a:rPr lang="es-CO" sz="2000" dirty="0">
                <a:solidFill>
                  <a:schemeClr val="tx1">
                    <a:lumMod val="75000"/>
                    <a:lumOff val="25000"/>
                  </a:schemeClr>
                </a:solidFill>
              </a:rPr>
              <a:t>Valiya Ramazanova</a:t>
            </a:r>
            <a:r>
              <a:rPr lang="es-CO" sz="2000" baseline="30000" dirty="0">
                <a:solidFill>
                  <a:schemeClr val="tx1">
                    <a:lumMod val="75000"/>
                    <a:lumOff val="25000"/>
                  </a:schemeClr>
                </a:solidFill>
              </a:rPr>
              <a:t>1</a:t>
            </a:r>
            <a:r>
              <a:rPr lang="es-CO" sz="2000" dirty="0">
                <a:solidFill>
                  <a:schemeClr val="tx1">
                    <a:lumMod val="75000"/>
                    <a:lumOff val="25000"/>
                  </a:schemeClr>
                </a:solidFill>
              </a:rPr>
              <a:t>, Madina Sambetbayeva</a:t>
            </a:r>
            <a:r>
              <a:rPr lang="es-CO" sz="2000" baseline="30000" dirty="0">
                <a:solidFill>
                  <a:schemeClr val="tx1">
                    <a:lumMod val="75000"/>
                    <a:lumOff val="25000"/>
                  </a:schemeClr>
                </a:solidFill>
              </a:rPr>
              <a:t>12</a:t>
            </a:r>
            <a:r>
              <a:rPr lang="es-CO" sz="2000" dirty="0">
                <a:solidFill>
                  <a:schemeClr val="tx1">
                    <a:lumMod val="75000"/>
                    <a:lumOff val="25000"/>
                  </a:schemeClr>
                </a:solidFill>
              </a:rPr>
              <a:t>, Sandugash Serikbayeva</a:t>
            </a:r>
            <a:r>
              <a:rPr lang="es-CO" sz="2000" baseline="30000" dirty="0">
                <a:solidFill>
                  <a:schemeClr val="tx1">
                    <a:lumMod val="75000"/>
                    <a:lumOff val="25000"/>
                  </a:schemeClr>
                </a:solidFill>
              </a:rPr>
              <a:t>1</a:t>
            </a:r>
            <a:r>
              <a:rPr lang="es-CO" sz="2000" dirty="0">
                <a:solidFill>
                  <a:schemeClr val="tx1">
                    <a:lumMod val="75000"/>
                    <a:lumOff val="25000"/>
                  </a:schemeClr>
                </a:solidFill>
              </a:rPr>
              <a:t>, Aigerim Yerimbetova</a:t>
            </a:r>
            <a:r>
              <a:rPr lang="ru-RU" sz="2000" baseline="30000" dirty="0">
                <a:solidFill>
                  <a:schemeClr val="tx1">
                    <a:lumMod val="75000"/>
                    <a:lumOff val="25000"/>
                  </a:schemeClr>
                </a:solidFill>
              </a:rPr>
              <a:t>2</a:t>
            </a:r>
            <a:endParaRPr lang="es-CO" sz="2000" baseline="30000" dirty="0">
              <a:solidFill>
                <a:schemeClr val="tx1">
                  <a:lumMod val="75000"/>
                  <a:lumOff val="25000"/>
                </a:schemeClr>
              </a:solidFill>
            </a:endParaRPr>
          </a:p>
          <a:p>
            <a:pPr marL="0" indent="0">
              <a:buNone/>
            </a:pPr>
            <a:r>
              <a:rPr lang="ru-RU" sz="2000" baseline="30000" dirty="0">
                <a:solidFill>
                  <a:schemeClr val="tx1">
                    <a:lumMod val="75000"/>
                    <a:lumOff val="25000"/>
                  </a:schemeClr>
                </a:solidFill>
              </a:rPr>
              <a:t>1</a:t>
            </a:r>
            <a:r>
              <a:rPr lang="en-US" sz="2000" dirty="0">
                <a:solidFill>
                  <a:schemeClr val="tx1">
                    <a:lumMod val="75000"/>
                    <a:lumOff val="25000"/>
                  </a:schemeClr>
                </a:solidFill>
              </a:rPr>
              <a:t>L.N. </a:t>
            </a:r>
            <a:r>
              <a:rPr lang="en-US" sz="2000" dirty="0" err="1">
                <a:solidFill>
                  <a:schemeClr val="tx1">
                    <a:lumMod val="75000"/>
                    <a:lumOff val="25000"/>
                  </a:schemeClr>
                </a:solidFill>
              </a:rPr>
              <a:t>Gumilyov</a:t>
            </a:r>
            <a:r>
              <a:rPr lang="en-US" sz="2000" dirty="0">
                <a:solidFill>
                  <a:schemeClr val="tx1">
                    <a:lumMod val="75000"/>
                    <a:lumOff val="25000"/>
                  </a:schemeClr>
                </a:solidFill>
              </a:rPr>
              <a:t> Eurasian National University, Department of Information Systems, Kazakhstan</a:t>
            </a:r>
            <a:endParaRPr lang="ru-RU" sz="2000" dirty="0">
              <a:solidFill>
                <a:schemeClr val="tx1">
                  <a:lumMod val="75000"/>
                  <a:lumOff val="25000"/>
                </a:schemeClr>
              </a:solidFill>
            </a:endParaRPr>
          </a:p>
          <a:p>
            <a:pPr marL="0" indent="0">
              <a:buNone/>
            </a:pPr>
            <a:r>
              <a:rPr lang="ru-RU" sz="2000" baseline="30000" dirty="0">
                <a:solidFill>
                  <a:schemeClr val="tx1">
                    <a:lumMod val="75000"/>
                    <a:lumOff val="25000"/>
                  </a:schemeClr>
                </a:solidFill>
              </a:rPr>
              <a:t>2</a:t>
            </a:r>
            <a:r>
              <a:rPr lang="en-US" sz="2000" dirty="0">
                <a:solidFill>
                  <a:schemeClr val="tx1">
                    <a:lumMod val="75000"/>
                    <a:lumOff val="25000"/>
                  </a:schemeClr>
                </a:solidFill>
              </a:rPr>
              <a:t>Institute of Information and Computational Technologies</a:t>
            </a:r>
            <a:r>
              <a:rPr lang="ru-RU" sz="2000" dirty="0">
                <a:solidFill>
                  <a:schemeClr val="tx1">
                    <a:lumMod val="75000"/>
                    <a:lumOff val="25000"/>
                  </a:schemeClr>
                </a:solidFill>
              </a:rPr>
              <a:t> </a:t>
            </a:r>
            <a:r>
              <a:rPr lang="en-US" sz="2000" dirty="0">
                <a:solidFill>
                  <a:schemeClr val="tx1">
                    <a:lumMod val="75000"/>
                    <a:lumOff val="25000"/>
                  </a:schemeClr>
                </a:solidFill>
              </a:rPr>
              <a:t>of the Committee of Science of the Ministry of Science and Higher Education</a:t>
            </a:r>
            <a:r>
              <a:rPr lang="ru-RU" sz="2000" dirty="0">
                <a:solidFill>
                  <a:schemeClr val="tx1">
                    <a:lumMod val="75000"/>
                    <a:lumOff val="25000"/>
                  </a:schemeClr>
                </a:solidFill>
              </a:rPr>
              <a:t>, </a:t>
            </a:r>
            <a:r>
              <a:rPr lang="en-US" sz="2000" dirty="0">
                <a:solidFill>
                  <a:schemeClr val="tx1">
                    <a:lumMod val="75000"/>
                    <a:lumOff val="25000"/>
                  </a:schemeClr>
                </a:solidFill>
              </a:rPr>
              <a:t>Kazakhstan</a:t>
            </a:r>
            <a:endParaRPr lang="es-CO" sz="2000" dirty="0">
              <a:solidFill>
                <a:schemeClr val="tx1">
                  <a:lumMod val="75000"/>
                  <a:lumOff val="25000"/>
                </a:schemeClr>
              </a:solidFill>
            </a:endParaRPr>
          </a:p>
          <a:p>
            <a:pPr marL="0" indent="0">
              <a:buNone/>
            </a:pPr>
            <a:endParaRPr lang="tr-TR" sz="2400" dirty="0"/>
          </a:p>
        </p:txBody>
      </p:sp>
    </p:spTree>
    <p:extLst>
      <p:ext uri="{BB962C8B-B14F-4D97-AF65-F5344CB8AC3E}">
        <p14:creationId xmlns:p14="http://schemas.microsoft.com/office/powerpoint/2010/main" val="41867053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7355840" y="613648"/>
            <a:ext cx="4673597" cy="617062"/>
          </a:xfrm>
        </p:spPr>
        <p:txBody>
          <a:bodyPr>
            <a:normAutofit/>
          </a:bodyPr>
          <a:lstStyle/>
          <a:p>
            <a:pPr algn="ctr"/>
            <a:r>
              <a:rPr lang="en-US" sz="1200" b="1" dirty="0">
                <a:latin typeface="Arial" panose="020B0604020202020204" pitchFamily="34" charset="0"/>
                <a:cs typeface="Arial" panose="020B0604020202020204" pitchFamily="34" charset="0"/>
              </a:rPr>
              <a:t>TABLE X. COMPARISON OF LINK WEIGHT PREDICTION MODELS</a:t>
            </a:r>
            <a:endParaRPr lang="tr-TR" sz="1200" b="1" dirty="0">
              <a:latin typeface="Arial" panose="020B0604020202020204" pitchFamily="34" charset="0"/>
              <a:cs typeface="Arial" panose="020B0604020202020204" pitchFamily="34" charset="0"/>
            </a:endParaRPr>
          </a:p>
        </p:txBody>
      </p:sp>
      <p:sp>
        <p:nvSpPr>
          <p:cNvPr id="3" name="İçerik Yer Tutucusu 2"/>
          <p:cNvSpPr>
            <a:spLocks noGrp="1"/>
          </p:cNvSpPr>
          <p:nvPr>
            <p:ph idx="1"/>
          </p:nvPr>
        </p:nvSpPr>
        <p:spPr>
          <a:xfrm>
            <a:off x="943295" y="1363821"/>
            <a:ext cx="6210615" cy="805815"/>
          </a:xfrm>
        </p:spPr>
        <p:txBody>
          <a:bodyPr>
            <a:normAutofit/>
          </a:bodyPr>
          <a:lstStyle/>
          <a:p>
            <a:pPr marL="0" indent="0" algn="ctr">
              <a:buNone/>
            </a:pPr>
            <a:r>
              <a:rPr lang="en-US" sz="1400" b="1" dirty="0"/>
              <a:t>EVALUATION OF THE RECOMMENDATION MODEL: </a:t>
            </a:r>
            <a:br>
              <a:rPr lang="en-US" sz="1400" b="1" dirty="0"/>
            </a:br>
            <a:r>
              <a:rPr lang="en-US" sz="1400" b="1" dirty="0"/>
              <a:t>GRAPHSAGE-BASED, HGT-BASED, HAN-BASED</a:t>
            </a:r>
            <a:endParaRPr lang="tr-TR" sz="1400" b="1" dirty="0"/>
          </a:p>
        </p:txBody>
      </p:sp>
      <p:pic>
        <p:nvPicPr>
          <p:cNvPr id="13" name="Рисунок 12">
            <a:extLst>
              <a:ext uri="{FF2B5EF4-FFF2-40B4-BE49-F238E27FC236}">
                <a16:creationId xmlns:a16="http://schemas.microsoft.com/office/drawing/2014/main" id="{2284AB97-B7D1-42FF-9C75-5B9709F11425}"/>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79105" y="1902260"/>
            <a:ext cx="5112701" cy="4150043"/>
          </a:xfrm>
          <a:prstGeom prst="rect">
            <a:avLst/>
          </a:prstGeom>
          <a:noFill/>
          <a:ln>
            <a:noFill/>
          </a:ln>
        </p:spPr>
      </p:pic>
      <p:sp>
        <p:nvSpPr>
          <p:cNvPr id="15" name="TextBox 14">
            <a:extLst>
              <a:ext uri="{FF2B5EF4-FFF2-40B4-BE49-F238E27FC236}">
                <a16:creationId xmlns:a16="http://schemas.microsoft.com/office/drawing/2014/main" id="{AB2426A2-7A20-42EA-83DD-1BC443F4AC6C}"/>
              </a:ext>
            </a:extLst>
          </p:cNvPr>
          <p:cNvSpPr txBox="1"/>
          <p:nvPr/>
        </p:nvSpPr>
        <p:spPr>
          <a:xfrm>
            <a:off x="5758177" y="2580560"/>
            <a:ext cx="1229362" cy="2031325"/>
          </a:xfrm>
          <a:prstGeom prst="rect">
            <a:avLst/>
          </a:prstGeom>
          <a:noFill/>
        </p:spPr>
        <p:txBody>
          <a:bodyPr wrap="square">
            <a:spAutoFit/>
          </a:bodyPr>
          <a:lstStyle/>
          <a:p>
            <a:r>
              <a:rPr lang="en-US" dirty="0"/>
              <a:t>On the test dataset, the HGT model (red line) shows the best results. </a:t>
            </a:r>
            <a:endParaRPr lang="ru-RU" dirty="0"/>
          </a:p>
        </p:txBody>
      </p:sp>
      <p:graphicFrame>
        <p:nvGraphicFramePr>
          <p:cNvPr id="6" name="Таблица 5">
            <a:extLst>
              <a:ext uri="{FF2B5EF4-FFF2-40B4-BE49-F238E27FC236}">
                <a16:creationId xmlns:a16="http://schemas.microsoft.com/office/drawing/2014/main" id="{4FA5D940-E21C-4565-A25B-FB8A5D9D8A4B}"/>
              </a:ext>
            </a:extLst>
          </p:cNvPr>
          <p:cNvGraphicFramePr>
            <a:graphicFrameLocks noGrp="1"/>
          </p:cNvGraphicFramePr>
          <p:nvPr>
            <p:extLst>
              <p:ext uri="{D42A27DB-BD31-4B8C-83A1-F6EECF244321}">
                <p14:modId xmlns:p14="http://schemas.microsoft.com/office/powerpoint/2010/main" val="1143175060"/>
              </p:ext>
            </p:extLst>
          </p:nvPr>
        </p:nvGraphicFramePr>
        <p:xfrm>
          <a:off x="7364100" y="1401662"/>
          <a:ext cx="4399279" cy="4389120"/>
        </p:xfrm>
        <a:graphic>
          <a:graphicData uri="http://schemas.openxmlformats.org/drawingml/2006/table">
            <a:tbl>
              <a:tblPr firstRow="1" firstCol="1" bandRow="1"/>
              <a:tblGrid>
                <a:gridCol w="304800">
                  <a:extLst>
                    <a:ext uri="{9D8B030D-6E8A-4147-A177-3AD203B41FA5}">
                      <a16:colId xmlns:a16="http://schemas.microsoft.com/office/drawing/2014/main" val="629810815"/>
                    </a:ext>
                  </a:extLst>
                </a:gridCol>
                <a:gridCol w="590570">
                  <a:extLst>
                    <a:ext uri="{9D8B030D-6E8A-4147-A177-3AD203B41FA5}">
                      <a16:colId xmlns:a16="http://schemas.microsoft.com/office/drawing/2014/main" val="431115429"/>
                    </a:ext>
                  </a:extLst>
                </a:gridCol>
                <a:gridCol w="867811">
                  <a:extLst>
                    <a:ext uri="{9D8B030D-6E8A-4147-A177-3AD203B41FA5}">
                      <a16:colId xmlns:a16="http://schemas.microsoft.com/office/drawing/2014/main" val="3098439901"/>
                    </a:ext>
                  </a:extLst>
                </a:gridCol>
                <a:gridCol w="868832">
                  <a:extLst>
                    <a:ext uri="{9D8B030D-6E8A-4147-A177-3AD203B41FA5}">
                      <a16:colId xmlns:a16="http://schemas.microsoft.com/office/drawing/2014/main" val="888611630"/>
                    </a:ext>
                  </a:extLst>
                </a:gridCol>
                <a:gridCol w="867811">
                  <a:extLst>
                    <a:ext uri="{9D8B030D-6E8A-4147-A177-3AD203B41FA5}">
                      <a16:colId xmlns:a16="http://schemas.microsoft.com/office/drawing/2014/main" val="357820375"/>
                    </a:ext>
                  </a:extLst>
                </a:gridCol>
                <a:gridCol w="497163">
                  <a:extLst>
                    <a:ext uri="{9D8B030D-6E8A-4147-A177-3AD203B41FA5}">
                      <a16:colId xmlns:a16="http://schemas.microsoft.com/office/drawing/2014/main" val="2851895465"/>
                    </a:ext>
                  </a:extLst>
                </a:gridCol>
                <a:gridCol w="402292">
                  <a:extLst>
                    <a:ext uri="{9D8B030D-6E8A-4147-A177-3AD203B41FA5}">
                      <a16:colId xmlns:a16="http://schemas.microsoft.com/office/drawing/2014/main" val="1974814807"/>
                    </a:ext>
                  </a:extLst>
                </a:gridCol>
              </a:tblGrid>
              <a:tr h="214000">
                <a:tc>
                  <a:txBody>
                    <a:bodyPr/>
                    <a:lstStyle/>
                    <a:p>
                      <a:pPr algn="ctr">
                        <a:spcAft>
                          <a:spcPts val="0"/>
                        </a:spcAft>
                      </a:pPr>
                      <a:r>
                        <a:rPr lang="en-US" sz="1200" b="1">
                          <a:effectLst/>
                          <a:latin typeface="Times New Roman" panose="02020603050405020304" pitchFamily="18" charset="0"/>
                          <a:ea typeface="SimSun" panose="02010600030101010101" pitchFamily="2" charset="-122"/>
                        </a:rPr>
                        <a:t>Author</a:t>
                      </a:r>
                      <a:endParaRPr lang="ru-RU" sz="1200">
                        <a:effectLst/>
                        <a:latin typeface="Times New Roman" panose="02020603050405020304" pitchFamily="18" charset="0"/>
                        <a:ea typeface="SimSun" panose="02010600030101010101" pitchFamily="2" charset="-122"/>
                      </a:endParaRPr>
                    </a:p>
                  </a:txBody>
                  <a:tcPr marL="20063" marR="200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a:effectLst/>
                          <a:latin typeface="Times New Roman" panose="02020603050405020304" pitchFamily="18" charset="0"/>
                          <a:ea typeface="SimSun" panose="02010600030101010101" pitchFamily="2" charset="-122"/>
                        </a:rPr>
                        <a:t>Task</a:t>
                      </a:r>
                      <a:endParaRPr lang="ru-RU" sz="1200">
                        <a:effectLst/>
                        <a:latin typeface="Times New Roman" panose="02020603050405020304" pitchFamily="18" charset="0"/>
                        <a:ea typeface="SimSun" panose="02010600030101010101" pitchFamily="2" charset="-122"/>
                      </a:endParaRPr>
                    </a:p>
                  </a:txBody>
                  <a:tcPr marL="20063" marR="200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dirty="0">
                          <a:effectLst/>
                          <a:latin typeface="Times New Roman" panose="02020603050405020304" pitchFamily="18" charset="0"/>
                          <a:ea typeface="SimSun" panose="02010600030101010101" pitchFamily="2" charset="-122"/>
                        </a:rPr>
                        <a:t>Datasets</a:t>
                      </a:r>
                      <a:endParaRPr lang="ru-RU" sz="1200" dirty="0">
                        <a:effectLst/>
                        <a:latin typeface="Times New Roman" panose="02020603050405020304" pitchFamily="18" charset="0"/>
                        <a:ea typeface="SimSun" panose="02010600030101010101" pitchFamily="2" charset="-122"/>
                      </a:endParaRPr>
                    </a:p>
                  </a:txBody>
                  <a:tcPr marL="20063" marR="200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a:effectLst/>
                          <a:latin typeface="Times New Roman" panose="02020603050405020304" pitchFamily="18" charset="0"/>
                          <a:ea typeface="SimSun" panose="02010600030101010101" pitchFamily="2" charset="-122"/>
                        </a:rPr>
                        <a:t>Model</a:t>
                      </a:r>
                      <a:endParaRPr lang="ru-RU" sz="1200">
                        <a:effectLst/>
                        <a:latin typeface="Times New Roman" panose="02020603050405020304" pitchFamily="18" charset="0"/>
                        <a:ea typeface="SimSun" panose="02010600030101010101" pitchFamily="2" charset="-122"/>
                      </a:endParaRPr>
                    </a:p>
                  </a:txBody>
                  <a:tcPr marL="20063" marR="200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dirty="0">
                          <a:effectLst/>
                          <a:latin typeface="Times New Roman" panose="02020603050405020304" pitchFamily="18" charset="0"/>
                          <a:ea typeface="SimSun" panose="02010600030101010101" pitchFamily="2" charset="-122"/>
                        </a:rPr>
                        <a:t>Graph view</a:t>
                      </a:r>
                      <a:endParaRPr lang="ru-RU" sz="1200" dirty="0">
                        <a:effectLst/>
                        <a:latin typeface="Times New Roman" panose="02020603050405020304" pitchFamily="18" charset="0"/>
                        <a:ea typeface="SimSun" panose="02010600030101010101" pitchFamily="2" charset="-122"/>
                      </a:endParaRPr>
                    </a:p>
                  </a:txBody>
                  <a:tcPr marL="20063" marR="200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a:effectLst/>
                          <a:latin typeface="Times New Roman" panose="02020603050405020304" pitchFamily="18" charset="0"/>
                          <a:ea typeface="SimSun" panose="02010600030101010101" pitchFamily="2" charset="-122"/>
                        </a:rPr>
                        <a:t>Metrics </a:t>
                      </a:r>
                      <a:endParaRPr lang="ru-RU" sz="1200">
                        <a:effectLst/>
                        <a:latin typeface="Times New Roman" panose="02020603050405020304" pitchFamily="18" charset="0"/>
                        <a:ea typeface="SimSun" panose="02010600030101010101" pitchFamily="2" charset="-122"/>
                      </a:endParaRPr>
                    </a:p>
                  </a:txBody>
                  <a:tcPr marL="20063" marR="2006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b="1">
                          <a:effectLst/>
                          <a:latin typeface="Times New Roman" panose="02020603050405020304" pitchFamily="18" charset="0"/>
                          <a:ea typeface="SimSun" panose="02010600030101010101" pitchFamily="2" charset="-122"/>
                        </a:rPr>
                        <a:t>RMSE</a:t>
                      </a:r>
                      <a:endParaRPr lang="ru-RU" sz="1200">
                        <a:effectLst/>
                        <a:latin typeface="Times New Roman" panose="02020603050405020304" pitchFamily="18" charset="0"/>
                        <a:ea typeface="SimSun" panose="02010600030101010101" pitchFamily="2" charset="-122"/>
                      </a:endParaRPr>
                    </a:p>
                  </a:txBody>
                  <a:tcPr marL="20063" marR="200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19600583"/>
                  </a:ext>
                </a:extLst>
              </a:tr>
              <a:tr h="392334">
                <a:tc>
                  <a:txBody>
                    <a:bodyPr/>
                    <a:lstStyle/>
                    <a:p>
                      <a:pPr algn="ctr">
                        <a:spcAft>
                          <a:spcPts val="0"/>
                        </a:spcAft>
                      </a:pPr>
                      <a:r>
                        <a:rPr lang="en-US" sz="1200" dirty="0">
                          <a:solidFill>
                            <a:srgbClr val="000000"/>
                          </a:solidFill>
                          <a:effectLst/>
                          <a:latin typeface="Times New Roman" panose="02020603050405020304" pitchFamily="18" charset="0"/>
                          <a:ea typeface="Times New Roman" panose="02020603050405020304" pitchFamily="18" charset="0"/>
                        </a:rPr>
                        <a:t>[6]</a:t>
                      </a:r>
                      <a:endParaRPr lang="ru-RU" sz="1200" dirty="0">
                        <a:effectLst/>
                        <a:latin typeface="Times New Roman" panose="02020603050405020304" pitchFamily="18" charset="0"/>
                        <a:ea typeface="SimSun" panose="02010600030101010101" pitchFamily="2" charset="-122"/>
                      </a:endParaRPr>
                    </a:p>
                  </a:txBody>
                  <a:tcPr marL="20063" marR="200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dirty="0">
                          <a:solidFill>
                            <a:srgbClr val="000000"/>
                          </a:solidFill>
                          <a:effectLst/>
                          <a:latin typeface="Times New Roman" panose="02020603050405020304" pitchFamily="18" charset="0"/>
                          <a:ea typeface="Times New Roman" panose="02020603050405020304" pitchFamily="18" charset="0"/>
                        </a:rPr>
                        <a:t>Link attribute inference</a:t>
                      </a:r>
                      <a:endParaRPr lang="ru-RU" sz="1200" dirty="0">
                        <a:effectLst/>
                        <a:latin typeface="Times New Roman" panose="02020603050405020304" pitchFamily="18" charset="0"/>
                        <a:ea typeface="SimSun" panose="02010600030101010101" pitchFamily="2" charset="-122"/>
                      </a:endParaRPr>
                    </a:p>
                  </a:txBody>
                  <a:tcPr marL="20063" marR="200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dirty="0">
                          <a:solidFill>
                            <a:srgbClr val="000000"/>
                          </a:solidFill>
                          <a:effectLst/>
                          <a:latin typeface="Times New Roman" panose="02020603050405020304" pitchFamily="18" charset="0"/>
                          <a:ea typeface="Times New Roman" panose="02020603050405020304" pitchFamily="18" charset="0"/>
                        </a:rPr>
                        <a:t>IMDB ratings</a:t>
                      </a:r>
                      <a:endParaRPr lang="ru-RU" sz="1200" dirty="0">
                        <a:effectLst/>
                        <a:latin typeface="Times New Roman" panose="02020603050405020304" pitchFamily="18" charset="0"/>
                        <a:ea typeface="SimSun" panose="02010600030101010101" pitchFamily="2" charset="-122"/>
                      </a:endParaRPr>
                    </a:p>
                  </a:txBody>
                  <a:tcPr marL="20063" marR="200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dirty="0" err="1">
                          <a:solidFill>
                            <a:srgbClr val="000000"/>
                          </a:solidFill>
                          <a:effectLst/>
                          <a:latin typeface="Times New Roman" panose="02020603050405020304" pitchFamily="18" charset="0"/>
                          <a:ea typeface="Times New Roman" panose="02020603050405020304" pitchFamily="18" charset="0"/>
                        </a:rPr>
                        <a:t>HinSAGE</a:t>
                      </a:r>
                      <a:endParaRPr lang="ru-RU" sz="1200" dirty="0">
                        <a:effectLst/>
                        <a:latin typeface="Times New Roman" panose="02020603050405020304" pitchFamily="18" charset="0"/>
                        <a:ea typeface="SimSun" panose="02010600030101010101" pitchFamily="2" charset="-122"/>
                      </a:endParaRPr>
                    </a:p>
                  </a:txBody>
                  <a:tcPr marL="20063" marR="200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a:solidFill>
                            <a:srgbClr val="000000"/>
                          </a:solidFill>
                          <a:effectLst/>
                          <a:latin typeface="Times New Roman" panose="02020603050405020304" pitchFamily="18" charset="0"/>
                          <a:ea typeface="Times New Roman" panose="02020603050405020304" pitchFamily="18" charset="0"/>
                        </a:rPr>
                        <a:t>heterogeneous weighted graph</a:t>
                      </a:r>
                      <a:endParaRPr lang="ru-RU" sz="1200">
                        <a:effectLst/>
                        <a:latin typeface="Times New Roman" panose="02020603050405020304" pitchFamily="18" charset="0"/>
                        <a:ea typeface="SimSun" panose="02010600030101010101" pitchFamily="2" charset="-122"/>
                      </a:endParaRPr>
                    </a:p>
                  </a:txBody>
                  <a:tcPr marL="20063" marR="200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en-US" sz="1200">
                          <a:solidFill>
                            <a:srgbClr val="000000"/>
                          </a:solidFill>
                          <a:effectLst/>
                          <a:latin typeface="Times New Roman" panose="02020603050405020304" pitchFamily="18" charset="0"/>
                          <a:ea typeface="Times New Roman" panose="02020603050405020304" pitchFamily="18" charset="0"/>
                        </a:rPr>
                        <a:t>RMSE</a:t>
                      </a:r>
                      <a:endParaRPr lang="ru-RU" sz="1200">
                        <a:effectLst/>
                        <a:latin typeface="Times New Roman" panose="02020603050405020304" pitchFamily="18" charset="0"/>
                        <a:ea typeface="SimSun" panose="02010600030101010101" pitchFamily="2" charset="-122"/>
                      </a:endParaRPr>
                    </a:p>
                  </a:txBody>
                  <a:tcPr marL="20063" marR="2006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spcAft>
                          <a:spcPts val="0"/>
                        </a:spcAft>
                      </a:pPr>
                      <a:r>
                        <a:rPr lang="ru-RU" sz="1200" dirty="0">
                          <a:solidFill>
                            <a:srgbClr val="000000"/>
                          </a:solidFill>
                          <a:effectLst/>
                          <a:latin typeface="Times New Roman" panose="02020603050405020304" pitchFamily="18" charset="0"/>
                          <a:ea typeface="Times New Roman" panose="02020603050405020304" pitchFamily="18" charset="0"/>
                        </a:rPr>
                        <a:t>0,25</a:t>
                      </a:r>
                      <a:endParaRPr lang="ru-RU" sz="1200" dirty="0">
                        <a:effectLst/>
                        <a:latin typeface="Times New Roman" panose="02020603050405020304" pitchFamily="18" charset="0"/>
                        <a:ea typeface="SimSun" panose="02010600030101010101" pitchFamily="2" charset="-122"/>
                      </a:endParaRPr>
                    </a:p>
                  </a:txBody>
                  <a:tcPr marL="20063" marR="200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95643902"/>
                  </a:ext>
                </a:extLst>
              </a:tr>
              <a:tr h="249667">
                <a:tc>
                  <a:txBody>
                    <a:bodyPr/>
                    <a:lstStyle/>
                    <a:p>
                      <a:pPr algn="ctr">
                        <a:spcAft>
                          <a:spcPts val="0"/>
                        </a:spcAft>
                      </a:pPr>
                      <a:r>
                        <a:rPr lang="en-US" sz="1200" dirty="0">
                          <a:solidFill>
                            <a:srgbClr val="000000"/>
                          </a:solidFill>
                          <a:effectLst/>
                          <a:latin typeface="Times New Roman" panose="02020603050405020304" pitchFamily="18" charset="0"/>
                          <a:ea typeface="Times New Roman" panose="02020603050405020304" pitchFamily="18" charset="0"/>
                        </a:rPr>
                        <a:t>[7]</a:t>
                      </a:r>
                      <a:endParaRPr lang="ru-RU" sz="1200" dirty="0">
                        <a:effectLst/>
                        <a:latin typeface="Times New Roman" panose="02020603050405020304" pitchFamily="18" charset="0"/>
                        <a:ea typeface="SimSun" panose="02010600030101010101" pitchFamily="2" charset="-122"/>
                      </a:endParaRPr>
                    </a:p>
                  </a:txBody>
                  <a:tcPr marL="20063" marR="200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algn="ctr">
                        <a:spcAft>
                          <a:spcPts val="0"/>
                        </a:spcAft>
                      </a:pPr>
                      <a:r>
                        <a:rPr lang="en-US" sz="1200" dirty="0">
                          <a:solidFill>
                            <a:srgbClr val="000000"/>
                          </a:solidFill>
                          <a:effectLst/>
                          <a:latin typeface="Times New Roman" panose="02020603050405020304" pitchFamily="18" charset="0"/>
                          <a:ea typeface="Times New Roman" panose="02020603050405020304" pitchFamily="18" charset="0"/>
                        </a:rPr>
                        <a:t>Link regression</a:t>
                      </a:r>
                      <a:endParaRPr lang="ru-RU" sz="1200" dirty="0">
                        <a:effectLst/>
                        <a:latin typeface="Times New Roman" panose="02020603050405020304" pitchFamily="18" charset="0"/>
                        <a:ea typeface="SimSun" panose="02010600030101010101" pitchFamily="2" charset="-122"/>
                      </a:endParaRPr>
                    </a:p>
                  </a:txBody>
                  <a:tcPr marL="20063" marR="200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algn="ctr">
                        <a:spcAft>
                          <a:spcPts val="0"/>
                        </a:spcAft>
                      </a:pPr>
                      <a:r>
                        <a:rPr lang="en-US" sz="1200" dirty="0">
                          <a:solidFill>
                            <a:srgbClr val="000000"/>
                          </a:solidFill>
                          <a:effectLst/>
                          <a:latin typeface="Times New Roman" panose="02020603050405020304" pitchFamily="18" charset="0"/>
                          <a:ea typeface="Times New Roman" panose="02020603050405020304" pitchFamily="18" charset="0"/>
                        </a:rPr>
                        <a:t>IMDB ratings</a:t>
                      </a:r>
                      <a:endParaRPr lang="ru-RU" sz="1200" dirty="0">
                        <a:effectLst/>
                        <a:latin typeface="Times New Roman" panose="02020603050405020304" pitchFamily="18" charset="0"/>
                        <a:ea typeface="SimSun" panose="02010600030101010101" pitchFamily="2" charset="-122"/>
                      </a:endParaRPr>
                    </a:p>
                  </a:txBody>
                  <a:tcPr marL="20063" marR="200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algn="ctr">
                        <a:spcAft>
                          <a:spcPts val="0"/>
                        </a:spcAft>
                      </a:pPr>
                      <a:r>
                        <a:rPr lang="en-US" sz="1200" dirty="0">
                          <a:solidFill>
                            <a:srgbClr val="000000"/>
                          </a:solidFill>
                          <a:effectLst/>
                          <a:latin typeface="Times New Roman" panose="02020603050405020304" pitchFamily="18" charset="0"/>
                          <a:ea typeface="Times New Roman" panose="02020603050405020304" pitchFamily="18" charset="0"/>
                        </a:rPr>
                        <a:t>SBERT, </a:t>
                      </a:r>
                      <a:r>
                        <a:rPr lang="en-US" sz="1200" dirty="0" err="1">
                          <a:solidFill>
                            <a:srgbClr val="000000"/>
                          </a:solidFill>
                          <a:effectLst/>
                          <a:latin typeface="Times New Roman" panose="02020603050405020304" pitchFamily="18" charset="0"/>
                          <a:ea typeface="Times New Roman" panose="02020603050405020304" pitchFamily="18" charset="0"/>
                        </a:rPr>
                        <a:t>GraphSAGE</a:t>
                      </a:r>
                      <a:endParaRPr lang="ru-RU" sz="1200" dirty="0">
                        <a:effectLst/>
                        <a:latin typeface="Times New Roman" panose="02020603050405020304" pitchFamily="18" charset="0"/>
                        <a:ea typeface="SimSun" panose="02010600030101010101" pitchFamily="2" charset="-122"/>
                      </a:endParaRPr>
                    </a:p>
                  </a:txBody>
                  <a:tcPr marL="20063" marR="200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algn="ctr">
                        <a:spcAft>
                          <a:spcPts val="0"/>
                        </a:spcAft>
                      </a:pPr>
                      <a:r>
                        <a:rPr lang="en-US" sz="1200" dirty="0">
                          <a:solidFill>
                            <a:srgbClr val="000000"/>
                          </a:solidFill>
                          <a:effectLst/>
                          <a:latin typeface="Times New Roman" panose="02020603050405020304" pitchFamily="18" charset="0"/>
                          <a:ea typeface="Times New Roman" panose="02020603050405020304" pitchFamily="18" charset="0"/>
                        </a:rPr>
                        <a:t>heterogeneous weighted graph</a:t>
                      </a:r>
                      <a:endParaRPr lang="ru-RU" sz="1200" dirty="0">
                        <a:effectLst/>
                        <a:latin typeface="Times New Roman" panose="02020603050405020304" pitchFamily="18" charset="0"/>
                        <a:ea typeface="SimSun" panose="02010600030101010101" pitchFamily="2" charset="-122"/>
                      </a:endParaRPr>
                    </a:p>
                  </a:txBody>
                  <a:tcPr marL="20063" marR="200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algn="ctr">
                        <a:spcAft>
                          <a:spcPts val="0"/>
                        </a:spcAft>
                      </a:pPr>
                      <a:r>
                        <a:rPr lang="en-US" sz="1200" dirty="0">
                          <a:solidFill>
                            <a:srgbClr val="000000"/>
                          </a:solidFill>
                          <a:effectLst/>
                          <a:latin typeface="Times New Roman" panose="02020603050405020304" pitchFamily="18" charset="0"/>
                          <a:ea typeface="Times New Roman" panose="02020603050405020304" pitchFamily="18" charset="0"/>
                        </a:rPr>
                        <a:t>RMSE</a:t>
                      </a:r>
                      <a:endParaRPr lang="ru-RU" sz="1200" dirty="0">
                        <a:effectLst/>
                        <a:latin typeface="Times New Roman" panose="02020603050405020304" pitchFamily="18" charset="0"/>
                        <a:ea typeface="SimSun" panose="02010600030101010101" pitchFamily="2" charset="-122"/>
                      </a:endParaRPr>
                    </a:p>
                  </a:txBody>
                  <a:tcPr marL="20063" marR="2006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tc>
                  <a:txBody>
                    <a:bodyPr/>
                    <a:lstStyle/>
                    <a:p>
                      <a:pPr algn="ctr">
                        <a:spcAft>
                          <a:spcPts val="0"/>
                        </a:spcAft>
                      </a:pPr>
                      <a:r>
                        <a:rPr lang="ru-RU" sz="1200" dirty="0">
                          <a:solidFill>
                            <a:srgbClr val="000000"/>
                          </a:solidFill>
                          <a:effectLst/>
                          <a:latin typeface="Times New Roman" panose="02020603050405020304" pitchFamily="18" charset="0"/>
                          <a:ea typeface="Times New Roman" panose="02020603050405020304" pitchFamily="18" charset="0"/>
                        </a:rPr>
                        <a:t>0,22</a:t>
                      </a:r>
                      <a:endParaRPr lang="ru-RU" sz="1200" dirty="0">
                        <a:effectLst/>
                        <a:latin typeface="Times New Roman" panose="02020603050405020304" pitchFamily="18" charset="0"/>
                        <a:ea typeface="SimSun" panose="02010600030101010101" pitchFamily="2" charset="-122"/>
                      </a:endParaRPr>
                    </a:p>
                  </a:txBody>
                  <a:tcPr marL="20063" marR="200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4">
                        <a:lumMod val="20000"/>
                        <a:lumOff val="80000"/>
                      </a:schemeClr>
                    </a:solidFill>
                  </a:tcPr>
                </a:tc>
                <a:extLst>
                  <a:ext uri="{0D108BD9-81ED-4DB2-BD59-A6C34878D82A}">
                    <a16:rowId xmlns:a16="http://schemas.microsoft.com/office/drawing/2014/main" val="1441616307"/>
                  </a:ext>
                </a:extLst>
              </a:tr>
              <a:tr h="463667">
                <a:tc>
                  <a:txBody>
                    <a:bodyPr/>
                    <a:lstStyle/>
                    <a:p>
                      <a:pPr algn="ctr">
                        <a:spcAft>
                          <a:spcPts val="0"/>
                        </a:spcAft>
                      </a:pPr>
                      <a:r>
                        <a:rPr lang="en-US" sz="1200">
                          <a:solidFill>
                            <a:srgbClr val="000000"/>
                          </a:solidFill>
                          <a:effectLst/>
                          <a:latin typeface="Times New Roman" panose="02020603050405020304" pitchFamily="18" charset="0"/>
                          <a:ea typeface="Times New Roman" panose="02020603050405020304" pitchFamily="18" charset="0"/>
                        </a:rPr>
                        <a:t>Our work</a:t>
                      </a:r>
                      <a:endParaRPr lang="ru-RU" sz="1200">
                        <a:effectLst/>
                        <a:latin typeface="Times New Roman" panose="02020603050405020304" pitchFamily="18" charset="0"/>
                        <a:ea typeface="SimSun" panose="02010600030101010101" pitchFamily="2" charset="-122"/>
                      </a:endParaRPr>
                    </a:p>
                  </a:txBody>
                  <a:tcPr marL="20063" marR="200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algn="ctr">
                        <a:spcAft>
                          <a:spcPts val="0"/>
                        </a:spcAft>
                      </a:pPr>
                      <a:r>
                        <a:rPr lang="en-US" sz="1200" dirty="0">
                          <a:solidFill>
                            <a:srgbClr val="000000"/>
                          </a:solidFill>
                          <a:effectLst/>
                          <a:latin typeface="Times New Roman" panose="02020603050405020304" pitchFamily="18" charset="0"/>
                          <a:ea typeface="Times New Roman" panose="02020603050405020304" pitchFamily="18" charset="0"/>
                        </a:rPr>
                        <a:t>Link regression</a:t>
                      </a:r>
                      <a:endParaRPr lang="ru-RU" sz="1200" dirty="0">
                        <a:effectLst/>
                        <a:latin typeface="Times New Roman" panose="02020603050405020304" pitchFamily="18" charset="0"/>
                        <a:ea typeface="SimSun" panose="02010600030101010101" pitchFamily="2" charset="-122"/>
                      </a:endParaRPr>
                    </a:p>
                  </a:txBody>
                  <a:tcPr marL="20063" marR="200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algn="ctr">
                        <a:spcAft>
                          <a:spcPts val="0"/>
                        </a:spcAft>
                      </a:pPr>
                      <a:r>
                        <a:rPr lang="en-US" sz="1200" dirty="0">
                          <a:solidFill>
                            <a:srgbClr val="000000"/>
                          </a:solidFill>
                          <a:effectLst/>
                          <a:latin typeface="Times New Roman" panose="02020603050405020304" pitchFamily="18" charset="0"/>
                          <a:ea typeface="Times New Roman" panose="02020603050405020304" pitchFamily="18" charset="0"/>
                        </a:rPr>
                        <a:t>User competencies- skills- vacancies- courses</a:t>
                      </a:r>
                      <a:endParaRPr lang="ru-RU" sz="1200" dirty="0">
                        <a:effectLst/>
                        <a:latin typeface="Times New Roman" panose="02020603050405020304" pitchFamily="18" charset="0"/>
                        <a:ea typeface="SimSun" panose="02010600030101010101" pitchFamily="2" charset="-122"/>
                      </a:endParaRPr>
                    </a:p>
                  </a:txBody>
                  <a:tcPr marL="20063" marR="200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algn="ctr">
                        <a:spcAft>
                          <a:spcPts val="0"/>
                        </a:spcAft>
                      </a:pPr>
                      <a:r>
                        <a:rPr lang="en-US" sz="1200" dirty="0">
                          <a:solidFill>
                            <a:srgbClr val="000000"/>
                          </a:solidFill>
                          <a:effectLst/>
                          <a:latin typeface="Times New Roman" panose="02020603050405020304" pitchFamily="18" charset="0"/>
                          <a:ea typeface="Times New Roman" panose="02020603050405020304" pitchFamily="18" charset="0"/>
                        </a:rPr>
                        <a:t>SBERT, </a:t>
                      </a:r>
                      <a:r>
                        <a:rPr lang="en-US" sz="1200" dirty="0" err="1">
                          <a:solidFill>
                            <a:srgbClr val="000000"/>
                          </a:solidFill>
                          <a:effectLst/>
                          <a:latin typeface="Times New Roman" panose="02020603050405020304" pitchFamily="18" charset="0"/>
                          <a:ea typeface="Times New Roman" panose="02020603050405020304" pitchFamily="18" charset="0"/>
                        </a:rPr>
                        <a:t>GraphSAGE</a:t>
                      </a:r>
                      <a:endParaRPr lang="ru-RU" sz="1200" dirty="0">
                        <a:effectLst/>
                        <a:latin typeface="Times New Roman" panose="02020603050405020304" pitchFamily="18" charset="0"/>
                        <a:ea typeface="SimSun" panose="02010600030101010101" pitchFamily="2" charset="-122"/>
                      </a:endParaRPr>
                    </a:p>
                  </a:txBody>
                  <a:tcPr marL="20063" marR="200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algn="ctr">
                        <a:spcAft>
                          <a:spcPts val="0"/>
                        </a:spcAft>
                      </a:pPr>
                      <a:r>
                        <a:rPr lang="en-US" sz="1200" dirty="0">
                          <a:solidFill>
                            <a:srgbClr val="000000"/>
                          </a:solidFill>
                          <a:effectLst/>
                          <a:latin typeface="Times New Roman" panose="02020603050405020304" pitchFamily="18" charset="0"/>
                          <a:ea typeface="Times New Roman" panose="02020603050405020304" pitchFamily="18" charset="0"/>
                        </a:rPr>
                        <a:t>heterogeneous semi-weighted graph</a:t>
                      </a:r>
                      <a:endParaRPr lang="ru-RU" sz="1200" dirty="0">
                        <a:effectLst/>
                        <a:latin typeface="Times New Roman" panose="02020603050405020304" pitchFamily="18" charset="0"/>
                        <a:ea typeface="SimSun" panose="02010600030101010101" pitchFamily="2" charset="-122"/>
                      </a:endParaRPr>
                    </a:p>
                  </a:txBody>
                  <a:tcPr marL="20063" marR="200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algn="ctr">
                        <a:spcAft>
                          <a:spcPts val="0"/>
                        </a:spcAft>
                      </a:pPr>
                      <a:r>
                        <a:rPr lang="en-US" sz="1200" dirty="0">
                          <a:solidFill>
                            <a:srgbClr val="000000"/>
                          </a:solidFill>
                          <a:effectLst/>
                          <a:latin typeface="Times New Roman" panose="02020603050405020304" pitchFamily="18" charset="0"/>
                          <a:ea typeface="Times New Roman" panose="02020603050405020304" pitchFamily="18" charset="0"/>
                        </a:rPr>
                        <a:t>RMSE, P, R, MAP, NDCG</a:t>
                      </a:r>
                      <a:endParaRPr lang="ru-RU" sz="1200" dirty="0">
                        <a:effectLst/>
                        <a:latin typeface="Times New Roman" panose="02020603050405020304" pitchFamily="18" charset="0"/>
                        <a:ea typeface="SimSun" panose="02010600030101010101" pitchFamily="2" charset="-122"/>
                      </a:endParaRPr>
                    </a:p>
                  </a:txBody>
                  <a:tcPr marL="20063" marR="2006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algn="ctr">
                        <a:spcAft>
                          <a:spcPts val="0"/>
                        </a:spcAft>
                      </a:pPr>
                      <a:r>
                        <a:rPr lang="en-US" sz="1200" dirty="0">
                          <a:solidFill>
                            <a:srgbClr val="000000"/>
                          </a:solidFill>
                          <a:effectLst/>
                          <a:latin typeface="Times New Roman" panose="02020603050405020304" pitchFamily="18" charset="0"/>
                          <a:ea typeface="Times New Roman" panose="02020603050405020304" pitchFamily="18" charset="0"/>
                        </a:rPr>
                        <a:t>0,22</a:t>
                      </a:r>
                      <a:endParaRPr lang="ru-RU" sz="1200" dirty="0">
                        <a:effectLst/>
                        <a:latin typeface="Times New Roman" panose="02020603050405020304" pitchFamily="18" charset="0"/>
                        <a:ea typeface="SimSun" panose="02010600030101010101" pitchFamily="2" charset="-122"/>
                      </a:endParaRPr>
                    </a:p>
                  </a:txBody>
                  <a:tcPr marL="20063" marR="200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513886572"/>
                  </a:ext>
                </a:extLst>
              </a:tr>
              <a:tr h="463667">
                <a:tc>
                  <a:txBody>
                    <a:bodyPr/>
                    <a:lstStyle/>
                    <a:p>
                      <a:pPr algn="ctr">
                        <a:spcAft>
                          <a:spcPts val="0"/>
                        </a:spcAft>
                      </a:pPr>
                      <a:r>
                        <a:rPr lang="en-US" sz="1200" dirty="0">
                          <a:solidFill>
                            <a:srgbClr val="000000"/>
                          </a:solidFill>
                          <a:effectLst/>
                          <a:latin typeface="Times New Roman" panose="02020603050405020304" pitchFamily="18" charset="0"/>
                          <a:ea typeface="Times New Roman" panose="02020603050405020304" pitchFamily="18" charset="0"/>
                        </a:rPr>
                        <a:t>Our work</a:t>
                      </a:r>
                      <a:endParaRPr lang="ru-RU" sz="1200" dirty="0">
                        <a:effectLst/>
                        <a:latin typeface="Times New Roman" panose="02020603050405020304" pitchFamily="18" charset="0"/>
                        <a:ea typeface="SimSun" panose="02010600030101010101" pitchFamily="2" charset="-122"/>
                      </a:endParaRPr>
                    </a:p>
                  </a:txBody>
                  <a:tcPr marL="20063" marR="200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algn="ctr">
                        <a:spcAft>
                          <a:spcPts val="0"/>
                        </a:spcAft>
                      </a:pPr>
                      <a:r>
                        <a:rPr lang="en-US" sz="1200" dirty="0">
                          <a:solidFill>
                            <a:srgbClr val="000000"/>
                          </a:solidFill>
                          <a:effectLst/>
                          <a:latin typeface="Times New Roman" panose="02020603050405020304" pitchFamily="18" charset="0"/>
                          <a:ea typeface="Times New Roman" panose="02020603050405020304" pitchFamily="18" charset="0"/>
                        </a:rPr>
                        <a:t>Link regression</a:t>
                      </a:r>
                      <a:endParaRPr lang="ru-RU" sz="1200" dirty="0">
                        <a:effectLst/>
                        <a:latin typeface="Times New Roman" panose="02020603050405020304" pitchFamily="18" charset="0"/>
                        <a:ea typeface="SimSun" panose="02010600030101010101" pitchFamily="2" charset="-122"/>
                      </a:endParaRPr>
                    </a:p>
                  </a:txBody>
                  <a:tcPr marL="20063" marR="200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algn="ctr">
                        <a:spcAft>
                          <a:spcPts val="0"/>
                        </a:spcAft>
                      </a:pPr>
                      <a:r>
                        <a:rPr lang="en-US" sz="1200" dirty="0">
                          <a:solidFill>
                            <a:srgbClr val="000000"/>
                          </a:solidFill>
                          <a:effectLst/>
                          <a:latin typeface="Times New Roman" panose="02020603050405020304" pitchFamily="18" charset="0"/>
                          <a:ea typeface="Times New Roman" panose="02020603050405020304" pitchFamily="18" charset="0"/>
                        </a:rPr>
                        <a:t>User competencies- skills- vacancies- courses</a:t>
                      </a:r>
                      <a:endParaRPr lang="ru-RU" sz="1200" dirty="0">
                        <a:effectLst/>
                        <a:latin typeface="Times New Roman" panose="02020603050405020304" pitchFamily="18" charset="0"/>
                        <a:ea typeface="SimSun" panose="02010600030101010101" pitchFamily="2" charset="-122"/>
                      </a:endParaRPr>
                    </a:p>
                  </a:txBody>
                  <a:tcPr marL="20063" marR="200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algn="ctr">
                        <a:spcAft>
                          <a:spcPts val="0"/>
                        </a:spcAft>
                      </a:pPr>
                      <a:r>
                        <a:rPr lang="en-US" sz="1200">
                          <a:solidFill>
                            <a:srgbClr val="000000"/>
                          </a:solidFill>
                          <a:effectLst/>
                          <a:latin typeface="Times New Roman" panose="02020603050405020304" pitchFamily="18" charset="0"/>
                          <a:ea typeface="Times New Roman" panose="02020603050405020304" pitchFamily="18" charset="0"/>
                        </a:rPr>
                        <a:t>SBERT, HAN</a:t>
                      </a:r>
                      <a:endParaRPr lang="ru-RU" sz="1200">
                        <a:effectLst/>
                        <a:latin typeface="Times New Roman" panose="02020603050405020304" pitchFamily="18" charset="0"/>
                        <a:ea typeface="SimSun" panose="02010600030101010101" pitchFamily="2" charset="-122"/>
                      </a:endParaRPr>
                    </a:p>
                  </a:txBody>
                  <a:tcPr marL="20063" marR="200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algn="ctr">
                        <a:spcAft>
                          <a:spcPts val="0"/>
                        </a:spcAft>
                      </a:pPr>
                      <a:r>
                        <a:rPr lang="en-US" sz="1200" dirty="0">
                          <a:solidFill>
                            <a:srgbClr val="000000"/>
                          </a:solidFill>
                          <a:effectLst/>
                          <a:latin typeface="Times New Roman" panose="02020603050405020304" pitchFamily="18" charset="0"/>
                          <a:ea typeface="Times New Roman" panose="02020603050405020304" pitchFamily="18" charset="0"/>
                        </a:rPr>
                        <a:t>heterogeneous semi-weighted graph</a:t>
                      </a:r>
                      <a:endParaRPr lang="ru-RU" sz="1200" dirty="0">
                        <a:effectLst/>
                        <a:latin typeface="Times New Roman" panose="02020603050405020304" pitchFamily="18" charset="0"/>
                        <a:ea typeface="SimSun" panose="02010600030101010101" pitchFamily="2" charset="-122"/>
                      </a:endParaRPr>
                    </a:p>
                  </a:txBody>
                  <a:tcPr marL="20063" marR="200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algn="ctr">
                        <a:spcAft>
                          <a:spcPts val="0"/>
                        </a:spcAft>
                      </a:pPr>
                      <a:r>
                        <a:rPr lang="en-US" sz="1200">
                          <a:solidFill>
                            <a:srgbClr val="000000"/>
                          </a:solidFill>
                          <a:effectLst/>
                          <a:latin typeface="Times New Roman" panose="02020603050405020304" pitchFamily="18" charset="0"/>
                          <a:ea typeface="Times New Roman" panose="02020603050405020304" pitchFamily="18" charset="0"/>
                        </a:rPr>
                        <a:t>RMSE, P, R, MAP, NDCG</a:t>
                      </a:r>
                      <a:endParaRPr lang="ru-RU" sz="1200">
                        <a:effectLst/>
                        <a:latin typeface="Times New Roman" panose="02020603050405020304" pitchFamily="18" charset="0"/>
                        <a:ea typeface="SimSun" panose="02010600030101010101" pitchFamily="2" charset="-122"/>
                      </a:endParaRPr>
                    </a:p>
                  </a:txBody>
                  <a:tcPr marL="20063" marR="2006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algn="ctr">
                        <a:spcAft>
                          <a:spcPts val="0"/>
                        </a:spcAft>
                      </a:pPr>
                      <a:r>
                        <a:rPr lang="en-US" sz="1200" dirty="0">
                          <a:solidFill>
                            <a:srgbClr val="000000"/>
                          </a:solidFill>
                          <a:effectLst/>
                          <a:latin typeface="Times New Roman" panose="02020603050405020304" pitchFamily="18" charset="0"/>
                          <a:ea typeface="Times New Roman" panose="02020603050405020304" pitchFamily="18" charset="0"/>
                        </a:rPr>
                        <a:t>0,2</a:t>
                      </a:r>
                      <a:endParaRPr lang="ru-RU" sz="1200" dirty="0">
                        <a:effectLst/>
                        <a:latin typeface="Times New Roman" panose="02020603050405020304" pitchFamily="18" charset="0"/>
                        <a:ea typeface="SimSun" panose="02010600030101010101" pitchFamily="2" charset="-122"/>
                      </a:endParaRPr>
                    </a:p>
                  </a:txBody>
                  <a:tcPr marL="20063" marR="200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875564004"/>
                  </a:ext>
                </a:extLst>
              </a:tr>
              <a:tr h="463667">
                <a:tc>
                  <a:txBody>
                    <a:bodyPr/>
                    <a:lstStyle/>
                    <a:p>
                      <a:pPr algn="ctr">
                        <a:spcAft>
                          <a:spcPts val="0"/>
                        </a:spcAft>
                      </a:pPr>
                      <a:r>
                        <a:rPr lang="en-US" sz="1200">
                          <a:solidFill>
                            <a:srgbClr val="000000"/>
                          </a:solidFill>
                          <a:effectLst/>
                          <a:latin typeface="Times New Roman" panose="02020603050405020304" pitchFamily="18" charset="0"/>
                          <a:ea typeface="Times New Roman" panose="02020603050405020304" pitchFamily="18" charset="0"/>
                        </a:rPr>
                        <a:t>Our work</a:t>
                      </a:r>
                      <a:endParaRPr lang="ru-RU" sz="1200">
                        <a:effectLst/>
                        <a:latin typeface="Times New Roman" panose="02020603050405020304" pitchFamily="18" charset="0"/>
                        <a:ea typeface="SimSun" panose="02010600030101010101" pitchFamily="2" charset="-122"/>
                      </a:endParaRPr>
                    </a:p>
                  </a:txBody>
                  <a:tcPr marL="20063" marR="200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40000"/>
                        <a:lumOff val="60000"/>
                      </a:schemeClr>
                    </a:solidFill>
                  </a:tcPr>
                </a:tc>
                <a:tc>
                  <a:txBody>
                    <a:bodyPr/>
                    <a:lstStyle/>
                    <a:p>
                      <a:pPr algn="ctr">
                        <a:spcAft>
                          <a:spcPts val="0"/>
                        </a:spcAft>
                      </a:pPr>
                      <a:r>
                        <a:rPr lang="en-US" sz="1200">
                          <a:solidFill>
                            <a:srgbClr val="000000"/>
                          </a:solidFill>
                          <a:effectLst/>
                          <a:latin typeface="Times New Roman" panose="02020603050405020304" pitchFamily="18" charset="0"/>
                          <a:ea typeface="Times New Roman" panose="02020603050405020304" pitchFamily="18" charset="0"/>
                        </a:rPr>
                        <a:t>Link regression</a:t>
                      </a:r>
                      <a:endParaRPr lang="ru-RU" sz="1200">
                        <a:effectLst/>
                        <a:latin typeface="Times New Roman" panose="02020603050405020304" pitchFamily="18" charset="0"/>
                        <a:ea typeface="SimSun" panose="02010600030101010101" pitchFamily="2" charset="-122"/>
                      </a:endParaRPr>
                    </a:p>
                  </a:txBody>
                  <a:tcPr marL="20063" marR="200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40000"/>
                        <a:lumOff val="60000"/>
                      </a:schemeClr>
                    </a:solidFill>
                  </a:tcPr>
                </a:tc>
                <a:tc>
                  <a:txBody>
                    <a:bodyPr/>
                    <a:lstStyle/>
                    <a:p>
                      <a:pPr algn="ctr">
                        <a:spcAft>
                          <a:spcPts val="0"/>
                        </a:spcAft>
                      </a:pPr>
                      <a:r>
                        <a:rPr lang="en-US" sz="1200">
                          <a:solidFill>
                            <a:srgbClr val="000000"/>
                          </a:solidFill>
                          <a:effectLst/>
                          <a:latin typeface="Times New Roman" panose="02020603050405020304" pitchFamily="18" charset="0"/>
                          <a:ea typeface="Times New Roman" panose="02020603050405020304" pitchFamily="18" charset="0"/>
                        </a:rPr>
                        <a:t>User competencies- skills- vacancies- courses</a:t>
                      </a:r>
                      <a:endParaRPr lang="ru-RU" sz="1200">
                        <a:effectLst/>
                        <a:latin typeface="Times New Roman" panose="02020603050405020304" pitchFamily="18" charset="0"/>
                        <a:ea typeface="SimSun" panose="02010600030101010101" pitchFamily="2" charset="-122"/>
                      </a:endParaRPr>
                    </a:p>
                  </a:txBody>
                  <a:tcPr marL="20063" marR="200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40000"/>
                        <a:lumOff val="60000"/>
                      </a:schemeClr>
                    </a:solidFill>
                  </a:tcPr>
                </a:tc>
                <a:tc>
                  <a:txBody>
                    <a:bodyPr/>
                    <a:lstStyle/>
                    <a:p>
                      <a:pPr algn="ctr">
                        <a:spcAft>
                          <a:spcPts val="0"/>
                        </a:spcAft>
                      </a:pPr>
                      <a:r>
                        <a:rPr lang="en-US" sz="1200">
                          <a:solidFill>
                            <a:srgbClr val="000000"/>
                          </a:solidFill>
                          <a:effectLst/>
                          <a:latin typeface="Times New Roman" panose="02020603050405020304" pitchFamily="18" charset="0"/>
                          <a:ea typeface="Times New Roman" panose="02020603050405020304" pitchFamily="18" charset="0"/>
                        </a:rPr>
                        <a:t>SBERT, HGT</a:t>
                      </a:r>
                      <a:endParaRPr lang="ru-RU" sz="1200">
                        <a:effectLst/>
                        <a:latin typeface="Times New Roman" panose="02020603050405020304" pitchFamily="18" charset="0"/>
                        <a:ea typeface="SimSun" panose="02010600030101010101" pitchFamily="2" charset="-122"/>
                      </a:endParaRPr>
                    </a:p>
                  </a:txBody>
                  <a:tcPr marL="20063" marR="200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40000"/>
                        <a:lumOff val="60000"/>
                      </a:schemeClr>
                    </a:solidFill>
                  </a:tcPr>
                </a:tc>
                <a:tc>
                  <a:txBody>
                    <a:bodyPr/>
                    <a:lstStyle/>
                    <a:p>
                      <a:pPr algn="ctr">
                        <a:spcAft>
                          <a:spcPts val="0"/>
                        </a:spcAft>
                      </a:pPr>
                      <a:r>
                        <a:rPr lang="en-US" sz="1200">
                          <a:solidFill>
                            <a:srgbClr val="000000"/>
                          </a:solidFill>
                          <a:effectLst/>
                          <a:latin typeface="Times New Roman" panose="02020603050405020304" pitchFamily="18" charset="0"/>
                          <a:ea typeface="Times New Roman" panose="02020603050405020304" pitchFamily="18" charset="0"/>
                        </a:rPr>
                        <a:t>heterogeneous semi-weighted graph</a:t>
                      </a:r>
                      <a:endParaRPr lang="ru-RU" sz="1200">
                        <a:effectLst/>
                        <a:latin typeface="Times New Roman" panose="02020603050405020304" pitchFamily="18" charset="0"/>
                        <a:ea typeface="SimSun" panose="02010600030101010101" pitchFamily="2" charset="-122"/>
                      </a:endParaRPr>
                    </a:p>
                  </a:txBody>
                  <a:tcPr marL="20063" marR="200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40000"/>
                        <a:lumOff val="60000"/>
                      </a:schemeClr>
                    </a:solidFill>
                  </a:tcPr>
                </a:tc>
                <a:tc>
                  <a:txBody>
                    <a:bodyPr/>
                    <a:lstStyle/>
                    <a:p>
                      <a:pPr algn="ctr">
                        <a:spcAft>
                          <a:spcPts val="0"/>
                        </a:spcAft>
                      </a:pPr>
                      <a:r>
                        <a:rPr lang="en-US" sz="1200" dirty="0">
                          <a:solidFill>
                            <a:srgbClr val="000000"/>
                          </a:solidFill>
                          <a:effectLst/>
                          <a:latin typeface="Times New Roman" panose="02020603050405020304" pitchFamily="18" charset="0"/>
                          <a:ea typeface="Times New Roman" panose="02020603050405020304" pitchFamily="18" charset="0"/>
                        </a:rPr>
                        <a:t>RMSE, P, R, MAP, NDCG</a:t>
                      </a:r>
                      <a:endParaRPr lang="ru-RU" sz="1200" dirty="0">
                        <a:effectLst/>
                        <a:latin typeface="Times New Roman" panose="02020603050405020304" pitchFamily="18" charset="0"/>
                        <a:ea typeface="SimSun" panose="02010600030101010101" pitchFamily="2" charset="-122"/>
                      </a:endParaRPr>
                    </a:p>
                  </a:txBody>
                  <a:tcPr marL="20063" marR="20063"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40000"/>
                        <a:lumOff val="60000"/>
                      </a:schemeClr>
                    </a:solidFill>
                  </a:tcPr>
                </a:tc>
                <a:tc>
                  <a:txBody>
                    <a:bodyPr/>
                    <a:lstStyle/>
                    <a:p>
                      <a:pPr algn="ctr">
                        <a:spcAft>
                          <a:spcPts val="0"/>
                        </a:spcAft>
                      </a:pPr>
                      <a:r>
                        <a:rPr lang="en-US" sz="1200" dirty="0">
                          <a:solidFill>
                            <a:srgbClr val="000000"/>
                          </a:solidFill>
                          <a:effectLst/>
                          <a:latin typeface="Times New Roman" panose="02020603050405020304" pitchFamily="18" charset="0"/>
                          <a:ea typeface="Times New Roman" panose="02020603050405020304" pitchFamily="18" charset="0"/>
                        </a:rPr>
                        <a:t>0,2</a:t>
                      </a:r>
                      <a:endParaRPr lang="ru-RU" sz="1200" dirty="0">
                        <a:effectLst/>
                        <a:latin typeface="Times New Roman" panose="02020603050405020304" pitchFamily="18" charset="0"/>
                        <a:ea typeface="SimSun" panose="02010600030101010101" pitchFamily="2" charset="-122"/>
                      </a:endParaRPr>
                    </a:p>
                  </a:txBody>
                  <a:tcPr marL="20063" marR="20063"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chemeClr val="accent6">
                        <a:lumMod val="40000"/>
                        <a:lumOff val="60000"/>
                      </a:schemeClr>
                    </a:solidFill>
                  </a:tcPr>
                </a:tc>
                <a:extLst>
                  <a:ext uri="{0D108BD9-81ED-4DB2-BD59-A6C34878D82A}">
                    <a16:rowId xmlns:a16="http://schemas.microsoft.com/office/drawing/2014/main" val="534342435"/>
                  </a:ext>
                </a:extLst>
              </a:tr>
            </a:tbl>
          </a:graphicData>
        </a:graphic>
      </p:graphicFrame>
      <p:sp>
        <p:nvSpPr>
          <p:cNvPr id="11" name="Unvan 1">
            <a:extLst>
              <a:ext uri="{FF2B5EF4-FFF2-40B4-BE49-F238E27FC236}">
                <a16:creationId xmlns:a16="http://schemas.microsoft.com/office/drawing/2014/main" id="{AE12072B-8649-4985-8D08-6E8B80FFA9B4}"/>
              </a:ext>
            </a:extLst>
          </p:cNvPr>
          <p:cNvSpPr txBox="1">
            <a:spLocks/>
          </p:cNvSpPr>
          <p:nvPr/>
        </p:nvSpPr>
        <p:spPr>
          <a:xfrm>
            <a:off x="733105" y="329326"/>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CO" b="1" dirty="0">
                <a:latin typeface="Arial" panose="020B0604020202020204" pitchFamily="34" charset="0"/>
                <a:cs typeface="Arial" panose="020B0604020202020204" pitchFamily="34" charset="0"/>
              </a:rPr>
              <a:t>Results and Discussion</a:t>
            </a:r>
            <a:endParaRPr lang="tr-TR"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9197411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es-CO" b="1" dirty="0">
                <a:latin typeface="Arial" panose="020B0604020202020204" pitchFamily="34" charset="0"/>
                <a:cs typeface="Arial" panose="020B0604020202020204" pitchFamily="34" charset="0"/>
              </a:rPr>
              <a:t>Conclusions and </a:t>
            </a:r>
            <a:r>
              <a:rPr lang="tr-TR" b="1" dirty="0">
                <a:latin typeface="Arial" panose="020B0604020202020204" pitchFamily="34" charset="0"/>
                <a:cs typeface="Arial" panose="020B0604020202020204" pitchFamily="34" charset="0"/>
              </a:rPr>
              <a:t>F</a:t>
            </a:r>
            <a:r>
              <a:rPr lang="es-CO" b="1" dirty="0">
                <a:latin typeface="Arial" panose="020B0604020202020204" pitchFamily="34" charset="0"/>
                <a:cs typeface="Arial" panose="020B0604020202020204" pitchFamily="34" charset="0"/>
              </a:rPr>
              <a:t>uture </a:t>
            </a:r>
            <a:r>
              <a:rPr lang="tr-TR" b="1" dirty="0">
                <a:latin typeface="Arial" panose="020B0604020202020204" pitchFamily="34" charset="0"/>
                <a:cs typeface="Arial" panose="020B0604020202020204" pitchFamily="34" charset="0"/>
              </a:rPr>
              <a:t>R</a:t>
            </a:r>
            <a:r>
              <a:rPr lang="es-CO" b="1" dirty="0">
                <a:latin typeface="Arial" panose="020B0604020202020204" pitchFamily="34" charset="0"/>
                <a:cs typeface="Arial" panose="020B0604020202020204" pitchFamily="34" charset="0"/>
              </a:rPr>
              <a:t>esearch</a:t>
            </a:r>
            <a:endParaRPr lang="tr-TR" b="1" dirty="0">
              <a:latin typeface="Arial" panose="020B0604020202020204" pitchFamily="34" charset="0"/>
              <a:cs typeface="Arial" panose="020B0604020202020204" pitchFamily="34" charset="0"/>
            </a:endParaRPr>
          </a:p>
        </p:txBody>
      </p:sp>
      <p:sp>
        <p:nvSpPr>
          <p:cNvPr id="3" name="İçerik Yer Tutucusu 2"/>
          <p:cNvSpPr>
            <a:spLocks noGrp="1"/>
          </p:cNvSpPr>
          <p:nvPr>
            <p:ph idx="1"/>
          </p:nvPr>
        </p:nvSpPr>
        <p:spPr>
          <a:xfrm>
            <a:off x="838200" y="1690688"/>
            <a:ext cx="10515600" cy="4351338"/>
          </a:xfrm>
        </p:spPr>
        <p:txBody>
          <a:bodyPr>
            <a:normAutofit fontScale="77500" lnSpcReduction="20000"/>
          </a:bodyPr>
          <a:lstStyle/>
          <a:p>
            <a:r>
              <a:rPr lang="en-US" dirty="0"/>
              <a:t>In this paper, we considered the problem of predicting the weights of connections between user competencies and online courses in the context of personalized educational recommendations on a heterogeneous knowledge graph. </a:t>
            </a:r>
          </a:p>
          <a:p>
            <a:r>
              <a:rPr lang="en-US" dirty="0"/>
              <a:t>To solve the problem, three recommendation models based on graph neural networks were developed and tested: </a:t>
            </a:r>
            <a:r>
              <a:rPr lang="en-US" dirty="0" err="1"/>
              <a:t>GraphSAGE</a:t>
            </a:r>
            <a:r>
              <a:rPr lang="en-US" dirty="0"/>
              <a:t>, HANConv, and HGTConv.</a:t>
            </a:r>
          </a:p>
          <a:p>
            <a:r>
              <a:rPr lang="en-US" dirty="0"/>
              <a:t>The experiments showed that the HGTConv-based model provides higher ranking quality for the key metrics </a:t>
            </a:r>
            <a:r>
              <a:rPr lang="en-US" dirty="0" err="1"/>
              <a:t>MAP@k</a:t>
            </a:r>
            <a:r>
              <a:rPr lang="en-US" dirty="0"/>
              <a:t> and </a:t>
            </a:r>
            <a:r>
              <a:rPr lang="en-US" dirty="0" err="1"/>
              <a:t>NDCG@k</a:t>
            </a:r>
            <a:r>
              <a:rPr lang="en-US" dirty="0"/>
              <a:t> on both the training and test subgraphs. The drawback was the prevalence of training data with low scores</a:t>
            </a:r>
          </a:p>
          <a:p>
            <a:r>
              <a:rPr lang="en-US" dirty="0"/>
              <a:t>Further research will be related to improving the recommendation model with the HGT layer and expanding the datasets.</a:t>
            </a:r>
          </a:p>
          <a:p>
            <a:r>
              <a:rPr lang="en-US" dirty="0"/>
              <a:t>The obtained results confirm the potential of using GNN models for recommending of educational courses on complex heterogeneous graph structure with long meta-paths. </a:t>
            </a:r>
          </a:p>
          <a:p>
            <a:r>
              <a:rPr lang="en-US" dirty="0"/>
              <a:t>This approach opens up prospects for the development of intelligent learning support systems that adapt to individual user needs and labor market requirements.</a:t>
            </a:r>
          </a:p>
        </p:txBody>
      </p:sp>
    </p:spTree>
    <p:extLst>
      <p:ext uri="{BB962C8B-B14F-4D97-AF65-F5344CB8AC3E}">
        <p14:creationId xmlns:p14="http://schemas.microsoft.com/office/powerpoint/2010/main" val="5632547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es-CO" b="1" dirty="0">
                <a:latin typeface="Arial" panose="020B0604020202020204" pitchFamily="34" charset="0"/>
                <a:cs typeface="Arial" panose="020B0604020202020204" pitchFamily="34" charset="0"/>
              </a:rPr>
              <a:t>References</a:t>
            </a:r>
            <a:endParaRPr lang="tr-TR" b="1" dirty="0">
              <a:latin typeface="Arial" panose="020B0604020202020204" pitchFamily="34" charset="0"/>
              <a:cs typeface="Arial" panose="020B0604020202020204" pitchFamily="34" charset="0"/>
            </a:endParaRPr>
          </a:p>
        </p:txBody>
      </p:sp>
      <p:sp>
        <p:nvSpPr>
          <p:cNvPr id="3" name="İçerik Yer Tutucusu 2"/>
          <p:cNvSpPr>
            <a:spLocks noGrp="1"/>
          </p:cNvSpPr>
          <p:nvPr>
            <p:ph idx="1"/>
          </p:nvPr>
        </p:nvSpPr>
        <p:spPr/>
        <p:txBody>
          <a:bodyPr>
            <a:normAutofit fontScale="62500" lnSpcReduction="20000"/>
          </a:bodyPr>
          <a:lstStyle/>
          <a:p>
            <a:pPr marL="57150" indent="-514350">
              <a:buFont typeface="+mj-lt"/>
              <a:buAutoNum type="arabicPeriod"/>
            </a:pPr>
            <a:r>
              <a:rPr lang="en-US" dirty="0" err="1"/>
              <a:t>Gharizadeh</a:t>
            </a:r>
            <a:r>
              <a:rPr lang="en-US" dirty="0"/>
              <a:t>, A., Abbasi, K., </a:t>
            </a:r>
            <a:r>
              <a:rPr lang="en-US" dirty="0" err="1"/>
              <a:t>Ghareyazi</a:t>
            </a:r>
            <a:r>
              <a:rPr lang="en-US" dirty="0"/>
              <a:t>, A., </a:t>
            </a:r>
            <a:r>
              <a:rPr lang="en-US" dirty="0" err="1"/>
              <a:t>Mofrad</a:t>
            </a:r>
            <a:r>
              <a:rPr lang="en-US" dirty="0"/>
              <a:t>, M. R. K., &amp; </a:t>
            </a:r>
            <a:r>
              <a:rPr lang="en-US" dirty="0" err="1"/>
              <a:t>Rabiee</a:t>
            </a:r>
            <a:r>
              <a:rPr lang="en-US" dirty="0"/>
              <a:t>, H. R. (2024). HGTDR: Advancing drug repurposing with heterogeneous graph transformers. Bioinformatics, 40(7), btae349. </a:t>
            </a:r>
            <a:r>
              <a:rPr lang="en-US" dirty="0">
                <a:hlinkClick r:id="rId2"/>
              </a:rPr>
              <a:t>https://doi.org/10.1093/bioinformatics/btae349</a:t>
            </a:r>
            <a:endParaRPr lang="ru-RU" dirty="0"/>
          </a:p>
          <a:p>
            <a:pPr marL="57150" indent="-514350">
              <a:buFont typeface="+mj-lt"/>
              <a:buAutoNum type="arabicPeriod"/>
            </a:pPr>
            <a:r>
              <a:rPr lang="en-US" dirty="0"/>
              <a:t>Liu, C., Han, Y., Xu, H., Yang, S., Wang, K., &amp; </a:t>
            </a:r>
            <a:r>
              <a:rPr lang="en-US" dirty="0" err="1"/>
              <a:t>Su</a:t>
            </a:r>
            <a:r>
              <a:rPr lang="en-US" dirty="0"/>
              <a:t>, Y. (2024). A community detection and graph-neural-network-based link prediction approach for scientific literature. Mathematics, 12(3), 369. </a:t>
            </a:r>
            <a:r>
              <a:rPr lang="en-US" dirty="0">
                <a:hlinkClick r:id="rId3"/>
              </a:rPr>
              <a:t>https://doi.org/10.3390/math12030369</a:t>
            </a:r>
            <a:endParaRPr lang="ru-RU" dirty="0"/>
          </a:p>
          <a:p>
            <a:pPr marL="57150" indent="-514350">
              <a:buFont typeface="+mj-lt"/>
              <a:buAutoNum type="arabicPeriod"/>
            </a:pPr>
            <a:r>
              <a:rPr lang="en-US" dirty="0"/>
              <a:t>Qin, M., &amp; Yeung, D. Y. (2023). Temporal link prediction: A unified framework, taxonomy, and review. ACM Computing Surveys, 56(4), 1–40. </a:t>
            </a:r>
            <a:r>
              <a:rPr lang="en-US" dirty="0">
                <a:hlinkClick r:id="rId4"/>
              </a:rPr>
              <a:t>https://doi.org/10.1145/3583565</a:t>
            </a:r>
            <a:endParaRPr lang="ru-RU" dirty="0"/>
          </a:p>
          <a:p>
            <a:pPr marL="57150" indent="-514350">
              <a:buFont typeface="+mj-lt"/>
              <a:buAutoNum type="arabicPeriod"/>
            </a:pPr>
            <a:r>
              <a:rPr lang="en-US" dirty="0"/>
              <a:t>Wang, X., Ji, H., Shi, C., Wang, B., Ye, Y., Cui, P., &amp; Yu, P. S. (2019). Heterogeneous graph attention network. In Proceedings of the Web Conference 2019 (pp. 2022–2032). </a:t>
            </a:r>
            <a:r>
              <a:rPr lang="en-US" dirty="0">
                <a:hlinkClick r:id="rId5"/>
              </a:rPr>
              <a:t>https://doi.org/10.1145/3308558.3313562</a:t>
            </a:r>
            <a:endParaRPr lang="ru-RU" dirty="0"/>
          </a:p>
          <a:p>
            <a:pPr marL="57150" indent="-514350">
              <a:buFont typeface="+mj-lt"/>
              <a:buAutoNum type="arabicPeriod"/>
            </a:pPr>
            <a:r>
              <a:rPr lang="en-US" dirty="0"/>
              <a:t>Hu, Z., Dong, Y., Wang, K., &amp; Sun, Y. (2020). Heterogeneous graph transformer. In Proceedings of The Web Conference 2020 (pp. 2704–2710). </a:t>
            </a:r>
            <a:r>
              <a:rPr lang="en-US" dirty="0">
                <a:hlinkClick r:id="rId6"/>
              </a:rPr>
              <a:t>https://doi.org/10.1145/3366423.3380027</a:t>
            </a:r>
            <a:endParaRPr lang="ru-RU" dirty="0"/>
          </a:p>
          <a:p>
            <a:pPr marL="57150" indent="-514350">
              <a:buFont typeface="+mj-lt"/>
              <a:buAutoNum type="arabicPeriod"/>
            </a:pPr>
            <a:r>
              <a:rPr lang="en-US" dirty="0" err="1"/>
              <a:t>StellarGraph</a:t>
            </a:r>
            <a:r>
              <a:rPr lang="en-US" dirty="0"/>
              <a:t>. (n.d.). </a:t>
            </a:r>
            <a:r>
              <a:rPr lang="en-US" dirty="0" err="1"/>
              <a:t>HinSAGE</a:t>
            </a:r>
            <a:r>
              <a:rPr lang="en-US" dirty="0"/>
              <a:t> link prediction demonstration. Retrieved from </a:t>
            </a:r>
            <a:r>
              <a:rPr lang="en-US" dirty="0">
                <a:hlinkClick r:id="rId7"/>
              </a:rPr>
              <a:t>https://stellargraph.readthedocs.io/en/stable/demos/link-prediction/hinsage-link-prediction.html</a:t>
            </a:r>
            <a:endParaRPr lang="ru-RU" dirty="0"/>
          </a:p>
          <a:p>
            <a:pPr marL="57150" indent="-514350">
              <a:buFont typeface="+mj-lt"/>
              <a:buAutoNum type="arabicPeriod"/>
            </a:pPr>
            <a:r>
              <a:rPr lang="en-US" dirty="0" err="1"/>
              <a:t>PyTorch</a:t>
            </a:r>
            <a:r>
              <a:rPr lang="en-US" dirty="0"/>
              <a:t>-Geometric. (n.d.). Link regression on </a:t>
            </a:r>
            <a:r>
              <a:rPr lang="en-US" dirty="0" err="1"/>
              <a:t>MovieLens</a:t>
            </a:r>
            <a:r>
              <a:rPr lang="en-US" dirty="0"/>
              <a:t>. Retrieved from </a:t>
            </a:r>
            <a:r>
              <a:rPr lang="en-US" dirty="0">
                <a:hlinkClick r:id="rId8"/>
              </a:rPr>
              <a:t>https://colab.research.google.com/drive/1N3LvAO0AXV4kBPbTMX866OwJM9YS6Ji2?usp=sharing#scrollTo=Ptk1J307IVn8</a:t>
            </a:r>
            <a:r>
              <a:rPr lang="ru-RU" dirty="0"/>
              <a:t> </a:t>
            </a:r>
            <a:endParaRPr lang="en-US" dirty="0"/>
          </a:p>
          <a:p>
            <a:endParaRPr lang="tr-TR" dirty="0"/>
          </a:p>
          <a:p>
            <a:pPr marL="0" indent="0">
              <a:buNone/>
            </a:pPr>
            <a:endParaRPr lang="tr-TR" dirty="0"/>
          </a:p>
        </p:txBody>
      </p:sp>
    </p:spTree>
    <p:extLst>
      <p:ext uri="{BB962C8B-B14F-4D97-AF65-F5344CB8AC3E}">
        <p14:creationId xmlns:p14="http://schemas.microsoft.com/office/powerpoint/2010/main" val="5336272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es-CO" b="1" dirty="0">
                <a:latin typeface="Arial" panose="020B0604020202020204" pitchFamily="34" charset="0"/>
                <a:cs typeface="Arial" panose="020B0604020202020204" pitchFamily="34" charset="0"/>
              </a:rPr>
              <a:t>Appendices</a:t>
            </a:r>
            <a:endParaRPr lang="tr-TR" b="1" dirty="0">
              <a:latin typeface="Arial" panose="020B0604020202020204" pitchFamily="34" charset="0"/>
              <a:cs typeface="Arial" panose="020B0604020202020204" pitchFamily="34" charset="0"/>
            </a:endParaRPr>
          </a:p>
        </p:txBody>
      </p:sp>
      <p:sp>
        <p:nvSpPr>
          <p:cNvPr id="3" name="İçerik Yer Tutucusu 2"/>
          <p:cNvSpPr>
            <a:spLocks noGrp="1"/>
          </p:cNvSpPr>
          <p:nvPr>
            <p:ph idx="1"/>
          </p:nvPr>
        </p:nvSpPr>
        <p:spPr>
          <a:xfrm>
            <a:off x="838200" y="1544537"/>
            <a:ext cx="10515600" cy="4351338"/>
          </a:xfrm>
        </p:spPr>
        <p:txBody>
          <a:bodyPr>
            <a:normAutofit/>
          </a:bodyPr>
          <a:lstStyle/>
          <a:p>
            <a:pPr marL="457200" lvl="1" indent="0">
              <a:buNone/>
            </a:pPr>
            <a:r>
              <a:rPr lang="tr-TR" dirty="0"/>
              <a:t>R</a:t>
            </a:r>
            <a:r>
              <a:rPr lang="en-US" dirty="0"/>
              <a:t>aw data: examples</a:t>
            </a:r>
          </a:p>
          <a:p>
            <a:pPr marL="628650" lvl="1" indent="-171450"/>
            <a:endParaRPr lang="en-US" dirty="0"/>
          </a:p>
        </p:txBody>
      </p:sp>
      <p:graphicFrame>
        <p:nvGraphicFramePr>
          <p:cNvPr id="4" name="Объект 3">
            <a:extLst>
              <a:ext uri="{FF2B5EF4-FFF2-40B4-BE49-F238E27FC236}">
                <a16:creationId xmlns:a16="http://schemas.microsoft.com/office/drawing/2014/main" id="{B8F45A0C-60CD-42CC-A47D-60F89219D7EC}"/>
              </a:ext>
            </a:extLst>
          </p:cNvPr>
          <p:cNvGraphicFramePr>
            <a:graphicFrameLocks noChangeAspect="1"/>
          </p:cNvGraphicFramePr>
          <p:nvPr>
            <p:extLst>
              <p:ext uri="{D42A27DB-BD31-4B8C-83A1-F6EECF244321}">
                <p14:modId xmlns:p14="http://schemas.microsoft.com/office/powerpoint/2010/main" val="3445666412"/>
              </p:ext>
            </p:extLst>
          </p:nvPr>
        </p:nvGraphicFramePr>
        <p:xfrm>
          <a:off x="1373237" y="3051555"/>
          <a:ext cx="9503311" cy="592101"/>
        </p:xfrm>
        <a:graphic>
          <a:graphicData uri="http://schemas.openxmlformats.org/presentationml/2006/ole">
            <mc:AlternateContent xmlns:mc="http://schemas.openxmlformats.org/markup-compatibility/2006">
              <mc:Choice xmlns:v="urn:schemas-microsoft-com:vml" Requires="v">
                <p:oleObj spid="_x0000_s5156" name="Worksheet" r:id="rId3" imgW="17869077" imgH="1105057" progId="Excel.Sheet.12">
                  <p:embed/>
                </p:oleObj>
              </mc:Choice>
              <mc:Fallback>
                <p:oleObj name="Worksheet" r:id="rId3" imgW="17869077" imgH="1105057" progId="Excel.Sheet.12">
                  <p:embed/>
                  <p:pic>
                    <p:nvPicPr>
                      <p:cNvPr id="0" name=""/>
                      <p:cNvPicPr/>
                      <p:nvPr/>
                    </p:nvPicPr>
                    <p:blipFill>
                      <a:blip r:embed="rId4"/>
                      <a:stretch>
                        <a:fillRect/>
                      </a:stretch>
                    </p:blipFill>
                    <p:spPr>
                      <a:xfrm>
                        <a:off x="1373237" y="3051555"/>
                        <a:ext cx="9503311" cy="592101"/>
                      </a:xfrm>
                      <a:prstGeom prst="rect">
                        <a:avLst/>
                      </a:prstGeom>
                    </p:spPr>
                  </p:pic>
                </p:oleObj>
              </mc:Fallback>
            </mc:AlternateContent>
          </a:graphicData>
        </a:graphic>
      </p:graphicFrame>
      <p:graphicFrame>
        <p:nvGraphicFramePr>
          <p:cNvPr id="5" name="Объект 4">
            <a:extLst>
              <a:ext uri="{FF2B5EF4-FFF2-40B4-BE49-F238E27FC236}">
                <a16:creationId xmlns:a16="http://schemas.microsoft.com/office/drawing/2014/main" id="{F9FF4357-2963-464C-8C7E-5E75EAF791BB}"/>
              </a:ext>
            </a:extLst>
          </p:cNvPr>
          <p:cNvGraphicFramePr>
            <a:graphicFrameLocks noChangeAspect="1"/>
          </p:cNvGraphicFramePr>
          <p:nvPr>
            <p:extLst>
              <p:ext uri="{D42A27DB-BD31-4B8C-83A1-F6EECF244321}">
                <p14:modId xmlns:p14="http://schemas.microsoft.com/office/powerpoint/2010/main" val="3526721010"/>
              </p:ext>
            </p:extLst>
          </p:nvPr>
        </p:nvGraphicFramePr>
        <p:xfrm>
          <a:off x="1373237" y="3643656"/>
          <a:ext cx="9503311" cy="1271438"/>
        </p:xfrm>
        <a:graphic>
          <a:graphicData uri="http://schemas.openxmlformats.org/presentationml/2006/ole">
            <mc:AlternateContent xmlns:mc="http://schemas.openxmlformats.org/markup-compatibility/2006">
              <mc:Choice xmlns:v="urn:schemas-microsoft-com:vml" Requires="v">
                <p:oleObj spid="_x0000_s5157" name="Worksheet" r:id="rId5" imgW="17869077" imgH="2384887" progId="Excel.Sheet.12">
                  <p:embed/>
                </p:oleObj>
              </mc:Choice>
              <mc:Fallback>
                <p:oleObj name="Worksheet" r:id="rId5" imgW="17869077" imgH="2384887" progId="Excel.Sheet.12">
                  <p:embed/>
                  <p:pic>
                    <p:nvPicPr>
                      <p:cNvPr id="0" name=""/>
                      <p:cNvPicPr/>
                      <p:nvPr/>
                    </p:nvPicPr>
                    <p:blipFill>
                      <a:blip r:embed="rId6"/>
                      <a:stretch>
                        <a:fillRect/>
                      </a:stretch>
                    </p:blipFill>
                    <p:spPr>
                      <a:xfrm>
                        <a:off x="1373237" y="3643656"/>
                        <a:ext cx="9503311" cy="1271438"/>
                      </a:xfrm>
                      <a:prstGeom prst="rect">
                        <a:avLst/>
                      </a:prstGeom>
                    </p:spPr>
                  </p:pic>
                </p:oleObj>
              </mc:Fallback>
            </mc:AlternateContent>
          </a:graphicData>
        </a:graphic>
      </p:graphicFrame>
      <p:graphicFrame>
        <p:nvGraphicFramePr>
          <p:cNvPr id="6" name="Объект 5">
            <a:extLst>
              <a:ext uri="{FF2B5EF4-FFF2-40B4-BE49-F238E27FC236}">
                <a16:creationId xmlns:a16="http://schemas.microsoft.com/office/drawing/2014/main" id="{30A0D5ED-4836-49DF-AF97-D458BC2EFD5B}"/>
              </a:ext>
            </a:extLst>
          </p:cNvPr>
          <p:cNvGraphicFramePr>
            <a:graphicFrameLocks noChangeAspect="1"/>
          </p:cNvGraphicFramePr>
          <p:nvPr>
            <p:extLst>
              <p:ext uri="{D42A27DB-BD31-4B8C-83A1-F6EECF244321}">
                <p14:modId xmlns:p14="http://schemas.microsoft.com/office/powerpoint/2010/main" val="3685484768"/>
              </p:ext>
            </p:extLst>
          </p:nvPr>
        </p:nvGraphicFramePr>
        <p:xfrm>
          <a:off x="1373237" y="2266419"/>
          <a:ext cx="9503311" cy="785137"/>
        </p:xfrm>
        <a:graphic>
          <a:graphicData uri="http://schemas.openxmlformats.org/presentationml/2006/ole">
            <mc:AlternateContent xmlns:mc="http://schemas.openxmlformats.org/markup-compatibility/2006">
              <mc:Choice xmlns:v="urn:schemas-microsoft-com:vml" Requires="v">
                <p:oleObj spid="_x0000_s5158" name="Worksheet" r:id="rId7" imgW="17869077" imgH="1470723" progId="Excel.Sheet.12">
                  <p:embed/>
                </p:oleObj>
              </mc:Choice>
              <mc:Fallback>
                <p:oleObj name="Worksheet" r:id="rId7" imgW="17869077" imgH="1470723" progId="Excel.Sheet.12">
                  <p:embed/>
                  <p:pic>
                    <p:nvPicPr>
                      <p:cNvPr id="0" name=""/>
                      <p:cNvPicPr/>
                      <p:nvPr/>
                    </p:nvPicPr>
                    <p:blipFill>
                      <a:blip r:embed="rId8"/>
                      <a:stretch>
                        <a:fillRect/>
                      </a:stretch>
                    </p:blipFill>
                    <p:spPr>
                      <a:xfrm>
                        <a:off x="1373237" y="2266419"/>
                        <a:ext cx="9503311" cy="785137"/>
                      </a:xfrm>
                      <a:prstGeom prst="rect">
                        <a:avLst/>
                      </a:prstGeom>
                    </p:spPr>
                  </p:pic>
                </p:oleObj>
              </mc:Fallback>
            </mc:AlternateContent>
          </a:graphicData>
        </a:graphic>
      </p:graphicFrame>
      <p:graphicFrame>
        <p:nvGraphicFramePr>
          <p:cNvPr id="9" name="Объект 8">
            <a:extLst>
              <a:ext uri="{FF2B5EF4-FFF2-40B4-BE49-F238E27FC236}">
                <a16:creationId xmlns:a16="http://schemas.microsoft.com/office/drawing/2014/main" id="{EE5521C9-FD32-447D-B9BC-F59E0BB461EA}"/>
              </a:ext>
            </a:extLst>
          </p:cNvPr>
          <p:cNvGraphicFramePr>
            <a:graphicFrameLocks noChangeAspect="1"/>
          </p:cNvGraphicFramePr>
          <p:nvPr>
            <p:extLst>
              <p:ext uri="{D42A27DB-BD31-4B8C-83A1-F6EECF244321}">
                <p14:modId xmlns:p14="http://schemas.microsoft.com/office/powerpoint/2010/main" val="719072753"/>
              </p:ext>
            </p:extLst>
          </p:nvPr>
        </p:nvGraphicFramePr>
        <p:xfrm>
          <a:off x="1373238" y="2096628"/>
          <a:ext cx="9503311" cy="105798"/>
        </p:xfrm>
        <a:graphic>
          <a:graphicData uri="http://schemas.openxmlformats.org/presentationml/2006/ole">
            <mc:AlternateContent xmlns:mc="http://schemas.openxmlformats.org/markup-compatibility/2006">
              <mc:Choice xmlns:v="urn:schemas-microsoft-com:vml" Requires="v">
                <p:oleObj spid="_x0000_s5159" name="Worksheet" r:id="rId9" imgW="17869077" imgH="190469" progId="Excel.Sheet.12">
                  <p:embed/>
                </p:oleObj>
              </mc:Choice>
              <mc:Fallback>
                <p:oleObj name="Worksheet" r:id="rId9" imgW="17869077" imgH="190469" progId="Excel.Sheet.12">
                  <p:embed/>
                  <p:pic>
                    <p:nvPicPr>
                      <p:cNvPr id="0" name=""/>
                      <p:cNvPicPr/>
                      <p:nvPr/>
                    </p:nvPicPr>
                    <p:blipFill>
                      <a:blip r:embed="rId10"/>
                      <a:stretch>
                        <a:fillRect/>
                      </a:stretch>
                    </p:blipFill>
                    <p:spPr>
                      <a:xfrm>
                        <a:off x="1373238" y="2096628"/>
                        <a:ext cx="9503311" cy="105798"/>
                      </a:xfrm>
                      <a:prstGeom prst="rect">
                        <a:avLst/>
                      </a:prstGeom>
                    </p:spPr>
                  </p:pic>
                </p:oleObj>
              </mc:Fallback>
            </mc:AlternateContent>
          </a:graphicData>
        </a:graphic>
      </p:graphicFrame>
    </p:spTree>
    <p:extLst>
      <p:ext uri="{BB962C8B-B14F-4D97-AF65-F5344CB8AC3E}">
        <p14:creationId xmlns:p14="http://schemas.microsoft.com/office/powerpoint/2010/main" val="272323050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2B86F2F-74FF-4EBD-9E4A-8CB4E95D0EA2}"/>
              </a:ext>
            </a:extLst>
          </p:cNvPr>
          <p:cNvSpPr>
            <a:spLocks noGrp="1"/>
          </p:cNvSpPr>
          <p:nvPr>
            <p:ph type="title"/>
          </p:nvPr>
        </p:nvSpPr>
        <p:spPr>
          <a:xfrm>
            <a:off x="2601861" y="2103437"/>
            <a:ext cx="6988277" cy="1325563"/>
          </a:xfrm>
        </p:spPr>
        <p:txBody>
          <a:bodyPr/>
          <a:lstStyle/>
          <a:p>
            <a:r>
              <a:rPr lang="en-US" b="1" dirty="0"/>
              <a:t>Thank you for your attention</a:t>
            </a:r>
            <a:endParaRPr lang="ru-RU" b="1" dirty="0"/>
          </a:p>
        </p:txBody>
      </p:sp>
    </p:spTree>
    <p:extLst>
      <p:ext uri="{BB962C8B-B14F-4D97-AF65-F5344CB8AC3E}">
        <p14:creationId xmlns:p14="http://schemas.microsoft.com/office/powerpoint/2010/main" val="35131883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tr-TR" b="1" dirty="0" err="1">
                <a:latin typeface="Arial" panose="020B0604020202020204" pitchFamily="34" charset="0"/>
                <a:cs typeface="Arial" panose="020B0604020202020204" pitchFamily="34" charset="0"/>
              </a:rPr>
              <a:t>Introduction</a:t>
            </a:r>
            <a:endParaRPr lang="tr-TR" b="1" dirty="0">
              <a:latin typeface="Arial" panose="020B0604020202020204" pitchFamily="34" charset="0"/>
              <a:cs typeface="Arial" panose="020B0604020202020204" pitchFamily="34" charset="0"/>
            </a:endParaRPr>
          </a:p>
        </p:txBody>
      </p:sp>
      <p:sp>
        <p:nvSpPr>
          <p:cNvPr id="3" name="İçerik Yer Tutucusu 2"/>
          <p:cNvSpPr>
            <a:spLocks noGrp="1"/>
          </p:cNvSpPr>
          <p:nvPr>
            <p:ph idx="1"/>
          </p:nvPr>
        </p:nvSpPr>
        <p:spPr>
          <a:xfrm>
            <a:off x="725311" y="1510066"/>
            <a:ext cx="10515600" cy="4351338"/>
          </a:xfrm>
        </p:spPr>
        <p:txBody>
          <a:bodyPr>
            <a:normAutofit fontScale="85000" lnSpcReduction="20000"/>
          </a:bodyPr>
          <a:lstStyle/>
          <a:p>
            <a:r>
              <a:rPr lang="en-US" b="0" dirty="0"/>
              <a:t>Modern research demonstrates the potential of graph neural networks (GNNs) for modeling complex inter-entity relationships in heterogeneous graphs. GNNs are most actively used in link tasks prediction – predicting the presence or probability of a connection between two nodes. </a:t>
            </a:r>
            <a:r>
              <a:rPr lang="en-US" dirty="0"/>
              <a:t>[1-2]</a:t>
            </a:r>
            <a:endParaRPr lang="ru-RU" b="0" dirty="0"/>
          </a:p>
          <a:p>
            <a:r>
              <a:rPr lang="en-US" b="0" dirty="0"/>
              <a:t>Link weight prediction is a relatively new problem compared to the link prediction problem [3]</a:t>
            </a:r>
            <a:r>
              <a:rPr lang="ru-RU" b="0" dirty="0"/>
              <a:t> </a:t>
            </a:r>
            <a:r>
              <a:rPr lang="en-US" b="0" dirty="0"/>
              <a:t>and uses most</a:t>
            </a:r>
            <a:r>
              <a:rPr lang="en-US" dirty="0"/>
              <a:t>ly in simple </a:t>
            </a:r>
            <a:r>
              <a:rPr lang="en-US" b="0" dirty="0"/>
              <a:t>relationships</a:t>
            </a:r>
            <a:r>
              <a:rPr lang="ru-RU" dirty="0"/>
              <a:t>, </a:t>
            </a:r>
            <a:r>
              <a:rPr lang="en-US" dirty="0"/>
              <a:t>like user-movie recommendations</a:t>
            </a:r>
            <a:r>
              <a:rPr lang="en-US" b="0" dirty="0"/>
              <a:t>.</a:t>
            </a:r>
            <a:endParaRPr lang="ru-RU" b="0" dirty="0"/>
          </a:p>
          <a:p>
            <a:r>
              <a:rPr lang="en-US" b="0" dirty="0"/>
              <a:t>This study aims to fill these gaps by applying GNN to the problem of link weight prediction for a heterogeneous knowledge graph </a:t>
            </a:r>
            <a:r>
              <a:rPr lang="en-US" dirty="0"/>
              <a:t>combining user or university educational </a:t>
            </a:r>
            <a:r>
              <a:rPr lang="en-US" b="0" dirty="0"/>
              <a:t>program competencies; real IT vacancies on the hh.kz online recruitment website; and computer science courses from the Coursera platform. </a:t>
            </a:r>
          </a:p>
          <a:p>
            <a:r>
              <a:rPr lang="en-US" dirty="0"/>
              <a:t>Thus, a comparison of three recommendation models based on three types of </a:t>
            </a:r>
            <a:r>
              <a:rPr lang="en-US" b="0" dirty="0"/>
              <a:t>GNNs: </a:t>
            </a:r>
            <a:r>
              <a:rPr lang="en-US" dirty="0" err="1"/>
              <a:t>GraphSAGE</a:t>
            </a:r>
            <a:r>
              <a:rPr lang="en-US" dirty="0"/>
              <a:t>, Heterogenous Graph Attention Network (HAN) [4] and Heterogeneous Graph Transformer (HGT) [5] is proposed. </a:t>
            </a:r>
          </a:p>
          <a:p>
            <a:endParaRPr lang="en-US" b="0" dirty="0"/>
          </a:p>
        </p:txBody>
      </p:sp>
    </p:spTree>
    <p:extLst>
      <p:ext uri="{BB962C8B-B14F-4D97-AF65-F5344CB8AC3E}">
        <p14:creationId xmlns:p14="http://schemas.microsoft.com/office/powerpoint/2010/main" val="39037018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es-CO" b="1" dirty="0">
                <a:latin typeface="Arial" panose="020B0604020202020204" pitchFamily="34" charset="0"/>
                <a:cs typeface="Arial" panose="020B0604020202020204" pitchFamily="34" charset="0"/>
              </a:rPr>
              <a:t>Methodology</a:t>
            </a:r>
            <a:endParaRPr lang="tr-TR" b="1" dirty="0">
              <a:latin typeface="Arial" panose="020B0604020202020204" pitchFamily="34" charset="0"/>
              <a:cs typeface="Arial" panose="020B0604020202020204" pitchFamily="34" charset="0"/>
            </a:endParaRPr>
          </a:p>
        </p:txBody>
      </p:sp>
      <p:sp>
        <p:nvSpPr>
          <p:cNvPr id="11" name="İçerik Yer Tutucusu 2">
            <a:extLst>
              <a:ext uri="{FF2B5EF4-FFF2-40B4-BE49-F238E27FC236}">
                <a16:creationId xmlns:a16="http://schemas.microsoft.com/office/drawing/2014/main" id="{9597EFDA-54AD-4525-AC88-B6778863952E}"/>
              </a:ext>
            </a:extLst>
          </p:cNvPr>
          <p:cNvSpPr>
            <a:spLocks noGrp="1"/>
          </p:cNvSpPr>
          <p:nvPr>
            <p:ph idx="1"/>
          </p:nvPr>
        </p:nvSpPr>
        <p:spPr>
          <a:xfrm>
            <a:off x="838200" y="1825625"/>
            <a:ext cx="10515600" cy="4351338"/>
          </a:xfrm>
        </p:spPr>
        <p:txBody>
          <a:bodyPr>
            <a:normAutofit/>
          </a:bodyPr>
          <a:lstStyle/>
          <a:p>
            <a:r>
              <a:rPr lang="en-US" dirty="0" err="1"/>
              <a:t>GraphSAGE</a:t>
            </a:r>
            <a:r>
              <a:rPr lang="en-US" dirty="0"/>
              <a:t> can also work with heterogeneous graphs, and serves as a baseline for comparison. HANConv and HGTConv demonstrate high performance on public heterogeneous datasets (ACM, DBLP, IMDB), and scale well [5]. These architectures are used to generate low-dimensional vector representations for graph nodes.</a:t>
            </a:r>
          </a:p>
          <a:p>
            <a:r>
              <a:rPr lang="en-US" dirty="0"/>
              <a:t>The recommendation models consist of an encoder and a decoder.</a:t>
            </a:r>
          </a:p>
          <a:p>
            <a:r>
              <a:rPr lang="en-US" dirty="0"/>
              <a:t>A pointwise regression approach is used to train these recommendation models.  </a:t>
            </a:r>
          </a:p>
          <a:p>
            <a:r>
              <a:rPr lang="en-US" dirty="0"/>
              <a:t>They were evaluated and compared using several quality metrics: RMSE, </a:t>
            </a:r>
            <a:r>
              <a:rPr lang="en-US" dirty="0" err="1"/>
              <a:t>Precision@k</a:t>
            </a:r>
            <a:r>
              <a:rPr lang="en-US" dirty="0"/>
              <a:t>, </a:t>
            </a:r>
            <a:r>
              <a:rPr lang="en-US" dirty="0" err="1"/>
              <a:t>Recall@k</a:t>
            </a:r>
            <a:r>
              <a:rPr lang="en-US" dirty="0"/>
              <a:t>, </a:t>
            </a:r>
            <a:r>
              <a:rPr lang="en-US" dirty="0" err="1"/>
              <a:t>MAP@k</a:t>
            </a:r>
            <a:r>
              <a:rPr lang="en-US" dirty="0"/>
              <a:t> and </a:t>
            </a:r>
            <a:r>
              <a:rPr lang="en-US" dirty="0" err="1"/>
              <a:t>NDCG@k</a:t>
            </a:r>
            <a:r>
              <a:rPr lang="en-US" dirty="0"/>
              <a:t>.</a:t>
            </a:r>
          </a:p>
          <a:p>
            <a:endParaRPr lang="en-US" dirty="0"/>
          </a:p>
          <a:p>
            <a:pPr marL="0" indent="0">
              <a:buNone/>
            </a:pPr>
            <a:endParaRPr lang="tr-TR" dirty="0"/>
          </a:p>
        </p:txBody>
      </p:sp>
    </p:spTree>
    <p:extLst>
      <p:ext uri="{BB962C8B-B14F-4D97-AF65-F5344CB8AC3E}">
        <p14:creationId xmlns:p14="http://schemas.microsoft.com/office/powerpoint/2010/main" val="4762616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Рисунок 4">
            <a:extLst>
              <a:ext uri="{FF2B5EF4-FFF2-40B4-BE49-F238E27FC236}">
                <a16:creationId xmlns:a16="http://schemas.microsoft.com/office/drawing/2014/main" id="{6753248A-994E-4EE5-896B-9AE20719264B}"/>
              </a:ext>
            </a:extLst>
          </p:cNvPr>
          <p:cNvPicPr>
            <a:picLocks noChangeAspect="1"/>
          </p:cNvPicPr>
          <p:nvPr/>
        </p:nvPicPr>
        <p:blipFill>
          <a:blip r:embed="rId2"/>
          <a:stretch>
            <a:fillRect/>
          </a:stretch>
        </p:blipFill>
        <p:spPr>
          <a:xfrm>
            <a:off x="6985705" y="246186"/>
            <a:ext cx="5206295" cy="3283638"/>
          </a:xfrm>
          <a:prstGeom prst="rect">
            <a:avLst/>
          </a:prstGeom>
        </p:spPr>
      </p:pic>
      <p:sp>
        <p:nvSpPr>
          <p:cNvPr id="2" name="Unvan 1"/>
          <p:cNvSpPr>
            <a:spLocks noGrp="1"/>
          </p:cNvSpPr>
          <p:nvPr>
            <p:ph type="title"/>
          </p:nvPr>
        </p:nvSpPr>
        <p:spPr/>
        <p:txBody>
          <a:bodyPr/>
          <a:lstStyle/>
          <a:p>
            <a:r>
              <a:rPr lang="es-CO" b="1" dirty="0">
                <a:latin typeface="Arial" panose="020B0604020202020204" pitchFamily="34" charset="0"/>
                <a:cs typeface="Arial" panose="020B0604020202020204" pitchFamily="34" charset="0"/>
              </a:rPr>
              <a:t>Methodology - Dataset</a:t>
            </a:r>
            <a:endParaRPr lang="tr-TR" b="1" dirty="0">
              <a:latin typeface="Arial" panose="020B0604020202020204" pitchFamily="34" charset="0"/>
              <a:cs typeface="Arial" panose="020B0604020202020204" pitchFamily="34" charset="0"/>
            </a:endParaRPr>
          </a:p>
        </p:txBody>
      </p:sp>
      <p:sp>
        <p:nvSpPr>
          <p:cNvPr id="11" name="İçerik Yer Tutucusu 2">
            <a:extLst>
              <a:ext uri="{FF2B5EF4-FFF2-40B4-BE49-F238E27FC236}">
                <a16:creationId xmlns:a16="http://schemas.microsoft.com/office/drawing/2014/main" id="{9597EFDA-54AD-4525-AC88-B6778863952E}"/>
              </a:ext>
            </a:extLst>
          </p:cNvPr>
          <p:cNvSpPr>
            <a:spLocks noGrp="1"/>
          </p:cNvSpPr>
          <p:nvPr>
            <p:ph idx="1"/>
          </p:nvPr>
        </p:nvSpPr>
        <p:spPr>
          <a:xfrm>
            <a:off x="325120" y="1422694"/>
            <a:ext cx="6480811" cy="2015984"/>
          </a:xfrm>
        </p:spPr>
        <p:txBody>
          <a:bodyPr>
            <a:normAutofit fontScale="77500" lnSpcReduction="20000"/>
          </a:bodyPr>
          <a:lstStyle/>
          <a:p>
            <a:pPr marL="0" indent="0">
              <a:lnSpc>
                <a:spcPct val="120000"/>
              </a:lnSpc>
              <a:buNone/>
            </a:pPr>
            <a:r>
              <a:rPr lang="en-US" sz="2600" dirty="0"/>
              <a:t>This study collected three datasets (competency maps of the university's educational program, vacancies from the online recruitment website hh.kz, and the Coursera MOOC), which were loaded into the graph DBMS Neo4j by their predefined ontologies and integrated at skills level via SBERT embeddings.</a:t>
            </a:r>
          </a:p>
          <a:p>
            <a:endParaRPr lang="en-US" dirty="0"/>
          </a:p>
          <a:p>
            <a:pPr marL="0" indent="0">
              <a:buNone/>
            </a:pPr>
            <a:endParaRPr lang="tr-TR" dirty="0"/>
          </a:p>
        </p:txBody>
      </p:sp>
      <p:sp>
        <p:nvSpPr>
          <p:cNvPr id="6" name="TextBox 5">
            <a:extLst>
              <a:ext uri="{FF2B5EF4-FFF2-40B4-BE49-F238E27FC236}">
                <a16:creationId xmlns:a16="http://schemas.microsoft.com/office/drawing/2014/main" id="{AE75FB4D-194F-4EF9-B81B-32D5CF1E4F77}"/>
              </a:ext>
            </a:extLst>
          </p:cNvPr>
          <p:cNvSpPr txBox="1"/>
          <p:nvPr/>
        </p:nvSpPr>
        <p:spPr>
          <a:xfrm>
            <a:off x="7271449" y="3574613"/>
            <a:ext cx="4710295" cy="1323439"/>
          </a:xfrm>
          <a:prstGeom prst="rect">
            <a:avLst/>
          </a:prstGeom>
          <a:noFill/>
        </p:spPr>
        <p:txBody>
          <a:bodyPr wrap="square">
            <a:spAutoFit/>
          </a:bodyPr>
          <a:lstStyle/>
          <a:p>
            <a:r>
              <a:rPr lang="en-US" sz="1600" dirty="0"/>
              <a:t>Subgraph with paths between the starting node of the user competency CUA and the ending node of the course </a:t>
            </a:r>
            <a:r>
              <a:rPr lang="en-US" sz="1600" dirty="0" err="1"/>
              <a:t>MCourse</a:t>
            </a:r>
            <a:r>
              <a:rPr lang="en-US" sz="1600" dirty="0"/>
              <a:t>. Node colors: CUA – emerald, </a:t>
            </a:r>
            <a:r>
              <a:rPr lang="en-US" sz="1600" dirty="0" err="1"/>
              <a:t>MasteredSkill</a:t>
            </a:r>
            <a:r>
              <a:rPr lang="en-US" sz="1600" dirty="0"/>
              <a:t> – hot pink, Vacancy – pink, Skill – light green, </a:t>
            </a:r>
            <a:r>
              <a:rPr lang="en-US" sz="1600" dirty="0" err="1"/>
              <a:t>MSkill</a:t>
            </a:r>
            <a:r>
              <a:rPr lang="en-US" sz="1600" dirty="0"/>
              <a:t> – hot green, </a:t>
            </a:r>
            <a:r>
              <a:rPr lang="en-US" sz="1600" dirty="0" err="1"/>
              <a:t>MCourse</a:t>
            </a:r>
            <a:r>
              <a:rPr lang="en-US" sz="1600" dirty="0"/>
              <a:t> – blue.</a:t>
            </a:r>
            <a:endParaRPr lang="ru-RU" sz="1600" dirty="0"/>
          </a:p>
        </p:txBody>
      </p:sp>
      <p:graphicFrame>
        <p:nvGraphicFramePr>
          <p:cNvPr id="4" name="Таблица 3">
            <a:extLst>
              <a:ext uri="{FF2B5EF4-FFF2-40B4-BE49-F238E27FC236}">
                <a16:creationId xmlns:a16="http://schemas.microsoft.com/office/drawing/2014/main" id="{EF634074-00C7-4093-A793-C87AF5131A66}"/>
              </a:ext>
            </a:extLst>
          </p:cNvPr>
          <p:cNvGraphicFramePr>
            <a:graphicFrameLocks noGrp="1"/>
          </p:cNvGraphicFramePr>
          <p:nvPr>
            <p:extLst>
              <p:ext uri="{D42A27DB-BD31-4B8C-83A1-F6EECF244321}">
                <p14:modId xmlns:p14="http://schemas.microsoft.com/office/powerpoint/2010/main" val="1654950573"/>
              </p:ext>
            </p:extLst>
          </p:nvPr>
        </p:nvGraphicFramePr>
        <p:xfrm>
          <a:off x="210256" y="3529824"/>
          <a:ext cx="2672649" cy="1879854"/>
        </p:xfrm>
        <a:graphic>
          <a:graphicData uri="http://schemas.openxmlformats.org/drawingml/2006/table">
            <a:tbl>
              <a:tblPr firstRow="1" firstCol="1" bandRow="1"/>
              <a:tblGrid>
                <a:gridCol w="662003">
                  <a:extLst>
                    <a:ext uri="{9D8B030D-6E8A-4147-A177-3AD203B41FA5}">
                      <a16:colId xmlns:a16="http://schemas.microsoft.com/office/drawing/2014/main" val="3940269724"/>
                    </a:ext>
                  </a:extLst>
                </a:gridCol>
                <a:gridCol w="1115485">
                  <a:extLst>
                    <a:ext uri="{9D8B030D-6E8A-4147-A177-3AD203B41FA5}">
                      <a16:colId xmlns:a16="http://schemas.microsoft.com/office/drawing/2014/main" val="3722494684"/>
                    </a:ext>
                  </a:extLst>
                </a:gridCol>
                <a:gridCol w="467591">
                  <a:extLst>
                    <a:ext uri="{9D8B030D-6E8A-4147-A177-3AD203B41FA5}">
                      <a16:colId xmlns:a16="http://schemas.microsoft.com/office/drawing/2014/main" val="3494484579"/>
                    </a:ext>
                  </a:extLst>
                </a:gridCol>
                <a:gridCol w="427570">
                  <a:extLst>
                    <a:ext uri="{9D8B030D-6E8A-4147-A177-3AD203B41FA5}">
                      <a16:colId xmlns:a16="http://schemas.microsoft.com/office/drawing/2014/main" val="2240927773"/>
                    </a:ext>
                  </a:extLst>
                </a:gridCol>
              </a:tblGrid>
              <a:tr h="171450">
                <a:tc rowSpan="2">
                  <a:txBody>
                    <a:bodyPr/>
                    <a:lstStyle/>
                    <a:p>
                      <a:pPr indent="0" algn="ctr">
                        <a:lnSpc>
                          <a:spcPct val="95000"/>
                        </a:lnSpc>
                        <a:spcAft>
                          <a:spcPts val="0"/>
                        </a:spcAft>
                        <a:tabLst>
                          <a:tab pos="182880" algn="l"/>
                        </a:tabLst>
                      </a:pPr>
                      <a:r>
                        <a:rPr lang="ru-RU" sz="800" b="1" spc="-5" dirty="0" err="1">
                          <a:effectLst/>
                          <a:latin typeface="Times New Roman" panose="02020603050405020304" pitchFamily="18" charset="0"/>
                          <a:ea typeface="SimSun" panose="02010600030101010101" pitchFamily="2" charset="-122"/>
                        </a:rPr>
                        <a:t>Node</a:t>
                      </a:r>
                      <a:r>
                        <a:rPr lang="ru-RU" sz="800" b="1" spc="-5" dirty="0">
                          <a:effectLst/>
                          <a:latin typeface="Times New Roman" panose="02020603050405020304" pitchFamily="18" charset="0"/>
                          <a:ea typeface="SimSun" panose="02010600030101010101" pitchFamily="2" charset="-122"/>
                        </a:rPr>
                        <a:t> </a:t>
                      </a:r>
                      <a:r>
                        <a:rPr lang="ru-RU" sz="800" b="1" spc="-5" dirty="0" err="1">
                          <a:effectLst/>
                          <a:latin typeface="Times New Roman" panose="02020603050405020304" pitchFamily="18" charset="0"/>
                          <a:ea typeface="SimSun" panose="02010600030101010101" pitchFamily="2" charset="-122"/>
                        </a:rPr>
                        <a:t>type</a:t>
                      </a:r>
                      <a:endParaRPr lang="ru-RU" sz="1000" spc="-5" dirty="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rowSpan="2">
                  <a:txBody>
                    <a:bodyPr/>
                    <a:lstStyle/>
                    <a:p>
                      <a:pPr indent="0" algn="ctr">
                        <a:lnSpc>
                          <a:spcPct val="95000"/>
                        </a:lnSpc>
                        <a:spcAft>
                          <a:spcPts val="0"/>
                        </a:spcAft>
                        <a:tabLst>
                          <a:tab pos="182880" algn="l"/>
                        </a:tabLst>
                      </a:pPr>
                      <a:r>
                        <a:rPr lang="ru-RU" sz="800" b="1" spc="-5" dirty="0" err="1">
                          <a:effectLst/>
                          <a:latin typeface="Times New Roman" panose="02020603050405020304" pitchFamily="18" charset="0"/>
                          <a:ea typeface="SimSun" panose="02010600030101010101" pitchFamily="2" charset="-122"/>
                        </a:rPr>
                        <a:t>Description</a:t>
                      </a:r>
                      <a:endParaRPr lang="ru-RU" sz="1000" spc="-5" dirty="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indent="0" algn="ctr">
                        <a:lnSpc>
                          <a:spcPct val="95000"/>
                        </a:lnSpc>
                        <a:spcAft>
                          <a:spcPts val="600"/>
                        </a:spcAft>
                        <a:tabLst>
                          <a:tab pos="182880" algn="l"/>
                        </a:tabLst>
                      </a:pPr>
                      <a:r>
                        <a:rPr lang="ru-RU" sz="800" b="1" spc="-5" dirty="0">
                          <a:effectLst/>
                          <a:latin typeface="Times New Roman" panose="02020603050405020304" pitchFamily="18" charset="0"/>
                          <a:ea typeface="SimSun" panose="02010600030101010101" pitchFamily="2" charset="-122"/>
                        </a:rPr>
                        <a:t>Number </a:t>
                      </a:r>
                      <a:r>
                        <a:rPr lang="ru-RU" sz="800" b="1" spc="-5" dirty="0" err="1">
                          <a:effectLst/>
                          <a:latin typeface="Times New Roman" panose="02020603050405020304" pitchFamily="18" charset="0"/>
                          <a:ea typeface="SimSun" panose="02010600030101010101" pitchFamily="2" charset="-122"/>
                        </a:rPr>
                        <a:t>of</a:t>
                      </a:r>
                      <a:r>
                        <a:rPr lang="ru-RU" sz="800" b="1" spc="-5" dirty="0">
                          <a:effectLst/>
                          <a:latin typeface="Times New Roman" panose="02020603050405020304" pitchFamily="18" charset="0"/>
                          <a:ea typeface="SimSun" panose="02010600030101010101" pitchFamily="2" charset="-122"/>
                        </a:rPr>
                        <a:t> </a:t>
                      </a:r>
                      <a:r>
                        <a:rPr lang="ru-RU" sz="800" b="1" spc="-5" dirty="0" err="1">
                          <a:effectLst/>
                          <a:latin typeface="Times New Roman" panose="02020603050405020304" pitchFamily="18" charset="0"/>
                          <a:ea typeface="SimSun" panose="02010600030101010101" pitchFamily="2" charset="-122"/>
                        </a:rPr>
                        <a:t>nodes</a:t>
                      </a:r>
                      <a:endParaRPr lang="ru-RU" sz="1000" spc="-5" dirty="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ru-RU"/>
                    </a:p>
                  </a:txBody>
                  <a:tcPr/>
                </a:tc>
                <a:extLst>
                  <a:ext uri="{0D108BD9-81ED-4DB2-BD59-A6C34878D82A}">
                    <a16:rowId xmlns:a16="http://schemas.microsoft.com/office/drawing/2014/main" val="3112138061"/>
                  </a:ext>
                </a:extLst>
              </a:tr>
              <a:tr h="330835">
                <a:tc vMerge="1">
                  <a:txBody>
                    <a:bodyPr/>
                    <a:lstStyle/>
                    <a:p>
                      <a:endParaRPr lang="ru-RU"/>
                    </a:p>
                  </a:txBody>
                  <a:tcPr/>
                </a:tc>
                <a:tc vMerge="1">
                  <a:txBody>
                    <a:bodyPr/>
                    <a:lstStyle/>
                    <a:p>
                      <a:endParaRPr lang="ru-RU"/>
                    </a:p>
                  </a:txBody>
                  <a:tcPr/>
                </a:tc>
                <a:tc>
                  <a:txBody>
                    <a:bodyPr/>
                    <a:lstStyle/>
                    <a:p>
                      <a:pPr indent="0" algn="ctr">
                        <a:lnSpc>
                          <a:spcPct val="95000"/>
                        </a:lnSpc>
                        <a:spcAft>
                          <a:spcPts val="0"/>
                        </a:spcAft>
                        <a:tabLst>
                          <a:tab pos="182880" algn="l"/>
                        </a:tabLst>
                      </a:pPr>
                      <a:r>
                        <a:rPr lang="ru-RU" sz="750" b="1" i="1" spc="-5" dirty="0" err="1">
                          <a:effectLst/>
                          <a:latin typeface="Times New Roman" panose="02020603050405020304" pitchFamily="18" charset="0"/>
                          <a:ea typeface="SimSun" panose="02010600030101010101" pitchFamily="2" charset="-122"/>
                        </a:rPr>
                        <a:t>from</a:t>
                      </a:r>
                      <a:r>
                        <a:rPr lang="ru-RU" sz="750" b="1" i="1" spc="-5" dirty="0">
                          <a:effectLst/>
                          <a:latin typeface="Times New Roman" panose="02020603050405020304" pitchFamily="18" charset="0"/>
                          <a:ea typeface="SimSun" panose="02010600030101010101" pitchFamily="2" charset="-122"/>
                        </a:rPr>
                        <a:t> the </a:t>
                      </a:r>
                      <a:r>
                        <a:rPr lang="ru-RU" sz="750" b="1" i="1" spc="-5" dirty="0" err="1">
                          <a:effectLst/>
                          <a:latin typeface="Times New Roman" panose="02020603050405020304" pitchFamily="18" charset="0"/>
                          <a:ea typeface="SimSun" panose="02010600030101010101" pitchFamily="2" charset="-122"/>
                        </a:rPr>
                        <a:t>training</a:t>
                      </a:r>
                      <a:r>
                        <a:rPr lang="ru-RU" sz="750" b="1" i="1" spc="-5" dirty="0">
                          <a:effectLst/>
                          <a:latin typeface="Times New Roman" panose="02020603050405020304" pitchFamily="18" charset="0"/>
                          <a:ea typeface="SimSun" panose="02010600030101010101" pitchFamily="2" charset="-122"/>
                        </a:rPr>
                        <a:t> </a:t>
                      </a:r>
                      <a:r>
                        <a:rPr lang="ru-RU" sz="750" b="1" i="1" spc="-5" dirty="0" err="1">
                          <a:effectLst/>
                          <a:latin typeface="Times New Roman" panose="02020603050405020304" pitchFamily="18" charset="0"/>
                          <a:ea typeface="SimSun" panose="02010600030101010101" pitchFamily="2" charset="-122"/>
                        </a:rPr>
                        <a:t>set</a:t>
                      </a:r>
                      <a:endParaRPr lang="ru-RU" sz="1000" spc="-5" dirty="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95000"/>
                        </a:lnSpc>
                        <a:spcAft>
                          <a:spcPts val="0"/>
                        </a:spcAft>
                        <a:tabLst>
                          <a:tab pos="182880" algn="l"/>
                        </a:tabLst>
                      </a:pPr>
                      <a:r>
                        <a:rPr lang="ru-RU" sz="750" b="1" i="1" spc="-5" dirty="0" err="1">
                          <a:effectLst/>
                          <a:latin typeface="Times New Roman" panose="02020603050405020304" pitchFamily="18" charset="0"/>
                          <a:ea typeface="SimSun" panose="02010600030101010101" pitchFamily="2" charset="-122"/>
                        </a:rPr>
                        <a:t>from</a:t>
                      </a:r>
                      <a:r>
                        <a:rPr lang="ru-RU" sz="750" b="1" i="1" spc="-5" dirty="0">
                          <a:effectLst/>
                          <a:latin typeface="Times New Roman" panose="02020603050405020304" pitchFamily="18" charset="0"/>
                          <a:ea typeface="SimSun" panose="02010600030101010101" pitchFamily="2" charset="-122"/>
                        </a:rPr>
                        <a:t> the </a:t>
                      </a:r>
                      <a:r>
                        <a:rPr lang="ru-RU" sz="750" b="1" i="1" spc="-5" dirty="0" err="1">
                          <a:effectLst/>
                          <a:latin typeface="Times New Roman" panose="02020603050405020304" pitchFamily="18" charset="0"/>
                          <a:ea typeface="SimSun" panose="02010600030101010101" pitchFamily="2" charset="-122"/>
                        </a:rPr>
                        <a:t>test</a:t>
                      </a:r>
                      <a:r>
                        <a:rPr lang="ru-RU" sz="750" b="1" i="1" spc="-5" dirty="0">
                          <a:effectLst/>
                          <a:latin typeface="Times New Roman" panose="02020603050405020304" pitchFamily="18" charset="0"/>
                          <a:ea typeface="SimSun" panose="02010600030101010101" pitchFamily="2" charset="-122"/>
                        </a:rPr>
                        <a:t> </a:t>
                      </a:r>
                      <a:r>
                        <a:rPr lang="en-US" sz="750" b="1" i="1" spc="-5" dirty="0">
                          <a:effectLst/>
                          <a:latin typeface="Times New Roman" panose="02020603050405020304" pitchFamily="18" charset="0"/>
                          <a:ea typeface="SimSun" panose="02010600030101010101" pitchFamily="2" charset="-122"/>
                        </a:rPr>
                        <a:t>set</a:t>
                      </a:r>
                      <a:endParaRPr lang="ru-RU" sz="1000" spc="-5" dirty="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9497390"/>
                  </a:ext>
                </a:extLst>
              </a:tr>
              <a:tr h="0">
                <a:tc>
                  <a:txBody>
                    <a:bodyPr/>
                    <a:lstStyle/>
                    <a:p>
                      <a:pPr indent="0" algn="just">
                        <a:lnSpc>
                          <a:spcPct val="95000"/>
                        </a:lnSpc>
                        <a:spcAft>
                          <a:spcPts val="0"/>
                        </a:spcAft>
                        <a:tabLst>
                          <a:tab pos="182880" algn="l"/>
                        </a:tabLst>
                      </a:pPr>
                      <a:r>
                        <a:rPr lang="ru-RU" sz="800" spc="-5" dirty="0">
                          <a:effectLst/>
                          <a:latin typeface="Times New Roman" panose="02020603050405020304" pitchFamily="18" charset="0"/>
                          <a:ea typeface="SimSun" panose="02010600030101010101" pitchFamily="2" charset="-122"/>
                        </a:rPr>
                        <a:t>CUA</a:t>
                      </a:r>
                      <a:endParaRPr lang="ru-RU" sz="1000" spc="-5" dirty="0">
                        <a:effectLst/>
                        <a:latin typeface="Times New Roman" panose="02020603050405020304" pitchFamily="18" charset="0"/>
                        <a:ea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just">
                        <a:lnSpc>
                          <a:spcPct val="95000"/>
                        </a:lnSpc>
                        <a:spcAft>
                          <a:spcPts val="0"/>
                        </a:spcAft>
                        <a:tabLst>
                          <a:tab pos="182880" algn="l"/>
                        </a:tabLst>
                      </a:pPr>
                      <a:r>
                        <a:rPr lang="ru-RU" sz="800" spc="-5" dirty="0">
                          <a:effectLst/>
                          <a:latin typeface="Times New Roman" panose="02020603050405020304" pitchFamily="18" charset="0"/>
                          <a:ea typeface="SimSun" panose="02010600030101010101" pitchFamily="2" charset="-122"/>
                        </a:rPr>
                        <a:t>User </a:t>
                      </a:r>
                      <a:r>
                        <a:rPr lang="ru-RU" sz="800" spc="-5" dirty="0" err="1">
                          <a:effectLst/>
                          <a:latin typeface="Times New Roman" panose="02020603050405020304" pitchFamily="18" charset="0"/>
                          <a:ea typeface="SimSun" panose="02010600030101010101" pitchFamily="2" charset="-122"/>
                        </a:rPr>
                        <a:t>competence</a:t>
                      </a:r>
                      <a:endParaRPr lang="ru-RU" sz="1000" spc="-5" dirty="0">
                        <a:effectLst/>
                        <a:latin typeface="Times New Roman" panose="02020603050405020304" pitchFamily="18" charset="0"/>
                        <a:ea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95000"/>
                        </a:lnSpc>
                        <a:spcAft>
                          <a:spcPts val="0"/>
                        </a:spcAft>
                        <a:tabLst>
                          <a:tab pos="182880" algn="l"/>
                        </a:tabLst>
                      </a:pPr>
                      <a:r>
                        <a:rPr lang="ru-RU" sz="800" spc="-5">
                          <a:effectLst/>
                          <a:latin typeface="Times New Roman" panose="02020603050405020304" pitchFamily="18" charset="0"/>
                          <a:ea typeface="SimSun" panose="02010600030101010101" pitchFamily="2" charset="-122"/>
                        </a:rPr>
                        <a:t>125</a:t>
                      </a:r>
                      <a:endParaRPr lang="ru-RU" sz="1000" spc="-5">
                        <a:effectLst/>
                        <a:latin typeface="Times New Roman" panose="02020603050405020304" pitchFamily="18" charset="0"/>
                        <a:ea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ctr">
                        <a:lnSpc>
                          <a:spcPct val="95000"/>
                        </a:lnSpc>
                        <a:spcAft>
                          <a:spcPts val="0"/>
                        </a:spcAft>
                        <a:tabLst>
                          <a:tab pos="182880" algn="l"/>
                        </a:tabLst>
                      </a:pPr>
                      <a:r>
                        <a:rPr lang="ru-RU" sz="800" spc="-5" dirty="0">
                          <a:effectLst/>
                          <a:latin typeface="Times New Roman" panose="02020603050405020304" pitchFamily="18" charset="0"/>
                          <a:ea typeface="SimSun" panose="02010600030101010101" pitchFamily="2" charset="-122"/>
                        </a:rPr>
                        <a:t>30</a:t>
                      </a:r>
                      <a:endParaRPr lang="ru-RU" sz="1000" spc="-5" dirty="0">
                        <a:effectLst/>
                        <a:latin typeface="Times New Roman" panose="02020603050405020304" pitchFamily="18" charset="0"/>
                        <a:ea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76949113"/>
                  </a:ext>
                </a:extLst>
              </a:tr>
              <a:tr h="0">
                <a:tc>
                  <a:txBody>
                    <a:bodyPr/>
                    <a:lstStyle/>
                    <a:p>
                      <a:pPr indent="0" algn="just">
                        <a:lnSpc>
                          <a:spcPct val="95000"/>
                        </a:lnSpc>
                        <a:spcAft>
                          <a:spcPts val="0"/>
                        </a:spcAft>
                        <a:tabLst>
                          <a:tab pos="182880" algn="l"/>
                        </a:tabLst>
                      </a:pPr>
                      <a:r>
                        <a:rPr lang="ru-RU" sz="800" spc="-5" dirty="0">
                          <a:effectLst/>
                          <a:latin typeface="Times New Roman" panose="02020603050405020304" pitchFamily="18" charset="0"/>
                          <a:ea typeface="SimSun" panose="02010600030101010101" pitchFamily="2" charset="-122"/>
                        </a:rPr>
                        <a:t>SkillMastered</a:t>
                      </a:r>
                      <a:endParaRPr lang="ru-RU" sz="1000" spc="-5" dirty="0">
                        <a:effectLst/>
                        <a:latin typeface="Times New Roman" panose="02020603050405020304" pitchFamily="18" charset="0"/>
                        <a:ea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just">
                        <a:lnSpc>
                          <a:spcPct val="95000"/>
                        </a:lnSpc>
                        <a:spcAft>
                          <a:spcPts val="0"/>
                        </a:spcAft>
                        <a:tabLst>
                          <a:tab pos="182880" algn="l"/>
                        </a:tabLst>
                      </a:pPr>
                      <a:r>
                        <a:rPr lang="ru-RU" sz="800" spc="-5">
                          <a:effectLst/>
                          <a:latin typeface="Times New Roman" panose="02020603050405020304" pitchFamily="18" charset="0"/>
                          <a:ea typeface="SimSun" panose="02010600030101010101" pitchFamily="2" charset="-122"/>
                        </a:rPr>
                        <a:t>Job skill already mastered by the user</a:t>
                      </a:r>
                      <a:endParaRPr lang="ru-RU" sz="1000" spc="-5">
                        <a:effectLst/>
                        <a:latin typeface="Times New Roman" panose="02020603050405020304" pitchFamily="18" charset="0"/>
                        <a:ea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indent="0" algn="ctr">
                        <a:lnSpc>
                          <a:spcPct val="95000"/>
                        </a:lnSpc>
                        <a:spcAft>
                          <a:spcPts val="0"/>
                        </a:spcAft>
                        <a:tabLst>
                          <a:tab pos="182880" algn="l"/>
                        </a:tabLst>
                      </a:pPr>
                      <a:r>
                        <a:rPr lang="ru-RU" sz="800" spc="-5" dirty="0">
                          <a:effectLst/>
                          <a:latin typeface="Times New Roman" panose="02020603050405020304" pitchFamily="18" charset="0"/>
                          <a:ea typeface="SimSun" panose="02010600030101010101" pitchFamily="2" charset="-122"/>
                        </a:rPr>
                        <a:t>371</a:t>
                      </a:r>
                      <a:endParaRPr lang="ru-RU" sz="1000" spc="-5" dirty="0">
                        <a:effectLst/>
                        <a:latin typeface="Times New Roman" panose="02020603050405020304" pitchFamily="18" charset="0"/>
                        <a:ea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ru-RU"/>
                    </a:p>
                  </a:txBody>
                  <a:tcPr/>
                </a:tc>
                <a:extLst>
                  <a:ext uri="{0D108BD9-81ED-4DB2-BD59-A6C34878D82A}">
                    <a16:rowId xmlns:a16="http://schemas.microsoft.com/office/drawing/2014/main" val="4043825633"/>
                  </a:ext>
                </a:extLst>
              </a:tr>
              <a:tr h="0">
                <a:tc>
                  <a:txBody>
                    <a:bodyPr/>
                    <a:lstStyle/>
                    <a:p>
                      <a:pPr indent="0" algn="just">
                        <a:lnSpc>
                          <a:spcPct val="95000"/>
                        </a:lnSpc>
                        <a:spcAft>
                          <a:spcPts val="0"/>
                        </a:spcAft>
                        <a:tabLst>
                          <a:tab pos="182880" algn="l"/>
                        </a:tabLst>
                      </a:pPr>
                      <a:r>
                        <a:rPr lang="ru-RU" sz="800" spc="-5" dirty="0">
                          <a:effectLst/>
                          <a:latin typeface="Times New Roman" panose="02020603050405020304" pitchFamily="18" charset="0"/>
                          <a:ea typeface="SimSun" panose="02010600030101010101" pitchFamily="2" charset="-122"/>
                        </a:rPr>
                        <a:t>Vacancy</a:t>
                      </a:r>
                      <a:endParaRPr lang="ru-RU" sz="1000" spc="-5" dirty="0">
                        <a:effectLst/>
                        <a:latin typeface="Times New Roman" panose="02020603050405020304" pitchFamily="18" charset="0"/>
                        <a:ea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just">
                        <a:lnSpc>
                          <a:spcPct val="95000"/>
                        </a:lnSpc>
                        <a:spcAft>
                          <a:spcPts val="0"/>
                        </a:spcAft>
                        <a:tabLst>
                          <a:tab pos="182880" algn="l"/>
                        </a:tabLst>
                      </a:pPr>
                      <a:r>
                        <a:rPr lang="ru-RU" sz="800" spc="-5">
                          <a:effectLst/>
                          <a:latin typeface="Times New Roman" panose="02020603050405020304" pitchFamily="18" charset="0"/>
                          <a:ea typeface="SimSun" panose="02010600030101010101" pitchFamily="2" charset="-122"/>
                        </a:rPr>
                        <a:t>Job vacancy from the labor market</a:t>
                      </a:r>
                      <a:endParaRPr lang="ru-RU" sz="1000" spc="-5">
                        <a:effectLst/>
                        <a:latin typeface="Times New Roman" panose="02020603050405020304" pitchFamily="18" charset="0"/>
                        <a:ea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indent="0" algn="ctr">
                        <a:lnSpc>
                          <a:spcPct val="95000"/>
                        </a:lnSpc>
                        <a:spcAft>
                          <a:spcPts val="0"/>
                        </a:spcAft>
                        <a:tabLst>
                          <a:tab pos="182880" algn="l"/>
                        </a:tabLst>
                      </a:pPr>
                      <a:r>
                        <a:rPr lang="ru-RU" sz="800" spc="-5" dirty="0">
                          <a:effectLst/>
                          <a:latin typeface="Times New Roman" panose="02020603050405020304" pitchFamily="18" charset="0"/>
                          <a:ea typeface="SimSun" panose="02010600030101010101" pitchFamily="2" charset="-122"/>
                        </a:rPr>
                        <a:t>3478</a:t>
                      </a:r>
                      <a:endParaRPr lang="ru-RU" sz="1000" spc="-5" dirty="0">
                        <a:effectLst/>
                        <a:latin typeface="Times New Roman" panose="02020603050405020304" pitchFamily="18" charset="0"/>
                        <a:ea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ru-RU"/>
                    </a:p>
                  </a:txBody>
                  <a:tcPr/>
                </a:tc>
                <a:extLst>
                  <a:ext uri="{0D108BD9-81ED-4DB2-BD59-A6C34878D82A}">
                    <a16:rowId xmlns:a16="http://schemas.microsoft.com/office/drawing/2014/main" val="1350903134"/>
                  </a:ext>
                </a:extLst>
              </a:tr>
              <a:tr h="0">
                <a:tc>
                  <a:txBody>
                    <a:bodyPr/>
                    <a:lstStyle/>
                    <a:p>
                      <a:pPr indent="0" algn="just">
                        <a:lnSpc>
                          <a:spcPct val="95000"/>
                        </a:lnSpc>
                        <a:spcAft>
                          <a:spcPts val="0"/>
                        </a:spcAft>
                        <a:tabLst>
                          <a:tab pos="182880" algn="l"/>
                        </a:tabLst>
                      </a:pPr>
                      <a:r>
                        <a:rPr lang="ru-RU" sz="800" spc="-5" dirty="0" err="1">
                          <a:effectLst/>
                          <a:latin typeface="Times New Roman" panose="02020603050405020304" pitchFamily="18" charset="0"/>
                          <a:ea typeface="SimSun" panose="02010600030101010101" pitchFamily="2" charset="-122"/>
                        </a:rPr>
                        <a:t>Skill</a:t>
                      </a:r>
                      <a:endParaRPr lang="ru-RU" sz="1000" spc="-5" dirty="0">
                        <a:effectLst/>
                        <a:latin typeface="Times New Roman" panose="02020603050405020304" pitchFamily="18" charset="0"/>
                        <a:ea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just">
                        <a:lnSpc>
                          <a:spcPct val="95000"/>
                        </a:lnSpc>
                        <a:spcAft>
                          <a:spcPts val="0"/>
                        </a:spcAft>
                        <a:tabLst>
                          <a:tab pos="182880" algn="l"/>
                        </a:tabLst>
                      </a:pPr>
                      <a:r>
                        <a:rPr lang="ru-RU" sz="800" spc="-5">
                          <a:effectLst/>
                          <a:latin typeface="Times New Roman" panose="02020603050405020304" pitchFamily="18" charset="0"/>
                          <a:ea typeface="SimSun" panose="02010600030101010101" pitchFamily="2" charset="-122"/>
                        </a:rPr>
                        <a:t>Unmastered skill required for job openings</a:t>
                      </a:r>
                      <a:endParaRPr lang="ru-RU" sz="1000" spc="-5">
                        <a:effectLst/>
                        <a:latin typeface="Times New Roman" panose="02020603050405020304" pitchFamily="18" charset="0"/>
                        <a:ea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indent="0" algn="ctr">
                        <a:lnSpc>
                          <a:spcPct val="95000"/>
                        </a:lnSpc>
                        <a:spcAft>
                          <a:spcPts val="0"/>
                        </a:spcAft>
                        <a:tabLst>
                          <a:tab pos="182880" algn="l"/>
                        </a:tabLst>
                      </a:pPr>
                      <a:r>
                        <a:rPr lang="ru-RU" sz="800" spc="-5" dirty="0">
                          <a:effectLst/>
                          <a:latin typeface="Times New Roman" panose="02020603050405020304" pitchFamily="18" charset="0"/>
                          <a:ea typeface="SimSun" panose="02010600030101010101" pitchFamily="2" charset="-122"/>
                        </a:rPr>
                        <a:t>2676</a:t>
                      </a:r>
                      <a:endParaRPr lang="ru-RU" sz="1000" spc="-5" dirty="0">
                        <a:effectLst/>
                        <a:latin typeface="Times New Roman" panose="02020603050405020304" pitchFamily="18" charset="0"/>
                        <a:ea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ru-RU"/>
                    </a:p>
                  </a:txBody>
                  <a:tcPr/>
                </a:tc>
                <a:extLst>
                  <a:ext uri="{0D108BD9-81ED-4DB2-BD59-A6C34878D82A}">
                    <a16:rowId xmlns:a16="http://schemas.microsoft.com/office/drawing/2014/main" val="3714217614"/>
                  </a:ext>
                </a:extLst>
              </a:tr>
              <a:tr h="0">
                <a:tc>
                  <a:txBody>
                    <a:bodyPr/>
                    <a:lstStyle/>
                    <a:p>
                      <a:pPr indent="0" algn="just">
                        <a:lnSpc>
                          <a:spcPct val="95000"/>
                        </a:lnSpc>
                        <a:spcAft>
                          <a:spcPts val="0"/>
                        </a:spcAft>
                        <a:tabLst>
                          <a:tab pos="182880" algn="l"/>
                        </a:tabLst>
                      </a:pPr>
                      <a:r>
                        <a:rPr lang="ru-RU" sz="800" spc="-5" dirty="0" err="1">
                          <a:effectLst/>
                          <a:latin typeface="Times New Roman" panose="02020603050405020304" pitchFamily="18" charset="0"/>
                          <a:ea typeface="SimSun" panose="02010600030101010101" pitchFamily="2" charset="-122"/>
                        </a:rPr>
                        <a:t>MSkill</a:t>
                      </a:r>
                      <a:endParaRPr lang="ru-RU" sz="1000" spc="-5" dirty="0">
                        <a:effectLst/>
                        <a:latin typeface="Times New Roman" panose="02020603050405020304" pitchFamily="18" charset="0"/>
                        <a:ea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just">
                        <a:lnSpc>
                          <a:spcPct val="95000"/>
                        </a:lnSpc>
                        <a:spcAft>
                          <a:spcPts val="0"/>
                        </a:spcAft>
                        <a:tabLst>
                          <a:tab pos="182880" algn="l"/>
                        </a:tabLst>
                      </a:pPr>
                      <a:r>
                        <a:rPr lang="ru-RU" sz="800" spc="-5">
                          <a:effectLst/>
                          <a:latin typeface="Times New Roman" panose="02020603050405020304" pitchFamily="18" charset="0"/>
                          <a:ea typeface="SimSun" panose="02010600030101010101" pitchFamily="2" charset="-122"/>
                        </a:rPr>
                        <a:t>Online Course Skill</a:t>
                      </a:r>
                      <a:endParaRPr lang="ru-RU" sz="1000" spc="-5">
                        <a:effectLst/>
                        <a:latin typeface="Times New Roman" panose="02020603050405020304" pitchFamily="18" charset="0"/>
                        <a:ea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indent="0" algn="ctr">
                        <a:lnSpc>
                          <a:spcPct val="95000"/>
                        </a:lnSpc>
                        <a:spcAft>
                          <a:spcPts val="0"/>
                        </a:spcAft>
                        <a:tabLst>
                          <a:tab pos="182880" algn="l"/>
                        </a:tabLst>
                      </a:pPr>
                      <a:r>
                        <a:rPr lang="ru-RU" sz="800" spc="-5" dirty="0">
                          <a:effectLst/>
                          <a:latin typeface="Times New Roman" panose="02020603050405020304" pitchFamily="18" charset="0"/>
                          <a:ea typeface="SimSun" panose="02010600030101010101" pitchFamily="2" charset="-122"/>
                        </a:rPr>
                        <a:t>791</a:t>
                      </a:r>
                      <a:endParaRPr lang="ru-RU" sz="1000" spc="-5" dirty="0">
                        <a:effectLst/>
                        <a:latin typeface="Times New Roman" panose="02020603050405020304" pitchFamily="18" charset="0"/>
                        <a:ea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ru-RU"/>
                    </a:p>
                  </a:txBody>
                  <a:tcPr/>
                </a:tc>
                <a:extLst>
                  <a:ext uri="{0D108BD9-81ED-4DB2-BD59-A6C34878D82A}">
                    <a16:rowId xmlns:a16="http://schemas.microsoft.com/office/drawing/2014/main" val="1676176440"/>
                  </a:ext>
                </a:extLst>
              </a:tr>
              <a:tr h="0">
                <a:tc>
                  <a:txBody>
                    <a:bodyPr/>
                    <a:lstStyle/>
                    <a:p>
                      <a:pPr indent="0" algn="just">
                        <a:lnSpc>
                          <a:spcPct val="95000"/>
                        </a:lnSpc>
                        <a:spcAft>
                          <a:spcPts val="0"/>
                        </a:spcAft>
                        <a:tabLst>
                          <a:tab pos="182880" algn="l"/>
                        </a:tabLst>
                      </a:pPr>
                      <a:r>
                        <a:rPr lang="ru-RU" sz="800" spc="-5" dirty="0" err="1">
                          <a:effectLst/>
                          <a:latin typeface="Times New Roman" panose="02020603050405020304" pitchFamily="18" charset="0"/>
                          <a:ea typeface="SimSun" panose="02010600030101010101" pitchFamily="2" charset="-122"/>
                        </a:rPr>
                        <a:t>MCourse</a:t>
                      </a:r>
                      <a:endParaRPr lang="ru-RU" sz="1000" spc="-5" dirty="0">
                        <a:effectLst/>
                        <a:latin typeface="Times New Roman" panose="02020603050405020304" pitchFamily="18" charset="0"/>
                        <a:ea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indent="0" algn="just">
                        <a:lnSpc>
                          <a:spcPct val="95000"/>
                        </a:lnSpc>
                        <a:spcAft>
                          <a:spcPts val="0"/>
                        </a:spcAft>
                        <a:tabLst>
                          <a:tab pos="182880" algn="l"/>
                        </a:tabLst>
                      </a:pPr>
                      <a:r>
                        <a:rPr lang="ru-RU" sz="800" spc="-5" dirty="0" err="1">
                          <a:effectLst/>
                          <a:latin typeface="Times New Roman" panose="02020603050405020304" pitchFamily="18" charset="0"/>
                          <a:ea typeface="SimSun" panose="02010600030101010101" pitchFamily="2" charset="-122"/>
                        </a:rPr>
                        <a:t>Massive</a:t>
                      </a:r>
                      <a:r>
                        <a:rPr lang="ru-RU" sz="800" spc="-5" dirty="0">
                          <a:effectLst/>
                          <a:latin typeface="Times New Roman" panose="02020603050405020304" pitchFamily="18" charset="0"/>
                          <a:ea typeface="SimSun" panose="02010600030101010101" pitchFamily="2" charset="-122"/>
                        </a:rPr>
                        <a:t> Open Online </a:t>
                      </a:r>
                      <a:r>
                        <a:rPr lang="ru-RU" sz="800" spc="-5" dirty="0" err="1">
                          <a:effectLst/>
                          <a:latin typeface="Times New Roman" panose="02020603050405020304" pitchFamily="18" charset="0"/>
                          <a:ea typeface="SimSun" panose="02010600030101010101" pitchFamily="2" charset="-122"/>
                        </a:rPr>
                        <a:t>Course</a:t>
                      </a:r>
                      <a:r>
                        <a:rPr lang="ru-RU" sz="800" spc="-5" dirty="0">
                          <a:effectLst/>
                          <a:latin typeface="Times New Roman" panose="02020603050405020304" pitchFamily="18" charset="0"/>
                          <a:ea typeface="SimSun" panose="02010600030101010101" pitchFamily="2" charset="-122"/>
                        </a:rPr>
                        <a:t> (MOOC)</a:t>
                      </a:r>
                      <a:endParaRPr lang="ru-RU" sz="1000" spc="-5" dirty="0">
                        <a:effectLst/>
                        <a:latin typeface="Times New Roman" panose="02020603050405020304" pitchFamily="18" charset="0"/>
                        <a:ea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indent="0" algn="ctr">
                        <a:lnSpc>
                          <a:spcPct val="95000"/>
                        </a:lnSpc>
                        <a:spcAft>
                          <a:spcPts val="0"/>
                        </a:spcAft>
                        <a:tabLst>
                          <a:tab pos="182880" algn="l"/>
                        </a:tabLst>
                      </a:pPr>
                      <a:r>
                        <a:rPr lang="ru-RU" sz="800" spc="-5" dirty="0">
                          <a:effectLst/>
                          <a:latin typeface="Times New Roman" panose="02020603050405020304" pitchFamily="18" charset="0"/>
                          <a:ea typeface="SimSun" panose="02010600030101010101" pitchFamily="2" charset="-122"/>
                        </a:rPr>
                        <a:t>877</a:t>
                      </a:r>
                      <a:endParaRPr lang="ru-RU" sz="1000" spc="-5" dirty="0">
                        <a:effectLst/>
                        <a:latin typeface="Times New Roman" panose="02020603050405020304" pitchFamily="18" charset="0"/>
                        <a:ea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ru-RU"/>
                    </a:p>
                  </a:txBody>
                  <a:tcPr/>
                </a:tc>
                <a:extLst>
                  <a:ext uri="{0D108BD9-81ED-4DB2-BD59-A6C34878D82A}">
                    <a16:rowId xmlns:a16="http://schemas.microsoft.com/office/drawing/2014/main" val="2416817552"/>
                  </a:ext>
                </a:extLst>
              </a:tr>
            </a:tbl>
          </a:graphicData>
        </a:graphic>
      </p:graphicFrame>
      <p:graphicFrame>
        <p:nvGraphicFramePr>
          <p:cNvPr id="7" name="Таблица 6">
            <a:extLst>
              <a:ext uri="{FF2B5EF4-FFF2-40B4-BE49-F238E27FC236}">
                <a16:creationId xmlns:a16="http://schemas.microsoft.com/office/drawing/2014/main" id="{1BA6E98A-12EB-45D2-BCC1-E59B17D51072}"/>
              </a:ext>
            </a:extLst>
          </p:cNvPr>
          <p:cNvGraphicFramePr>
            <a:graphicFrameLocks noGrp="1"/>
          </p:cNvGraphicFramePr>
          <p:nvPr>
            <p:extLst>
              <p:ext uri="{D42A27DB-BD31-4B8C-83A1-F6EECF244321}">
                <p14:modId xmlns:p14="http://schemas.microsoft.com/office/powerpoint/2010/main" val="366401685"/>
              </p:ext>
            </p:extLst>
          </p:nvPr>
        </p:nvGraphicFramePr>
        <p:xfrm>
          <a:off x="2928054" y="3103706"/>
          <a:ext cx="4035777" cy="2895600"/>
        </p:xfrm>
        <a:graphic>
          <a:graphicData uri="http://schemas.openxmlformats.org/drawingml/2006/table">
            <a:tbl>
              <a:tblPr firstRow="1" firstCol="1" bandRow="1"/>
              <a:tblGrid>
                <a:gridCol w="1006323">
                  <a:extLst>
                    <a:ext uri="{9D8B030D-6E8A-4147-A177-3AD203B41FA5}">
                      <a16:colId xmlns:a16="http://schemas.microsoft.com/office/drawing/2014/main" val="3832392703"/>
                    </a:ext>
                  </a:extLst>
                </a:gridCol>
                <a:gridCol w="1884558">
                  <a:extLst>
                    <a:ext uri="{9D8B030D-6E8A-4147-A177-3AD203B41FA5}">
                      <a16:colId xmlns:a16="http://schemas.microsoft.com/office/drawing/2014/main" val="2459020122"/>
                    </a:ext>
                  </a:extLst>
                </a:gridCol>
                <a:gridCol w="524973">
                  <a:extLst>
                    <a:ext uri="{9D8B030D-6E8A-4147-A177-3AD203B41FA5}">
                      <a16:colId xmlns:a16="http://schemas.microsoft.com/office/drawing/2014/main" val="2374132250"/>
                    </a:ext>
                  </a:extLst>
                </a:gridCol>
                <a:gridCol w="619923">
                  <a:extLst>
                    <a:ext uri="{9D8B030D-6E8A-4147-A177-3AD203B41FA5}">
                      <a16:colId xmlns:a16="http://schemas.microsoft.com/office/drawing/2014/main" val="1995867148"/>
                    </a:ext>
                  </a:extLst>
                </a:gridCol>
              </a:tblGrid>
              <a:tr h="0">
                <a:tc>
                  <a:txBody>
                    <a:bodyPr/>
                    <a:lstStyle/>
                    <a:p>
                      <a:pPr algn="ctr"/>
                      <a:r>
                        <a:rPr lang="en-US" sz="800" b="1" dirty="0">
                          <a:effectLst/>
                          <a:latin typeface="Times New Roman" panose="02020603050405020304" pitchFamily="18" charset="0"/>
                          <a:ea typeface="Times New Roman" panose="02020603050405020304" pitchFamily="18" charset="0"/>
                        </a:rPr>
                        <a:t>Edge type</a:t>
                      </a:r>
                      <a:endParaRPr lang="ru-RU" sz="1000" dirty="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800" b="1" dirty="0">
                          <a:effectLst/>
                          <a:latin typeface="Times New Roman" panose="02020603050405020304" pitchFamily="18" charset="0"/>
                          <a:ea typeface="Times New Roman" panose="02020603050405020304" pitchFamily="18" charset="0"/>
                        </a:rPr>
                        <a:t>Direction</a:t>
                      </a:r>
                      <a:endParaRPr lang="ru-RU" sz="1000" dirty="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800" b="1">
                          <a:effectLst/>
                          <a:latin typeface="Times New Roman" panose="02020603050405020304" pitchFamily="18" charset="0"/>
                          <a:ea typeface="Times New Roman" panose="02020603050405020304" pitchFamily="18" charset="0"/>
                        </a:rPr>
                        <a:t>Number of edges (train)</a:t>
                      </a:r>
                      <a:endParaRPr lang="ru-RU" sz="100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800" b="1">
                          <a:effectLst/>
                          <a:latin typeface="Times New Roman" panose="02020603050405020304" pitchFamily="18" charset="0"/>
                          <a:ea typeface="Times New Roman" panose="02020603050405020304" pitchFamily="18" charset="0"/>
                        </a:rPr>
                        <a:t>Number of edges (test)</a:t>
                      </a:r>
                      <a:endParaRPr lang="ru-RU" sz="100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88703174"/>
                  </a:ext>
                </a:extLst>
              </a:tr>
              <a:tr h="0">
                <a:tc>
                  <a:txBody>
                    <a:bodyPr/>
                    <a:lstStyle/>
                    <a:p>
                      <a:pPr algn="just"/>
                      <a:r>
                        <a:rPr lang="en-US" sz="800">
                          <a:effectLst/>
                          <a:latin typeface="Times New Roman" panose="02020603050405020304" pitchFamily="18" charset="0"/>
                          <a:ea typeface="Times New Roman" panose="02020603050405020304" pitchFamily="18" charset="0"/>
                        </a:rPr>
                        <a:t>IS_SIMILAR_TO</a:t>
                      </a:r>
                      <a:endParaRPr lang="ru-RU" sz="1000">
                        <a:effectLst/>
                        <a:latin typeface="Times New Roman" panose="02020603050405020304" pitchFamily="18" charset="0"/>
                        <a:ea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800" dirty="0">
                          <a:effectLst/>
                          <a:latin typeface="Times New Roman" panose="02020603050405020304" pitchFamily="18" charset="0"/>
                          <a:ea typeface="Times New Roman" panose="02020603050405020304" pitchFamily="18" charset="0"/>
                        </a:rPr>
                        <a:t>CUA → SkillMastered</a:t>
                      </a:r>
                      <a:endParaRPr lang="ru-RU" sz="1000" dirty="0">
                        <a:effectLst/>
                        <a:latin typeface="Times New Roman" panose="02020603050405020304" pitchFamily="18" charset="0"/>
                        <a:ea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800" dirty="0">
                          <a:effectLst/>
                          <a:latin typeface="Times New Roman" panose="02020603050405020304" pitchFamily="18" charset="0"/>
                          <a:ea typeface="Times New Roman" panose="02020603050405020304" pitchFamily="18" charset="0"/>
                        </a:rPr>
                        <a:t>155</a:t>
                      </a:r>
                      <a:endParaRPr lang="ru-RU" sz="1000" dirty="0">
                        <a:effectLst/>
                        <a:latin typeface="Times New Roman" panose="02020603050405020304" pitchFamily="18" charset="0"/>
                        <a:ea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800">
                          <a:effectLst/>
                          <a:latin typeface="Times New Roman" panose="02020603050405020304" pitchFamily="18" charset="0"/>
                          <a:ea typeface="Times New Roman" panose="02020603050405020304" pitchFamily="18" charset="0"/>
                        </a:rPr>
                        <a:t>37</a:t>
                      </a:r>
                      <a:endParaRPr lang="ru-RU" sz="1000">
                        <a:effectLst/>
                        <a:latin typeface="Times New Roman" panose="02020603050405020304" pitchFamily="18" charset="0"/>
                        <a:ea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87821635"/>
                  </a:ext>
                </a:extLst>
              </a:tr>
              <a:tr h="0">
                <a:tc>
                  <a:txBody>
                    <a:bodyPr/>
                    <a:lstStyle/>
                    <a:p>
                      <a:pPr algn="just"/>
                      <a:r>
                        <a:rPr lang="en-US" sz="800">
                          <a:effectLst/>
                          <a:latin typeface="Times New Roman" panose="02020603050405020304" pitchFamily="18" charset="0"/>
                          <a:ea typeface="Times New Roman" panose="02020603050405020304" pitchFamily="18" charset="0"/>
                        </a:rPr>
                        <a:t>GROUPED_WITH_SKILL</a:t>
                      </a:r>
                      <a:endParaRPr lang="ru-RU" sz="1000">
                        <a:effectLst/>
                        <a:latin typeface="Times New Roman" panose="02020603050405020304" pitchFamily="18" charset="0"/>
                        <a:ea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800">
                          <a:effectLst/>
                          <a:latin typeface="Times New Roman" panose="02020603050405020304" pitchFamily="18" charset="0"/>
                          <a:ea typeface="Times New Roman" panose="02020603050405020304" pitchFamily="18" charset="0"/>
                        </a:rPr>
                        <a:t>SkillMastered - SkillMastered</a:t>
                      </a:r>
                      <a:endParaRPr lang="ru-RU" sz="1000">
                        <a:effectLst/>
                        <a:latin typeface="Times New Roman" panose="02020603050405020304" pitchFamily="18" charset="0"/>
                        <a:ea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ctr"/>
                      <a:r>
                        <a:rPr lang="en-US" sz="800" dirty="0">
                          <a:effectLst/>
                          <a:latin typeface="Times New Roman" panose="02020603050405020304" pitchFamily="18" charset="0"/>
                          <a:ea typeface="Times New Roman" panose="02020603050405020304" pitchFamily="18" charset="0"/>
                        </a:rPr>
                        <a:t>778</a:t>
                      </a:r>
                      <a:endParaRPr lang="ru-RU" sz="1000" dirty="0">
                        <a:effectLst/>
                        <a:latin typeface="Times New Roman" panose="02020603050405020304" pitchFamily="18" charset="0"/>
                        <a:ea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ru-RU"/>
                    </a:p>
                  </a:txBody>
                  <a:tcPr/>
                </a:tc>
                <a:extLst>
                  <a:ext uri="{0D108BD9-81ED-4DB2-BD59-A6C34878D82A}">
                    <a16:rowId xmlns:a16="http://schemas.microsoft.com/office/drawing/2014/main" val="899478290"/>
                  </a:ext>
                </a:extLst>
              </a:tr>
              <a:tr h="0">
                <a:tc rowSpan="2">
                  <a:txBody>
                    <a:bodyPr/>
                    <a:lstStyle/>
                    <a:p>
                      <a:pPr algn="just"/>
                      <a:r>
                        <a:rPr lang="en-US" sz="800">
                          <a:effectLst/>
                          <a:latin typeface="Times New Roman" panose="02020603050405020304" pitchFamily="18" charset="0"/>
                          <a:ea typeface="Times New Roman" panose="02020603050405020304" pitchFamily="18" charset="0"/>
                        </a:rPr>
                        <a:t>REQUIRE_SKILL</a:t>
                      </a:r>
                      <a:endParaRPr lang="ru-RU" sz="100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800">
                          <a:effectLst/>
                          <a:latin typeface="Times New Roman" panose="02020603050405020304" pitchFamily="18" charset="0"/>
                          <a:ea typeface="Times New Roman" panose="02020603050405020304" pitchFamily="18" charset="0"/>
                        </a:rPr>
                        <a:t>SkillMastered ← Vacancy</a:t>
                      </a:r>
                      <a:endParaRPr lang="ru-RU" sz="100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ctr"/>
                      <a:r>
                        <a:rPr lang="en-US" sz="800" dirty="0">
                          <a:effectLst/>
                          <a:latin typeface="Times New Roman" panose="02020603050405020304" pitchFamily="18" charset="0"/>
                          <a:ea typeface="Times New Roman" panose="02020603050405020304" pitchFamily="18" charset="0"/>
                        </a:rPr>
                        <a:t>7600</a:t>
                      </a:r>
                      <a:endParaRPr lang="ru-RU" sz="1000" dirty="0">
                        <a:effectLst/>
                        <a:latin typeface="Times New Roman" panose="02020603050405020304" pitchFamily="18" charset="0"/>
                        <a:ea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ru-RU"/>
                    </a:p>
                  </a:txBody>
                  <a:tcPr/>
                </a:tc>
                <a:extLst>
                  <a:ext uri="{0D108BD9-81ED-4DB2-BD59-A6C34878D82A}">
                    <a16:rowId xmlns:a16="http://schemas.microsoft.com/office/drawing/2014/main" val="1535797376"/>
                  </a:ext>
                </a:extLst>
              </a:tr>
              <a:tr h="0">
                <a:tc vMerge="1">
                  <a:txBody>
                    <a:bodyPr/>
                    <a:lstStyle/>
                    <a:p>
                      <a:endParaRPr lang="ru-RU"/>
                    </a:p>
                  </a:txBody>
                  <a:tcPr/>
                </a:tc>
                <a:tc>
                  <a:txBody>
                    <a:bodyPr/>
                    <a:lstStyle/>
                    <a:p>
                      <a:pPr algn="ctr"/>
                      <a:r>
                        <a:rPr lang="en-US" sz="800">
                          <a:effectLst/>
                          <a:latin typeface="Times New Roman" panose="02020603050405020304" pitchFamily="18" charset="0"/>
                          <a:ea typeface="Times New Roman" panose="02020603050405020304" pitchFamily="18" charset="0"/>
                        </a:rPr>
                        <a:t>Vacancy → Skill</a:t>
                      </a:r>
                      <a:endParaRPr lang="ru-RU" sz="1000">
                        <a:effectLst/>
                        <a:latin typeface="Times New Roman" panose="02020603050405020304" pitchFamily="18" charset="0"/>
                        <a:ea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ctr"/>
                      <a:r>
                        <a:rPr lang="en-US" sz="800" dirty="0">
                          <a:effectLst/>
                          <a:latin typeface="Times New Roman" panose="02020603050405020304" pitchFamily="18" charset="0"/>
                          <a:ea typeface="Times New Roman" panose="02020603050405020304" pitchFamily="18" charset="0"/>
                        </a:rPr>
                        <a:t>17 749</a:t>
                      </a:r>
                      <a:endParaRPr lang="ru-RU" sz="1000" dirty="0">
                        <a:effectLst/>
                        <a:latin typeface="Times New Roman" panose="02020603050405020304" pitchFamily="18" charset="0"/>
                        <a:ea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ru-RU"/>
                    </a:p>
                  </a:txBody>
                  <a:tcPr/>
                </a:tc>
                <a:extLst>
                  <a:ext uri="{0D108BD9-81ED-4DB2-BD59-A6C34878D82A}">
                    <a16:rowId xmlns:a16="http://schemas.microsoft.com/office/drawing/2014/main" val="539528099"/>
                  </a:ext>
                </a:extLst>
              </a:tr>
              <a:tr h="0">
                <a:tc>
                  <a:txBody>
                    <a:bodyPr/>
                    <a:lstStyle/>
                    <a:p>
                      <a:pPr algn="just"/>
                      <a:r>
                        <a:rPr lang="en-US" sz="800">
                          <a:effectLst/>
                          <a:latin typeface="Times New Roman" panose="02020603050405020304" pitchFamily="18" charset="0"/>
                          <a:ea typeface="Times New Roman" panose="02020603050405020304" pitchFamily="18" charset="0"/>
                        </a:rPr>
                        <a:t>IS_SIMILAR_TO2</a:t>
                      </a:r>
                      <a:endParaRPr lang="ru-RU" sz="1000">
                        <a:effectLst/>
                        <a:latin typeface="Times New Roman" panose="02020603050405020304" pitchFamily="18" charset="0"/>
                        <a:ea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800">
                          <a:effectLst/>
                          <a:latin typeface="Times New Roman" panose="02020603050405020304" pitchFamily="18" charset="0"/>
                          <a:ea typeface="Times New Roman" panose="02020603050405020304" pitchFamily="18" charset="0"/>
                        </a:rPr>
                        <a:t>Skill → MSkill</a:t>
                      </a:r>
                      <a:endParaRPr lang="ru-RU" sz="1000">
                        <a:effectLst/>
                        <a:latin typeface="Times New Roman" panose="02020603050405020304" pitchFamily="18" charset="0"/>
                        <a:ea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ctr"/>
                      <a:r>
                        <a:rPr lang="en-US" sz="800">
                          <a:effectLst/>
                          <a:latin typeface="Times New Roman" panose="02020603050405020304" pitchFamily="18" charset="0"/>
                          <a:ea typeface="Times New Roman" panose="02020603050405020304" pitchFamily="18" charset="0"/>
                        </a:rPr>
                        <a:t>299</a:t>
                      </a:r>
                      <a:endParaRPr lang="ru-RU" sz="1000">
                        <a:effectLst/>
                        <a:latin typeface="Times New Roman" panose="02020603050405020304" pitchFamily="18" charset="0"/>
                        <a:ea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ru-RU"/>
                    </a:p>
                  </a:txBody>
                  <a:tcPr/>
                </a:tc>
                <a:extLst>
                  <a:ext uri="{0D108BD9-81ED-4DB2-BD59-A6C34878D82A}">
                    <a16:rowId xmlns:a16="http://schemas.microsoft.com/office/drawing/2014/main" val="238272639"/>
                  </a:ext>
                </a:extLst>
              </a:tr>
              <a:tr h="0">
                <a:tc>
                  <a:txBody>
                    <a:bodyPr/>
                    <a:lstStyle/>
                    <a:p>
                      <a:pPr algn="just"/>
                      <a:r>
                        <a:rPr lang="en-US" sz="800" dirty="0">
                          <a:effectLst/>
                          <a:latin typeface="Times New Roman" panose="02020603050405020304" pitchFamily="18" charset="0"/>
                          <a:ea typeface="Times New Roman" panose="02020603050405020304" pitchFamily="18" charset="0"/>
                        </a:rPr>
                        <a:t>GROUPED_WITH_MSKILL</a:t>
                      </a:r>
                      <a:endParaRPr lang="ru-RU" sz="1000" dirty="0">
                        <a:effectLst/>
                        <a:latin typeface="Times New Roman" panose="02020603050405020304" pitchFamily="18" charset="0"/>
                        <a:ea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800" dirty="0" err="1">
                          <a:effectLst/>
                          <a:latin typeface="Times New Roman" panose="02020603050405020304" pitchFamily="18" charset="0"/>
                          <a:ea typeface="Times New Roman" panose="02020603050405020304" pitchFamily="18" charset="0"/>
                        </a:rPr>
                        <a:t>MSkill</a:t>
                      </a:r>
                      <a:r>
                        <a:rPr lang="en-US" sz="800" dirty="0">
                          <a:effectLst/>
                          <a:latin typeface="Times New Roman" panose="02020603050405020304" pitchFamily="18" charset="0"/>
                          <a:ea typeface="Times New Roman" panose="02020603050405020304" pitchFamily="18" charset="0"/>
                        </a:rPr>
                        <a:t> - </a:t>
                      </a:r>
                      <a:r>
                        <a:rPr lang="en-US" sz="800" dirty="0" err="1">
                          <a:effectLst/>
                          <a:latin typeface="Times New Roman" panose="02020603050405020304" pitchFamily="18" charset="0"/>
                          <a:ea typeface="Times New Roman" panose="02020603050405020304" pitchFamily="18" charset="0"/>
                        </a:rPr>
                        <a:t>MSkill</a:t>
                      </a:r>
                      <a:endParaRPr lang="ru-RU" sz="1000" dirty="0">
                        <a:effectLst/>
                        <a:latin typeface="Times New Roman" panose="02020603050405020304" pitchFamily="18" charset="0"/>
                        <a:ea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ctr"/>
                      <a:r>
                        <a:rPr lang="en-US" sz="800" dirty="0">
                          <a:effectLst/>
                          <a:latin typeface="Times New Roman" panose="02020603050405020304" pitchFamily="18" charset="0"/>
                          <a:ea typeface="Times New Roman" panose="02020603050405020304" pitchFamily="18" charset="0"/>
                        </a:rPr>
                        <a:t>2622</a:t>
                      </a:r>
                      <a:endParaRPr lang="ru-RU" sz="1000" dirty="0">
                        <a:effectLst/>
                        <a:latin typeface="Times New Roman" panose="02020603050405020304" pitchFamily="18" charset="0"/>
                        <a:ea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ru-RU"/>
                    </a:p>
                  </a:txBody>
                  <a:tcPr/>
                </a:tc>
                <a:extLst>
                  <a:ext uri="{0D108BD9-81ED-4DB2-BD59-A6C34878D82A}">
                    <a16:rowId xmlns:a16="http://schemas.microsoft.com/office/drawing/2014/main" val="323902699"/>
                  </a:ext>
                </a:extLst>
              </a:tr>
              <a:tr h="0">
                <a:tc>
                  <a:txBody>
                    <a:bodyPr/>
                    <a:lstStyle/>
                    <a:p>
                      <a:pPr algn="just"/>
                      <a:r>
                        <a:rPr lang="en-US" sz="800">
                          <a:effectLst/>
                          <a:latin typeface="Times New Roman" panose="02020603050405020304" pitchFamily="18" charset="0"/>
                          <a:ea typeface="Times New Roman" panose="02020603050405020304" pitchFamily="18" charset="0"/>
                        </a:rPr>
                        <a:t>DEVELOPED_BY</a:t>
                      </a:r>
                      <a:endParaRPr lang="ru-RU" sz="1000">
                        <a:effectLst/>
                        <a:latin typeface="Times New Roman" panose="02020603050405020304" pitchFamily="18" charset="0"/>
                        <a:ea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800">
                          <a:effectLst/>
                          <a:latin typeface="Times New Roman" panose="02020603050405020304" pitchFamily="18" charset="0"/>
                          <a:ea typeface="Times New Roman" panose="02020603050405020304" pitchFamily="18" charset="0"/>
                        </a:rPr>
                        <a:t>MSkill → MCourse</a:t>
                      </a:r>
                      <a:endParaRPr lang="ru-RU" sz="1000">
                        <a:effectLst/>
                        <a:latin typeface="Times New Roman" panose="02020603050405020304" pitchFamily="18" charset="0"/>
                        <a:ea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2">
                  <a:txBody>
                    <a:bodyPr/>
                    <a:lstStyle/>
                    <a:p>
                      <a:pPr algn="ctr"/>
                      <a:r>
                        <a:rPr lang="en-US" sz="800" dirty="0">
                          <a:effectLst/>
                          <a:latin typeface="Times New Roman" panose="02020603050405020304" pitchFamily="18" charset="0"/>
                          <a:ea typeface="Times New Roman" panose="02020603050405020304" pitchFamily="18" charset="0"/>
                        </a:rPr>
                        <a:t>6074</a:t>
                      </a:r>
                      <a:endParaRPr lang="ru-RU" sz="1000" dirty="0">
                        <a:effectLst/>
                        <a:latin typeface="Times New Roman" panose="02020603050405020304" pitchFamily="18" charset="0"/>
                        <a:ea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ru-RU"/>
                    </a:p>
                  </a:txBody>
                  <a:tcPr/>
                </a:tc>
                <a:extLst>
                  <a:ext uri="{0D108BD9-81ED-4DB2-BD59-A6C34878D82A}">
                    <a16:rowId xmlns:a16="http://schemas.microsoft.com/office/drawing/2014/main" val="2153161642"/>
                  </a:ext>
                </a:extLst>
              </a:tr>
              <a:tr h="0">
                <a:tc>
                  <a:txBody>
                    <a:bodyPr/>
                    <a:lstStyle/>
                    <a:p>
                      <a:pPr algn="just"/>
                      <a:r>
                        <a:rPr lang="en-US" sz="800" dirty="0">
                          <a:effectLst/>
                          <a:latin typeface="Times New Roman" panose="02020603050405020304" pitchFamily="18" charset="0"/>
                          <a:ea typeface="Times New Roman" panose="02020603050405020304" pitchFamily="18" charset="0"/>
                        </a:rPr>
                        <a:t>metapath_0</a:t>
                      </a:r>
                    </a:p>
                    <a:p>
                      <a:pPr algn="just"/>
                      <a:endParaRPr lang="en-US" sz="800" dirty="0">
                        <a:effectLst/>
                        <a:latin typeface="Times New Roman" panose="02020603050405020304" pitchFamily="18" charset="0"/>
                        <a:ea typeface="SimSun" panose="02010600030101010101" pitchFamily="2" charset="-122"/>
                      </a:endParaRPr>
                    </a:p>
                    <a:p>
                      <a:pPr algn="just"/>
                      <a:endParaRPr lang="ru-RU" sz="1000" dirty="0">
                        <a:effectLst/>
                        <a:latin typeface="Times New Roman" panose="02020603050405020304" pitchFamily="18" charset="0"/>
                        <a:ea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800" dirty="0">
                          <a:effectLst/>
                          <a:latin typeface="Times New Roman" panose="02020603050405020304" pitchFamily="18" charset="0"/>
                          <a:ea typeface="Times New Roman" panose="02020603050405020304" pitchFamily="18" charset="0"/>
                        </a:rPr>
                        <a:t>CUA → SkillMastered - SkillMastered → Vacancy → Skill → </a:t>
                      </a:r>
                      <a:r>
                        <a:rPr lang="en-US" sz="800" dirty="0" err="1">
                          <a:effectLst/>
                          <a:latin typeface="Times New Roman" panose="02020603050405020304" pitchFamily="18" charset="0"/>
                          <a:ea typeface="Times New Roman" panose="02020603050405020304" pitchFamily="18" charset="0"/>
                        </a:rPr>
                        <a:t>MSkill</a:t>
                      </a:r>
                      <a:r>
                        <a:rPr lang="en-US" sz="800" dirty="0">
                          <a:effectLst/>
                          <a:latin typeface="Times New Roman" panose="02020603050405020304" pitchFamily="18" charset="0"/>
                          <a:ea typeface="Times New Roman" panose="02020603050405020304" pitchFamily="18" charset="0"/>
                        </a:rPr>
                        <a:t> - </a:t>
                      </a:r>
                      <a:r>
                        <a:rPr lang="en-US" sz="800" dirty="0" err="1">
                          <a:effectLst/>
                          <a:latin typeface="Times New Roman" panose="02020603050405020304" pitchFamily="18" charset="0"/>
                          <a:ea typeface="Times New Roman" panose="02020603050405020304" pitchFamily="18" charset="0"/>
                        </a:rPr>
                        <a:t>MSkill</a:t>
                      </a:r>
                      <a:r>
                        <a:rPr lang="en-US" sz="800" dirty="0">
                          <a:effectLst/>
                          <a:latin typeface="Times New Roman" panose="02020603050405020304" pitchFamily="18" charset="0"/>
                          <a:ea typeface="Times New Roman" panose="02020603050405020304" pitchFamily="18" charset="0"/>
                        </a:rPr>
                        <a:t> → </a:t>
                      </a:r>
                      <a:r>
                        <a:rPr lang="en-US" sz="800" dirty="0" err="1">
                          <a:effectLst/>
                          <a:latin typeface="Times New Roman" panose="02020603050405020304" pitchFamily="18" charset="0"/>
                          <a:ea typeface="Times New Roman" panose="02020603050405020304" pitchFamily="18" charset="0"/>
                        </a:rPr>
                        <a:t>MCourse</a:t>
                      </a:r>
                      <a:endParaRPr lang="en-US" sz="800" dirty="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800">
                          <a:effectLst/>
                          <a:latin typeface="Times New Roman" panose="02020603050405020304" pitchFamily="18" charset="0"/>
                          <a:ea typeface="Times New Roman" panose="02020603050405020304" pitchFamily="18" charset="0"/>
                        </a:rPr>
                        <a:t>12 274</a:t>
                      </a:r>
                      <a:endParaRPr lang="ru-RU" sz="1000">
                        <a:effectLst/>
                        <a:latin typeface="Times New Roman" panose="02020603050405020304" pitchFamily="18" charset="0"/>
                        <a:ea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800" dirty="0">
                          <a:effectLst/>
                          <a:latin typeface="Times New Roman" panose="02020603050405020304" pitchFamily="18" charset="0"/>
                          <a:ea typeface="Times New Roman" panose="02020603050405020304" pitchFamily="18" charset="0"/>
                        </a:rPr>
                        <a:t>1886</a:t>
                      </a:r>
                      <a:endParaRPr lang="ru-RU" sz="1000" dirty="0">
                        <a:effectLst/>
                        <a:latin typeface="Times New Roman" panose="02020603050405020304" pitchFamily="18" charset="0"/>
                        <a:ea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61432409"/>
                  </a:ext>
                </a:extLst>
              </a:tr>
              <a:tr h="0">
                <a:tc>
                  <a:txBody>
                    <a:bodyPr/>
                    <a:lstStyle/>
                    <a:p>
                      <a:pPr algn="just"/>
                      <a:r>
                        <a:rPr lang="en-US" sz="800" dirty="0">
                          <a:effectLst/>
                          <a:latin typeface="Times New Roman" panose="02020603050405020304" pitchFamily="18" charset="0"/>
                          <a:ea typeface="Times New Roman" panose="02020603050405020304" pitchFamily="18" charset="0"/>
                        </a:rPr>
                        <a:t>metapath_1</a:t>
                      </a:r>
                    </a:p>
                    <a:p>
                      <a:pPr algn="just"/>
                      <a:endParaRPr lang="en-US" sz="800" dirty="0">
                        <a:effectLst/>
                        <a:latin typeface="Times New Roman" panose="02020603050405020304" pitchFamily="18" charset="0"/>
                        <a:ea typeface="SimSun" panose="02010600030101010101" pitchFamily="2" charset="-122"/>
                      </a:endParaRPr>
                    </a:p>
                    <a:p>
                      <a:pPr algn="just"/>
                      <a:endParaRPr lang="ru-RU" sz="1000" dirty="0">
                        <a:effectLst/>
                        <a:latin typeface="Times New Roman" panose="02020603050405020304" pitchFamily="18" charset="0"/>
                        <a:ea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dirty="0">
                          <a:effectLst/>
                          <a:latin typeface="Times New Roman" panose="02020603050405020304" pitchFamily="18" charset="0"/>
                          <a:ea typeface="Times New Roman" panose="02020603050405020304" pitchFamily="18" charset="0"/>
                        </a:rPr>
                        <a:t>CUA → SkillMastered ↔ SkillMastered → Vacancy → Skill → </a:t>
                      </a:r>
                      <a:r>
                        <a:rPr lang="en-US" sz="800" dirty="0" err="1">
                          <a:effectLst/>
                          <a:latin typeface="Times New Roman" panose="02020603050405020304" pitchFamily="18" charset="0"/>
                          <a:ea typeface="Times New Roman" panose="02020603050405020304" pitchFamily="18" charset="0"/>
                        </a:rPr>
                        <a:t>MSkill</a:t>
                      </a:r>
                      <a:r>
                        <a:rPr lang="en-US" sz="800" dirty="0">
                          <a:effectLst/>
                          <a:latin typeface="Times New Roman" panose="02020603050405020304" pitchFamily="18" charset="0"/>
                          <a:ea typeface="Times New Roman" panose="02020603050405020304" pitchFamily="18" charset="0"/>
                        </a:rPr>
                        <a:t> → </a:t>
                      </a:r>
                      <a:r>
                        <a:rPr lang="en-US" sz="800" dirty="0" err="1">
                          <a:effectLst/>
                          <a:latin typeface="Times New Roman" panose="02020603050405020304" pitchFamily="18" charset="0"/>
                          <a:ea typeface="Times New Roman" panose="02020603050405020304" pitchFamily="18" charset="0"/>
                        </a:rPr>
                        <a:t>MCourse</a:t>
                      </a:r>
                      <a:endParaRPr lang="en-US" sz="800" dirty="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800">
                          <a:effectLst/>
                          <a:latin typeface="Times New Roman" panose="02020603050405020304" pitchFamily="18" charset="0"/>
                          <a:ea typeface="Times New Roman" panose="02020603050405020304" pitchFamily="18" charset="0"/>
                        </a:rPr>
                        <a:t>7659</a:t>
                      </a:r>
                      <a:endParaRPr lang="ru-RU" sz="1000">
                        <a:effectLst/>
                        <a:latin typeface="Times New Roman" panose="02020603050405020304" pitchFamily="18" charset="0"/>
                        <a:ea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800" dirty="0">
                          <a:effectLst/>
                          <a:latin typeface="Times New Roman" panose="02020603050405020304" pitchFamily="18" charset="0"/>
                          <a:ea typeface="Times New Roman" panose="02020603050405020304" pitchFamily="18" charset="0"/>
                        </a:rPr>
                        <a:t>1267</a:t>
                      </a:r>
                      <a:endParaRPr lang="ru-RU" sz="1000" dirty="0">
                        <a:effectLst/>
                        <a:latin typeface="Times New Roman" panose="02020603050405020304" pitchFamily="18" charset="0"/>
                        <a:ea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21298248"/>
                  </a:ext>
                </a:extLst>
              </a:tr>
              <a:tr h="0">
                <a:tc>
                  <a:txBody>
                    <a:bodyPr/>
                    <a:lstStyle/>
                    <a:p>
                      <a:pPr algn="just"/>
                      <a:r>
                        <a:rPr lang="en-US" sz="800" dirty="0">
                          <a:effectLst/>
                          <a:latin typeface="Times New Roman" panose="02020603050405020304" pitchFamily="18" charset="0"/>
                          <a:ea typeface="Times New Roman" panose="02020603050405020304" pitchFamily="18" charset="0"/>
                        </a:rPr>
                        <a:t>metapath_2</a:t>
                      </a:r>
                    </a:p>
                    <a:p>
                      <a:pPr algn="just"/>
                      <a:endParaRPr lang="ru-RU" sz="1000" dirty="0">
                        <a:effectLst/>
                        <a:latin typeface="Times New Roman" panose="02020603050405020304" pitchFamily="18" charset="0"/>
                        <a:ea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dirty="0">
                          <a:effectLst/>
                          <a:latin typeface="Times New Roman" panose="02020603050405020304" pitchFamily="18" charset="0"/>
                          <a:ea typeface="Times New Roman" panose="02020603050405020304" pitchFamily="18" charset="0"/>
                        </a:rPr>
                        <a:t>CUA → SkillMastered → Vacancy → Skill → </a:t>
                      </a:r>
                      <a:r>
                        <a:rPr lang="en-US" sz="800" dirty="0" err="1">
                          <a:effectLst/>
                          <a:latin typeface="Times New Roman" panose="02020603050405020304" pitchFamily="18" charset="0"/>
                          <a:ea typeface="Times New Roman" panose="02020603050405020304" pitchFamily="18" charset="0"/>
                        </a:rPr>
                        <a:t>MSkill</a:t>
                      </a:r>
                      <a:r>
                        <a:rPr lang="en-US" sz="800" dirty="0">
                          <a:effectLst/>
                          <a:latin typeface="Times New Roman" panose="02020603050405020304" pitchFamily="18" charset="0"/>
                          <a:ea typeface="Times New Roman" panose="02020603050405020304" pitchFamily="18" charset="0"/>
                        </a:rPr>
                        <a:t> ↔ </a:t>
                      </a:r>
                      <a:r>
                        <a:rPr lang="en-US" sz="800" dirty="0" err="1">
                          <a:effectLst/>
                          <a:latin typeface="Times New Roman" panose="02020603050405020304" pitchFamily="18" charset="0"/>
                          <a:ea typeface="Times New Roman" panose="02020603050405020304" pitchFamily="18" charset="0"/>
                        </a:rPr>
                        <a:t>MSkill</a:t>
                      </a:r>
                      <a:r>
                        <a:rPr lang="en-US" sz="800" dirty="0">
                          <a:effectLst/>
                          <a:latin typeface="Times New Roman" panose="02020603050405020304" pitchFamily="18" charset="0"/>
                          <a:ea typeface="Times New Roman" panose="02020603050405020304" pitchFamily="18" charset="0"/>
                        </a:rPr>
                        <a:t> → </a:t>
                      </a:r>
                      <a:r>
                        <a:rPr lang="en-US" sz="800" dirty="0" err="1">
                          <a:effectLst/>
                          <a:latin typeface="Times New Roman" panose="02020603050405020304" pitchFamily="18" charset="0"/>
                          <a:ea typeface="Times New Roman" panose="02020603050405020304" pitchFamily="18" charset="0"/>
                        </a:rPr>
                        <a:t>Mcourse</a:t>
                      </a:r>
                      <a:endParaRPr lang="en-US" sz="800" dirty="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800">
                          <a:effectLst/>
                          <a:latin typeface="Times New Roman" panose="02020603050405020304" pitchFamily="18" charset="0"/>
                          <a:ea typeface="Times New Roman" panose="02020603050405020304" pitchFamily="18" charset="0"/>
                        </a:rPr>
                        <a:t>17 856</a:t>
                      </a:r>
                      <a:endParaRPr lang="ru-RU" sz="1000">
                        <a:effectLst/>
                        <a:latin typeface="Times New Roman" panose="02020603050405020304" pitchFamily="18" charset="0"/>
                        <a:ea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800" dirty="0">
                          <a:effectLst/>
                          <a:latin typeface="Times New Roman" panose="02020603050405020304" pitchFamily="18" charset="0"/>
                          <a:ea typeface="Times New Roman" panose="02020603050405020304" pitchFamily="18" charset="0"/>
                        </a:rPr>
                        <a:t>2710</a:t>
                      </a:r>
                      <a:endParaRPr lang="ru-RU" sz="1000" dirty="0">
                        <a:effectLst/>
                        <a:latin typeface="Times New Roman" panose="02020603050405020304" pitchFamily="18" charset="0"/>
                        <a:ea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56093482"/>
                  </a:ext>
                </a:extLst>
              </a:tr>
              <a:tr h="0">
                <a:tc>
                  <a:txBody>
                    <a:bodyPr/>
                    <a:lstStyle/>
                    <a:p>
                      <a:pPr algn="just"/>
                      <a:r>
                        <a:rPr lang="en-US" sz="800" dirty="0">
                          <a:effectLst/>
                          <a:latin typeface="Times New Roman" panose="02020603050405020304" pitchFamily="18" charset="0"/>
                          <a:ea typeface="Times New Roman" panose="02020603050405020304" pitchFamily="18" charset="0"/>
                        </a:rPr>
                        <a:t>metapath_3</a:t>
                      </a:r>
                      <a:endParaRPr lang="ru-RU" sz="1000" dirty="0">
                        <a:effectLst/>
                        <a:latin typeface="Times New Roman" panose="02020603050405020304" pitchFamily="18" charset="0"/>
                        <a:ea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800" dirty="0">
                          <a:effectLst/>
                          <a:latin typeface="Times New Roman" panose="02020603050405020304" pitchFamily="18" charset="0"/>
                          <a:ea typeface="Times New Roman" panose="02020603050405020304" pitchFamily="18" charset="0"/>
                        </a:rPr>
                        <a:t>CUA → SkillMastered → Vacancy → Skill → </a:t>
                      </a:r>
                      <a:r>
                        <a:rPr lang="en-US" sz="800" dirty="0" err="1">
                          <a:effectLst/>
                          <a:latin typeface="Times New Roman" panose="02020603050405020304" pitchFamily="18" charset="0"/>
                          <a:ea typeface="Times New Roman" panose="02020603050405020304" pitchFamily="18" charset="0"/>
                        </a:rPr>
                        <a:t>MSkill</a:t>
                      </a:r>
                      <a:r>
                        <a:rPr lang="en-US" sz="800" dirty="0">
                          <a:effectLst/>
                          <a:latin typeface="Times New Roman" panose="02020603050405020304" pitchFamily="18" charset="0"/>
                          <a:ea typeface="Times New Roman" panose="02020603050405020304" pitchFamily="18" charset="0"/>
                        </a:rPr>
                        <a:t> → </a:t>
                      </a:r>
                      <a:r>
                        <a:rPr lang="en-US" sz="800" dirty="0" err="1">
                          <a:effectLst/>
                          <a:latin typeface="Times New Roman" panose="02020603050405020304" pitchFamily="18" charset="0"/>
                          <a:ea typeface="Times New Roman" panose="02020603050405020304" pitchFamily="18" charset="0"/>
                        </a:rPr>
                        <a:t>MCourse</a:t>
                      </a:r>
                      <a:endParaRPr lang="en-US" sz="800" dirty="0">
                        <a:effectLst/>
                        <a:latin typeface="Times New Roman" panose="02020603050405020304" pitchFamily="18" charset="0"/>
                        <a:ea typeface="Times New Roman" panose="02020603050405020304" pitchFamily="18"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US" sz="800">
                          <a:effectLst/>
                          <a:latin typeface="Times New Roman" panose="02020603050405020304" pitchFamily="18" charset="0"/>
                          <a:ea typeface="Times New Roman" panose="02020603050405020304" pitchFamily="18" charset="0"/>
                        </a:rPr>
                        <a:t>10 195</a:t>
                      </a:r>
                      <a:endParaRPr lang="ru-RU" sz="1000">
                        <a:effectLst/>
                        <a:latin typeface="Times New Roman" panose="02020603050405020304" pitchFamily="18" charset="0"/>
                        <a:ea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800" dirty="0">
                          <a:effectLst/>
                          <a:latin typeface="Times New Roman" panose="02020603050405020304" pitchFamily="18" charset="0"/>
                          <a:ea typeface="Times New Roman" panose="02020603050405020304" pitchFamily="18" charset="0"/>
                        </a:rPr>
                        <a:t>1615</a:t>
                      </a:r>
                      <a:endParaRPr lang="ru-RU" sz="1000" dirty="0">
                        <a:effectLst/>
                        <a:latin typeface="Times New Roman" panose="02020603050405020304" pitchFamily="18" charset="0"/>
                        <a:ea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86734787"/>
                  </a:ext>
                </a:extLst>
              </a:tr>
              <a:tr h="0">
                <a:tc>
                  <a:txBody>
                    <a:bodyPr/>
                    <a:lstStyle/>
                    <a:p>
                      <a:pPr algn="just"/>
                      <a:r>
                        <a:rPr lang="en-US" sz="800" dirty="0">
                          <a:effectLst/>
                          <a:latin typeface="Times New Roman" panose="02020603050405020304" pitchFamily="18" charset="0"/>
                          <a:ea typeface="Times New Roman" panose="02020603050405020304" pitchFamily="18" charset="0"/>
                        </a:rPr>
                        <a:t>CONNECTED_TO</a:t>
                      </a:r>
                      <a:endParaRPr lang="ru-RU" sz="1000" dirty="0">
                        <a:effectLst/>
                        <a:latin typeface="Times New Roman" panose="02020603050405020304" pitchFamily="18" charset="0"/>
                        <a:ea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800" dirty="0">
                          <a:effectLst/>
                          <a:latin typeface="Times New Roman" panose="02020603050405020304" pitchFamily="18" charset="0"/>
                          <a:ea typeface="Times New Roman" panose="02020603050405020304" pitchFamily="18" charset="0"/>
                        </a:rPr>
                        <a:t>CUA → </a:t>
                      </a:r>
                      <a:r>
                        <a:rPr lang="en-US" sz="800" dirty="0" err="1">
                          <a:effectLst/>
                          <a:latin typeface="Times New Roman" panose="02020603050405020304" pitchFamily="18" charset="0"/>
                          <a:ea typeface="Times New Roman" panose="02020603050405020304" pitchFamily="18" charset="0"/>
                        </a:rPr>
                        <a:t>MCourse</a:t>
                      </a:r>
                      <a:r>
                        <a:rPr lang="en-US" sz="800" dirty="0">
                          <a:effectLst/>
                          <a:latin typeface="Times New Roman" panose="02020603050405020304" pitchFamily="18" charset="0"/>
                          <a:ea typeface="Times New Roman" panose="02020603050405020304" pitchFamily="18" charset="0"/>
                        </a:rPr>
                        <a:t> (training labels)</a:t>
                      </a:r>
                      <a:endParaRPr lang="ru-RU" sz="1000" dirty="0">
                        <a:effectLst/>
                        <a:latin typeface="Times New Roman" panose="02020603050405020304" pitchFamily="18" charset="0"/>
                        <a:ea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800" dirty="0">
                          <a:effectLst/>
                          <a:latin typeface="Times New Roman" panose="02020603050405020304" pitchFamily="18" charset="0"/>
                          <a:ea typeface="Times New Roman" panose="02020603050405020304" pitchFamily="18" charset="0"/>
                        </a:rPr>
                        <a:t>24 108</a:t>
                      </a:r>
                      <a:endParaRPr lang="ru-RU" sz="1000" dirty="0">
                        <a:effectLst/>
                        <a:latin typeface="Times New Roman" panose="02020603050405020304" pitchFamily="18" charset="0"/>
                        <a:ea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800" dirty="0">
                          <a:effectLst/>
                          <a:latin typeface="Times New Roman" panose="02020603050405020304" pitchFamily="18" charset="0"/>
                          <a:ea typeface="Times New Roman" panose="02020603050405020304" pitchFamily="18" charset="0"/>
                        </a:rPr>
                        <a:t>4875</a:t>
                      </a:r>
                      <a:endParaRPr lang="ru-RU" sz="1000" dirty="0">
                        <a:effectLst/>
                        <a:latin typeface="Times New Roman" panose="02020603050405020304" pitchFamily="18" charset="0"/>
                        <a:ea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663206486"/>
                  </a:ext>
                </a:extLst>
              </a:tr>
            </a:tbl>
          </a:graphicData>
        </a:graphic>
      </p:graphicFrame>
      <p:sp>
        <p:nvSpPr>
          <p:cNvPr id="10" name="TextBox 9">
            <a:extLst>
              <a:ext uri="{FF2B5EF4-FFF2-40B4-BE49-F238E27FC236}">
                <a16:creationId xmlns:a16="http://schemas.microsoft.com/office/drawing/2014/main" id="{F334CFA7-5210-4482-904A-0B154B90E21E}"/>
              </a:ext>
            </a:extLst>
          </p:cNvPr>
          <p:cNvSpPr txBox="1"/>
          <p:nvPr/>
        </p:nvSpPr>
        <p:spPr>
          <a:xfrm>
            <a:off x="7271449" y="4994179"/>
            <a:ext cx="4178710" cy="1015663"/>
          </a:xfrm>
          <a:prstGeom prst="rect">
            <a:avLst/>
          </a:prstGeom>
          <a:noFill/>
        </p:spPr>
        <p:txBody>
          <a:bodyPr wrap="square">
            <a:spAutoFit/>
          </a:bodyPr>
          <a:lstStyle/>
          <a:p>
            <a:r>
              <a:rPr lang="en-US" sz="1200" dirty="0"/>
              <a:t>p(CONNECTED_TO) = {score: y}, </a:t>
            </a:r>
            <a:r>
              <a:rPr lang="en-US" sz="1200" dirty="0" err="1"/>
              <a:t>где</a:t>
            </a:r>
            <a:r>
              <a:rPr lang="en-US" sz="1200" dirty="0"/>
              <a:t> y ∈[0,1]</a:t>
            </a:r>
            <a:endParaRPr lang="ru-RU" sz="1200" dirty="0"/>
          </a:p>
          <a:p>
            <a:r>
              <a:rPr lang="en-US" sz="1200" dirty="0"/>
              <a:t>Let k be the number of paths from CUA to the current </a:t>
            </a:r>
            <a:r>
              <a:rPr lang="en-US" sz="1200" dirty="0" err="1"/>
              <a:t>MCourse</a:t>
            </a:r>
            <a:r>
              <a:rPr lang="en-US" sz="1200" dirty="0"/>
              <a:t>,</a:t>
            </a:r>
          </a:p>
          <a:p>
            <a:r>
              <a:rPr lang="en-US" sz="1200" dirty="0" err="1"/>
              <a:t>kmax</a:t>
            </a:r>
            <a:r>
              <a:rPr lang="en-US" sz="1200" dirty="0"/>
              <a:t> is the maximum number of paths from CUA to </a:t>
            </a:r>
            <a:r>
              <a:rPr lang="en-US" sz="1200" dirty="0" err="1"/>
              <a:t>MCourse’</a:t>
            </a:r>
            <a:r>
              <a:rPr lang="en-US" sz="1200" baseline="-25000" dirty="0" err="1"/>
              <a:t>max</a:t>
            </a:r>
            <a:r>
              <a:rPr lang="en-US" sz="1200" dirty="0"/>
              <a:t> in the current query for CUA</a:t>
            </a:r>
          </a:p>
          <a:p>
            <a:r>
              <a:rPr lang="en-US" sz="1200" dirty="0"/>
              <a:t>score = k / </a:t>
            </a:r>
            <a:r>
              <a:rPr lang="en-US" sz="1200" dirty="0" err="1"/>
              <a:t>k</a:t>
            </a:r>
            <a:r>
              <a:rPr lang="en-US" sz="1200" baseline="-25000" dirty="0" err="1"/>
              <a:t>max</a:t>
            </a:r>
            <a:endParaRPr lang="ru-RU" sz="1200" baseline="-25000" dirty="0"/>
          </a:p>
        </p:txBody>
      </p:sp>
    </p:spTree>
    <p:extLst>
      <p:ext uri="{BB962C8B-B14F-4D97-AF65-F5344CB8AC3E}">
        <p14:creationId xmlns:p14="http://schemas.microsoft.com/office/powerpoint/2010/main" val="144387972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es-CO" b="1" dirty="0">
                <a:latin typeface="Arial" panose="020B0604020202020204" pitchFamily="34" charset="0"/>
                <a:cs typeface="Arial" panose="020B0604020202020204" pitchFamily="34" charset="0"/>
              </a:rPr>
              <a:t>Models, </a:t>
            </a:r>
            <a:r>
              <a:rPr lang="tr-TR" b="1" dirty="0">
                <a:latin typeface="Arial" panose="020B0604020202020204" pitchFamily="34" charset="0"/>
                <a:cs typeface="Arial" panose="020B0604020202020204" pitchFamily="34" charset="0"/>
              </a:rPr>
              <a:t>F</a:t>
            </a:r>
            <a:r>
              <a:rPr lang="es-CO" b="1" dirty="0">
                <a:latin typeface="Arial" panose="020B0604020202020204" pitchFamily="34" charset="0"/>
                <a:cs typeface="Arial" panose="020B0604020202020204" pitchFamily="34" charset="0"/>
              </a:rPr>
              <a:t>ormulations and </a:t>
            </a:r>
            <a:r>
              <a:rPr lang="tr-TR" b="1" dirty="0">
                <a:latin typeface="Arial" panose="020B0604020202020204" pitchFamily="34" charset="0"/>
                <a:cs typeface="Arial" panose="020B0604020202020204" pitchFamily="34" charset="0"/>
              </a:rPr>
              <a:t>T</a:t>
            </a:r>
            <a:r>
              <a:rPr lang="es-CO" b="1" dirty="0">
                <a:latin typeface="Arial" panose="020B0604020202020204" pitchFamily="34" charset="0"/>
                <a:cs typeface="Arial" panose="020B0604020202020204" pitchFamily="34" charset="0"/>
              </a:rPr>
              <a:t>echniques</a:t>
            </a:r>
            <a:endParaRPr lang="tr-TR" b="1" dirty="0">
              <a:latin typeface="Arial" panose="020B0604020202020204" pitchFamily="34" charset="0"/>
              <a:cs typeface="Arial" panose="020B0604020202020204" pitchFamily="34" charset="0"/>
            </a:endParaRPr>
          </a:p>
        </p:txBody>
      </p:sp>
      <p:sp>
        <p:nvSpPr>
          <p:cNvPr id="5" name="Объект 4">
            <a:extLst>
              <a:ext uri="{FF2B5EF4-FFF2-40B4-BE49-F238E27FC236}">
                <a16:creationId xmlns:a16="http://schemas.microsoft.com/office/drawing/2014/main" id="{305A8490-A4B4-4A4A-A4CE-0B54D3A7EFF2}"/>
              </a:ext>
            </a:extLst>
          </p:cNvPr>
          <p:cNvSpPr>
            <a:spLocks noGrp="1"/>
          </p:cNvSpPr>
          <p:nvPr>
            <p:ph idx="1"/>
          </p:nvPr>
        </p:nvSpPr>
        <p:spPr>
          <a:xfrm>
            <a:off x="838200" y="1690688"/>
            <a:ext cx="5381978" cy="4351338"/>
          </a:xfrm>
        </p:spPr>
        <p:txBody>
          <a:bodyPr/>
          <a:lstStyle/>
          <a:p>
            <a:r>
              <a:rPr lang="en-US" dirty="0"/>
              <a:t>The encoder of the first model is a three-layer heterogeneous graph neural network based on </a:t>
            </a:r>
            <a:r>
              <a:rPr lang="en-US" dirty="0" err="1"/>
              <a:t>SAGEConv</a:t>
            </a:r>
            <a:r>
              <a:rPr lang="en-US" dirty="0"/>
              <a:t> (</a:t>
            </a:r>
            <a:r>
              <a:rPr lang="en-US" dirty="0" err="1"/>
              <a:t>GraphSAGE</a:t>
            </a:r>
            <a:r>
              <a:rPr lang="en-US" dirty="0"/>
              <a:t>) with 64 hidden layers. At the output, a two-layer decoder is used, consisting of two linear layers, which transforms the combined embeddings of node pairs into a final connection score.</a:t>
            </a:r>
            <a:endParaRPr lang="ru-RU" dirty="0"/>
          </a:p>
        </p:txBody>
      </p:sp>
      <p:pic>
        <p:nvPicPr>
          <p:cNvPr id="6" name="Рисунок 5">
            <a:extLst>
              <a:ext uri="{FF2B5EF4-FFF2-40B4-BE49-F238E27FC236}">
                <a16:creationId xmlns:a16="http://schemas.microsoft.com/office/drawing/2014/main" id="{C55479A9-0D7A-4A97-BCB9-D27CE07C027C}"/>
              </a:ext>
            </a:extLst>
          </p:cNvPr>
          <p:cNvPicPr>
            <a:picLocks noChangeAspect="1"/>
          </p:cNvPicPr>
          <p:nvPr/>
        </p:nvPicPr>
        <p:blipFill>
          <a:blip r:embed="rId2"/>
          <a:stretch>
            <a:fillRect/>
          </a:stretch>
        </p:blipFill>
        <p:spPr>
          <a:xfrm>
            <a:off x="6332245" y="2141714"/>
            <a:ext cx="5633189" cy="2735086"/>
          </a:xfrm>
          <a:prstGeom prst="rect">
            <a:avLst/>
          </a:prstGeom>
        </p:spPr>
      </p:pic>
    </p:spTree>
    <p:extLst>
      <p:ext uri="{BB962C8B-B14F-4D97-AF65-F5344CB8AC3E}">
        <p14:creationId xmlns:p14="http://schemas.microsoft.com/office/powerpoint/2010/main" val="28326437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es-CO" b="1" dirty="0">
                <a:latin typeface="Arial" panose="020B0604020202020204" pitchFamily="34" charset="0"/>
                <a:cs typeface="Arial" panose="020B0604020202020204" pitchFamily="34" charset="0"/>
              </a:rPr>
              <a:t>Models, </a:t>
            </a:r>
            <a:r>
              <a:rPr lang="tr-TR" b="1" dirty="0">
                <a:latin typeface="Arial" panose="020B0604020202020204" pitchFamily="34" charset="0"/>
                <a:cs typeface="Arial" panose="020B0604020202020204" pitchFamily="34" charset="0"/>
              </a:rPr>
              <a:t>F</a:t>
            </a:r>
            <a:r>
              <a:rPr lang="es-CO" b="1" dirty="0">
                <a:latin typeface="Arial" panose="020B0604020202020204" pitchFamily="34" charset="0"/>
                <a:cs typeface="Arial" panose="020B0604020202020204" pitchFamily="34" charset="0"/>
              </a:rPr>
              <a:t>ormulations and </a:t>
            </a:r>
            <a:r>
              <a:rPr lang="tr-TR" b="1" dirty="0">
                <a:latin typeface="Arial" panose="020B0604020202020204" pitchFamily="34" charset="0"/>
                <a:cs typeface="Arial" panose="020B0604020202020204" pitchFamily="34" charset="0"/>
              </a:rPr>
              <a:t>T</a:t>
            </a:r>
            <a:r>
              <a:rPr lang="es-CO" b="1" dirty="0">
                <a:latin typeface="Arial" panose="020B0604020202020204" pitchFamily="34" charset="0"/>
                <a:cs typeface="Arial" panose="020B0604020202020204" pitchFamily="34" charset="0"/>
              </a:rPr>
              <a:t>echniques</a:t>
            </a:r>
            <a:endParaRPr lang="tr-TR" b="1" dirty="0">
              <a:latin typeface="Arial" panose="020B0604020202020204" pitchFamily="34" charset="0"/>
              <a:cs typeface="Arial" panose="020B0604020202020204" pitchFamily="34" charset="0"/>
            </a:endParaRPr>
          </a:p>
        </p:txBody>
      </p:sp>
      <p:sp>
        <p:nvSpPr>
          <p:cNvPr id="5" name="Объект 4">
            <a:extLst>
              <a:ext uri="{FF2B5EF4-FFF2-40B4-BE49-F238E27FC236}">
                <a16:creationId xmlns:a16="http://schemas.microsoft.com/office/drawing/2014/main" id="{305A8490-A4B4-4A4A-A4CE-0B54D3A7EFF2}"/>
              </a:ext>
            </a:extLst>
          </p:cNvPr>
          <p:cNvSpPr>
            <a:spLocks noGrp="1"/>
          </p:cNvSpPr>
          <p:nvPr>
            <p:ph idx="1"/>
          </p:nvPr>
        </p:nvSpPr>
        <p:spPr>
          <a:xfrm>
            <a:off x="838200" y="1690688"/>
            <a:ext cx="5381978" cy="4351338"/>
          </a:xfrm>
        </p:spPr>
        <p:txBody>
          <a:bodyPr>
            <a:normAutofit lnSpcReduction="10000"/>
          </a:bodyPr>
          <a:lstStyle/>
          <a:p>
            <a:r>
              <a:rPr lang="en-US" dirty="0"/>
              <a:t>The second model uses a linear layer with </a:t>
            </a:r>
            <a:r>
              <a:rPr lang="en-US" dirty="0" err="1"/>
              <a:t>relu</a:t>
            </a:r>
            <a:r>
              <a:rPr lang="en-US" dirty="0"/>
              <a:t> activation as an encoder, three HGTConv layers configured with 64 hidden channels and eight attention heads. The decoder does not contain trainable parameters: the final representations of the CUA and </a:t>
            </a:r>
            <a:r>
              <a:rPr lang="en-US" dirty="0" err="1"/>
              <a:t>MCourse</a:t>
            </a:r>
            <a:r>
              <a:rPr lang="en-US" dirty="0"/>
              <a:t> nodes are compared using cosine similarity scaled from the interval [-1, 1] to [0, 1].</a:t>
            </a:r>
            <a:endParaRPr lang="ru-RU" dirty="0"/>
          </a:p>
        </p:txBody>
      </p:sp>
      <p:pic>
        <p:nvPicPr>
          <p:cNvPr id="7" name="Рисунок 6">
            <a:extLst>
              <a:ext uri="{FF2B5EF4-FFF2-40B4-BE49-F238E27FC236}">
                <a16:creationId xmlns:a16="http://schemas.microsoft.com/office/drawing/2014/main" id="{21610584-FA62-423A-BA7D-C02A960158D7}"/>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096000" y="2021461"/>
            <a:ext cx="5858934" cy="2815078"/>
          </a:xfrm>
          <a:prstGeom prst="rect">
            <a:avLst/>
          </a:prstGeom>
          <a:noFill/>
          <a:ln>
            <a:noFill/>
          </a:ln>
        </p:spPr>
      </p:pic>
    </p:spTree>
    <p:extLst>
      <p:ext uri="{BB962C8B-B14F-4D97-AF65-F5344CB8AC3E}">
        <p14:creationId xmlns:p14="http://schemas.microsoft.com/office/powerpoint/2010/main" val="11335222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es-CO" b="1" dirty="0">
                <a:latin typeface="Arial" panose="020B0604020202020204" pitchFamily="34" charset="0"/>
                <a:cs typeface="Arial" panose="020B0604020202020204" pitchFamily="34" charset="0"/>
              </a:rPr>
              <a:t>Models, </a:t>
            </a:r>
            <a:r>
              <a:rPr lang="tr-TR" b="1" dirty="0">
                <a:latin typeface="Arial" panose="020B0604020202020204" pitchFamily="34" charset="0"/>
                <a:cs typeface="Arial" panose="020B0604020202020204" pitchFamily="34" charset="0"/>
              </a:rPr>
              <a:t>F</a:t>
            </a:r>
            <a:r>
              <a:rPr lang="es-CO" b="1" dirty="0">
                <a:latin typeface="Arial" panose="020B0604020202020204" pitchFamily="34" charset="0"/>
                <a:cs typeface="Arial" panose="020B0604020202020204" pitchFamily="34" charset="0"/>
              </a:rPr>
              <a:t>ormulations and </a:t>
            </a:r>
            <a:r>
              <a:rPr lang="tr-TR" b="1" dirty="0">
                <a:latin typeface="Arial" panose="020B0604020202020204" pitchFamily="34" charset="0"/>
                <a:cs typeface="Arial" panose="020B0604020202020204" pitchFamily="34" charset="0"/>
              </a:rPr>
              <a:t>T</a:t>
            </a:r>
            <a:r>
              <a:rPr lang="es-CO" b="1" dirty="0">
                <a:latin typeface="Arial" panose="020B0604020202020204" pitchFamily="34" charset="0"/>
                <a:cs typeface="Arial" panose="020B0604020202020204" pitchFamily="34" charset="0"/>
              </a:rPr>
              <a:t>echniques</a:t>
            </a:r>
            <a:endParaRPr lang="tr-TR" b="1" dirty="0">
              <a:latin typeface="Arial" panose="020B0604020202020204" pitchFamily="34" charset="0"/>
              <a:cs typeface="Arial" panose="020B0604020202020204" pitchFamily="34" charset="0"/>
            </a:endParaRPr>
          </a:p>
        </p:txBody>
      </p:sp>
      <p:sp>
        <p:nvSpPr>
          <p:cNvPr id="5" name="Объект 4">
            <a:extLst>
              <a:ext uri="{FF2B5EF4-FFF2-40B4-BE49-F238E27FC236}">
                <a16:creationId xmlns:a16="http://schemas.microsoft.com/office/drawing/2014/main" id="{305A8490-A4B4-4A4A-A4CE-0B54D3A7EFF2}"/>
              </a:ext>
            </a:extLst>
          </p:cNvPr>
          <p:cNvSpPr>
            <a:spLocks noGrp="1"/>
          </p:cNvSpPr>
          <p:nvPr>
            <p:ph idx="1"/>
          </p:nvPr>
        </p:nvSpPr>
        <p:spPr>
          <a:xfrm>
            <a:off x="838200" y="1690688"/>
            <a:ext cx="5381978" cy="4351338"/>
          </a:xfrm>
        </p:spPr>
        <p:txBody>
          <a:bodyPr/>
          <a:lstStyle/>
          <a:p>
            <a:r>
              <a:rPr lang="en-US" dirty="0"/>
              <a:t>The third recommendation model also consists of two key components: an encoder and a decoder. The encoder is the HAN Conv attention operator, which aggregates information across all given </a:t>
            </a:r>
            <a:r>
              <a:rPr lang="en-US" dirty="0" err="1"/>
              <a:t>metapaths</a:t>
            </a:r>
            <a:r>
              <a:rPr lang="en-US" dirty="0"/>
              <a:t> using a multi-headed node-layer and semantic-layer attention. The layer is configured with sixteen attention heads.</a:t>
            </a:r>
            <a:endParaRPr lang="ru-RU" dirty="0"/>
          </a:p>
        </p:txBody>
      </p:sp>
      <p:pic>
        <p:nvPicPr>
          <p:cNvPr id="7" name="Рисунок 6">
            <a:extLst>
              <a:ext uri="{FF2B5EF4-FFF2-40B4-BE49-F238E27FC236}">
                <a16:creationId xmlns:a16="http://schemas.microsoft.com/office/drawing/2014/main" id="{B7E1E838-31E6-4890-9CD8-E47BE8FDDB59}"/>
              </a:ext>
            </a:extLst>
          </p:cNvPr>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220178" y="1999208"/>
            <a:ext cx="5779911" cy="2742813"/>
          </a:xfrm>
          <a:prstGeom prst="rect">
            <a:avLst/>
          </a:prstGeom>
          <a:noFill/>
          <a:ln>
            <a:noFill/>
          </a:ln>
        </p:spPr>
      </p:pic>
    </p:spTree>
    <p:extLst>
      <p:ext uri="{BB962C8B-B14F-4D97-AF65-F5344CB8AC3E}">
        <p14:creationId xmlns:p14="http://schemas.microsoft.com/office/powerpoint/2010/main" val="32352625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p:txBody>
          <a:bodyPr/>
          <a:lstStyle/>
          <a:p>
            <a:r>
              <a:rPr lang="en-GB" b="1">
                <a:latin typeface="Arial" panose="020B0604020202020204" pitchFamily="34" charset="0"/>
                <a:cs typeface="Arial" panose="020B0604020202020204" pitchFamily="34" charset="0"/>
              </a:rPr>
              <a:t>Experimental </a:t>
            </a:r>
            <a:r>
              <a:rPr lang="en-US" b="1">
                <a:latin typeface="Arial" panose="020B0604020202020204" pitchFamily="34" charset="0"/>
                <a:cs typeface="Arial" panose="020B0604020202020204" pitchFamily="34" charset="0"/>
              </a:rPr>
              <a:t>s</a:t>
            </a:r>
            <a:r>
              <a:rPr lang="en-GB" b="1">
                <a:latin typeface="Arial" panose="020B0604020202020204" pitchFamily="34" charset="0"/>
                <a:cs typeface="Arial" panose="020B0604020202020204" pitchFamily="34" charset="0"/>
              </a:rPr>
              <a:t>etting</a:t>
            </a:r>
            <a:endParaRPr lang="tr-TR" b="1" dirty="0">
              <a:latin typeface="Arial" panose="020B0604020202020204" pitchFamily="34" charset="0"/>
              <a:cs typeface="Arial" panose="020B0604020202020204" pitchFamily="34" charset="0"/>
            </a:endParaRPr>
          </a:p>
        </p:txBody>
      </p:sp>
      <p:sp>
        <p:nvSpPr>
          <p:cNvPr id="8" name="Объект 7">
            <a:extLst>
              <a:ext uri="{FF2B5EF4-FFF2-40B4-BE49-F238E27FC236}">
                <a16:creationId xmlns:a16="http://schemas.microsoft.com/office/drawing/2014/main" id="{97F25D24-873C-4AF3-81A5-9F54656ECA5D}"/>
              </a:ext>
            </a:extLst>
          </p:cNvPr>
          <p:cNvSpPr>
            <a:spLocks noGrp="1"/>
          </p:cNvSpPr>
          <p:nvPr>
            <p:ph idx="1"/>
          </p:nvPr>
        </p:nvSpPr>
        <p:spPr>
          <a:xfrm>
            <a:off x="233679" y="1509237"/>
            <a:ext cx="5666740" cy="923330"/>
          </a:xfrm>
        </p:spPr>
        <p:txBody>
          <a:bodyPr>
            <a:normAutofit/>
          </a:bodyPr>
          <a:lstStyle/>
          <a:p>
            <a:pPr marL="0" indent="0" algn="ctr">
              <a:buNone/>
            </a:pPr>
            <a:r>
              <a:rPr lang="en-US" sz="1800" dirty="0"/>
              <a:t>TABLE IV. 	NODES AND EDGES FOR THE RECOMMENDATION MODEL WITH GRAPHSAGE LAYER AND HGT</a:t>
            </a:r>
            <a:endParaRPr lang="ru-RU" sz="1800" dirty="0"/>
          </a:p>
        </p:txBody>
      </p:sp>
      <mc:AlternateContent xmlns:mc="http://schemas.openxmlformats.org/markup-compatibility/2006">
        <mc:Choice xmlns:a14="http://schemas.microsoft.com/office/drawing/2010/main" Requires="a14">
          <p:graphicFrame>
            <p:nvGraphicFramePr>
              <p:cNvPr id="13" name="Таблица 12">
                <a:extLst>
                  <a:ext uri="{FF2B5EF4-FFF2-40B4-BE49-F238E27FC236}">
                    <a16:creationId xmlns:a16="http://schemas.microsoft.com/office/drawing/2014/main" id="{F0B99720-FFB6-4D7A-AA66-32FB95E47F1C}"/>
                  </a:ext>
                </a:extLst>
              </p:cNvPr>
              <p:cNvGraphicFramePr>
                <a:graphicFrameLocks noGrp="1"/>
              </p:cNvGraphicFramePr>
              <p:nvPr>
                <p:extLst>
                  <p:ext uri="{D42A27DB-BD31-4B8C-83A1-F6EECF244321}">
                    <p14:modId xmlns:p14="http://schemas.microsoft.com/office/powerpoint/2010/main" val="813724680"/>
                  </p:ext>
                </p:extLst>
              </p:nvPr>
            </p:nvGraphicFramePr>
            <p:xfrm>
              <a:off x="363220" y="2251115"/>
              <a:ext cx="5537199" cy="2826129"/>
            </p:xfrm>
            <a:graphic>
              <a:graphicData uri="http://schemas.openxmlformats.org/drawingml/2006/table">
                <a:tbl>
                  <a:tblPr firstRow="1" firstCol="1" bandRow="1"/>
                  <a:tblGrid>
                    <a:gridCol w="1287375">
                      <a:extLst>
                        <a:ext uri="{9D8B030D-6E8A-4147-A177-3AD203B41FA5}">
                          <a16:colId xmlns:a16="http://schemas.microsoft.com/office/drawing/2014/main" val="790166512"/>
                        </a:ext>
                      </a:extLst>
                    </a:gridCol>
                    <a:gridCol w="3071914">
                      <a:extLst>
                        <a:ext uri="{9D8B030D-6E8A-4147-A177-3AD203B41FA5}">
                          <a16:colId xmlns:a16="http://schemas.microsoft.com/office/drawing/2014/main" val="399943582"/>
                        </a:ext>
                      </a:extLst>
                    </a:gridCol>
                    <a:gridCol w="1177910">
                      <a:extLst>
                        <a:ext uri="{9D8B030D-6E8A-4147-A177-3AD203B41FA5}">
                          <a16:colId xmlns:a16="http://schemas.microsoft.com/office/drawing/2014/main" val="3675793998"/>
                        </a:ext>
                      </a:extLst>
                    </a:gridCol>
                  </a:tblGrid>
                  <a:tr h="262782">
                    <a:tc>
                      <a:txBody>
                        <a:bodyPr/>
                        <a:lstStyle/>
                        <a:p>
                          <a:pPr algn="ctr"/>
                          <a:r>
                            <a:rPr lang="en-US" sz="1100" b="1" dirty="0">
                              <a:effectLst/>
                              <a:latin typeface="Times New Roman" panose="02020603050405020304" pitchFamily="18" charset="0"/>
                              <a:ea typeface="SimSun" panose="02010600030101010101" pitchFamily="2" charset="-122"/>
                            </a:rPr>
                            <a:t>Element</a:t>
                          </a:r>
                          <a:endParaRPr lang="ru-RU" sz="1100" dirty="0">
                            <a:effectLst/>
                            <a:latin typeface="Times New Roman" panose="02020603050405020304" pitchFamily="18" charset="0"/>
                            <a:ea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100" b="1" dirty="0">
                              <a:effectLst/>
                              <a:latin typeface="Times New Roman" panose="02020603050405020304" pitchFamily="18" charset="0"/>
                              <a:ea typeface="SimSun" panose="02010600030101010101" pitchFamily="2" charset="-122"/>
                            </a:rPr>
                            <a:t>Description</a:t>
                          </a:r>
                          <a:endParaRPr lang="ru-RU" sz="1100" dirty="0">
                            <a:effectLst/>
                            <a:latin typeface="Times New Roman" panose="02020603050405020304" pitchFamily="18" charset="0"/>
                            <a:ea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100" b="1">
                              <a:effectLst/>
                              <a:latin typeface="Times New Roman" panose="02020603050405020304" pitchFamily="18" charset="0"/>
                              <a:ea typeface="SimSun" panose="02010600030101010101" pitchFamily="2" charset="-122"/>
                            </a:rPr>
                            <a:t>Dimension/quantity</a:t>
                          </a:r>
                          <a:endParaRPr lang="ru-RU" sz="1100">
                            <a:effectLst/>
                            <a:latin typeface="Times New Roman" panose="02020603050405020304" pitchFamily="18" charset="0"/>
                            <a:ea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64421915"/>
                      </a:ext>
                    </a:extLst>
                  </a:tr>
                  <a:tr h="336658">
                    <a:tc>
                      <a:txBody>
                        <a:bodyPr/>
                        <a:lstStyle/>
                        <a:p>
                          <a:pPr algn="l"/>
                          <a:r>
                            <a:rPr lang="kk-KZ" sz="1100">
                              <a:effectLst/>
                              <a:latin typeface="Times New Roman" panose="02020603050405020304" pitchFamily="18" charset="0"/>
                              <a:ea typeface="Times New Roman" panose="02020603050405020304" pitchFamily="18" charset="0"/>
                            </a:rPr>
                            <a:t>Types of nodes </a:t>
                          </a:r>
                          <a:endParaRPr lang="ru-RU" sz="1100">
                            <a:effectLst/>
                            <a:latin typeface="Times New Roman" panose="02020603050405020304" pitchFamily="18" charset="0"/>
                            <a:ea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r>
                            <a:rPr lang="kk-KZ" sz="1100" dirty="0">
                              <a:effectLst/>
                              <a:latin typeface="Times New Roman" panose="02020603050405020304" pitchFamily="18" charset="0"/>
                              <a:ea typeface="Times New Roman" panose="02020603050405020304" pitchFamily="18" charset="0"/>
                            </a:rPr>
                            <a:t>CUA, SkillMastered, Vacancy, Skill, MSkill, MCourse</a:t>
                          </a:r>
                          <a:endParaRPr lang="ru-RU" sz="1100" dirty="0">
                            <a:effectLst/>
                            <a:latin typeface="Times New Roman" panose="02020603050405020304" pitchFamily="18" charset="0"/>
                            <a:ea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r>
                            <a:rPr lang="kk-KZ" sz="1100">
                              <a:effectLst/>
                              <a:latin typeface="Times New Roman" panose="02020603050405020304" pitchFamily="18" charset="0"/>
                              <a:ea typeface="Times New Roman" panose="02020603050405020304" pitchFamily="18" charset="0"/>
                            </a:rPr>
                            <a:t>6</a:t>
                          </a:r>
                          <a:endParaRPr lang="ru-RU" sz="1100">
                            <a:effectLst/>
                            <a:latin typeface="Times New Roman" panose="02020603050405020304" pitchFamily="18" charset="0"/>
                            <a:ea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50292061"/>
                      </a:ext>
                    </a:extLst>
                  </a:tr>
                  <a:tr h="897107">
                    <a:tc>
                      <a:txBody>
                        <a:bodyPr/>
                        <a:lstStyle/>
                        <a:p>
                          <a:pPr algn="l"/>
                          <a:r>
                            <a:rPr lang="kk-KZ" sz="1100" dirty="0">
                              <a:effectLst/>
                              <a:latin typeface="Times New Roman" panose="02020603050405020304" pitchFamily="18" charset="0"/>
                              <a:ea typeface="Times New Roman" panose="02020603050405020304" pitchFamily="18" charset="0"/>
                            </a:rPr>
                            <a:t>Types of </a:t>
                          </a:r>
                          <a:r>
                            <a:rPr lang="en-US" sz="1100" dirty="0">
                              <a:effectLst/>
                              <a:latin typeface="Times New Roman" panose="02020603050405020304" pitchFamily="18" charset="0"/>
                              <a:ea typeface="Times New Roman" panose="02020603050405020304" pitchFamily="18" charset="0"/>
                            </a:rPr>
                            <a:t>edges </a:t>
                          </a:r>
                          <a:endParaRPr lang="ru-RU" sz="1100" dirty="0">
                            <a:effectLst/>
                            <a:latin typeface="Times New Roman" panose="02020603050405020304" pitchFamily="18" charset="0"/>
                            <a:ea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r>
                            <a:rPr lang="kk-KZ" sz="1100" dirty="0">
                              <a:effectLst/>
                              <a:latin typeface="Times New Roman" panose="02020603050405020304" pitchFamily="18" charset="0"/>
                              <a:ea typeface="Times New Roman" panose="02020603050405020304" pitchFamily="18" charset="0"/>
                            </a:rPr>
                            <a:t>IS_SIMILAR_TO, GROUPED_WITH_SKILL, REQUIRE_SKILL, IS_SIMILAR_TO2, GROUPED_WITH_MSKILL, DEVELOPED_BY,</a:t>
                          </a:r>
                          <a:endParaRPr lang="ru-RU" sz="1100" dirty="0">
                            <a:effectLst/>
                            <a:latin typeface="Times New Roman" panose="02020603050405020304" pitchFamily="18" charset="0"/>
                            <a:ea typeface="SimSun" panose="02010600030101010101" pitchFamily="2" charset="-122"/>
                          </a:endParaRPr>
                        </a:p>
                        <a:p>
                          <a:pPr algn="l"/>
                          <a:r>
                            <a:rPr lang="en-US" sz="1100" dirty="0">
                              <a:effectLst/>
                              <a:latin typeface="Times New Roman" panose="02020603050405020304" pitchFamily="18" charset="0"/>
                              <a:ea typeface="Times New Roman" panose="02020603050405020304" pitchFamily="18" charset="0"/>
                            </a:rPr>
                            <a:t>rev_ </a:t>
                          </a:r>
                          <a:r>
                            <a:rPr lang="kk-KZ" sz="1100" dirty="0">
                              <a:effectLst/>
                              <a:latin typeface="Times New Roman" panose="02020603050405020304" pitchFamily="18" charset="0"/>
                              <a:ea typeface="Times New Roman" panose="02020603050405020304" pitchFamily="18" charset="0"/>
                            </a:rPr>
                            <a:t>IS_SIMILAR_TO, </a:t>
                          </a:r>
                          <a:r>
                            <a:rPr lang="en-US" sz="1100" dirty="0">
                              <a:effectLst/>
                              <a:latin typeface="Times New Roman" panose="02020603050405020304" pitchFamily="18" charset="0"/>
                              <a:ea typeface="Times New Roman" panose="02020603050405020304" pitchFamily="18" charset="0"/>
                            </a:rPr>
                            <a:t>rev_</a:t>
                          </a:r>
                          <a:r>
                            <a:rPr lang="kk-KZ" sz="1100" dirty="0">
                              <a:effectLst/>
                              <a:latin typeface="Times New Roman" panose="02020603050405020304" pitchFamily="18" charset="0"/>
                              <a:ea typeface="Times New Roman" panose="02020603050405020304" pitchFamily="18" charset="0"/>
                            </a:rPr>
                            <a:t>REQUIRE_SKILL, </a:t>
                          </a:r>
                          <a:r>
                            <a:rPr lang="en-US" sz="1100" dirty="0">
                              <a:effectLst/>
                              <a:latin typeface="Times New Roman" panose="02020603050405020304" pitchFamily="18" charset="0"/>
                              <a:ea typeface="Times New Roman" panose="02020603050405020304" pitchFamily="18" charset="0"/>
                            </a:rPr>
                            <a:t>rev_</a:t>
                          </a:r>
                          <a:r>
                            <a:rPr lang="kk-KZ" sz="1100" dirty="0">
                              <a:effectLst/>
                              <a:latin typeface="Times New Roman" panose="02020603050405020304" pitchFamily="18" charset="0"/>
                              <a:ea typeface="Times New Roman" panose="02020603050405020304" pitchFamily="18" charset="0"/>
                            </a:rPr>
                            <a:t>IS_SIMILAR_TO2, </a:t>
                          </a:r>
                          <a:r>
                            <a:rPr lang="en-US" sz="1100" dirty="0">
                              <a:effectLst/>
                              <a:latin typeface="Times New Roman" panose="02020603050405020304" pitchFamily="18" charset="0"/>
                              <a:ea typeface="Times New Roman" panose="02020603050405020304" pitchFamily="18" charset="0"/>
                            </a:rPr>
                            <a:t>rev_</a:t>
                          </a:r>
                          <a:r>
                            <a:rPr lang="kk-KZ" sz="1100" dirty="0">
                              <a:effectLst/>
                              <a:latin typeface="Times New Roman" panose="02020603050405020304" pitchFamily="18" charset="0"/>
                              <a:ea typeface="Times New Roman" panose="02020603050405020304" pitchFamily="18" charset="0"/>
                            </a:rPr>
                            <a:t>DEVELOPED_BY</a:t>
                          </a:r>
                          <a:endParaRPr lang="ru-RU" sz="1100" dirty="0">
                            <a:effectLst/>
                            <a:latin typeface="Times New Roman" panose="02020603050405020304" pitchFamily="18" charset="0"/>
                            <a:ea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r>
                            <a:rPr lang="kk-KZ" sz="1100" dirty="0">
                              <a:effectLst/>
                              <a:latin typeface="Times New Roman" panose="02020603050405020304" pitchFamily="18" charset="0"/>
                              <a:ea typeface="Times New Roman" panose="02020603050405020304" pitchFamily="18" charset="0"/>
                            </a:rPr>
                            <a:t>10,</a:t>
                          </a:r>
                          <a:endParaRPr lang="ru-RU" sz="1100" dirty="0">
                            <a:effectLst/>
                            <a:latin typeface="Times New Roman" panose="02020603050405020304" pitchFamily="18" charset="0"/>
                            <a:ea typeface="SimSun" panose="02010600030101010101" pitchFamily="2" charset="-122"/>
                          </a:endParaRPr>
                        </a:p>
                        <a:p>
                          <a:pPr algn="just"/>
                          <a:r>
                            <a:rPr lang="kk-KZ" sz="1100" dirty="0">
                              <a:effectLst/>
                              <a:latin typeface="Times New Roman" panose="02020603050405020304" pitchFamily="18" charset="0"/>
                              <a:ea typeface="Times New Roman" panose="02020603050405020304" pitchFamily="18" charset="0"/>
                            </a:rPr>
                            <a:t>6 straight,</a:t>
                          </a:r>
                          <a:endParaRPr lang="ru-RU" sz="1100" dirty="0">
                            <a:effectLst/>
                            <a:latin typeface="Times New Roman" panose="02020603050405020304" pitchFamily="18" charset="0"/>
                            <a:ea typeface="SimSun" panose="02010600030101010101" pitchFamily="2" charset="-122"/>
                          </a:endParaRPr>
                        </a:p>
                        <a:p>
                          <a:pPr algn="just"/>
                          <a:r>
                            <a:rPr lang="kk-KZ" sz="1100" dirty="0">
                              <a:effectLst/>
                              <a:latin typeface="Times New Roman" panose="02020603050405020304" pitchFamily="18" charset="0"/>
                              <a:ea typeface="Times New Roman" panose="02020603050405020304" pitchFamily="18" charset="0"/>
                            </a:rPr>
                            <a:t>4 reverse</a:t>
                          </a:r>
                          <a:endParaRPr lang="ru-RU" sz="1100" dirty="0">
                            <a:effectLst/>
                            <a:latin typeface="Times New Roman" panose="02020603050405020304" pitchFamily="18" charset="0"/>
                            <a:ea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61760189"/>
                      </a:ext>
                    </a:extLst>
                  </a:tr>
                  <a:tr h="262782">
                    <a:tc>
                      <a:txBody>
                        <a:bodyPr/>
                        <a:lstStyle/>
                        <a:p>
                          <a:pPr algn="l"/>
                          <a:r>
                            <a:rPr lang="en-US" sz="1100">
                              <a:effectLst/>
                              <a:latin typeface="Times New Roman" panose="02020603050405020304" pitchFamily="18" charset="0"/>
                              <a:ea typeface="Times New Roman" panose="02020603050405020304" pitchFamily="18" charset="0"/>
                            </a:rPr>
                            <a:t>features of </a:t>
                          </a:r>
                          <a:r>
                            <a:rPr lang="kk-KZ" sz="1100">
                              <a:effectLst/>
                              <a:latin typeface="Times New Roman" panose="02020603050405020304" pitchFamily="18" charset="0"/>
                              <a:ea typeface="Times New Roman" panose="02020603050405020304" pitchFamily="18" charset="0"/>
                            </a:rPr>
                            <a:t>nodes</a:t>
                          </a:r>
                          <a:endParaRPr lang="ru-RU" sz="1100">
                            <a:effectLst/>
                            <a:latin typeface="Times New Roman" panose="02020603050405020304" pitchFamily="18" charset="0"/>
                            <a:ea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r>
                            <a:rPr lang="kk-KZ" sz="1100">
                              <a:effectLst/>
                              <a:latin typeface="Times New Roman" panose="02020603050405020304" pitchFamily="18" charset="0"/>
                              <a:ea typeface="Times New Roman" panose="02020603050405020304" pitchFamily="18" charset="0"/>
                            </a:rPr>
                            <a:t>embeddings </a:t>
                          </a:r>
                          <a:r>
                            <a:rPr lang="kk-KZ" sz="1100">
                              <a:effectLst/>
                              <a:latin typeface="Times New Roman" panose="02020603050405020304" pitchFamily="18" charset="0"/>
                              <a:ea typeface="SimSun" panose="02010600030101010101" pitchFamily="2" charset="-122"/>
                            </a:rPr>
                            <a:t>paraphrase-multilingual-mpnet-base-v2</a:t>
                          </a:r>
                          <a:endParaRPr lang="ru-RU" sz="1100">
                            <a:effectLst/>
                            <a:latin typeface="Times New Roman" panose="02020603050405020304" pitchFamily="18" charset="0"/>
                            <a:ea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r>
                            <a:rPr lang="kk-KZ" sz="1100" dirty="0">
                              <a:effectLst/>
                              <a:latin typeface="Times New Roman" panose="02020603050405020304" pitchFamily="18" charset="0"/>
                              <a:ea typeface="Times New Roman" panose="02020603050405020304" pitchFamily="18" charset="0"/>
                            </a:rPr>
                            <a:t>768</a:t>
                          </a:r>
                          <a:endParaRPr lang="ru-RU" sz="1100" dirty="0">
                            <a:effectLst/>
                            <a:latin typeface="Times New Roman" panose="02020603050405020304" pitchFamily="18" charset="0"/>
                            <a:ea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4059762"/>
                      </a:ext>
                    </a:extLst>
                  </a:tr>
                  <a:tr h="468738">
                    <a:tc>
                      <a:txBody>
                        <a:bodyPr/>
                        <a:lstStyle/>
                        <a:p>
                          <a:pPr algn="l"/>
                          <a:r>
                            <a:rPr lang="en-US" sz="1100">
                              <a:effectLst/>
                              <a:latin typeface="Times New Roman" panose="02020603050405020304" pitchFamily="18" charset="0"/>
                              <a:ea typeface="Times New Roman" panose="02020603050405020304" pitchFamily="18" charset="0"/>
                            </a:rPr>
                            <a:t>Target edges </a:t>
                          </a:r>
                          <a14:m>
                            <m:oMath xmlns:m="http://schemas.openxmlformats.org/officeDocument/2006/math">
                              <m:sSub>
                                <m:sSubPr>
                                  <m:ctrlPr>
                                    <a:rPr lang="ru-RU" sz="1100" i="1">
                                      <a:effectLst/>
                                      <a:latin typeface="Cambria Math" panose="02040503050406030204" pitchFamily="18" charset="0"/>
                                      <a:ea typeface="SimSun" panose="02010600030101010101" pitchFamily="2" charset="-122"/>
                                    </a:rPr>
                                  </m:ctrlPr>
                                </m:sSubPr>
                                <m:e>
                                  <m:r>
                                    <a:rPr lang="en-US" sz="1100" i="1">
                                      <a:effectLst/>
                                      <a:latin typeface="Cambria Math" panose="02040503050406030204" pitchFamily="18" charset="0"/>
                                      <a:ea typeface="SimSun" panose="02010600030101010101" pitchFamily="2" charset="-122"/>
                                    </a:rPr>
                                    <m:t>𝑟</m:t>
                                  </m:r>
                                  <m:r>
                                    <a:rPr lang="en-US" sz="1100" i="1">
                                      <a:effectLst/>
                                      <a:latin typeface="Cambria Math" panose="02040503050406030204" pitchFamily="18" charset="0"/>
                                      <a:ea typeface="SimSun" panose="02010600030101010101" pitchFamily="2" charset="-122"/>
                                    </a:rPr>
                                    <m:t>′</m:t>
                                  </m:r>
                                </m:e>
                                <m:sub>
                                  <m:r>
                                    <a:rPr lang="en-US" sz="1100" i="1">
                                      <a:effectLst/>
                                      <a:latin typeface="Cambria Math" panose="02040503050406030204" pitchFamily="18" charset="0"/>
                                      <a:ea typeface="SimSun" panose="02010600030101010101" pitchFamily="2" charset="-122"/>
                                    </a:rPr>
                                    <m:t>𝐿𝑎𝑏𝑒𝑙𝑙𝑒𝑑</m:t>
                                  </m:r>
                                </m:sub>
                              </m:sSub>
                            </m:oMath>
                          </a14:m>
                          <a:endParaRPr lang="ru-RU" sz="1100">
                            <a:effectLst/>
                            <a:latin typeface="Times New Roman" panose="02020603050405020304" pitchFamily="18" charset="0"/>
                            <a:ea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r>
                            <a:rPr lang="en-US" sz="1100" dirty="0">
                              <a:effectLst/>
                              <a:latin typeface="Times New Roman" panose="02020603050405020304" pitchFamily="18" charset="0"/>
                              <a:ea typeface="Times New Roman" panose="02020603050405020304" pitchFamily="18" charset="0"/>
                            </a:rPr>
                            <a:t>CONNECTED_TO</a:t>
                          </a:r>
                          <a:endParaRPr lang="ru-RU" sz="1100" dirty="0">
                            <a:effectLst/>
                            <a:latin typeface="Times New Roman" panose="02020603050405020304" pitchFamily="18" charset="0"/>
                            <a:ea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r>
                            <a:rPr lang="en-US" sz="1100" dirty="0">
                              <a:effectLst/>
                              <a:latin typeface="Times New Roman" panose="02020603050405020304" pitchFamily="18" charset="0"/>
                              <a:ea typeface="Times New Roman" panose="02020603050405020304" pitchFamily="18" charset="0"/>
                            </a:rPr>
                            <a:t>[0,1]</a:t>
                          </a:r>
                          <a:endParaRPr lang="ru-RU" sz="1100" dirty="0">
                            <a:effectLst/>
                            <a:latin typeface="Times New Roman" panose="02020603050405020304" pitchFamily="18" charset="0"/>
                            <a:ea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25783582"/>
                      </a:ext>
                    </a:extLst>
                  </a:tr>
                  <a:tr h="525564">
                    <a:tc>
                      <a:txBody>
                        <a:bodyPr/>
                        <a:lstStyle/>
                        <a:p>
                          <a:pPr algn="l"/>
                          <a14:m>
                            <m:oMathPara xmlns:m="http://schemas.openxmlformats.org/officeDocument/2006/math">
                              <m:oMathParaPr>
                                <m:jc m:val="centerGroup"/>
                              </m:oMathParaPr>
                              <m:oMath xmlns:m="http://schemas.openxmlformats.org/officeDocument/2006/math">
                                <m:sSup>
                                  <m:sSupPr>
                                    <m:ctrlPr>
                                      <a:rPr lang="ru-RU" sz="1100" i="1">
                                        <a:effectLst/>
                                        <a:latin typeface="Cambria Math" panose="02040503050406030204" pitchFamily="18" charset="0"/>
                                        <a:ea typeface="SimSun" panose="02010600030101010101" pitchFamily="2" charset="-122"/>
                                      </a:rPr>
                                    </m:ctrlPr>
                                  </m:sSupPr>
                                  <m:e>
                                    <m:r>
                                      <a:rPr lang="en-US" sz="1100" i="1">
                                        <a:effectLst/>
                                        <a:latin typeface="Cambria Math" panose="02040503050406030204" pitchFamily="18" charset="0"/>
                                        <a:ea typeface="SimSun" panose="02010600030101010101" pitchFamily="2" charset="-122"/>
                                      </a:rPr>
                                      <m:t>𝑋</m:t>
                                    </m:r>
                                  </m:e>
                                  <m:sup>
                                    <m:r>
                                      <a:rPr lang="en-US" sz="1100" i="1">
                                        <a:effectLst/>
                                        <a:latin typeface="Cambria Math" panose="02040503050406030204" pitchFamily="18" charset="0"/>
                                        <a:ea typeface="SimSun" panose="02010600030101010101" pitchFamily="2" charset="-122"/>
                                      </a:rPr>
                                      <m:t>𝑒</m:t>
                                    </m:r>
                                  </m:sup>
                                </m:sSup>
                                <m:r>
                                  <a:rPr lang="en-US" sz="1100" i="1">
                                    <a:effectLst/>
                                    <a:latin typeface="Cambria Math" panose="02040503050406030204" pitchFamily="18" charset="0"/>
                                    <a:ea typeface="SimSun" panose="02010600030101010101" pitchFamily="2" charset="-122"/>
                                  </a:rPr>
                                  <m:t>∈</m:t>
                                </m:r>
                                <m:sSup>
                                  <m:sSupPr>
                                    <m:ctrlPr>
                                      <a:rPr lang="ru-RU" sz="1100" i="1">
                                        <a:effectLst/>
                                        <a:latin typeface="Cambria Math" panose="02040503050406030204" pitchFamily="18" charset="0"/>
                                        <a:ea typeface="SimSun" panose="02010600030101010101" pitchFamily="2" charset="-122"/>
                                      </a:rPr>
                                    </m:ctrlPr>
                                  </m:sSupPr>
                                  <m:e>
                                    <m:r>
                                      <a:rPr lang="en-US" sz="1100" i="1">
                                        <a:effectLst/>
                                        <a:latin typeface="Cambria Math" panose="02040503050406030204" pitchFamily="18" charset="0"/>
                                        <a:ea typeface="SimSun" panose="02010600030101010101" pitchFamily="2" charset="-122"/>
                                      </a:rPr>
                                      <m:t>𝑅</m:t>
                                    </m:r>
                                  </m:e>
                                  <m:sup>
                                    <m:sSub>
                                      <m:sSubPr>
                                        <m:ctrlPr>
                                          <a:rPr lang="ru-RU" sz="1100" i="1" baseline="30000">
                                            <a:effectLst/>
                                            <a:latin typeface="Cambria Math" panose="02040503050406030204" pitchFamily="18" charset="0"/>
                                            <a:ea typeface="SimSun" panose="02010600030101010101" pitchFamily="2" charset="-122"/>
                                          </a:rPr>
                                        </m:ctrlPr>
                                      </m:sSubPr>
                                      <m:e>
                                        <m:r>
                                          <a:rPr lang="en-US" sz="1100" i="1" baseline="30000">
                                            <a:effectLst/>
                                            <a:latin typeface="Cambria Math" panose="02040503050406030204" pitchFamily="18" charset="0"/>
                                            <a:ea typeface="SimSun" panose="02010600030101010101" pitchFamily="2" charset="-122"/>
                                          </a:rPr>
                                          <m:t>𝑛</m:t>
                                        </m:r>
                                      </m:e>
                                      <m:sub>
                                        <m:r>
                                          <a:rPr lang="en-US" sz="1100" i="1" baseline="30000">
                                            <a:effectLst/>
                                            <a:latin typeface="Cambria Math" panose="02040503050406030204" pitchFamily="18" charset="0"/>
                                            <a:ea typeface="SimSun" panose="02010600030101010101" pitchFamily="2" charset="-122"/>
                                          </a:rPr>
                                          <m:t>𝑒</m:t>
                                        </m:r>
                                      </m:sub>
                                    </m:sSub>
                                    <m:r>
                                      <a:rPr lang="en-US" sz="1100" i="1" baseline="30000">
                                        <a:effectLst/>
                                        <a:latin typeface="Cambria Math" panose="02040503050406030204" pitchFamily="18" charset="0"/>
                                        <a:ea typeface="SimSun" panose="02010600030101010101" pitchFamily="2" charset="-122"/>
                                      </a:rPr>
                                      <m:t>​×768</m:t>
                                    </m:r>
                                  </m:sup>
                                </m:sSup>
                              </m:oMath>
                            </m:oMathPara>
                          </a14:m>
                          <a:endParaRPr lang="ru-RU" sz="1100">
                            <a:effectLst/>
                            <a:latin typeface="Times New Roman" panose="02020603050405020304" pitchFamily="18" charset="0"/>
                            <a:ea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r>
                            <a:rPr lang="en-US" sz="1100" dirty="0">
                              <a:effectLst/>
                              <a:latin typeface="Times New Roman" panose="02020603050405020304" pitchFamily="18" charset="0"/>
                              <a:ea typeface="Times New Roman" panose="02020603050405020304" pitchFamily="18" charset="0"/>
                            </a:rPr>
                            <a:t>matrix of features (embeddings) </a:t>
                          </a:r>
                          <a14:m>
                            <m:oMath xmlns:m="http://schemas.openxmlformats.org/officeDocument/2006/math">
                              <m:r>
                                <a:rPr lang="en-US" sz="1100" i="1">
                                  <a:effectLst/>
                                  <a:latin typeface="Cambria Math" panose="02040503050406030204" pitchFamily="18" charset="0"/>
                                  <a:ea typeface="Times New Roman" panose="02020603050405020304" pitchFamily="18" charset="0"/>
                                </a:rPr>
                                <m:t>𝑋</m:t>
                              </m:r>
                            </m:oMath>
                          </a14:m>
                          <a:r>
                            <a:rPr lang="en-US" sz="1100" dirty="0">
                              <a:effectLst/>
                              <a:latin typeface="Times New Roman" panose="02020603050405020304" pitchFamily="18" charset="0"/>
                              <a:ea typeface="Times New Roman" panose="02020603050405020304" pitchFamily="18" charset="0"/>
                            </a:rPr>
                            <a:t>for the type </a:t>
                          </a:r>
                          <a:r>
                            <a:rPr lang="en-US" sz="1100" i="1" dirty="0">
                              <a:effectLst/>
                              <a:latin typeface="Times New Roman" panose="02020603050405020304" pitchFamily="18" charset="0"/>
                              <a:ea typeface="Times New Roman" panose="02020603050405020304" pitchFamily="18" charset="0"/>
                            </a:rPr>
                            <a:t>e</a:t>
                          </a:r>
                          <a:r>
                            <a:rPr lang="en-US" sz="1100" dirty="0">
                              <a:effectLst/>
                              <a:latin typeface="Times New Roman" panose="02020603050405020304" pitchFamily="18" charset="0"/>
                              <a:ea typeface="Times New Roman" panose="02020603050405020304" pitchFamily="18" charset="0"/>
                            </a:rPr>
                            <a:t> from the set of all matrices of size </a:t>
                          </a:r>
                          <a14:m>
                            <m:oMath xmlns:m="http://schemas.openxmlformats.org/officeDocument/2006/math">
                              <m:sSub>
                                <m:sSubPr>
                                  <m:ctrlPr>
                                    <a:rPr lang="ru-RU" sz="1100" i="1" baseline="30000">
                                      <a:effectLst/>
                                      <a:latin typeface="Cambria Math" panose="02040503050406030204" pitchFamily="18" charset="0"/>
                                      <a:ea typeface="SimSun" panose="02010600030101010101" pitchFamily="2" charset="-122"/>
                                    </a:rPr>
                                  </m:ctrlPr>
                                </m:sSubPr>
                                <m:e>
                                  <m:r>
                                    <a:rPr lang="en-US" sz="1100" i="1" baseline="30000">
                                      <a:effectLst/>
                                      <a:latin typeface="Cambria Math" panose="02040503050406030204" pitchFamily="18" charset="0"/>
                                      <a:ea typeface="SimSun" panose="02010600030101010101" pitchFamily="2" charset="-122"/>
                                    </a:rPr>
                                    <m:t>𝑛</m:t>
                                  </m:r>
                                </m:e>
                                <m:sub>
                                  <m:r>
                                    <a:rPr lang="en-US" sz="1100" i="1" baseline="30000">
                                      <a:effectLst/>
                                      <a:latin typeface="Cambria Math" panose="02040503050406030204" pitchFamily="18" charset="0"/>
                                      <a:ea typeface="SimSun" panose="02010600030101010101" pitchFamily="2" charset="-122"/>
                                    </a:rPr>
                                    <m:t>𝑒</m:t>
                                  </m:r>
                                </m:sub>
                              </m:sSub>
                              <m:r>
                                <a:rPr lang="en-US" sz="1100" i="1" baseline="30000">
                                  <a:effectLst/>
                                  <a:latin typeface="Cambria Math" panose="02040503050406030204" pitchFamily="18" charset="0"/>
                                  <a:ea typeface="SimSun" panose="02010600030101010101" pitchFamily="2" charset="-122"/>
                                </a:rPr>
                                <m:t>​×768</m:t>
                              </m:r>
                            </m:oMath>
                          </a14:m>
                          <a:r>
                            <a:rPr lang="en-US" sz="1100" baseline="30000" dirty="0">
                              <a:effectLst/>
                              <a:latin typeface="Times New Roman" panose="02020603050405020304" pitchFamily="18" charset="0"/>
                              <a:ea typeface="Times New Roman" panose="02020603050405020304" pitchFamily="18" charset="0"/>
                            </a:rPr>
                            <a:t>,</a:t>
                          </a:r>
                          <a:r>
                            <a:rPr lang="en-US" sz="1100" dirty="0">
                              <a:effectLst/>
                              <a:latin typeface="Times New Roman" panose="02020603050405020304" pitchFamily="18" charset="0"/>
                              <a:ea typeface="Times New Roman" panose="02020603050405020304" pitchFamily="18" charset="0"/>
                            </a:rPr>
                            <a:t> where </a:t>
                          </a:r>
                          <a14:m>
                            <m:oMath xmlns:m="http://schemas.openxmlformats.org/officeDocument/2006/math">
                              <m:sSub>
                                <m:sSubPr>
                                  <m:ctrlPr>
                                    <a:rPr lang="ru-RU" sz="1100" i="1" baseline="30000">
                                      <a:effectLst/>
                                      <a:latin typeface="Cambria Math" panose="02040503050406030204" pitchFamily="18" charset="0"/>
                                      <a:ea typeface="SimSun" panose="02010600030101010101" pitchFamily="2" charset="-122"/>
                                    </a:rPr>
                                  </m:ctrlPr>
                                </m:sSubPr>
                                <m:e>
                                  <m:r>
                                    <a:rPr lang="en-US" sz="1100" i="1" baseline="30000">
                                      <a:effectLst/>
                                      <a:latin typeface="Cambria Math" panose="02040503050406030204" pitchFamily="18" charset="0"/>
                                      <a:ea typeface="SimSun" panose="02010600030101010101" pitchFamily="2" charset="-122"/>
                                    </a:rPr>
                                    <m:t>𝑛</m:t>
                                  </m:r>
                                </m:e>
                                <m:sub>
                                  <m:r>
                                    <a:rPr lang="en-US" sz="1100" i="1" baseline="30000">
                                      <a:effectLst/>
                                      <a:latin typeface="Cambria Math" panose="02040503050406030204" pitchFamily="18" charset="0"/>
                                      <a:ea typeface="SimSun" panose="02010600030101010101" pitchFamily="2" charset="-122"/>
                                    </a:rPr>
                                    <m:t>𝑒</m:t>
                                  </m:r>
                                </m:sub>
                              </m:sSub>
                            </m:oMath>
                          </a14:m>
                          <a:r>
                            <a:rPr lang="en-US" sz="1100" dirty="0">
                              <a:effectLst/>
                              <a:latin typeface="Times New Roman" panose="02020603050405020304" pitchFamily="18" charset="0"/>
                              <a:ea typeface="Times New Roman" panose="02020603050405020304" pitchFamily="18" charset="0"/>
                            </a:rPr>
                            <a:t>is the number of nodes of type </a:t>
                          </a:r>
                          <a:r>
                            <a:rPr lang="en-US" sz="1100" i="1" dirty="0">
                              <a:effectLst/>
                              <a:latin typeface="Times New Roman" panose="02020603050405020304" pitchFamily="18" charset="0"/>
                              <a:ea typeface="Times New Roman" panose="02020603050405020304" pitchFamily="18" charset="0"/>
                            </a:rPr>
                            <a:t>e </a:t>
                          </a:r>
                          <a:r>
                            <a:rPr lang="en-US" sz="1100" dirty="0">
                              <a:effectLst/>
                              <a:latin typeface="Times New Roman" panose="02020603050405020304" pitchFamily="18" charset="0"/>
                              <a:ea typeface="Times New Roman" panose="02020603050405020304" pitchFamily="18" charset="0"/>
                            </a:rPr>
                            <a:t>in the graph</a:t>
                          </a:r>
                          <a:endParaRPr lang="ru-RU" sz="1100" dirty="0">
                            <a:effectLst/>
                            <a:latin typeface="Times New Roman" panose="02020603050405020304" pitchFamily="18" charset="0"/>
                            <a:ea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14:m>
                            <m:oMathPara xmlns:m="http://schemas.openxmlformats.org/officeDocument/2006/math">
                              <m:oMathParaPr>
                                <m:jc m:val="centerGroup"/>
                              </m:oMathParaPr>
                              <m:oMath xmlns:m="http://schemas.openxmlformats.org/officeDocument/2006/math">
                                <m:sSub>
                                  <m:sSubPr>
                                    <m:ctrlPr>
                                      <a:rPr lang="ru-RU" sz="1100" i="1" baseline="30000">
                                        <a:effectLst/>
                                        <a:latin typeface="Cambria Math" panose="02040503050406030204" pitchFamily="18" charset="0"/>
                                        <a:ea typeface="SimSun" panose="02010600030101010101" pitchFamily="2" charset="-122"/>
                                      </a:rPr>
                                    </m:ctrlPr>
                                  </m:sSubPr>
                                  <m:e>
                                    <m:r>
                                      <a:rPr lang="en-US" sz="1100" i="1" baseline="30000">
                                        <a:effectLst/>
                                        <a:latin typeface="Cambria Math" panose="02040503050406030204" pitchFamily="18" charset="0"/>
                                        <a:ea typeface="SimSun" panose="02010600030101010101" pitchFamily="2" charset="-122"/>
                                      </a:rPr>
                                      <m:t>𝑛</m:t>
                                    </m:r>
                                  </m:e>
                                  <m:sub>
                                    <m:r>
                                      <a:rPr lang="en-US" sz="1100" i="1" baseline="30000">
                                        <a:effectLst/>
                                        <a:latin typeface="Cambria Math" panose="02040503050406030204" pitchFamily="18" charset="0"/>
                                        <a:ea typeface="SimSun" panose="02010600030101010101" pitchFamily="2" charset="-122"/>
                                      </a:rPr>
                                      <m:t>𝑒</m:t>
                                    </m:r>
                                  </m:sub>
                                </m:sSub>
                                <m:r>
                                  <a:rPr lang="en-US" sz="1100" i="1" baseline="30000">
                                    <a:effectLst/>
                                    <a:latin typeface="Cambria Math" panose="02040503050406030204" pitchFamily="18" charset="0"/>
                                    <a:ea typeface="SimSun" panose="02010600030101010101" pitchFamily="2" charset="-122"/>
                                  </a:rPr>
                                  <m:t>​×768</m:t>
                                </m:r>
                              </m:oMath>
                            </m:oMathPara>
                          </a14:m>
                          <a:endParaRPr lang="ru-RU" sz="1100" dirty="0">
                            <a:effectLst/>
                            <a:latin typeface="Times New Roman" panose="02020603050405020304" pitchFamily="18" charset="0"/>
                            <a:ea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450543290"/>
                      </a:ext>
                    </a:extLst>
                  </a:tr>
                </a:tbl>
              </a:graphicData>
            </a:graphic>
          </p:graphicFrame>
        </mc:Choice>
        <mc:Fallback>
          <p:graphicFrame>
            <p:nvGraphicFramePr>
              <p:cNvPr id="13" name="Таблица 12">
                <a:extLst>
                  <a:ext uri="{FF2B5EF4-FFF2-40B4-BE49-F238E27FC236}">
                    <a16:creationId xmlns:a16="http://schemas.microsoft.com/office/drawing/2014/main" id="{F0B99720-FFB6-4D7A-AA66-32FB95E47F1C}"/>
                  </a:ext>
                </a:extLst>
              </p:cNvPr>
              <p:cNvGraphicFramePr>
                <a:graphicFrameLocks noGrp="1"/>
              </p:cNvGraphicFramePr>
              <p:nvPr>
                <p:extLst>
                  <p:ext uri="{D42A27DB-BD31-4B8C-83A1-F6EECF244321}">
                    <p14:modId xmlns:p14="http://schemas.microsoft.com/office/powerpoint/2010/main" val="813724680"/>
                  </p:ext>
                </p:extLst>
              </p:nvPr>
            </p:nvGraphicFramePr>
            <p:xfrm>
              <a:off x="363220" y="2251115"/>
              <a:ext cx="5537199" cy="2826129"/>
            </p:xfrm>
            <a:graphic>
              <a:graphicData uri="http://schemas.openxmlformats.org/drawingml/2006/table">
                <a:tbl>
                  <a:tblPr firstRow="1" firstCol="1" bandRow="1"/>
                  <a:tblGrid>
                    <a:gridCol w="1287375">
                      <a:extLst>
                        <a:ext uri="{9D8B030D-6E8A-4147-A177-3AD203B41FA5}">
                          <a16:colId xmlns:a16="http://schemas.microsoft.com/office/drawing/2014/main" val="790166512"/>
                        </a:ext>
                      </a:extLst>
                    </a:gridCol>
                    <a:gridCol w="3071914">
                      <a:extLst>
                        <a:ext uri="{9D8B030D-6E8A-4147-A177-3AD203B41FA5}">
                          <a16:colId xmlns:a16="http://schemas.microsoft.com/office/drawing/2014/main" val="399943582"/>
                        </a:ext>
                      </a:extLst>
                    </a:gridCol>
                    <a:gridCol w="1177910">
                      <a:extLst>
                        <a:ext uri="{9D8B030D-6E8A-4147-A177-3AD203B41FA5}">
                          <a16:colId xmlns:a16="http://schemas.microsoft.com/office/drawing/2014/main" val="3675793998"/>
                        </a:ext>
                      </a:extLst>
                    </a:gridCol>
                  </a:tblGrid>
                  <a:tr h="335280">
                    <a:tc>
                      <a:txBody>
                        <a:bodyPr/>
                        <a:lstStyle/>
                        <a:p>
                          <a:pPr algn="ctr"/>
                          <a:r>
                            <a:rPr lang="en-US" sz="1100" b="1" dirty="0">
                              <a:effectLst/>
                              <a:latin typeface="Times New Roman" panose="02020603050405020304" pitchFamily="18" charset="0"/>
                              <a:ea typeface="SimSun" panose="02010600030101010101" pitchFamily="2" charset="-122"/>
                            </a:rPr>
                            <a:t>Element</a:t>
                          </a:r>
                          <a:endParaRPr lang="ru-RU" sz="1100" dirty="0">
                            <a:effectLst/>
                            <a:latin typeface="Times New Roman" panose="02020603050405020304" pitchFamily="18" charset="0"/>
                            <a:ea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100" b="1" dirty="0">
                              <a:effectLst/>
                              <a:latin typeface="Times New Roman" panose="02020603050405020304" pitchFamily="18" charset="0"/>
                              <a:ea typeface="SimSun" panose="02010600030101010101" pitchFamily="2" charset="-122"/>
                            </a:rPr>
                            <a:t>Description</a:t>
                          </a:r>
                          <a:endParaRPr lang="ru-RU" sz="1100" dirty="0">
                            <a:effectLst/>
                            <a:latin typeface="Times New Roman" panose="02020603050405020304" pitchFamily="18" charset="0"/>
                            <a:ea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100" b="1">
                              <a:effectLst/>
                              <a:latin typeface="Times New Roman" panose="02020603050405020304" pitchFamily="18" charset="0"/>
                              <a:ea typeface="SimSun" panose="02010600030101010101" pitchFamily="2" charset="-122"/>
                            </a:rPr>
                            <a:t>Dimension/quantity</a:t>
                          </a:r>
                          <a:endParaRPr lang="ru-RU" sz="1100">
                            <a:effectLst/>
                            <a:latin typeface="Times New Roman" panose="02020603050405020304" pitchFamily="18" charset="0"/>
                            <a:ea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64421915"/>
                      </a:ext>
                    </a:extLst>
                  </a:tr>
                  <a:tr h="336658">
                    <a:tc>
                      <a:txBody>
                        <a:bodyPr/>
                        <a:lstStyle/>
                        <a:p>
                          <a:pPr algn="l"/>
                          <a:r>
                            <a:rPr lang="kk-KZ" sz="1100">
                              <a:effectLst/>
                              <a:latin typeface="Times New Roman" panose="02020603050405020304" pitchFamily="18" charset="0"/>
                              <a:ea typeface="Times New Roman" panose="02020603050405020304" pitchFamily="18" charset="0"/>
                            </a:rPr>
                            <a:t>Types of nodes </a:t>
                          </a:r>
                          <a:endParaRPr lang="ru-RU" sz="1100">
                            <a:effectLst/>
                            <a:latin typeface="Times New Roman" panose="02020603050405020304" pitchFamily="18" charset="0"/>
                            <a:ea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r>
                            <a:rPr lang="kk-KZ" sz="1100" dirty="0">
                              <a:effectLst/>
                              <a:latin typeface="Times New Roman" panose="02020603050405020304" pitchFamily="18" charset="0"/>
                              <a:ea typeface="Times New Roman" panose="02020603050405020304" pitchFamily="18" charset="0"/>
                            </a:rPr>
                            <a:t>CUA, SkillMastered, Vacancy, Skill, MSkill, MCourse</a:t>
                          </a:r>
                          <a:endParaRPr lang="ru-RU" sz="1100" dirty="0">
                            <a:effectLst/>
                            <a:latin typeface="Times New Roman" panose="02020603050405020304" pitchFamily="18" charset="0"/>
                            <a:ea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r>
                            <a:rPr lang="kk-KZ" sz="1100">
                              <a:effectLst/>
                              <a:latin typeface="Times New Roman" panose="02020603050405020304" pitchFamily="18" charset="0"/>
                              <a:ea typeface="Times New Roman" panose="02020603050405020304" pitchFamily="18" charset="0"/>
                            </a:rPr>
                            <a:t>6</a:t>
                          </a:r>
                          <a:endParaRPr lang="ru-RU" sz="1100">
                            <a:effectLst/>
                            <a:latin typeface="Times New Roman" panose="02020603050405020304" pitchFamily="18" charset="0"/>
                            <a:ea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50292061"/>
                      </a:ext>
                    </a:extLst>
                  </a:tr>
                  <a:tr h="897107">
                    <a:tc>
                      <a:txBody>
                        <a:bodyPr/>
                        <a:lstStyle/>
                        <a:p>
                          <a:pPr algn="l"/>
                          <a:r>
                            <a:rPr lang="kk-KZ" sz="1100" dirty="0">
                              <a:effectLst/>
                              <a:latin typeface="Times New Roman" panose="02020603050405020304" pitchFamily="18" charset="0"/>
                              <a:ea typeface="Times New Roman" panose="02020603050405020304" pitchFamily="18" charset="0"/>
                            </a:rPr>
                            <a:t>Types of </a:t>
                          </a:r>
                          <a:r>
                            <a:rPr lang="en-US" sz="1100" dirty="0">
                              <a:effectLst/>
                              <a:latin typeface="Times New Roman" panose="02020603050405020304" pitchFamily="18" charset="0"/>
                              <a:ea typeface="Times New Roman" panose="02020603050405020304" pitchFamily="18" charset="0"/>
                            </a:rPr>
                            <a:t>edges </a:t>
                          </a:r>
                          <a:endParaRPr lang="ru-RU" sz="1100" dirty="0">
                            <a:effectLst/>
                            <a:latin typeface="Times New Roman" panose="02020603050405020304" pitchFamily="18" charset="0"/>
                            <a:ea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r>
                            <a:rPr lang="kk-KZ" sz="1100" dirty="0">
                              <a:effectLst/>
                              <a:latin typeface="Times New Roman" panose="02020603050405020304" pitchFamily="18" charset="0"/>
                              <a:ea typeface="Times New Roman" panose="02020603050405020304" pitchFamily="18" charset="0"/>
                            </a:rPr>
                            <a:t>IS_SIMILAR_TO, GROUPED_WITH_SKILL, REQUIRE_SKILL, IS_SIMILAR_TO2, GROUPED_WITH_MSKILL, DEVELOPED_BY,</a:t>
                          </a:r>
                          <a:endParaRPr lang="ru-RU" sz="1100" dirty="0">
                            <a:effectLst/>
                            <a:latin typeface="Times New Roman" panose="02020603050405020304" pitchFamily="18" charset="0"/>
                            <a:ea typeface="SimSun" panose="02010600030101010101" pitchFamily="2" charset="-122"/>
                          </a:endParaRPr>
                        </a:p>
                        <a:p>
                          <a:pPr algn="l"/>
                          <a:r>
                            <a:rPr lang="en-US" sz="1100" dirty="0">
                              <a:effectLst/>
                              <a:latin typeface="Times New Roman" panose="02020603050405020304" pitchFamily="18" charset="0"/>
                              <a:ea typeface="Times New Roman" panose="02020603050405020304" pitchFamily="18" charset="0"/>
                            </a:rPr>
                            <a:t>rev_ </a:t>
                          </a:r>
                          <a:r>
                            <a:rPr lang="kk-KZ" sz="1100" dirty="0">
                              <a:effectLst/>
                              <a:latin typeface="Times New Roman" panose="02020603050405020304" pitchFamily="18" charset="0"/>
                              <a:ea typeface="Times New Roman" panose="02020603050405020304" pitchFamily="18" charset="0"/>
                            </a:rPr>
                            <a:t>IS_SIMILAR_TO, </a:t>
                          </a:r>
                          <a:r>
                            <a:rPr lang="en-US" sz="1100" dirty="0">
                              <a:effectLst/>
                              <a:latin typeface="Times New Roman" panose="02020603050405020304" pitchFamily="18" charset="0"/>
                              <a:ea typeface="Times New Roman" panose="02020603050405020304" pitchFamily="18" charset="0"/>
                            </a:rPr>
                            <a:t>rev_</a:t>
                          </a:r>
                          <a:r>
                            <a:rPr lang="kk-KZ" sz="1100" dirty="0">
                              <a:effectLst/>
                              <a:latin typeface="Times New Roman" panose="02020603050405020304" pitchFamily="18" charset="0"/>
                              <a:ea typeface="Times New Roman" panose="02020603050405020304" pitchFamily="18" charset="0"/>
                            </a:rPr>
                            <a:t>REQUIRE_SKILL, </a:t>
                          </a:r>
                          <a:r>
                            <a:rPr lang="en-US" sz="1100" dirty="0">
                              <a:effectLst/>
                              <a:latin typeface="Times New Roman" panose="02020603050405020304" pitchFamily="18" charset="0"/>
                              <a:ea typeface="Times New Roman" panose="02020603050405020304" pitchFamily="18" charset="0"/>
                            </a:rPr>
                            <a:t>rev_</a:t>
                          </a:r>
                          <a:r>
                            <a:rPr lang="kk-KZ" sz="1100" dirty="0">
                              <a:effectLst/>
                              <a:latin typeface="Times New Roman" panose="02020603050405020304" pitchFamily="18" charset="0"/>
                              <a:ea typeface="Times New Roman" panose="02020603050405020304" pitchFamily="18" charset="0"/>
                            </a:rPr>
                            <a:t>IS_SIMILAR_TO2, </a:t>
                          </a:r>
                          <a:r>
                            <a:rPr lang="en-US" sz="1100" dirty="0">
                              <a:effectLst/>
                              <a:latin typeface="Times New Roman" panose="02020603050405020304" pitchFamily="18" charset="0"/>
                              <a:ea typeface="Times New Roman" panose="02020603050405020304" pitchFamily="18" charset="0"/>
                            </a:rPr>
                            <a:t>rev_</a:t>
                          </a:r>
                          <a:r>
                            <a:rPr lang="kk-KZ" sz="1100" dirty="0">
                              <a:effectLst/>
                              <a:latin typeface="Times New Roman" panose="02020603050405020304" pitchFamily="18" charset="0"/>
                              <a:ea typeface="Times New Roman" panose="02020603050405020304" pitchFamily="18" charset="0"/>
                            </a:rPr>
                            <a:t>DEVELOPED_BY</a:t>
                          </a:r>
                          <a:endParaRPr lang="ru-RU" sz="1100" dirty="0">
                            <a:effectLst/>
                            <a:latin typeface="Times New Roman" panose="02020603050405020304" pitchFamily="18" charset="0"/>
                            <a:ea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r>
                            <a:rPr lang="kk-KZ" sz="1100" dirty="0">
                              <a:effectLst/>
                              <a:latin typeface="Times New Roman" panose="02020603050405020304" pitchFamily="18" charset="0"/>
                              <a:ea typeface="Times New Roman" panose="02020603050405020304" pitchFamily="18" charset="0"/>
                            </a:rPr>
                            <a:t>10,</a:t>
                          </a:r>
                          <a:endParaRPr lang="ru-RU" sz="1100" dirty="0">
                            <a:effectLst/>
                            <a:latin typeface="Times New Roman" panose="02020603050405020304" pitchFamily="18" charset="0"/>
                            <a:ea typeface="SimSun" panose="02010600030101010101" pitchFamily="2" charset="-122"/>
                          </a:endParaRPr>
                        </a:p>
                        <a:p>
                          <a:pPr algn="just"/>
                          <a:r>
                            <a:rPr lang="kk-KZ" sz="1100" dirty="0">
                              <a:effectLst/>
                              <a:latin typeface="Times New Roman" panose="02020603050405020304" pitchFamily="18" charset="0"/>
                              <a:ea typeface="Times New Roman" panose="02020603050405020304" pitchFamily="18" charset="0"/>
                            </a:rPr>
                            <a:t>6 straight,</a:t>
                          </a:r>
                          <a:endParaRPr lang="ru-RU" sz="1100" dirty="0">
                            <a:effectLst/>
                            <a:latin typeface="Times New Roman" panose="02020603050405020304" pitchFamily="18" charset="0"/>
                            <a:ea typeface="SimSun" panose="02010600030101010101" pitchFamily="2" charset="-122"/>
                          </a:endParaRPr>
                        </a:p>
                        <a:p>
                          <a:pPr algn="just"/>
                          <a:r>
                            <a:rPr lang="kk-KZ" sz="1100" dirty="0">
                              <a:effectLst/>
                              <a:latin typeface="Times New Roman" panose="02020603050405020304" pitchFamily="18" charset="0"/>
                              <a:ea typeface="Times New Roman" panose="02020603050405020304" pitchFamily="18" charset="0"/>
                            </a:rPr>
                            <a:t>4 reverse</a:t>
                          </a:r>
                          <a:endParaRPr lang="ru-RU" sz="1100" dirty="0">
                            <a:effectLst/>
                            <a:latin typeface="Times New Roman" panose="02020603050405020304" pitchFamily="18" charset="0"/>
                            <a:ea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61760189"/>
                      </a:ext>
                    </a:extLst>
                  </a:tr>
                  <a:tr h="262782">
                    <a:tc>
                      <a:txBody>
                        <a:bodyPr/>
                        <a:lstStyle/>
                        <a:p>
                          <a:pPr algn="l"/>
                          <a:r>
                            <a:rPr lang="en-US" sz="1100">
                              <a:effectLst/>
                              <a:latin typeface="Times New Roman" panose="02020603050405020304" pitchFamily="18" charset="0"/>
                              <a:ea typeface="Times New Roman" panose="02020603050405020304" pitchFamily="18" charset="0"/>
                            </a:rPr>
                            <a:t>features of </a:t>
                          </a:r>
                          <a:r>
                            <a:rPr lang="kk-KZ" sz="1100">
                              <a:effectLst/>
                              <a:latin typeface="Times New Roman" panose="02020603050405020304" pitchFamily="18" charset="0"/>
                              <a:ea typeface="Times New Roman" panose="02020603050405020304" pitchFamily="18" charset="0"/>
                            </a:rPr>
                            <a:t>nodes</a:t>
                          </a:r>
                          <a:endParaRPr lang="ru-RU" sz="1100">
                            <a:effectLst/>
                            <a:latin typeface="Times New Roman" panose="02020603050405020304" pitchFamily="18" charset="0"/>
                            <a:ea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r>
                            <a:rPr lang="kk-KZ" sz="1100">
                              <a:effectLst/>
                              <a:latin typeface="Times New Roman" panose="02020603050405020304" pitchFamily="18" charset="0"/>
                              <a:ea typeface="Times New Roman" panose="02020603050405020304" pitchFamily="18" charset="0"/>
                            </a:rPr>
                            <a:t>embeddings </a:t>
                          </a:r>
                          <a:r>
                            <a:rPr lang="kk-KZ" sz="1100">
                              <a:effectLst/>
                              <a:latin typeface="Times New Roman" panose="02020603050405020304" pitchFamily="18" charset="0"/>
                              <a:ea typeface="SimSun" panose="02010600030101010101" pitchFamily="2" charset="-122"/>
                            </a:rPr>
                            <a:t>paraphrase-multilingual-mpnet-base-v2</a:t>
                          </a:r>
                          <a:endParaRPr lang="ru-RU" sz="1100">
                            <a:effectLst/>
                            <a:latin typeface="Times New Roman" panose="02020603050405020304" pitchFamily="18" charset="0"/>
                            <a:ea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r>
                            <a:rPr lang="kk-KZ" sz="1100" dirty="0">
                              <a:effectLst/>
                              <a:latin typeface="Times New Roman" panose="02020603050405020304" pitchFamily="18" charset="0"/>
                              <a:ea typeface="Times New Roman" panose="02020603050405020304" pitchFamily="18" charset="0"/>
                            </a:rPr>
                            <a:t>768</a:t>
                          </a:r>
                          <a:endParaRPr lang="ru-RU" sz="1100" dirty="0">
                            <a:effectLst/>
                            <a:latin typeface="Times New Roman" panose="02020603050405020304" pitchFamily="18" charset="0"/>
                            <a:ea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94059762"/>
                      </a:ext>
                    </a:extLst>
                  </a:tr>
                  <a:tr h="468738">
                    <a:tc>
                      <a:txBody>
                        <a:bodyPr/>
                        <a:lstStyle/>
                        <a:p>
                          <a:endParaRPr lang="ru-RU"/>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2"/>
                          <a:stretch>
                            <a:fillRect l="-474" t="-400000" r="-331754" b="-125974"/>
                          </a:stretch>
                        </a:blipFill>
                      </a:tcPr>
                    </a:tc>
                    <a:tc>
                      <a:txBody>
                        <a:bodyPr/>
                        <a:lstStyle/>
                        <a:p>
                          <a:pPr algn="l"/>
                          <a:r>
                            <a:rPr lang="en-US" sz="1100" dirty="0">
                              <a:effectLst/>
                              <a:latin typeface="Times New Roman" panose="02020603050405020304" pitchFamily="18" charset="0"/>
                              <a:ea typeface="Times New Roman" panose="02020603050405020304" pitchFamily="18" charset="0"/>
                            </a:rPr>
                            <a:t>CONNECTED_TO</a:t>
                          </a:r>
                          <a:endParaRPr lang="ru-RU" sz="1100" dirty="0">
                            <a:effectLst/>
                            <a:latin typeface="Times New Roman" panose="02020603050405020304" pitchFamily="18" charset="0"/>
                            <a:ea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r>
                            <a:rPr lang="en-US" sz="1100" dirty="0">
                              <a:effectLst/>
                              <a:latin typeface="Times New Roman" panose="02020603050405020304" pitchFamily="18" charset="0"/>
                              <a:ea typeface="Times New Roman" panose="02020603050405020304" pitchFamily="18" charset="0"/>
                            </a:rPr>
                            <a:t>[0,1]</a:t>
                          </a:r>
                          <a:endParaRPr lang="ru-RU" sz="1100" dirty="0">
                            <a:effectLst/>
                            <a:latin typeface="Times New Roman" panose="02020603050405020304" pitchFamily="18" charset="0"/>
                            <a:ea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25783582"/>
                      </a:ext>
                    </a:extLst>
                  </a:tr>
                  <a:tr h="525564">
                    <a:tc>
                      <a:txBody>
                        <a:bodyPr/>
                        <a:lstStyle/>
                        <a:p>
                          <a:endParaRPr lang="ru-RU"/>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2"/>
                          <a:stretch>
                            <a:fillRect l="-474" t="-447674" r="-331754" b="-12791"/>
                          </a:stretch>
                        </a:blipFill>
                      </a:tcPr>
                    </a:tc>
                    <a:tc>
                      <a:txBody>
                        <a:bodyPr/>
                        <a:lstStyle/>
                        <a:p>
                          <a:endParaRPr lang="ru-RU"/>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2"/>
                          <a:stretch>
                            <a:fillRect l="-41980" t="-447674" r="-38614" b="-12791"/>
                          </a:stretch>
                        </a:blipFill>
                      </a:tcPr>
                    </a:tc>
                    <a:tc>
                      <a:txBody>
                        <a:bodyPr/>
                        <a:lstStyle/>
                        <a:p>
                          <a:endParaRPr lang="ru-RU"/>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2"/>
                          <a:stretch>
                            <a:fillRect l="-371503" t="-447674" r="-1036" b="-12791"/>
                          </a:stretch>
                        </a:blipFill>
                      </a:tcPr>
                    </a:tc>
                    <a:extLst>
                      <a:ext uri="{0D108BD9-81ED-4DB2-BD59-A6C34878D82A}">
                        <a16:rowId xmlns:a16="http://schemas.microsoft.com/office/drawing/2014/main" val="1450543290"/>
                      </a:ext>
                    </a:extLst>
                  </a:tr>
                </a:tbl>
              </a:graphicData>
            </a:graphic>
          </p:graphicFrame>
        </mc:Fallback>
      </mc:AlternateContent>
      <p:sp>
        <p:nvSpPr>
          <p:cNvPr id="15" name="TextBox 14">
            <a:extLst>
              <a:ext uri="{FF2B5EF4-FFF2-40B4-BE49-F238E27FC236}">
                <a16:creationId xmlns:a16="http://schemas.microsoft.com/office/drawing/2014/main" id="{5695B6D7-E223-4EEA-A83D-22BCC512B1FC}"/>
              </a:ext>
            </a:extLst>
          </p:cNvPr>
          <p:cNvSpPr txBox="1"/>
          <p:nvPr/>
        </p:nvSpPr>
        <p:spPr>
          <a:xfrm>
            <a:off x="6225540" y="1439545"/>
            <a:ext cx="5499100" cy="646331"/>
          </a:xfrm>
          <a:prstGeom prst="rect">
            <a:avLst/>
          </a:prstGeom>
          <a:noFill/>
        </p:spPr>
        <p:txBody>
          <a:bodyPr wrap="square">
            <a:spAutoFit/>
          </a:bodyPr>
          <a:lstStyle/>
          <a:p>
            <a:pPr algn="ctr"/>
            <a:r>
              <a:rPr lang="en-US" dirty="0"/>
              <a:t>TABLE V. 	NODES AND EDGES FOR THE RECOMMENDATION MODEL WITH THE HAN LAYER</a:t>
            </a:r>
            <a:endParaRPr lang="ru-RU" dirty="0"/>
          </a:p>
        </p:txBody>
      </p:sp>
      <mc:AlternateContent xmlns:mc="http://schemas.openxmlformats.org/markup-compatibility/2006">
        <mc:Choice xmlns:a14="http://schemas.microsoft.com/office/drawing/2010/main" Requires="a14">
          <p:graphicFrame>
            <p:nvGraphicFramePr>
              <p:cNvPr id="16" name="Таблица 15">
                <a:extLst>
                  <a:ext uri="{FF2B5EF4-FFF2-40B4-BE49-F238E27FC236}">
                    <a16:creationId xmlns:a16="http://schemas.microsoft.com/office/drawing/2014/main" id="{E07D8A4A-C66C-4158-894D-E01001BB9DB9}"/>
                  </a:ext>
                </a:extLst>
              </p:cNvPr>
              <p:cNvGraphicFramePr>
                <a:graphicFrameLocks noGrp="1"/>
              </p:cNvGraphicFramePr>
              <p:nvPr>
                <p:extLst>
                  <p:ext uri="{D42A27DB-BD31-4B8C-83A1-F6EECF244321}">
                    <p14:modId xmlns:p14="http://schemas.microsoft.com/office/powerpoint/2010/main" val="4168228108"/>
                  </p:ext>
                </p:extLst>
              </p:nvPr>
            </p:nvGraphicFramePr>
            <p:xfrm>
              <a:off x="6095999" y="2251115"/>
              <a:ext cx="5862324" cy="2849880"/>
            </p:xfrm>
            <a:graphic>
              <a:graphicData uri="http://schemas.openxmlformats.org/drawingml/2006/table">
                <a:tbl>
                  <a:tblPr firstRow="1" firstCol="1" bandRow="1"/>
                  <a:tblGrid>
                    <a:gridCol w="1362966">
                      <a:extLst>
                        <a:ext uri="{9D8B030D-6E8A-4147-A177-3AD203B41FA5}">
                          <a16:colId xmlns:a16="http://schemas.microsoft.com/office/drawing/2014/main" val="280919453"/>
                        </a:ext>
                      </a:extLst>
                    </a:gridCol>
                    <a:gridCol w="3252286">
                      <a:extLst>
                        <a:ext uri="{9D8B030D-6E8A-4147-A177-3AD203B41FA5}">
                          <a16:colId xmlns:a16="http://schemas.microsoft.com/office/drawing/2014/main" val="2852584392"/>
                        </a:ext>
                      </a:extLst>
                    </a:gridCol>
                    <a:gridCol w="1247072">
                      <a:extLst>
                        <a:ext uri="{9D8B030D-6E8A-4147-A177-3AD203B41FA5}">
                          <a16:colId xmlns:a16="http://schemas.microsoft.com/office/drawing/2014/main" val="4129413541"/>
                        </a:ext>
                      </a:extLst>
                    </a:gridCol>
                  </a:tblGrid>
                  <a:tr h="0">
                    <a:tc>
                      <a:txBody>
                        <a:bodyPr/>
                        <a:lstStyle/>
                        <a:p>
                          <a:pPr algn="ctr"/>
                          <a:r>
                            <a:rPr lang="en-US" sz="1100" b="1" dirty="0">
                              <a:effectLst/>
                              <a:latin typeface="Times New Roman" panose="02020603050405020304" pitchFamily="18" charset="0"/>
                              <a:ea typeface="SimSun" panose="02010600030101010101" pitchFamily="2" charset="-122"/>
                            </a:rPr>
                            <a:t>Element</a:t>
                          </a:r>
                          <a:endParaRPr lang="ru-RU" sz="1100" dirty="0">
                            <a:effectLst/>
                            <a:latin typeface="Times New Roman" panose="02020603050405020304" pitchFamily="18" charset="0"/>
                            <a:ea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100" b="1">
                              <a:effectLst/>
                              <a:latin typeface="Times New Roman" panose="02020603050405020304" pitchFamily="18" charset="0"/>
                              <a:ea typeface="SimSun" panose="02010600030101010101" pitchFamily="2" charset="-122"/>
                            </a:rPr>
                            <a:t>Description</a:t>
                          </a:r>
                          <a:endParaRPr lang="ru-RU" sz="1100">
                            <a:effectLst/>
                            <a:latin typeface="Times New Roman" panose="02020603050405020304" pitchFamily="18" charset="0"/>
                            <a:ea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100" b="1">
                              <a:effectLst/>
                              <a:latin typeface="Times New Roman" panose="02020603050405020304" pitchFamily="18" charset="0"/>
                              <a:ea typeface="SimSun" panose="02010600030101010101" pitchFamily="2" charset="-122"/>
                            </a:rPr>
                            <a:t>Dimension/quantity</a:t>
                          </a:r>
                          <a:endParaRPr lang="ru-RU" sz="1100">
                            <a:effectLst/>
                            <a:latin typeface="Times New Roman" panose="02020603050405020304" pitchFamily="18" charset="0"/>
                            <a:ea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80126031"/>
                      </a:ext>
                    </a:extLst>
                  </a:tr>
                  <a:tr h="0">
                    <a:tc>
                      <a:txBody>
                        <a:bodyPr/>
                        <a:lstStyle/>
                        <a:p>
                          <a:pPr algn="l"/>
                          <a:r>
                            <a:rPr lang="kk-KZ" sz="1100" dirty="0">
                              <a:effectLst/>
                              <a:latin typeface="Times New Roman" panose="02020603050405020304" pitchFamily="18" charset="0"/>
                              <a:ea typeface="Times New Roman" panose="02020603050405020304" pitchFamily="18" charset="0"/>
                            </a:rPr>
                            <a:t>Types of nodes</a:t>
                          </a:r>
                          <a:endParaRPr lang="ru-RU" sz="1100" dirty="0">
                            <a:effectLst/>
                            <a:latin typeface="Times New Roman" panose="02020603050405020304" pitchFamily="18" charset="0"/>
                            <a:ea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r>
                            <a:rPr lang="kk-KZ" sz="1100" dirty="0">
                              <a:effectLst/>
                              <a:latin typeface="Times New Roman" panose="02020603050405020304" pitchFamily="18" charset="0"/>
                              <a:ea typeface="Times New Roman" panose="02020603050405020304" pitchFamily="18" charset="0"/>
                            </a:rPr>
                            <a:t>CUA, SkillMastered, Vacancy, Skill, MSkill, MCourse</a:t>
                          </a:r>
                          <a:endParaRPr lang="ru-RU" sz="1100" dirty="0">
                            <a:effectLst/>
                            <a:latin typeface="Times New Roman" panose="02020603050405020304" pitchFamily="18" charset="0"/>
                            <a:ea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r>
                            <a:rPr lang="kk-KZ" sz="1100">
                              <a:effectLst/>
                              <a:latin typeface="Times New Roman" panose="02020603050405020304" pitchFamily="18" charset="0"/>
                              <a:ea typeface="Times New Roman" panose="02020603050405020304" pitchFamily="18" charset="0"/>
                            </a:rPr>
                            <a:t>6</a:t>
                          </a:r>
                          <a:endParaRPr lang="ru-RU" sz="1100">
                            <a:effectLst/>
                            <a:latin typeface="Times New Roman" panose="02020603050405020304" pitchFamily="18" charset="0"/>
                            <a:ea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12984936"/>
                      </a:ext>
                    </a:extLst>
                  </a:tr>
                  <a:tr h="0">
                    <a:tc>
                      <a:txBody>
                        <a:bodyPr/>
                        <a:lstStyle/>
                        <a:p>
                          <a:pPr algn="l"/>
                          <a:r>
                            <a:rPr lang="kk-KZ" sz="1100" dirty="0">
                              <a:effectLst/>
                              <a:latin typeface="Times New Roman" panose="02020603050405020304" pitchFamily="18" charset="0"/>
                              <a:ea typeface="Times New Roman" panose="02020603050405020304" pitchFamily="18" charset="0"/>
                            </a:rPr>
                            <a:t>Types of </a:t>
                          </a:r>
                          <a:r>
                            <a:rPr lang="en-US" sz="1100" dirty="0">
                              <a:effectLst/>
                              <a:latin typeface="Times New Roman" panose="02020603050405020304" pitchFamily="18" charset="0"/>
                              <a:ea typeface="Times New Roman" panose="02020603050405020304" pitchFamily="18" charset="0"/>
                            </a:rPr>
                            <a:t>edges</a:t>
                          </a:r>
                          <a:endParaRPr lang="ru-RU" sz="1100" dirty="0">
                            <a:effectLst/>
                            <a:latin typeface="Times New Roman" panose="02020603050405020304" pitchFamily="18" charset="0"/>
                            <a:ea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r>
                            <a:rPr lang="kk-KZ" sz="1100" dirty="0">
                              <a:effectLst/>
                              <a:latin typeface="Times New Roman" panose="02020603050405020304" pitchFamily="18" charset="0"/>
                              <a:ea typeface="Times New Roman" panose="02020603050405020304" pitchFamily="18" charset="0"/>
                            </a:rPr>
                            <a:t>IS_SIMILAR_TO, GROUPED_WITH_SKILL, REQUIRE_SKILL, IS_SIMILAR_TO2, GROUPED_WITH_MSKILL, DEVELOPED_BY,</a:t>
                          </a:r>
                          <a:endParaRPr lang="ru-RU" sz="1100" dirty="0">
                            <a:effectLst/>
                            <a:latin typeface="Times New Roman" panose="02020603050405020304" pitchFamily="18" charset="0"/>
                            <a:ea typeface="SimSun" panose="02010600030101010101" pitchFamily="2" charset="-122"/>
                          </a:endParaRPr>
                        </a:p>
                        <a:p>
                          <a:pPr algn="l"/>
                          <a:r>
                            <a:rPr lang="kk-KZ" sz="1100" dirty="0">
                              <a:effectLst/>
                              <a:latin typeface="Times New Roman" panose="02020603050405020304" pitchFamily="18" charset="0"/>
                              <a:ea typeface="Times New Roman" panose="02020603050405020304" pitchFamily="18" charset="0"/>
                            </a:rPr>
                            <a:t>rev_IS_SIMILAR_TO, rev_REQUIRE_SKILL, rev_IS_SIMILAR_TO2, rev_DEVELOPED_BY</a:t>
                          </a:r>
                          <a:endParaRPr lang="ru-RU" sz="1100" dirty="0">
                            <a:effectLst/>
                            <a:latin typeface="Times New Roman" panose="02020603050405020304" pitchFamily="18" charset="0"/>
                            <a:ea typeface="SimSun" panose="02010600030101010101" pitchFamily="2" charset="-122"/>
                          </a:endParaRPr>
                        </a:p>
                        <a:p>
                          <a:pPr algn="l"/>
                          <a:r>
                            <a:rPr lang="kk-KZ" sz="1100" dirty="0">
                              <a:effectLst/>
                              <a:latin typeface="Times New Roman" panose="02020603050405020304" pitchFamily="18" charset="0"/>
                              <a:ea typeface="Times New Roman" panose="02020603050405020304" pitchFamily="18" charset="0"/>
                            </a:rPr>
                            <a:t>metapath_0, metapath_1, metapath_2, metapath_3,</a:t>
                          </a:r>
                          <a:endParaRPr lang="ru-RU" sz="1100" dirty="0">
                            <a:effectLst/>
                            <a:latin typeface="Times New Roman" panose="02020603050405020304" pitchFamily="18" charset="0"/>
                            <a:ea typeface="SimSun" panose="02010600030101010101" pitchFamily="2" charset="-122"/>
                          </a:endParaRPr>
                        </a:p>
                        <a:p>
                          <a:pPr algn="l"/>
                          <a:r>
                            <a:rPr lang="kk-KZ" sz="1100" dirty="0">
                              <a:effectLst/>
                              <a:latin typeface="Times New Roman" panose="02020603050405020304" pitchFamily="18" charset="0"/>
                              <a:ea typeface="Times New Roman" panose="02020603050405020304" pitchFamily="18" charset="0"/>
                            </a:rPr>
                            <a:t>rev_metapath_0, rev_metapath_1, rev_ metapath_2, rev_metapath_3</a:t>
                          </a:r>
                          <a:endParaRPr lang="ru-RU" sz="1100" dirty="0">
                            <a:effectLst/>
                            <a:latin typeface="Times New Roman" panose="02020603050405020304" pitchFamily="18" charset="0"/>
                            <a:ea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r>
                            <a:rPr lang="kk-KZ" sz="1100" dirty="0">
                              <a:effectLst/>
                              <a:latin typeface="Times New Roman" panose="02020603050405020304" pitchFamily="18" charset="0"/>
                              <a:ea typeface="Times New Roman" panose="02020603050405020304" pitchFamily="18" charset="0"/>
                            </a:rPr>
                            <a:t>18,</a:t>
                          </a:r>
                          <a:endParaRPr lang="ru-RU" sz="1100" dirty="0">
                            <a:effectLst/>
                            <a:latin typeface="Times New Roman" panose="02020603050405020304" pitchFamily="18" charset="0"/>
                            <a:ea typeface="SimSun" panose="02010600030101010101" pitchFamily="2" charset="-122"/>
                          </a:endParaRPr>
                        </a:p>
                        <a:p>
                          <a:pPr algn="just"/>
                          <a:r>
                            <a:rPr lang="kk-KZ" sz="1100" dirty="0">
                              <a:effectLst/>
                              <a:latin typeface="Times New Roman" panose="02020603050405020304" pitchFamily="18" charset="0"/>
                              <a:ea typeface="Times New Roman" panose="02020603050405020304" pitchFamily="18" charset="0"/>
                            </a:rPr>
                            <a:t>10 straights,</a:t>
                          </a:r>
                          <a:endParaRPr lang="ru-RU" sz="1100" dirty="0">
                            <a:effectLst/>
                            <a:latin typeface="Times New Roman" panose="02020603050405020304" pitchFamily="18" charset="0"/>
                            <a:ea typeface="SimSun" panose="02010600030101010101" pitchFamily="2" charset="-122"/>
                          </a:endParaRPr>
                        </a:p>
                        <a:p>
                          <a:pPr algn="just"/>
                          <a:r>
                            <a:rPr lang="kk-KZ" sz="1100" dirty="0">
                              <a:effectLst/>
                              <a:latin typeface="Times New Roman" panose="02020603050405020304" pitchFamily="18" charset="0"/>
                              <a:ea typeface="Times New Roman" panose="02020603050405020304" pitchFamily="18" charset="0"/>
                            </a:rPr>
                            <a:t>8 reverse</a:t>
                          </a:r>
                          <a:endParaRPr lang="ru-RU" sz="1100" dirty="0">
                            <a:effectLst/>
                            <a:latin typeface="Times New Roman" panose="02020603050405020304" pitchFamily="18" charset="0"/>
                            <a:ea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11110034"/>
                      </a:ext>
                    </a:extLst>
                  </a:tr>
                  <a:tr h="0">
                    <a:tc>
                      <a:txBody>
                        <a:bodyPr/>
                        <a:lstStyle/>
                        <a:p>
                          <a:pPr algn="l"/>
                          <a:r>
                            <a:rPr lang="en-US" sz="1100">
                              <a:effectLst/>
                              <a:latin typeface="Times New Roman" panose="02020603050405020304" pitchFamily="18" charset="0"/>
                              <a:ea typeface="Times New Roman" panose="02020603050405020304" pitchFamily="18" charset="0"/>
                            </a:rPr>
                            <a:t>features of </a:t>
                          </a:r>
                          <a:r>
                            <a:rPr lang="kk-KZ" sz="1100">
                              <a:effectLst/>
                              <a:latin typeface="Times New Roman" panose="02020603050405020304" pitchFamily="18" charset="0"/>
                              <a:ea typeface="Times New Roman" panose="02020603050405020304" pitchFamily="18" charset="0"/>
                            </a:rPr>
                            <a:t>nodes</a:t>
                          </a:r>
                          <a:endParaRPr lang="ru-RU" sz="1100">
                            <a:effectLst/>
                            <a:latin typeface="Times New Roman" panose="02020603050405020304" pitchFamily="18" charset="0"/>
                            <a:ea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r>
                            <a:rPr lang="kk-KZ" sz="1100" dirty="0">
                              <a:effectLst/>
                              <a:latin typeface="Times New Roman" panose="02020603050405020304" pitchFamily="18" charset="0"/>
                              <a:ea typeface="Times New Roman" panose="02020603050405020304" pitchFamily="18" charset="0"/>
                            </a:rPr>
                            <a:t>embeddings </a:t>
                          </a:r>
                          <a:r>
                            <a:rPr lang="kk-KZ" sz="1100" dirty="0">
                              <a:effectLst/>
                              <a:latin typeface="Times New Roman" panose="02020603050405020304" pitchFamily="18" charset="0"/>
                              <a:ea typeface="SimSun" panose="02010600030101010101" pitchFamily="2" charset="-122"/>
                            </a:rPr>
                            <a:t>paraphrase-multilingual-mpnet-base-v2</a:t>
                          </a:r>
                          <a:endParaRPr lang="ru-RU" sz="1100" dirty="0">
                            <a:effectLst/>
                            <a:latin typeface="Times New Roman" panose="02020603050405020304" pitchFamily="18" charset="0"/>
                            <a:ea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r>
                            <a:rPr lang="kk-KZ" sz="1100" dirty="0">
                              <a:effectLst/>
                              <a:latin typeface="Times New Roman" panose="02020603050405020304" pitchFamily="18" charset="0"/>
                              <a:ea typeface="Times New Roman" panose="02020603050405020304" pitchFamily="18" charset="0"/>
                            </a:rPr>
                            <a:t>768</a:t>
                          </a:r>
                          <a:endParaRPr lang="ru-RU" sz="1100" dirty="0">
                            <a:effectLst/>
                            <a:latin typeface="Times New Roman" panose="02020603050405020304" pitchFamily="18" charset="0"/>
                            <a:ea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83875340"/>
                      </a:ext>
                    </a:extLst>
                  </a:tr>
                  <a:tr h="267335">
                    <a:tc>
                      <a:txBody>
                        <a:bodyPr/>
                        <a:lstStyle/>
                        <a:p>
                          <a:pPr algn="l"/>
                          <a:r>
                            <a:rPr lang="en-US" sz="1100">
                              <a:effectLst/>
                              <a:latin typeface="Times New Roman" panose="02020603050405020304" pitchFamily="18" charset="0"/>
                              <a:ea typeface="Times New Roman" panose="02020603050405020304" pitchFamily="18" charset="0"/>
                            </a:rPr>
                            <a:t>Target edges </a:t>
                          </a:r>
                          <a14:m>
                            <m:oMath xmlns:m="http://schemas.openxmlformats.org/officeDocument/2006/math">
                              <m:sSub>
                                <m:sSubPr>
                                  <m:ctrlPr>
                                    <a:rPr lang="ru-RU" sz="1100" i="1">
                                      <a:effectLst/>
                                      <a:latin typeface="Cambria Math" panose="02040503050406030204" pitchFamily="18" charset="0"/>
                                      <a:ea typeface="SimSun" panose="02010600030101010101" pitchFamily="2" charset="-122"/>
                                    </a:rPr>
                                  </m:ctrlPr>
                                </m:sSubPr>
                                <m:e>
                                  <m:r>
                                    <a:rPr lang="en-US" sz="1100" i="1">
                                      <a:effectLst/>
                                      <a:latin typeface="Cambria Math" panose="02040503050406030204" pitchFamily="18" charset="0"/>
                                      <a:ea typeface="SimSun" panose="02010600030101010101" pitchFamily="2" charset="-122"/>
                                    </a:rPr>
                                    <m:t>𝑟</m:t>
                                  </m:r>
                                  <m:r>
                                    <a:rPr lang="en-US" sz="1100" i="1">
                                      <a:effectLst/>
                                      <a:latin typeface="Cambria Math" panose="02040503050406030204" pitchFamily="18" charset="0"/>
                                      <a:ea typeface="SimSun" panose="02010600030101010101" pitchFamily="2" charset="-122"/>
                                    </a:rPr>
                                    <m:t>′</m:t>
                                  </m:r>
                                </m:e>
                                <m:sub>
                                  <m:r>
                                    <a:rPr lang="en-US" sz="1100" i="1">
                                      <a:effectLst/>
                                      <a:latin typeface="Cambria Math" panose="02040503050406030204" pitchFamily="18" charset="0"/>
                                      <a:ea typeface="SimSun" panose="02010600030101010101" pitchFamily="2" charset="-122"/>
                                    </a:rPr>
                                    <m:t>𝐿𝑎𝑏𝑒𝑙𝑙𝑒𝑑</m:t>
                                  </m:r>
                                </m:sub>
                              </m:sSub>
                            </m:oMath>
                          </a14:m>
                          <a:endParaRPr lang="ru-RU" sz="1100">
                            <a:effectLst/>
                            <a:latin typeface="Times New Roman" panose="02020603050405020304" pitchFamily="18" charset="0"/>
                            <a:ea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r>
                            <a:rPr lang="en-US" sz="1100" dirty="0">
                              <a:effectLst/>
                              <a:latin typeface="Times New Roman" panose="02020603050405020304" pitchFamily="18" charset="0"/>
                              <a:ea typeface="Times New Roman" panose="02020603050405020304" pitchFamily="18" charset="0"/>
                            </a:rPr>
                            <a:t>CONNECTED_TO</a:t>
                          </a:r>
                          <a:endParaRPr lang="ru-RU" sz="1100" dirty="0">
                            <a:effectLst/>
                            <a:latin typeface="Times New Roman" panose="02020603050405020304" pitchFamily="18" charset="0"/>
                            <a:ea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r>
                            <a:rPr lang="en-US" sz="1100" dirty="0">
                              <a:effectLst/>
                              <a:latin typeface="Times New Roman" panose="02020603050405020304" pitchFamily="18" charset="0"/>
                              <a:ea typeface="Times New Roman" panose="02020603050405020304" pitchFamily="18" charset="0"/>
                            </a:rPr>
                            <a:t>[0,1]</a:t>
                          </a:r>
                          <a:endParaRPr lang="ru-RU" sz="1100" dirty="0">
                            <a:effectLst/>
                            <a:latin typeface="Times New Roman" panose="02020603050405020304" pitchFamily="18" charset="0"/>
                            <a:ea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72457443"/>
                      </a:ext>
                    </a:extLst>
                  </a:tr>
                  <a:tr h="0">
                    <a:tc>
                      <a:txBody>
                        <a:bodyPr/>
                        <a:lstStyle/>
                        <a:p>
                          <a:pPr algn="l"/>
                          <a14:m>
                            <m:oMathPara xmlns:m="http://schemas.openxmlformats.org/officeDocument/2006/math">
                              <m:oMathParaPr>
                                <m:jc m:val="centerGroup"/>
                              </m:oMathParaPr>
                              <m:oMath xmlns:m="http://schemas.openxmlformats.org/officeDocument/2006/math">
                                <m:sSup>
                                  <m:sSupPr>
                                    <m:ctrlPr>
                                      <a:rPr lang="ru-RU" sz="1100" i="1">
                                        <a:effectLst/>
                                        <a:latin typeface="Cambria Math" panose="02040503050406030204" pitchFamily="18" charset="0"/>
                                        <a:ea typeface="SimSun" panose="02010600030101010101" pitchFamily="2" charset="-122"/>
                                      </a:rPr>
                                    </m:ctrlPr>
                                  </m:sSupPr>
                                  <m:e>
                                    <m:r>
                                      <a:rPr lang="en-US" sz="1100" i="1">
                                        <a:effectLst/>
                                        <a:latin typeface="Cambria Math" panose="02040503050406030204" pitchFamily="18" charset="0"/>
                                        <a:ea typeface="SimSun" panose="02010600030101010101" pitchFamily="2" charset="-122"/>
                                      </a:rPr>
                                      <m:t>𝑋</m:t>
                                    </m:r>
                                  </m:e>
                                  <m:sup>
                                    <m:r>
                                      <a:rPr lang="en-US" sz="1100" i="1">
                                        <a:effectLst/>
                                        <a:latin typeface="Cambria Math" panose="02040503050406030204" pitchFamily="18" charset="0"/>
                                        <a:ea typeface="SimSun" panose="02010600030101010101" pitchFamily="2" charset="-122"/>
                                      </a:rPr>
                                      <m:t>𝑒</m:t>
                                    </m:r>
                                  </m:sup>
                                </m:sSup>
                                <m:r>
                                  <a:rPr lang="en-US" sz="1100" i="1">
                                    <a:effectLst/>
                                    <a:latin typeface="Cambria Math" panose="02040503050406030204" pitchFamily="18" charset="0"/>
                                    <a:ea typeface="SimSun" panose="02010600030101010101" pitchFamily="2" charset="-122"/>
                                  </a:rPr>
                                  <m:t>∈</m:t>
                                </m:r>
                                <m:sSup>
                                  <m:sSupPr>
                                    <m:ctrlPr>
                                      <a:rPr lang="ru-RU" sz="1100" i="1">
                                        <a:effectLst/>
                                        <a:latin typeface="Cambria Math" panose="02040503050406030204" pitchFamily="18" charset="0"/>
                                        <a:ea typeface="SimSun" panose="02010600030101010101" pitchFamily="2" charset="-122"/>
                                      </a:rPr>
                                    </m:ctrlPr>
                                  </m:sSupPr>
                                  <m:e>
                                    <m:r>
                                      <a:rPr lang="en-US" sz="1100" i="1">
                                        <a:effectLst/>
                                        <a:latin typeface="Cambria Math" panose="02040503050406030204" pitchFamily="18" charset="0"/>
                                        <a:ea typeface="SimSun" panose="02010600030101010101" pitchFamily="2" charset="-122"/>
                                      </a:rPr>
                                      <m:t>𝑅</m:t>
                                    </m:r>
                                  </m:e>
                                  <m:sup>
                                    <m:sSub>
                                      <m:sSubPr>
                                        <m:ctrlPr>
                                          <a:rPr lang="ru-RU" sz="1100" i="1" baseline="30000">
                                            <a:effectLst/>
                                            <a:latin typeface="Cambria Math" panose="02040503050406030204" pitchFamily="18" charset="0"/>
                                            <a:ea typeface="SimSun" panose="02010600030101010101" pitchFamily="2" charset="-122"/>
                                          </a:rPr>
                                        </m:ctrlPr>
                                      </m:sSubPr>
                                      <m:e>
                                        <m:r>
                                          <a:rPr lang="en-US" sz="1100" i="1" baseline="30000">
                                            <a:effectLst/>
                                            <a:latin typeface="Cambria Math" panose="02040503050406030204" pitchFamily="18" charset="0"/>
                                            <a:ea typeface="SimSun" panose="02010600030101010101" pitchFamily="2" charset="-122"/>
                                          </a:rPr>
                                          <m:t>𝑛</m:t>
                                        </m:r>
                                      </m:e>
                                      <m:sub>
                                        <m:r>
                                          <a:rPr lang="en-US" sz="1100" i="1" baseline="30000">
                                            <a:effectLst/>
                                            <a:latin typeface="Cambria Math" panose="02040503050406030204" pitchFamily="18" charset="0"/>
                                            <a:ea typeface="SimSun" panose="02010600030101010101" pitchFamily="2" charset="-122"/>
                                          </a:rPr>
                                          <m:t>𝑒</m:t>
                                        </m:r>
                                      </m:sub>
                                    </m:sSub>
                                    <m:r>
                                      <a:rPr lang="en-US" sz="1100" i="1" baseline="30000">
                                        <a:effectLst/>
                                        <a:latin typeface="Cambria Math" panose="02040503050406030204" pitchFamily="18" charset="0"/>
                                        <a:ea typeface="SimSun" panose="02010600030101010101" pitchFamily="2" charset="-122"/>
                                      </a:rPr>
                                      <m:t>​×768</m:t>
                                    </m:r>
                                  </m:sup>
                                </m:sSup>
                              </m:oMath>
                            </m:oMathPara>
                          </a14:m>
                          <a:endParaRPr lang="ru-RU" sz="1100">
                            <a:effectLst/>
                            <a:latin typeface="Times New Roman" panose="02020603050405020304" pitchFamily="18" charset="0"/>
                            <a:ea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r>
                            <a:rPr lang="en-US" sz="1100" dirty="0">
                              <a:effectLst/>
                              <a:latin typeface="Times New Roman" panose="02020603050405020304" pitchFamily="18" charset="0"/>
                              <a:ea typeface="Times New Roman" panose="02020603050405020304" pitchFamily="18" charset="0"/>
                            </a:rPr>
                            <a:t>matrix of features (embeddings) </a:t>
                          </a:r>
                          <a14:m>
                            <m:oMath xmlns:m="http://schemas.openxmlformats.org/officeDocument/2006/math">
                              <m:r>
                                <a:rPr lang="en-US" sz="1100" i="1">
                                  <a:effectLst/>
                                  <a:latin typeface="Cambria Math" panose="02040503050406030204" pitchFamily="18" charset="0"/>
                                  <a:ea typeface="Times New Roman" panose="02020603050405020304" pitchFamily="18" charset="0"/>
                                </a:rPr>
                                <m:t>𝑋</m:t>
                              </m:r>
                            </m:oMath>
                          </a14:m>
                          <a:r>
                            <a:rPr lang="en-US" sz="1100" dirty="0">
                              <a:effectLst/>
                              <a:latin typeface="Times New Roman" panose="02020603050405020304" pitchFamily="18" charset="0"/>
                              <a:ea typeface="Times New Roman" panose="02020603050405020304" pitchFamily="18" charset="0"/>
                            </a:rPr>
                            <a:t>for the type </a:t>
                          </a:r>
                          <a:r>
                            <a:rPr lang="en-US" sz="1100" i="1" dirty="0">
                              <a:effectLst/>
                              <a:latin typeface="Times New Roman" panose="02020603050405020304" pitchFamily="18" charset="0"/>
                              <a:ea typeface="Times New Roman" panose="02020603050405020304" pitchFamily="18" charset="0"/>
                            </a:rPr>
                            <a:t>e</a:t>
                          </a:r>
                          <a:r>
                            <a:rPr lang="en-US" sz="1100" dirty="0">
                              <a:effectLst/>
                              <a:latin typeface="Times New Roman" panose="02020603050405020304" pitchFamily="18" charset="0"/>
                              <a:ea typeface="Times New Roman" panose="02020603050405020304" pitchFamily="18" charset="0"/>
                            </a:rPr>
                            <a:t> from the set of all matrices of size </a:t>
                          </a:r>
                          <a14:m>
                            <m:oMath xmlns:m="http://schemas.openxmlformats.org/officeDocument/2006/math">
                              <m:sSub>
                                <m:sSubPr>
                                  <m:ctrlPr>
                                    <a:rPr lang="ru-RU" sz="1100" i="1" baseline="30000">
                                      <a:effectLst/>
                                      <a:latin typeface="Cambria Math" panose="02040503050406030204" pitchFamily="18" charset="0"/>
                                      <a:ea typeface="SimSun" panose="02010600030101010101" pitchFamily="2" charset="-122"/>
                                    </a:rPr>
                                  </m:ctrlPr>
                                </m:sSubPr>
                                <m:e>
                                  <m:r>
                                    <a:rPr lang="en-US" sz="1100" i="1" baseline="30000">
                                      <a:effectLst/>
                                      <a:latin typeface="Cambria Math" panose="02040503050406030204" pitchFamily="18" charset="0"/>
                                      <a:ea typeface="SimSun" panose="02010600030101010101" pitchFamily="2" charset="-122"/>
                                    </a:rPr>
                                    <m:t>𝑛</m:t>
                                  </m:r>
                                </m:e>
                                <m:sub>
                                  <m:r>
                                    <a:rPr lang="en-US" sz="1100" i="1" baseline="30000">
                                      <a:effectLst/>
                                      <a:latin typeface="Cambria Math" panose="02040503050406030204" pitchFamily="18" charset="0"/>
                                      <a:ea typeface="SimSun" panose="02010600030101010101" pitchFamily="2" charset="-122"/>
                                    </a:rPr>
                                    <m:t>𝑒</m:t>
                                  </m:r>
                                </m:sub>
                              </m:sSub>
                              <m:r>
                                <a:rPr lang="en-US" sz="1100" i="1" baseline="30000">
                                  <a:effectLst/>
                                  <a:latin typeface="Cambria Math" panose="02040503050406030204" pitchFamily="18" charset="0"/>
                                  <a:ea typeface="SimSun" panose="02010600030101010101" pitchFamily="2" charset="-122"/>
                                </a:rPr>
                                <m:t>​×768</m:t>
                              </m:r>
                            </m:oMath>
                          </a14:m>
                          <a:r>
                            <a:rPr lang="en-US" sz="1100" baseline="30000" dirty="0">
                              <a:effectLst/>
                              <a:latin typeface="Times New Roman" panose="02020603050405020304" pitchFamily="18" charset="0"/>
                              <a:ea typeface="Times New Roman" panose="02020603050405020304" pitchFamily="18" charset="0"/>
                            </a:rPr>
                            <a:t>,</a:t>
                          </a:r>
                          <a:r>
                            <a:rPr lang="en-US" sz="1100" dirty="0">
                              <a:effectLst/>
                              <a:latin typeface="Times New Roman" panose="02020603050405020304" pitchFamily="18" charset="0"/>
                              <a:ea typeface="Times New Roman" panose="02020603050405020304" pitchFamily="18" charset="0"/>
                            </a:rPr>
                            <a:t> where </a:t>
                          </a:r>
                          <a14:m>
                            <m:oMath xmlns:m="http://schemas.openxmlformats.org/officeDocument/2006/math">
                              <m:sSub>
                                <m:sSubPr>
                                  <m:ctrlPr>
                                    <a:rPr lang="ru-RU" sz="1100" i="1" baseline="30000">
                                      <a:effectLst/>
                                      <a:latin typeface="Cambria Math" panose="02040503050406030204" pitchFamily="18" charset="0"/>
                                      <a:ea typeface="SimSun" panose="02010600030101010101" pitchFamily="2" charset="-122"/>
                                    </a:rPr>
                                  </m:ctrlPr>
                                </m:sSubPr>
                                <m:e>
                                  <m:r>
                                    <a:rPr lang="en-US" sz="1100" i="1" baseline="30000">
                                      <a:effectLst/>
                                      <a:latin typeface="Cambria Math" panose="02040503050406030204" pitchFamily="18" charset="0"/>
                                      <a:ea typeface="SimSun" panose="02010600030101010101" pitchFamily="2" charset="-122"/>
                                    </a:rPr>
                                    <m:t>𝑛</m:t>
                                  </m:r>
                                </m:e>
                                <m:sub>
                                  <m:r>
                                    <a:rPr lang="en-US" sz="1100" i="1" baseline="30000">
                                      <a:effectLst/>
                                      <a:latin typeface="Cambria Math" panose="02040503050406030204" pitchFamily="18" charset="0"/>
                                      <a:ea typeface="SimSun" panose="02010600030101010101" pitchFamily="2" charset="-122"/>
                                    </a:rPr>
                                    <m:t>𝑒</m:t>
                                  </m:r>
                                </m:sub>
                              </m:sSub>
                            </m:oMath>
                          </a14:m>
                          <a:r>
                            <a:rPr lang="en-US" sz="1100" dirty="0">
                              <a:effectLst/>
                              <a:latin typeface="Times New Roman" panose="02020603050405020304" pitchFamily="18" charset="0"/>
                              <a:ea typeface="Times New Roman" panose="02020603050405020304" pitchFamily="18" charset="0"/>
                            </a:rPr>
                            <a:t>is the number of nodes of type </a:t>
                          </a:r>
                          <a:r>
                            <a:rPr lang="en-US" sz="1100" i="1" dirty="0">
                              <a:effectLst/>
                              <a:latin typeface="Times New Roman" panose="02020603050405020304" pitchFamily="18" charset="0"/>
                              <a:ea typeface="Times New Roman" panose="02020603050405020304" pitchFamily="18" charset="0"/>
                            </a:rPr>
                            <a:t>e </a:t>
                          </a:r>
                          <a:r>
                            <a:rPr lang="en-US" sz="1100" dirty="0">
                              <a:effectLst/>
                              <a:latin typeface="Times New Roman" panose="02020603050405020304" pitchFamily="18" charset="0"/>
                              <a:ea typeface="Times New Roman" panose="02020603050405020304" pitchFamily="18" charset="0"/>
                            </a:rPr>
                            <a:t>in the graph</a:t>
                          </a:r>
                          <a:endParaRPr lang="ru-RU" sz="1100" dirty="0">
                            <a:effectLst/>
                            <a:latin typeface="Times New Roman" panose="02020603050405020304" pitchFamily="18" charset="0"/>
                            <a:ea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14:m>
                            <m:oMathPara xmlns:m="http://schemas.openxmlformats.org/officeDocument/2006/math">
                              <m:oMathParaPr>
                                <m:jc m:val="centerGroup"/>
                              </m:oMathParaPr>
                              <m:oMath xmlns:m="http://schemas.openxmlformats.org/officeDocument/2006/math">
                                <m:sSub>
                                  <m:sSubPr>
                                    <m:ctrlPr>
                                      <a:rPr lang="ru-RU" sz="1100" i="1" baseline="30000">
                                        <a:effectLst/>
                                        <a:latin typeface="Cambria Math" panose="02040503050406030204" pitchFamily="18" charset="0"/>
                                        <a:ea typeface="SimSun" panose="02010600030101010101" pitchFamily="2" charset="-122"/>
                                      </a:rPr>
                                    </m:ctrlPr>
                                  </m:sSubPr>
                                  <m:e>
                                    <m:r>
                                      <a:rPr lang="en-US" sz="1100" i="1" baseline="30000">
                                        <a:effectLst/>
                                        <a:latin typeface="Cambria Math" panose="02040503050406030204" pitchFamily="18" charset="0"/>
                                        <a:ea typeface="SimSun" panose="02010600030101010101" pitchFamily="2" charset="-122"/>
                                      </a:rPr>
                                      <m:t>𝑛</m:t>
                                    </m:r>
                                  </m:e>
                                  <m:sub>
                                    <m:r>
                                      <a:rPr lang="en-US" sz="1100" i="1" baseline="30000">
                                        <a:effectLst/>
                                        <a:latin typeface="Cambria Math" panose="02040503050406030204" pitchFamily="18" charset="0"/>
                                        <a:ea typeface="SimSun" panose="02010600030101010101" pitchFamily="2" charset="-122"/>
                                      </a:rPr>
                                      <m:t>𝑒</m:t>
                                    </m:r>
                                  </m:sub>
                                </m:sSub>
                                <m:r>
                                  <a:rPr lang="en-US" sz="1100" i="1" baseline="30000">
                                    <a:effectLst/>
                                    <a:latin typeface="Cambria Math" panose="02040503050406030204" pitchFamily="18" charset="0"/>
                                    <a:ea typeface="SimSun" panose="02010600030101010101" pitchFamily="2" charset="-122"/>
                                  </a:rPr>
                                  <m:t>​×768</m:t>
                                </m:r>
                              </m:oMath>
                            </m:oMathPara>
                          </a14:m>
                          <a:endParaRPr lang="ru-RU" sz="1100" dirty="0">
                            <a:effectLst/>
                            <a:latin typeface="Times New Roman" panose="02020603050405020304" pitchFamily="18" charset="0"/>
                            <a:ea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03210156"/>
                      </a:ext>
                    </a:extLst>
                  </a:tr>
                </a:tbl>
              </a:graphicData>
            </a:graphic>
          </p:graphicFrame>
        </mc:Choice>
        <mc:Fallback>
          <p:graphicFrame>
            <p:nvGraphicFramePr>
              <p:cNvPr id="16" name="Таблица 15">
                <a:extLst>
                  <a:ext uri="{FF2B5EF4-FFF2-40B4-BE49-F238E27FC236}">
                    <a16:creationId xmlns:a16="http://schemas.microsoft.com/office/drawing/2014/main" id="{E07D8A4A-C66C-4158-894D-E01001BB9DB9}"/>
                  </a:ext>
                </a:extLst>
              </p:cNvPr>
              <p:cNvGraphicFramePr>
                <a:graphicFrameLocks noGrp="1"/>
              </p:cNvGraphicFramePr>
              <p:nvPr>
                <p:extLst>
                  <p:ext uri="{D42A27DB-BD31-4B8C-83A1-F6EECF244321}">
                    <p14:modId xmlns:p14="http://schemas.microsoft.com/office/powerpoint/2010/main" val="4168228108"/>
                  </p:ext>
                </p:extLst>
              </p:nvPr>
            </p:nvGraphicFramePr>
            <p:xfrm>
              <a:off x="6095999" y="2251115"/>
              <a:ext cx="5862324" cy="2849880"/>
            </p:xfrm>
            <a:graphic>
              <a:graphicData uri="http://schemas.openxmlformats.org/drawingml/2006/table">
                <a:tbl>
                  <a:tblPr firstRow="1" firstCol="1" bandRow="1"/>
                  <a:tblGrid>
                    <a:gridCol w="1362966">
                      <a:extLst>
                        <a:ext uri="{9D8B030D-6E8A-4147-A177-3AD203B41FA5}">
                          <a16:colId xmlns:a16="http://schemas.microsoft.com/office/drawing/2014/main" val="280919453"/>
                        </a:ext>
                      </a:extLst>
                    </a:gridCol>
                    <a:gridCol w="3252286">
                      <a:extLst>
                        <a:ext uri="{9D8B030D-6E8A-4147-A177-3AD203B41FA5}">
                          <a16:colId xmlns:a16="http://schemas.microsoft.com/office/drawing/2014/main" val="2852584392"/>
                        </a:ext>
                      </a:extLst>
                    </a:gridCol>
                    <a:gridCol w="1247072">
                      <a:extLst>
                        <a:ext uri="{9D8B030D-6E8A-4147-A177-3AD203B41FA5}">
                          <a16:colId xmlns:a16="http://schemas.microsoft.com/office/drawing/2014/main" val="4129413541"/>
                        </a:ext>
                      </a:extLst>
                    </a:gridCol>
                  </a:tblGrid>
                  <a:tr h="335280">
                    <a:tc>
                      <a:txBody>
                        <a:bodyPr/>
                        <a:lstStyle/>
                        <a:p>
                          <a:pPr algn="ctr"/>
                          <a:r>
                            <a:rPr lang="en-US" sz="1100" b="1" dirty="0">
                              <a:effectLst/>
                              <a:latin typeface="Times New Roman" panose="02020603050405020304" pitchFamily="18" charset="0"/>
                              <a:ea typeface="SimSun" panose="02010600030101010101" pitchFamily="2" charset="-122"/>
                            </a:rPr>
                            <a:t>Element</a:t>
                          </a:r>
                          <a:endParaRPr lang="ru-RU" sz="1100" dirty="0">
                            <a:effectLst/>
                            <a:latin typeface="Times New Roman" panose="02020603050405020304" pitchFamily="18" charset="0"/>
                            <a:ea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100" b="1">
                              <a:effectLst/>
                              <a:latin typeface="Times New Roman" panose="02020603050405020304" pitchFamily="18" charset="0"/>
                              <a:ea typeface="SimSun" panose="02010600030101010101" pitchFamily="2" charset="-122"/>
                            </a:rPr>
                            <a:t>Description</a:t>
                          </a:r>
                          <a:endParaRPr lang="ru-RU" sz="1100">
                            <a:effectLst/>
                            <a:latin typeface="Times New Roman" panose="02020603050405020304" pitchFamily="18" charset="0"/>
                            <a:ea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100" b="1">
                              <a:effectLst/>
                              <a:latin typeface="Times New Roman" panose="02020603050405020304" pitchFamily="18" charset="0"/>
                              <a:ea typeface="SimSun" panose="02010600030101010101" pitchFamily="2" charset="-122"/>
                            </a:rPr>
                            <a:t>Dimension/quantity</a:t>
                          </a:r>
                          <a:endParaRPr lang="ru-RU" sz="1100">
                            <a:effectLst/>
                            <a:latin typeface="Times New Roman" panose="02020603050405020304" pitchFamily="18" charset="0"/>
                            <a:ea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880126031"/>
                      </a:ext>
                    </a:extLst>
                  </a:tr>
                  <a:tr h="167640">
                    <a:tc>
                      <a:txBody>
                        <a:bodyPr/>
                        <a:lstStyle/>
                        <a:p>
                          <a:pPr algn="l"/>
                          <a:r>
                            <a:rPr lang="kk-KZ" sz="1100" dirty="0">
                              <a:effectLst/>
                              <a:latin typeface="Times New Roman" panose="02020603050405020304" pitchFamily="18" charset="0"/>
                              <a:ea typeface="Times New Roman" panose="02020603050405020304" pitchFamily="18" charset="0"/>
                            </a:rPr>
                            <a:t>Types of nodes</a:t>
                          </a:r>
                          <a:endParaRPr lang="ru-RU" sz="1100" dirty="0">
                            <a:effectLst/>
                            <a:latin typeface="Times New Roman" panose="02020603050405020304" pitchFamily="18" charset="0"/>
                            <a:ea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r>
                            <a:rPr lang="kk-KZ" sz="1100" dirty="0">
                              <a:effectLst/>
                              <a:latin typeface="Times New Roman" panose="02020603050405020304" pitchFamily="18" charset="0"/>
                              <a:ea typeface="Times New Roman" panose="02020603050405020304" pitchFamily="18" charset="0"/>
                            </a:rPr>
                            <a:t>CUA, SkillMastered, Vacancy, Skill, MSkill, MCourse</a:t>
                          </a:r>
                          <a:endParaRPr lang="ru-RU" sz="1100" dirty="0">
                            <a:effectLst/>
                            <a:latin typeface="Times New Roman" panose="02020603050405020304" pitchFamily="18" charset="0"/>
                            <a:ea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r>
                            <a:rPr lang="kk-KZ" sz="1100">
                              <a:effectLst/>
                              <a:latin typeface="Times New Roman" panose="02020603050405020304" pitchFamily="18" charset="0"/>
                              <a:ea typeface="Times New Roman" panose="02020603050405020304" pitchFamily="18" charset="0"/>
                            </a:rPr>
                            <a:t>6</a:t>
                          </a:r>
                          <a:endParaRPr lang="ru-RU" sz="1100">
                            <a:effectLst/>
                            <a:latin typeface="Times New Roman" panose="02020603050405020304" pitchFamily="18" charset="0"/>
                            <a:ea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12984936"/>
                      </a:ext>
                    </a:extLst>
                  </a:tr>
                  <a:tr h="1341120">
                    <a:tc>
                      <a:txBody>
                        <a:bodyPr/>
                        <a:lstStyle/>
                        <a:p>
                          <a:pPr algn="l"/>
                          <a:r>
                            <a:rPr lang="kk-KZ" sz="1100" dirty="0">
                              <a:effectLst/>
                              <a:latin typeface="Times New Roman" panose="02020603050405020304" pitchFamily="18" charset="0"/>
                              <a:ea typeface="Times New Roman" panose="02020603050405020304" pitchFamily="18" charset="0"/>
                            </a:rPr>
                            <a:t>Types of </a:t>
                          </a:r>
                          <a:r>
                            <a:rPr lang="en-US" sz="1100" dirty="0">
                              <a:effectLst/>
                              <a:latin typeface="Times New Roman" panose="02020603050405020304" pitchFamily="18" charset="0"/>
                              <a:ea typeface="Times New Roman" panose="02020603050405020304" pitchFamily="18" charset="0"/>
                            </a:rPr>
                            <a:t>edges</a:t>
                          </a:r>
                          <a:endParaRPr lang="ru-RU" sz="1100" dirty="0">
                            <a:effectLst/>
                            <a:latin typeface="Times New Roman" panose="02020603050405020304" pitchFamily="18" charset="0"/>
                            <a:ea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r>
                            <a:rPr lang="kk-KZ" sz="1100" dirty="0">
                              <a:effectLst/>
                              <a:latin typeface="Times New Roman" panose="02020603050405020304" pitchFamily="18" charset="0"/>
                              <a:ea typeface="Times New Roman" panose="02020603050405020304" pitchFamily="18" charset="0"/>
                            </a:rPr>
                            <a:t>IS_SIMILAR_TO, GROUPED_WITH_SKILL, REQUIRE_SKILL, IS_SIMILAR_TO2, GROUPED_WITH_MSKILL, DEVELOPED_BY,</a:t>
                          </a:r>
                          <a:endParaRPr lang="ru-RU" sz="1100" dirty="0">
                            <a:effectLst/>
                            <a:latin typeface="Times New Roman" panose="02020603050405020304" pitchFamily="18" charset="0"/>
                            <a:ea typeface="SimSun" panose="02010600030101010101" pitchFamily="2" charset="-122"/>
                          </a:endParaRPr>
                        </a:p>
                        <a:p>
                          <a:pPr algn="l"/>
                          <a:r>
                            <a:rPr lang="kk-KZ" sz="1100" dirty="0">
                              <a:effectLst/>
                              <a:latin typeface="Times New Roman" panose="02020603050405020304" pitchFamily="18" charset="0"/>
                              <a:ea typeface="Times New Roman" panose="02020603050405020304" pitchFamily="18" charset="0"/>
                            </a:rPr>
                            <a:t>rev_IS_SIMILAR_TO, rev_REQUIRE_SKILL, rev_IS_SIMILAR_TO2, rev_DEVELOPED_BY</a:t>
                          </a:r>
                          <a:endParaRPr lang="ru-RU" sz="1100" dirty="0">
                            <a:effectLst/>
                            <a:latin typeface="Times New Roman" panose="02020603050405020304" pitchFamily="18" charset="0"/>
                            <a:ea typeface="SimSun" panose="02010600030101010101" pitchFamily="2" charset="-122"/>
                          </a:endParaRPr>
                        </a:p>
                        <a:p>
                          <a:pPr algn="l"/>
                          <a:r>
                            <a:rPr lang="kk-KZ" sz="1100" dirty="0">
                              <a:effectLst/>
                              <a:latin typeface="Times New Roman" panose="02020603050405020304" pitchFamily="18" charset="0"/>
                              <a:ea typeface="Times New Roman" panose="02020603050405020304" pitchFamily="18" charset="0"/>
                            </a:rPr>
                            <a:t>metapath_0, metapath_1, metapath_2, metapath_3,</a:t>
                          </a:r>
                          <a:endParaRPr lang="ru-RU" sz="1100" dirty="0">
                            <a:effectLst/>
                            <a:latin typeface="Times New Roman" panose="02020603050405020304" pitchFamily="18" charset="0"/>
                            <a:ea typeface="SimSun" panose="02010600030101010101" pitchFamily="2" charset="-122"/>
                          </a:endParaRPr>
                        </a:p>
                        <a:p>
                          <a:pPr algn="l"/>
                          <a:r>
                            <a:rPr lang="kk-KZ" sz="1100" dirty="0">
                              <a:effectLst/>
                              <a:latin typeface="Times New Roman" panose="02020603050405020304" pitchFamily="18" charset="0"/>
                              <a:ea typeface="Times New Roman" panose="02020603050405020304" pitchFamily="18" charset="0"/>
                            </a:rPr>
                            <a:t>rev_metapath_0, rev_metapath_1, rev_ metapath_2, rev_metapath_3</a:t>
                          </a:r>
                          <a:endParaRPr lang="ru-RU" sz="1100" dirty="0">
                            <a:effectLst/>
                            <a:latin typeface="Times New Roman" panose="02020603050405020304" pitchFamily="18" charset="0"/>
                            <a:ea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r>
                            <a:rPr lang="kk-KZ" sz="1100" dirty="0">
                              <a:effectLst/>
                              <a:latin typeface="Times New Roman" panose="02020603050405020304" pitchFamily="18" charset="0"/>
                              <a:ea typeface="Times New Roman" panose="02020603050405020304" pitchFamily="18" charset="0"/>
                            </a:rPr>
                            <a:t>18,</a:t>
                          </a:r>
                          <a:endParaRPr lang="ru-RU" sz="1100" dirty="0">
                            <a:effectLst/>
                            <a:latin typeface="Times New Roman" panose="02020603050405020304" pitchFamily="18" charset="0"/>
                            <a:ea typeface="SimSun" panose="02010600030101010101" pitchFamily="2" charset="-122"/>
                          </a:endParaRPr>
                        </a:p>
                        <a:p>
                          <a:pPr algn="just"/>
                          <a:r>
                            <a:rPr lang="kk-KZ" sz="1100" dirty="0">
                              <a:effectLst/>
                              <a:latin typeface="Times New Roman" panose="02020603050405020304" pitchFamily="18" charset="0"/>
                              <a:ea typeface="Times New Roman" panose="02020603050405020304" pitchFamily="18" charset="0"/>
                            </a:rPr>
                            <a:t>10 straights,</a:t>
                          </a:r>
                          <a:endParaRPr lang="ru-RU" sz="1100" dirty="0">
                            <a:effectLst/>
                            <a:latin typeface="Times New Roman" panose="02020603050405020304" pitchFamily="18" charset="0"/>
                            <a:ea typeface="SimSun" panose="02010600030101010101" pitchFamily="2" charset="-122"/>
                          </a:endParaRPr>
                        </a:p>
                        <a:p>
                          <a:pPr algn="just"/>
                          <a:r>
                            <a:rPr lang="kk-KZ" sz="1100" dirty="0">
                              <a:effectLst/>
                              <a:latin typeface="Times New Roman" panose="02020603050405020304" pitchFamily="18" charset="0"/>
                              <a:ea typeface="Times New Roman" panose="02020603050405020304" pitchFamily="18" charset="0"/>
                            </a:rPr>
                            <a:t>8 reverse</a:t>
                          </a:r>
                          <a:endParaRPr lang="ru-RU" sz="1100" dirty="0">
                            <a:effectLst/>
                            <a:latin typeface="Times New Roman" panose="02020603050405020304" pitchFamily="18" charset="0"/>
                            <a:ea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11110034"/>
                      </a:ext>
                    </a:extLst>
                  </a:tr>
                  <a:tr h="167640">
                    <a:tc>
                      <a:txBody>
                        <a:bodyPr/>
                        <a:lstStyle/>
                        <a:p>
                          <a:pPr algn="l"/>
                          <a:r>
                            <a:rPr lang="en-US" sz="1100">
                              <a:effectLst/>
                              <a:latin typeface="Times New Roman" panose="02020603050405020304" pitchFamily="18" charset="0"/>
                              <a:ea typeface="Times New Roman" panose="02020603050405020304" pitchFamily="18" charset="0"/>
                            </a:rPr>
                            <a:t>features of </a:t>
                          </a:r>
                          <a:r>
                            <a:rPr lang="kk-KZ" sz="1100">
                              <a:effectLst/>
                              <a:latin typeface="Times New Roman" panose="02020603050405020304" pitchFamily="18" charset="0"/>
                              <a:ea typeface="Times New Roman" panose="02020603050405020304" pitchFamily="18" charset="0"/>
                            </a:rPr>
                            <a:t>nodes</a:t>
                          </a:r>
                          <a:endParaRPr lang="ru-RU" sz="1100">
                            <a:effectLst/>
                            <a:latin typeface="Times New Roman" panose="02020603050405020304" pitchFamily="18" charset="0"/>
                            <a:ea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l"/>
                          <a:r>
                            <a:rPr lang="kk-KZ" sz="1100" dirty="0">
                              <a:effectLst/>
                              <a:latin typeface="Times New Roman" panose="02020603050405020304" pitchFamily="18" charset="0"/>
                              <a:ea typeface="Times New Roman" panose="02020603050405020304" pitchFamily="18" charset="0"/>
                            </a:rPr>
                            <a:t>embeddings </a:t>
                          </a:r>
                          <a:r>
                            <a:rPr lang="kk-KZ" sz="1100" dirty="0">
                              <a:effectLst/>
                              <a:latin typeface="Times New Roman" panose="02020603050405020304" pitchFamily="18" charset="0"/>
                              <a:ea typeface="SimSun" panose="02010600030101010101" pitchFamily="2" charset="-122"/>
                            </a:rPr>
                            <a:t>paraphrase-multilingual-mpnet-base-v2</a:t>
                          </a:r>
                          <a:endParaRPr lang="ru-RU" sz="1100" dirty="0">
                            <a:effectLst/>
                            <a:latin typeface="Times New Roman" panose="02020603050405020304" pitchFamily="18" charset="0"/>
                            <a:ea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r>
                            <a:rPr lang="kk-KZ" sz="1100" dirty="0">
                              <a:effectLst/>
                              <a:latin typeface="Times New Roman" panose="02020603050405020304" pitchFamily="18" charset="0"/>
                              <a:ea typeface="Times New Roman" panose="02020603050405020304" pitchFamily="18" charset="0"/>
                            </a:rPr>
                            <a:t>768</a:t>
                          </a:r>
                          <a:endParaRPr lang="ru-RU" sz="1100" dirty="0">
                            <a:effectLst/>
                            <a:latin typeface="Times New Roman" panose="02020603050405020304" pitchFamily="18" charset="0"/>
                            <a:ea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983875340"/>
                      </a:ext>
                    </a:extLst>
                  </a:tr>
                  <a:tr h="335280">
                    <a:tc>
                      <a:txBody>
                        <a:bodyPr/>
                        <a:lstStyle/>
                        <a:p>
                          <a:endParaRPr lang="ru-RU"/>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3"/>
                          <a:stretch>
                            <a:fillRect l="-446" t="-612727" r="-330804" b="-178182"/>
                          </a:stretch>
                        </a:blipFill>
                      </a:tcPr>
                    </a:tc>
                    <a:tc>
                      <a:txBody>
                        <a:bodyPr/>
                        <a:lstStyle/>
                        <a:p>
                          <a:pPr algn="l"/>
                          <a:r>
                            <a:rPr lang="en-US" sz="1100" dirty="0">
                              <a:effectLst/>
                              <a:latin typeface="Times New Roman" panose="02020603050405020304" pitchFamily="18" charset="0"/>
                              <a:ea typeface="Times New Roman" panose="02020603050405020304" pitchFamily="18" charset="0"/>
                            </a:rPr>
                            <a:t>CONNECTED_TO</a:t>
                          </a:r>
                          <a:endParaRPr lang="ru-RU" sz="1100" dirty="0">
                            <a:effectLst/>
                            <a:latin typeface="Times New Roman" panose="02020603050405020304" pitchFamily="18" charset="0"/>
                            <a:ea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r>
                            <a:rPr lang="en-US" sz="1100" dirty="0">
                              <a:effectLst/>
                              <a:latin typeface="Times New Roman" panose="02020603050405020304" pitchFamily="18" charset="0"/>
                              <a:ea typeface="Times New Roman" panose="02020603050405020304" pitchFamily="18" charset="0"/>
                            </a:rPr>
                            <a:t>[0,1]</a:t>
                          </a:r>
                          <a:endParaRPr lang="ru-RU" sz="1100" dirty="0">
                            <a:effectLst/>
                            <a:latin typeface="Times New Roman" panose="02020603050405020304" pitchFamily="18" charset="0"/>
                            <a:ea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72457443"/>
                      </a:ext>
                    </a:extLst>
                  </a:tr>
                  <a:tr h="502920">
                    <a:tc>
                      <a:txBody>
                        <a:bodyPr/>
                        <a:lstStyle/>
                        <a:p>
                          <a:endParaRPr lang="ru-RU"/>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3"/>
                          <a:stretch>
                            <a:fillRect l="-446" t="-472289" r="-330804" b="-18072"/>
                          </a:stretch>
                        </a:blipFill>
                      </a:tcPr>
                    </a:tc>
                    <a:tc>
                      <a:txBody>
                        <a:bodyPr/>
                        <a:lstStyle/>
                        <a:p>
                          <a:endParaRPr lang="ru-RU"/>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3"/>
                          <a:stretch>
                            <a:fillRect l="-42135" t="-472289" r="-38764" b="-18072"/>
                          </a:stretch>
                        </a:blipFill>
                      </a:tcPr>
                    </a:tc>
                    <a:tc>
                      <a:txBody>
                        <a:bodyPr/>
                        <a:lstStyle/>
                        <a:p>
                          <a:endParaRPr lang="ru-RU"/>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blipFill>
                          <a:blip r:embed="rId3"/>
                          <a:stretch>
                            <a:fillRect l="-370244" t="-472289" r="-976" b="-18072"/>
                          </a:stretch>
                        </a:blipFill>
                      </a:tcPr>
                    </a:tc>
                    <a:extLst>
                      <a:ext uri="{0D108BD9-81ED-4DB2-BD59-A6C34878D82A}">
                        <a16:rowId xmlns:a16="http://schemas.microsoft.com/office/drawing/2014/main" val="3403210156"/>
                      </a:ext>
                    </a:extLst>
                  </a:tr>
                </a:tbl>
              </a:graphicData>
            </a:graphic>
          </p:graphicFrame>
        </mc:Fallback>
      </mc:AlternateContent>
      <p:sp>
        <p:nvSpPr>
          <p:cNvPr id="18" name="TextBox 17">
            <a:extLst>
              <a:ext uri="{FF2B5EF4-FFF2-40B4-BE49-F238E27FC236}">
                <a16:creationId xmlns:a16="http://schemas.microsoft.com/office/drawing/2014/main" id="{F9CCB3A6-57F0-4C47-B793-B17FD8B024E2}"/>
              </a:ext>
            </a:extLst>
          </p:cNvPr>
          <p:cNvSpPr txBox="1"/>
          <p:nvPr/>
        </p:nvSpPr>
        <p:spPr>
          <a:xfrm>
            <a:off x="568960" y="5242483"/>
            <a:ext cx="11155680" cy="923330"/>
          </a:xfrm>
          <a:prstGeom prst="rect">
            <a:avLst/>
          </a:prstGeom>
          <a:noFill/>
        </p:spPr>
        <p:txBody>
          <a:bodyPr wrap="square">
            <a:spAutoFit/>
          </a:bodyPr>
          <a:lstStyle/>
          <a:p>
            <a:r>
              <a:rPr lang="en-US" dirty="0"/>
              <a:t>The recommendation models were trained for 100 epochs using the Adam method with batches of 2000 edges. The mean squared error (MSE) between the predicted velocity and the true weight of the CONNECTED_TO edge is used as the loss function.</a:t>
            </a:r>
            <a:endParaRPr lang="ru-RU" dirty="0"/>
          </a:p>
        </p:txBody>
      </p:sp>
    </p:spTree>
    <p:extLst>
      <p:ext uri="{BB962C8B-B14F-4D97-AF65-F5344CB8AC3E}">
        <p14:creationId xmlns:p14="http://schemas.microsoft.com/office/powerpoint/2010/main" val="37893215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Unvan 1"/>
          <p:cNvSpPr>
            <a:spLocks noGrp="1"/>
          </p:cNvSpPr>
          <p:nvPr>
            <p:ph type="title"/>
          </p:nvPr>
        </p:nvSpPr>
        <p:spPr>
          <a:xfrm>
            <a:off x="4922520" y="0"/>
            <a:ext cx="10515600" cy="1325563"/>
          </a:xfrm>
        </p:spPr>
        <p:txBody>
          <a:bodyPr/>
          <a:lstStyle/>
          <a:p>
            <a:r>
              <a:rPr lang="es-CO" b="1" dirty="0">
                <a:latin typeface="Arial" panose="020B0604020202020204" pitchFamily="34" charset="0"/>
                <a:cs typeface="Arial" panose="020B0604020202020204" pitchFamily="34" charset="0"/>
              </a:rPr>
              <a:t>Results and Discussion</a:t>
            </a:r>
            <a:endParaRPr lang="tr-TR" b="1" dirty="0">
              <a:latin typeface="Arial" panose="020B0604020202020204" pitchFamily="34" charset="0"/>
              <a:cs typeface="Arial" panose="020B0604020202020204" pitchFamily="34" charset="0"/>
            </a:endParaRPr>
          </a:p>
        </p:txBody>
      </p:sp>
      <p:sp>
        <p:nvSpPr>
          <p:cNvPr id="3" name="İçerik Yer Tutucusu 2"/>
          <p:cNvSpPr>
            <a:spLocks noGrp="1"/>
          </p:cNvSpPr>
          <p:nvPr>
            <p:ph idx="1"/>
          </p:nvPr>
        </p:nvSpPr>
        <p:spPr>
          <a:xfrm>
            <a:off x="5124447" y="1144908"/>
            <a:ext cx="5433063" cy="805815"/>
          </a:xfrm>
        </p:spPr>
        <p:txBody>
          <a:bodyPr>
            <a:normAutofit fontScale="70000" lnSpcReduction="20000"/>
          </a:bodyPr>
          <a:lstStyle/>
          <a:p>
            <a:pPr marL="0" indent="0" algn="ctr">
              <a:buNone/>
            </a:pPr>
            <a:r>
              <a:rPr lang="en-US" b="0" dirty="0"/>
              <a:t>EVALUATION OF THE </a:t>
            </a:r>
            <a:r>
              <a:rPr lang="en-US" dirty="0"/>
              <a:t>RECOMMENDATION MODEL: GRAPHSAGE-BASED, HGT-BASED, HAN-BASED</a:t>
            </a:r>
            <a:endParaRPr lang="tr-TR" dirty="0"/>
          </a:p>
        </p:txBody>
      </p:sp>
      <p:graphicFrame>
        <p:nvGraphicFramePr>
          <p:cNvPr id="4" name="Таблица 3">
            <a:extLst>
              <a:ext uri="{FF2B5EF4-FFF2-40B4-BE49-F238E27FC236}">
                <a16:creationId xmlns:a16="http://schemas.microsoft.com/office/drawing/2014/main" id="{E5A26B64-3997-485E-82D0-8C1378E9A10A}"/>
              </a:ext>
            </a:extLst>
          </p:cNvPr>
          <p:cNvGraphicFramePr>
            <a:graphicFrameLocks noGrp="1"/>
          </p:cNvGraphicFramePr>
          <p:nvPr>
            <p:extLst>
              <p:ext uri="{D42A27DB-BD31-4B8C-83A1-F6EECF244321}">
                <p14:modId xmlns:p14="http://schemas.microsoft.com/office/powerpoint/2010/main" val="1881106214"/>
              </p:ext>
            </p:extLst>
          </p:nvPr>
        </p:nvGraphicFramePr>
        <p:xfrm>
          <a:off x="325122" y="553444"/>
          <a:ext cx="3982719" cy="1676400"/>
        </p:xfrm>
        <a:graphic>
          <a:graphicData uri="http://schemas.openxmlformats.org/drawingml/2006/table">
            <a:tbl>
              <a:tblPr firstRow="1" firstCol="1" bandRow="1"/>
              <a:tblGrid>
                <a:gridCol w="660663">
                  <a:extLst>
                    <a:ext uri="{9D8B030D-6E8A-4147-A177-3AD203B41FA5}">
                      <a16:colId xmlns:a16="http://schemas.microsoft.com/office/drawing/2014/main" val="815042328"/>
                    </a:ext>
                  </a:extLst>
                </a:gridCol>
                <a:gridCol w="553676">
                  <a:extLst>
                    <a:ext uri="{9D8B030D-6E8A-4147-A177-3AD203B41FA5}">
                      <a16:colId xmlns:a16="http://schemas.microsoft.com/office/drawing/2014/main" val="3828056673"/>
                    </a:ext>
                  </a:extLst>
                </a:gridCol>
                <a:gridCol w="553676">
                  <a:extLst>
                    <a:ext uri="{9D8B030D-6E8A-4147-A177-3AD203B41FA5}">
                      <a16:colId xmlns:a16="http://schemas.microsoft.com/office/drawing/2014/main" val="3867470305"/>
                    </a:ext>
                  </a:extLst>
                </a:gridCol>
                <a:gridCol w="553676">
                  <a:extLst>
                    <a:ext uri="{9D8B030D-6E8A-4147-A177-3AD203B41FA5}">
                      <a16:colId xmlns:a16="http://schemas.microsoft.com/office/drawing/2014/main" val="85081354"/>
                    </a:ext>
                  </a:extLst>
                </a:gridCol>
                <a:gridCol w="553676">
                  <a:extLst>
                    <a:ext uri="{9D8B030D-6E8A-4147-A177-3AD203B41FA5}">
                      <a16:colId xmlns:a16="http://schemas.microsoft.com/office/drawing/2014/main" val="2561349262"/>
                    </a:ext>
                  </a:extLst>
                </a:gridCol>
                <a:gridCol w="553676">
                  <a:extLst>
                    <a:ext uri="{9D8B030D-6E8A-4147-A177-3AD203B41FA5}">
                      <a16:colId xmlns:a16="http://schemas.microsoft.com/office/drawing/2014/main" val="2634829581"/>
                    </a:ext>
                  </a:extLst>
                </a:gridCol>
                <a:gridCol w="553676">
                  <a:extLst>
                    <a:ext uri="{9D8B030D-6E8A-4147-A177-3AD203B41FA5}">
                      <a16:colId xmlns:a16="http://schemas.microsoft.com/office/drawing/2014/main" val="607126411"/>
                    </a:ext>
                  </a:extLst>
                </a:gridCol>
              </a:tblGrid>
              <a:tr h="0">
                <a:tc>
                  <a:txBody>
                    <a:bodyPr/>
                    <a:lstStyle/>
                    <a:p>
                      <a:pPr algn="ctr"/>
                      <a:r>
                        <a:rPr lang="en-US" sz="1100" b="1" dirty="0">
                          <a:solidFill>
                            <a:srgbClr val="000000"/>
                          </a:solidFill>
                          <a:effectLst/>
                          <a:latin typeface="Times New Roman" panose="02020603050405020304" pitchFamily="18" charset="0"/>
                          <a:ea typeface="Times New Roman" panose="02020603050405020304" pitchFamily="18" charset="0"/>
                        </a:rPr>
                        <a:t>Dataset type</a:t>
                      </a:r>
                      <a:endParaRPr lang="ru-RU" sz="1100" dirty="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100" b="1" dirty="0">
                          <a:solidFill>
                            <a:srgbClr val="000000"/>
                          </a:solidFill>
                          <a:effectLst/>
                          <a:latin typeface="Times New Roman" panose="02020603050405020304" pitchFamily="18" charset="0"/>
                          <a:ea typeface="Times New Roman" panose="02020603050405020304" pitchFamily="18" charset="0"/>
                        </a:rPr>
                        <a:t>k</a:t>
                      </a:r>
                      <a:endParaRPr lang="ru-RU" sz="1100" dirty="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100" b="1" dirty="0">
                          <a:solidFill>
                            <a:srgbClr val="000000"/>
                          </a:solidFill>
                          <a:effectLst/>
                          <a:latin typeface="Times New Roman" panose="02020603050405020304" pitchFamily="18" charset="0"/>
                          <a:ea typeface="Times New Roman" panose="02020603050405020304" pitchFamily="18" charset="0"/>
                        </a:rPr>
                        <a:t>RMSE</a:t>
                      </a:r>
                      <a:endParaRPr lang="ru-RU" sz="1100" dirty="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100" b="1">
                          <a:solidFill>
                            <a:srgbClr val="000000"/>
                          </a:solidFill>
                          <a:effectLst/>
                          <a:latin typeface="Times New Roman" panose="02020603050405020304" pitchFamily="18" charset="0"/>
                          <a:ea typeface="Times New Roman" panose="02020603050405020304" pitchFamily="18" charset="0"/>
                        </a:rPr>
                        <a:t>Precision@k</a:t>
                      </a:r>
                      <a:endParaRPr lang="ru-RU" sz="110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100" b="1">
                          <a:solidFill>
                            <a:srgbClr val="000000"/>
                          </a:solidFill>
                          <a:effectLst/>
                          <a:latin typeface="Times New Roman" panose="02020603050405020304" pitchFamily="18" charset="0"/>
                          <a:ea typeface="Times New Roman" panose="02020603050405020304" pitchFamily="18" charset="0"/>
                        </a:rPr>
                        <a:t>Recall@k</a:t>
                      </a:r>
                      <a:endParaRPr lang="ru-RU" sz="110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100" b="1" dirty="0" err="1">
                          <a:solidFill>
                            <a:srgbClr val="000000"/>
                          </a:solidFill>
                          <a:effectLst/>
                          <a:latin typeface="Times New Roman" panose="02020603050405020304" pitchFamily="18" charset="0"/>
                          <a:ea typeface="Times New Roman" panose="02020603050405020304" pitchFamily="18" charset="0"/>
                        </a:rPr>
                        <a:t>MAP@k</a:t>
                      </a:r>
                      <a:endParaRPr lang="ru-RU" sz="1100" dirty="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100" b="1" dirty="0" err="1">
                          <a:solidFill>
                            <a:srgbClr val="000000"/>
                          </a:solidFill>
                          <a:effectLst/>
                          <a:latin typeface="Times New Roman" panose="02020603050405020304" pitchFamily="18" charset="0"/>
                          <a:ea typeface="Times New Roman" panose="02020603050405020304" pitchFamily="18" charset="0"/>
                        </a:rPr>
                        <a:t>NDCG@k</a:t>
                      </a:r>
                      <a:endParaRPr lang="ru-RU" sz="1100" dirty="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024905631"/>
                  </a:ext>
                </a:extLst>
              </a:tr>
              <a:tr h="0">
                <a:tc rowSpan="4">
                  <a:txBody>
                    <a:bodyPr/>
                    <a:lstStyle/>
                    <a:p>
                      <a:pPr algn="ctr"/>
                      <a:r>
                        <a:rPr lang="en-US" sz="1100" dirty="0">
                          <a:solidFill>
                            <a:srgbClr val="000000"/>
                          </a:solidFill>
                          <a:effectLst/>
                          <a:latin typeface="Times New Roman" panose="02020603050405020304" pitchFamily="18" charset="0"/>
                          <a:ea typeface="Times New Roman" panose="02020603050405020304" pitchFamily="18" charset="0"/>
                        </a:rPr>
                        <a:t>training</a:t>
                      </a:r>
                      <a:endParaRPr lang="ru-RU" sz="1100" dirty="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100">
                          <a:solidFill>
                            <a:srgbClr val="000000"/>
                          </a:solidFill>
                          <a:effectLst/>
                          <a:latin typeface="Times New Roman" panose="02020603050405020304" pitchFamily="18" charset="0"/>
                          <a:ea typeface="Times New Roman" panose="02020603050405020304" pitchFamily="18" charset="0"/>
                        </a:rPr>
                        <a:t>5</a:t>
                      </a:r>
                      <a:endParaRPr lang="ru-RU" sz="110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100" dirty="0">
                          <a:solidFill>
                            <a:srgbClr val="000000"/>
                          </a:solidFill>
                          <a:effectLst/>
                          <a:latin typeface="Times New Roman" panose="02020603050405020304" pitchFamily="18" charset="0"/>
                          <a:ea typeface="SimSun" panose="02010600030101010101" pitchFamily="2" charset="-122"/>
                        </a:rPr>
                        <a:t>0,1893</a:t>
                      </a:r>
                      <a:endParaRPr lang="ru-RU" sz="1100" dirty="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100">
                          <a:solidFill>
                            <a:srgbClr val="000000"/>
                          </a:solidFill>
                          <a:effectLst/>
                          <a:latin typeface="Times New Roman" panose="02020603050405020304" pitchFamily="18" charset="0"/>
                          <a:ea typeface="SimSun" panose="02010600030101010101" pitchFamily="2" charset="-122"/>
                        </a:rPr>
                        <a:t>0,3858</a:t>
                      </a:r>
                      <a:endParaRPr lang="ru-RU" sz="110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100">
                          <a:solidFill>
                            <a:srgbClr val="000000"/>
                          </a:solidFill>
                          <a:effectLst/>
                          <a:latin typeface="Times New Roman" panose="02020603050405020304" pitchFamily="18" charset="0"/>
                          <a:ea typeface="SimSun" panose="02010600030101010101" pitchFamily="2" charset="-122"/>
                        </a:rPr>
                        <a:t>0,1866</a:t>
                      </a:r>
                      <a:endParaRPr lang="ru-RU" sz="110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100">
                          <a:solidFill>
                            <a:srgbClr val="000000"/>
                          </a:solidFill>
                          <a:effectLst/>
                          <a:latin typeface="Times New Roman" panose="02020603050405020304" pitchFamily="18" charset="0"/>
                          <a:ea typeface="SimSun" panose="02010600030101010101" pitchFamily="2" charset="-122"/>
                        </a:rPr>
                        <a:t>0,3042</a:t>
                      </a:r>
                      <a:endParaRPr lang="ru-RU" sz="110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100">
                          <a:solidFill>
                            <a:srgbClr val="000000"/>
                          </a:solidFill>
                          <a:effectLst/>
                          <a:latin typeface="Times New Roman" panose="02020603050405020304" pitchFamily="18" charset="0"/>
                          <a:ea typeface="SimSun" panose="02010600030101010101" pitchFamily="2" charset="-122"/>
                        </a:rPr>
                        <a:t>0,5430</a:t>
                      </a:r>
                      <a:endParaRPr lang="ru-RU" sz="110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410027976"/>
                  </a:ext>
                </a:extLst>
              </a:tr>
              <a:tr h="0">
                <a:tc vMerge="1">
                  <a:txBody>
                    <a:bodyPr/>
                    <a:lstStyle/>
                    <a:p>
                      <a:endParaRPr lang="ru-RU"/>
                    </a:p>
                  </a:txBody>
                  <a:tcPr/>
                </a:tc>
                <a:tc>
                  <a:txBody>
                    <a:bodyPr/>
                    <a:lstStyle/>
                    <a:p>
                      <a:pPr algn="ctr"/>
                      <a:r>
                        <a:rPr lang="en-US" sz="1100">
                          <a:solidFill>
                            <a:srgbClr val="000000"/>
                          </a:solidFill>
                          <a:effectLst/>
                          <a:latin typeface="Times New Roman" panose="02020603050405020304" pitchFamily="18" charset="0"/>
                          <a:ea typeface="Times New Roman" panose="02020603050405020304" pitchFamily="18" charset="0"/>
                        </a:rPr>
                        <a:t>10</a:t>
                      </a:r>
                      <a:endParaRPr lang="ru-RU" sz="110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100">
                          <a:solidFill>
                            <a:srgbClr val="000000"/>
                          </a:solidFill>
                          <a:effectLst/>
                          <a:latin typeface="Times New Roman" panose="02020603050405020304" pitchFamily="18" charset="0"/>
                          <a:ea typeface="SimSun" panose="02010600030101010101" pitchFamily="2" charset="-122"/>
                        </a:rPr>
                        <a:t>0,1893</a:t>
                      </a:r>
                      <a:endParaRPr lang="ru-RU" sz="110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100" dirty="0">
                          <a:solidFill>
                            <a:srgbClr val="000000"/>
                          </a:solidFill>
                          <a:effectLst/>
                          <a:latin typeface="Times New Roman" panose="02020603050405020304" pitchFamily="18" charset="0"/>
                          <a:ea typeface="SimSun" panose="02010600030101010101" pitchFamily="2" charset="-122"/>
                        </a:rPr>
                        <a:t>0,4071</a:t>
                      </a:r>
                      <a:endParaRPr lang="ru-RU" sz="1100" dirty="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100">
                          <a:solidFill>
                            <a:srgbClr val="000000"/>
                          </a:solidFill>
                          <a:effectLst/>
                          <a:latin typeface="Times New Roman" panose="02020603050405020304" pitchFamily="18" charset="0"/>
                          <a:ea typeface="SimSun" panose="02010600030101010101" pitchFamily="2" charset="-122"/>
                        </a:rPr>
                        <a:t>0,3410</a:t>
                      </a:r>
                      <a:endParaRPr lang="ru-RU" sz="110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100">
                          <a:solidFill>
                            <a:srgbClr val="000000"/>
                          </a:solidFill>
                          <a:effectLst/>
                          <a:latin typeface="Times New Roman" panose="02020603050405020304" pitchFamily="18" charset="0"/>
                          <a:ea typeface="SimSun" panose="02010600030101010101" pitchFamily="2" charset="-122"/>
                        </a:rPr>
                        <a:t>0,3517</a:t>
                      </a:r>
                      <a:endParaRPr lang="ru-RU" sz="110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100">
                          <a:solidFill>
                            <a:srgbClr val="000000"/>
                          </a:solidFill>
                          <a:effectLst/>
                          <a:latin typeface="Times New Roman" panose="02020603050405020304" pitchFamily="18" charset="0"/>
                          <a:ea typeface="SimSun" panose="02010600030101010101" pitchFamily="2" charset="-122"/>
                        </a:rPr>
                        <a:t>0,6033</a:t>
                      </a:r>
                      <a:endParaRPr lang="ru-RU" sz="110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742395164"/>
                  </a:ext>
                </a:extLst>
              </a:tr>
              <a:tr h="0">
                <a:tc vMerge="1">
                  <a:txBody>
                    <a:bodyPr/>
                    <a:lstStyle/>
                    <a:p>
                      <a:endParaRPr lang="ru-RU"/>
                    </a:p>
                  </a:txBody>
                  <a:tcPr/>
                </a:tc>
                <a:tc>
                  <a:txBody>
                    <a:bodyPr/>
                    <a:lstStyle/>
                    <a:p>
                      <a:pPr algn="ctr"/>
                      <a:r>
                        <a:rPr lang="en-US" sz="1100">
                          <a:solidFill>
                            <a:srgbClr val="000000"/>
                          </a:solidFill>
                          <a:effectLst/>
                          <a:latin typeface="Times New Roman" panose="02020603050405020304" pitchFamily="18" charset="0"/>
                          <a:ea typeface="Times New Roman" panose="02020603050405020304" pitchFamily="18" charset="0"/>
                        </a:rPr>
                        <a:t>15</a:t>
                      </a:r>
                      <a:endParaRPr lang="ru-RU" sz="110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100">
                          <a:solidFill>
                            <a:srgbClr val="000000"/>
                          </a:solidFill>
                          <a:effectLst/>
                          <a:latin typeface="Times New Roman" panose="02020603050405020304" pitchFamily="18" charset="0"/>
                          <a:ea typeface="SimSun" panose="02010600030101010101" pitchFamily="2" charset="-122"/>
                        </a:rPr>
                        <a:t>0,1893</a:t>
                      </a:r>
                      <a:endParaRPr lang="ru-RU" sz="110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100">
                          <a:solidFill>
                            <a:srgbClr val="000000"/>
                          </a:solidFill>
                          <a:effectLst/>
                          <a:latin typeface="Times New Roman" panose="02020603050405020304" pitchFamily="18" charset="0"/>
                          <a:ea typeface="SimSun" panose="02010600030101010101" pitchFamily="2" charset="-122"/>
                        </a:rPr>
                        <a:t>0,4165</a:t>
                      </a:r>
                      <a:endParaRPr lang="ru-RU" sz="110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100" dirty="0">
                          <a:solidFill>
                            <a:srgbClr val="000000"/>
                          </a:solidFill>
                          <a:effectLst/>
                          <a:latin typeface="Times New Roman" panose="02020603050405020304" pitchFamily="18" charset="0"/>
                          <a:ea typeface="SimSun" panose="02010600030101010101" pitchFamily="2" charset="-122"/>
                        </a:rPr>
                        <a:t>0,5129</a:t>
                      </a:r>
                      <a:endParaRPr lang="ru-RU" sz="1100" dirty="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100">
                          <a:solidFill>
                            <a:srgbClr val="000000"/>
                          </a:solidFill>
                          <a:effectLst/>
                          <a:latin typeface="Times New Roman" panose="02020603050405020304" pitchFamily="18" charset="0"/>
                          <a:ea typeface="SimSun" panose="02010600030101010101" pitchFamily="2" charset="-122"/>
                        </a:rPr>
                        <a:t>0,3991</a:t>
                      </a:r>
                      <a:endParaRPr lang="ru-RU" sz="110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100" dirty="0">
                          <a:solidFill>
                            <a:srgbClr val="000000"/>
                          </a:solidFill>
                          <a:effectLst/>
                          <a:latin typeface="Times New Roman" panose="02020603050405020304" pitchFamily="18" charset="0"/>
                          <a:ea typeface="SimSun" panose="02010600030101010101" pitchFamily="2" charset="-122"/>
                        </a:rPr>
                        <a:t>0,6498</a:t>
                      </a:r>
                      <a:endParaRPr lang="ru-RU" sz="1100" dirty="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52236087"/>
                  </a:ext>
                </a:extLst>
              </a:tr>
              <a:tr h="76200">
                <a:tc vMerge="1">
                  <a:txBody>
                    <a:bodyPr/>
                    <a:lstStyle/>
                    <a:p>
                      <a:endParaRPr lang="ru-RU"/>
                    </a:p>
                  </a:txBody>
                  <a:tcPr/>
                </a:tc>
                <a:tc>
                  <a:txBody>
                    <a:bodyPr/>
                    <a:lstStyle/>
                    <a:p>
                      <a:pPr algn="ctr"/>
                      <a:r>
                        <a:rPr lang="en-US" sz="1100">
                          <a:solidFill>
                            <a:srgbClr val="000000"/>
                          </a:solidFill>
                          <a:effectLst/>
                          <a:latin typeface="Times New Roman" panose="02020603050405020304" pitchFamily="18" charset="0"/>
                          <a:ea typeface="Times New Roman" panose="02020603050405020304" pitchFamily="18" charset="0"/>
                        </a:rPr>
                        <a:t>20</a:t>
                      </a:r>
                      <a:endParaRPr lang="ru-RU" sz="110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100">
                          <a:solidFill>
                            <a:srgbClr val="000000"/>
                          </a:solidFill>
                          <a:effectLst/>
                          <a:latin typeface="Times New Roman" panose="02020603050405020304" pitchFamily="18" charset="0"/>
                          <a:ea typeface="SimSun" panose="02010600030101010101" pitchFamily="2" charset="-122"/>
                        </a:rPr>
                        <a:t>0,1893</a:t>
                      </a:r>
                      <a:endParaRPr lang="ru-RU" sz="110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100">
                          <a:solidFill>
                            <a:srgbClr val="000000"/>
                          </a:solidFill>
                          <a:effectLst/>
                          <a:latin typeface="Times New Roman" panose="02020603050405020304" pitchFamily="18" charset="0"/>
                          <a:ea typeface="SimSun" panose="02010600030101010101" pitchFamily="2" charset="-122"/>
                        </a:rPr>
                        <a:t>0,3730</a:t>
                      </a:r>
                      <a:endParaRPr lang="ru-RU" sz="110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100">
                          <a:solidFill>
                            <a:srgbClr val="000000"/>
                          </a:solidFill>
                          <a:effectLst/>
                          <a:latin typeface="Times New Roman" panose="02020603050405020304" pitchFamily="18" charset="0"/>
                          <a:ea typeface="SimSun" panose="02010600030101010101" pitchFamily="2" charset="-122"/>
                        </a:rPr>
                        <a:t>0,5840</a:t>
                      </a:r>
                      <a:endParaRPr lang="ru-RU" sz="110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100" dirty="0">
                          <a:solidFill>
                            <a:srgbClr val="000000"/>
                          </a:solidFill>
                          <a:effectLst/>
                          <a:latin typeface="Times New Roman" panose="02020603050405020304" pitchFamily="18" charset="0"/>
                          <a:ea typeface="SimSun" panose="02010600030101010101" pitchFamily="2" charset="-122"/>
                        </a:rPr>
                        <a:t>0,3991</a:t>
                      </a:r>
                      <a:endParaRPr lang="ru-RU" sz="1100" dirty="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100">
                          <a:solidFill>
                            <a:srgbClr val="000000"/>
                          </a:solidFill>
                          <a:effectLst/>
                          <a:latin typeface="Times New Roman" panose="02020603050405020304" pitchFamily="18" charset="0"/>
                          <a:ea typeface="SimSun" panose="02010600030101010101" pitchFamily="2" charset="-122"/>
                        </a:rPr>
                        <a:t>0,6648</a:t>
                      </a:r>
                      <a:endParaRPr lang="ru-RU" sz="110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371870410"/>
                  </a:ext>
                </a:extLst>
              </a:tr>
              <a:tr h="0">
                <a:tc rowSpan="4">
                  <a:txBody>
                    <a:bodyPr/>
                    <a:lstStyle/>
                    <a:p>
                      <a:pPr algn="ctr"/>
                      <a:r>
                        <a:rPr lang="en-US" sz="1100" dirty="0">
                          <a:solidFill>
                            <a:srgbClr val="000000"/>
                          </a:solidFill>
                          <a:effectLst/>
                          <a:latin typeface="Times New Roman" panose="02020603050405020304" pitchFamily="18" charset="0"/>
                          <a:ea typeface="Times New Roman" panose="02020603050405020304" pitchFamily="18" charset="0"/>
                        </a:rPr>
                        <a:t>testing</a:t>
                      </a:r>
                      <a:endParaRPr lang="ru-RU" sz="1100" dirty="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100">
                          <a:solidFill>
                            <a:srgbClr val="000000"/>
                          </a:solidFill>
                          <a:effectLst/>
                          <a:latin typeface="Times New Roman" panose="02020603050405020304" pitchFamily="18" charset="0"/>
                          <a:ea typeface="Times New Roman" panose="02020603050405020304" pitchFamily="18" charset="0"/>
                        </a:rPr>
                        <a:t>5</a:t>
                      </a:r>
                      <a:endParaRPr lang="ru-RU" sz="110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100">
                          <a:solidFill>
                            <a:srgbClr val="000000"/>
                          </a:solidFill>
                          <a:effectLst/>
                          <a:latin typeface="Times New Roman" panose="02020603050405020304" pitchFamily="18" charset="0"/>
                          <a:ea typeface="SimSun" panose="02010600030101010101" pitchFamily="2" charset="-122"/>
                        </a:rPr>
                        <a:t>0,2211</a:t>
                      </a:r>
                      <a:endParaRPr lang="ru-RU" sz="110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100">
                          <a:solidFill>
                            <a:srgbClr val="000000"/>
                          </a:solidFill>
                          <a:effectLst/>
                          <a:latin typeface="Times New Roman" panose="02020603050405020304" pitchFamily="18" charset="0"/>
                          <a:ea typeface="SimSun" panose="02010600030101010101" pitchFamily="2" charset="-122"/>
                        </a:rPr>
                        <a:t>0,3071</a:t>
                      </a:r>
                      <a:endParaRPr lang="ru-RU" sz="110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100">
                          <a:solidFill>
                            <a:srgbClr val="000000"/>
                          </a:solidFill>
                          <a:effectLst/>
                          <a:latin typeface="Times New Roman" panose="02020603050405020304" pitchFamily="18" charset="0"/>
                          <a:ea typeface="SimSun" panose="02010600030101010101" pitchFamily="2" charset="-122"/>
                        </a:rPr>
                        <a:t>0,2169</a:t>
                      </a:r>
                      <a:endParaRPr lang="ru-RU" sz="110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100" dirty="0">
                          <a:solidFill>
                            <a:srgbClr val="000000"/>
                          </a:solidFill>
                          <a:effectLst/>
                          <a:latin typeface="Times New Roman" panose="02020603050405020304" pitchFamily="18" charset="0"/>
                          <a:ea typeface="SimSun" panose="02010600030101010101" pitchFamily="2" charset="-122"/>
                        </a:rPr>
                        <a:t>0,2957</a:t>
                      </a:r>
                      <a:endParaRPr lang="ru-RU" sz="1100" dirty="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100">
                          <a:solidFill>
                            <a:srgbClr val="000000"/>
                          </a:solidFill>
                          <a:effectLst/>
                          <a:latin typeface="Times New Roman" panose="02020603050405020304" pitchFamily="18" charset="0"/>
                          <a:ea typeface="SimSun" panose="02010600030101010101" pitchFamily="2" charset="-122"/>
                        </a:rPr>
                        <a:t>0,5397</a:t>
                      </a:r>
                      <a:endParaRPr lang="ru-RU" sz="110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046319587"/>
                  </a:ext>
                </a:extLst>
              </a:tr>
              <a:tr h="0">
                <a:tc vMerge="1">
                  <a:txBody>
                    <a:bodyPr/>
                    <a:lstStyle/>
                    <a:p>
                      <a:endParaRPr lang="ru-RU"/>
                    </a:p>
                  </a:txBody>
                  <a:tcPr/>
                </a:tc>
                <a:tc>
                  <a:txBody>
                    <a:bodyPr/>
                    <a:lstStyle/>
                    <a:p>
                      <a:pPr algn="ctr"/>
                      <a:r>
                        <a:rPr lang="en-US" sz="1100">
                          <a:solidFill>
                            <a:srgbClr val="000000"/>
                          </a:solidFill>
                          <a:effectLst/>
                          <a:latin typeface="Times New Roman" panose="02020603050405020304" pitchFamily="18" charset="0"/>
                          <a:ea typeface="Times New Roman" panose="02020603050405020304" pitchFamily="18" charset="0"/>
                        </a:rPr>
                        <a:t>10</a:t>
                      </a:r>
                      <a:endParaRPr lang="ru-RU" sz="110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100">
                          <a:solidFill>
                            <a:srgbClr val="000000"/>
                          </a:solidFill>
                          <a:effectLst/>
                          <a:latin typeface="Times New Roman" panose="02020603050405020304" pitchFamily="18" charset="0"/>
                          <a:ea typeface="SimSun" panose="02010600030101010101" pitchFamily="2" charset="-122"/>
                        </a:rPr>
                        <a:t>0,2211</a:t>
                      </a:r>
                      <a:endParaRPr lang="ru-RU" sz="110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100">
                          <a:solidFill>
                            <a:srgbClr val="000000"/>
                          </a:solidFill>
                          <a:effectLst/>
                          <a:latin typeface="Times New Roman" panose="02020603050405020304" pitchFamily="18" charset="0"/>
                          <a:ea typeface="SimSun" panose="02010600030101010101" pitchFamily="2" charset="-122"/>
                        </a:rPr>
                        <a:t>0,2929</a:t>
                      </a:r>
                      <a:endParaRPr lang="ru-RU" sz="110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100">
                          <a:solidFill>
                            <a:srgbClr val="000000"/>
                          </a:solidFill>
                          <a:effectLst/>
                          <a:latin typeface="Times New Roman" panose="02020603050405020304" pitchFamily="18" charset="0"/>
                          <a:ea typeface="SimSun" panose="02010600030101010101" pitchFamily="2" charset="-122"/>
                        </a:rPr>
                        <a:t>0,3021</a:t>
                      </a:r>
                      <a:endParaRPr lang="ru-RU" sz="110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100" dirty="0">
                          <a:solidFill>
                            <a:srgbClr val="000000"/>
                          </a:solidFill>
                          <a:effectLst/>
                          <a:latin typeface="Times New Roman" panose="02020603050405020304" pitchFamily="18" charset="0"/>
                          <a:ea typeface="SimSun" panose="02010600030101010101" pitchFamily="2" charset="-122"/>
                        </a:rPr>
                        <a:t>0,3083</a:t>
                      </a:r>
                      <a:endParaRPr lang="ru-RU" sz="1100" dirty="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100">
                          <a:solidFill>
                            <a:srgbClr val="000000"/>
                          </a:solidFill>
                          <a:effectLst/>
                          <a:latin typeface="Times New Roman" panose="02020603050405020304" pitchFamily="18" charset="0"/>
                          <a:ea typeface="SimSun" panose="02010600030101010101" pitchFamily="2" charset="-122"/>
                        </a:rPr>
                        <a:t>0,5900</a:t>
                      </a:r>
                      <a:endParaRPr lang="ru-RU" sz="110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414110796"/>
                  </a:ext>
                </a:extLst>
              </a:tr>
              <a:tr h="0">
                <a:tc vMerge="1">
                  <a:txBody>
                    <a:bodyPr/>
                    <a:lstStyle/>
                    <a:p>
                      <a:endParaRPr lang="ru-RU"/>
                    </a:p>
                  </a:txBody>
                  <a:tcPr/>
                </a:tc>
                <a:tc>
                  <a:txBody>
                    <a:bodyPr/>
                    <a:lstStyle/>
                    <a:p>
                      <a:pPr algn="ctr"/>
                      <a:r>
                        <a:rPr lang="en-US" sz="1100">
                          <a:solidFill>
                            <a:srgbClr val="000000"/>
                          </a:solidFill>
                          <a:effectLst/>
                          <a:latin typeface="Times New Roman" panose="02020603050405020304" pitchFamily="18" charset="0"/>
                          <a:ea typeface="Times New Roman" panose="02020603050405020304" pitchFamily="18" charset="0"/>
                        </a:rPr>
                        <a:t>15</a:t>
                      </a:r>
                      <a:endParaRPr lang="ru-RU" sz="110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100">
                          <a:solidFill>
                            <a:srgbClr val="000000"/>
                          </a:solidFill>
                          <a:effectLst/>
                          <a:latin typeface="Times New Roman" panose="02020603050405020304" pitchFamily="18" charset="0"/>
                          <a:ea typeface="SimSun" panose="02010600030101010101" pitchFamily="2" charset="-122"/>
                        </a:rPr>
                        <a:t>0,2211</a:t>
                      </a:r>
                      <a:endParaRPr lang="ru-RU" sz="110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100">
                          <a:solidFill>
                            <a:srgbClr val="000000"/>
                          </a:solidFill>
                          <a:effectLst/>
                          <a:latin typeface="Times New Roman" panose="02020603050405020304" pitchFamily="18" charset="0"/>
                          <a:ea typeface="SimSun" panose="02010600030101010101" pitchFamily="2" charset="-122"/>
                        </a:rPr>
                        <a:t>0,3167</a:t>
                      </a:r>
                      <a:endParaRPr lang="ru-RU" sz="110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100" dirty="0">
                          <a:solidFill>
                            <a:srgbClr val="000000"/>
                          </a:solidFill>
                          <a:effectLst/>
                          <a:latin typeface="Times New Roman" panose="02020603050405020304" pitchFamily="18" charset="0"/>
                          <a:ea typeface="SimSun" panose="02010600030101010101" pitchFamily="2" charset="-122"/>
                        </a:rPr>
                        <a:t>0,4394</a:t>
                      </a:r>
                      <a:endParaRPr lang="ru-RU" sz="1100" dirty="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100">
                          <a:solidFill>
                            <a:srgbClr val="000000"/>
                          </a:solidFill>
                          <a:effectLst/>
                          <a:latin typeface="Times New Roman" panose="02020603050405020304" pitchFamily="18" charset="0"/>
                          <a:ea typeface="SimSun" panose="02010600030101010101" pitchFamily="2" charset="-122"/>
                        </a:rPr>
                        <a:t>0,3428</a:t>
                      </a:r>
                      <a:endParaRPr lang="ru-RU" sz="110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100" dirty="0">
                          <a:solidFill>
                            <a:srgbClr val="000000"/>
                          </a:solidFill>
                          <a:effectLst/>
                          <a:latin typeface="Times New Roman" panose="02020603050405020304" pitchFamily="18" charset="0"/>
                          <a:ea typeface="SimSun" panose="02010600030101010101" pitchFamily="2" charset="-122"/>
                        </a:rPr>
                        <a:t>0,6379</a:t>
                      </a:r>
                      <a:endParaRPr lang="ru-RU" sz="1100" dirty="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74268602"/>
                  </a:ext>
                </a:extLst>
              </a:tr>
              <a:tr h="0">
                <a:tc vMerge="1">
                  <a:txBody>
                    <a:bodyPr/>
                    <a:lstStyle/>
                    <a:p>
                      <a:endParaRPr lang="ru-RU"/>
                    </a:p>
                  </a:txBody>
                  <a:tcPr/>
                </a:tc>
                <a:tc>
                  <a:txBody>
                    <a:bodyPr/>
                    <a:lstStyle/>
                    <a:p>
                      <a:pPr algn="ctr"/>
                      <a:r>
                        <a:rPr lang="en-US" sz="1100">
                          <a:solidFill>
                            <a:srgbClr val="000000"/>
                          </a:solidFill>
                          <a:effectLst/>
                          <a:latin typeface="Times New Roman" panose="02020603050405020304" pitchFamily="18" charset="0"/>
                          <a:ea typeface="Times New Roman" panose="02020603050405020304" pitchFamily="18" charset="0"/>
                        </a:rPr>
                        <a:t>20</a:t>
                      </a:r>
                      <a:endParaRPr lang="ru-RU" sz="110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100">
                          <a:solidFill>
                            <a:srgbClr val="000000"/>
                          </a:solidFill>
                          <a:effectLst/>
                          <a:latin typeface="Times New Roman" panose="02020603050405020304" pitchFamily="18" charset="0"/>
                          <a:ea typeface="SimSun" panose="02010600030101010101" pitchFamily="2" charset="-122"/>
                        </a:rPr>
                        <a:t>0,2211</a:t>
                      </a:r>
                      <a:endParaRPr lang="ru-RU" sz="110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100">
                          <a:solidFill>
                            <a:srgbClr val="000000"/>
                          </a:solidFill>
                          <a:effectLst/>
                          <a:latin typeface="Times New Roman" panose="02020603050405020304" pitchFamily="18" charset="0"/>
                          <a:ea typeface="SimSun" panose="02010600030101010101" pitchFamily="2" charset="-122"/>
                        </a:rPr>
                        <a:t>0,2821</a:t>
                      </a:r>
                      <a:endParaRPr lang="ru-RU" sz="110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100">
                          <a:solidFill>
                            <a:srgbClr val="000000"/>
                          </a:solidFill>
                          <a:effectLst/>
                          <a:latin typeface="Times New Roman" panose="02020603050405020304" pitchFamily="18" charset="0"/>
                          <a:ea typeface="SimSun" panose="02010600030101010101" pitchFamily="2" charset="-122"/>
                        </a:rPr>
                        <a:t>0,4770</a:t>
                      </a:r>
                      <a:endParaRPr lang="ru-RU" sz="110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100">
                          <a:solidFill>
                            <a:srgbClr val="000000"/>
                          </a:solidFill>
                          <a:effectLst/>
                          <a:latin typeface="Times New Roman" panose="02020603050405020304" pitchFamily="18" charset="0"/>
                          <a:ea typeface="SimSun" panose="02010600030101010101" pitchFamily="2" charset="-122"/>
                        </a:rPr>
                        <a:t>0,3360</a:t>
                      </a:r>
                      <a:endParaRPr lang="ru-RU" sz="110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100" dirty="0">
                          <a:solidFill>
                            <a:srgbClr val="000000"/>
                          </a:solidFill>
                          <a:effectLst/>
                          <a:latin typeface="Times New Roman" panose="02020603050405020304" pitchFamily="18" charset="0"/>
                          <a:ea typeface="SimSun" panose="02010600030101010101" pitchFamily="2" charset="-122"/>
                        </a:rPr>
                        <a:t>0,6503</a:t>
                      </a:r>
                      <a:endParaRPr lang="ru-RU" sz="1100" dirty="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8814101"/>
                  </a:ext>
                </a:extLst>
              </a:tr>
            </a:tbl>
          </a:graphicData>
        </a:graphic>
      </p:graphicFrame>
      <p:graphicFrame>
        <p:nvGraphicFramePr>
          <p:cNvPr id="9" name="Таблица 8">
            <a:extLst>
              <a:ext uri="{FF2B5EF4-FFF2-40B4-BE49-F238E27FC236}">
                <a16:creationId xmlns:a16="http://schemas.microsoft.com/office/drawing/2014/main" id="{DDD6C160-A2B9-47C9-851C-F39DD63F914C}"/>
              </a:ext>
            </a:extLst>
          </p:cNvPr>
          <p:cNvGraphicFramePr>
            <a:graphicFrameLocks noGrp="1"/>
          </p:cNvGraphicFramePr>
          <p:nvPr>
            <p:extLst>
              <p:ext uri="{D42A27DB-BD31-4B8C-83A1-F6EECF244321}">
                <p14:modId xmlns:p14="http://schemas.microsoft.com/office/powerpoint/2010/main" val="3993955043"/>
              </p:ext>
            </p:extLst>
          </p:nvPr>
        </p:nvGraphicFramePr>
        <p:xfrm>
          <a:off x="307337" y="2406895"/>
          <a:ext cx="3982721" cy="1676400"/>
        </p:xfrm>
        <a:graphic>
          <a:graphicData uri="http://schemas.openxmlformats.org/drawingml/2006/table">
            <a:tbl>
              <a:tblPr firstRow="1" firstCol="1" bandRow="1"/>
              <a:tblGrid>
                <a:gridCol w="660665">
                  <a:extLst>
                    <a:ext uri="{9D8B030D-6E8A-4147-A177-3AD203B41FA5}">
                      <a16:colId xmlns:a16="http://schemas.microsoft.com/office/drawing/2014/main" val="3698648289"/>
                    </a:ext>
                  </a:extLst>
                </a:gridCol>
                <a:gridCol w="553676">
                  <a:extLst>
                    <a:ext uri="{9D8B030D-6E8A-4147-A177-3AD203B41FA5}">
                      <a16:colId xmlns:a16="http://schemas.microsoft.com/office/drawing/2014/main" val="2068950495"/>
                    </a:ext>
                  </a:extLst>
                </a:gridCol>
                <a:gridCol w="553676">
                  <a:extLst>
                    <a:ext uri="{9D8B030D-6E8A-4147-A177-3AD203B41FA5}">
                      <a16:colId xmlns:a16="http://schemas.microsoft.com/office/drawing/2014/main" val="886422611"/>
                    </a:ext>
                  </a:extLst>
                </a:gridCol>
                <a:gridCol w="553676">
                  <a:extLst>
                    <a:ext uri="{9D8B030D-6E8A-4147-A177-3AD203B41FA5}">
                      <a16:colId xmlns:a16="http://schemas.microsoft.com/office/drawing/2014/main" val="570425437"/>
                    </a:ext>
                  </a:extLst>
                </a:gridCol>
                <a:gridCol w="553676">
                  <a:extLst>
                    <a:ext uri="{9D8B030D-6E8A-4147-A177-3AD203B41FA5}">
                      <a16:colId xmlns:a16="http://schemas.microsoft.com/office/drawing/2014/main" val="3475322831"/>
                    </a:ext>
                  </a:extLst>
                </a:gridCol>
                <a:gridCol w="553676">
                  <a:extLst>
                    <a:ext uri="{9D8B030D-6E8A-4147-A177-3AD203B41FA5}">
                      <a16:colId xmlns:a16="http://schemas.microsoft.com/office/drawing/2014/main" val="4052666858"/>
                    </a:ext>
                  </a:extLst>
                </a:gridCol>
                <a:gridCol w="553676">
                  <a:extLst>
                    <a:ext uri="{9D8B030D-6E8A-4147-A177-3AD203B41FA5}">
                      <a16:colId xmlns:a16="http://schemas.microsoft.com/office/drawing/2014/main" val="47086617"/>
                    </a:ext>
                  </a:extLst>
                </a:gridCol>
              </a:tblGrid>
              <a:tr h="0">
                <a:tc>
                  <a:txBody>
                    <a:bodyPr/>
                    <a:lstStyle/>
                    <a:p>
                      <a:pPr algn="ctr"/>
                      <a:r>
                        <a:rPr lang="en-US" sz="1100" b="1" dirty="0">
                          <a:solidFill>
                            <a:srgbClr val="000000"/>
                          </a:solidFill>
                          <a:effectLst/>
                          <a:latin typeface="Times New Roman" panose="02020603050405020304" pitchFamily="18" charset="0"/>
                          <a:ea typeface="Times New Roman" panose="02020603050405020304" pitchFamily="18" charset="0"/>
                        </a:rPr>
                        <a:t>Dataset type</a:t>
                      </a:r>
                      <a:endParaRPr lang="ru-RU" sz="1100" dirty="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100" b="1">
                          <a:solidFill>
                            <a:srgbClr val="000000"/>
                          </a:solidFill>
                          <a:effectLst/>
                          <a:latin typeface="Times New Roman" panose="02020603050405020304" pitchFamily="18" charset="0"/>
                          <a:ea typeface="Times New Roman" panose="02020603050405020304" pitchFamily="18" charset="0"/>
                        </a:rPr>
                        <a:t>k</a:t>
                      </a:r>
                      <a:endParaRPr lang="ru-RU" sz="110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100" b="1">
                          <a:solidFill>
                            <a:srgbClr val="000000"/>
                          </a:solidFill>
                          <a:effectLst/>
                          <a:latin typeface="Times New Roman" panose="02020603050405020304" pitchFamily="18" charset="0"/>
                          <a:ea typeface="Times New Roman" panose="02020603050405020304" pitchFamily="18" charset="0"/>
                        </a:rPr>
                        <a:t>RMSE</a:t>
                      </a:r>
                      <a:endParaRPr lang="ru-RU" sz="110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100" b="1">
                          <a:solidFill>
                            <a:srgbClr val="000000"/>
                          </a:solidFill>
                          <a:effectLst/>
                          <a:latin typeface="Times New Roman" panose="02020603050405020304" pitchFamily="18" charset="0"/>
                          <a:ea typeface="Times New Roman" panose="02020603050405020304" pitchFamily="18" charset="0"/>
                        </a:rPr>
                        <a:t>Precision@k</a:t>
                      </a:r>
                      <a:endParaRPr lang="ru-RU" sz="110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100" b="1" dirty="0" err="1">
                          <a:solidFill>
                            <a:srgbClr val="000000"/>
                          </a:solidFill>
                          <a:effectLst/>
                          <a:latin typeface="Times New Roman" panose="02020603050405020304" pitchFamily="18" charset="0"/>
                          <a:ea typeface="Times New Roman" panose="02020603050405020304" pitchFamily="18" charset="0"/>
                        </a:rPr>
                        <a:t>Recall@k</a:t>
                      </a:r>
                      <a:endParaRPr lang="ru-RU" sz="1100" dirty="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100" b="1" dirty="0" err="1">
                          <a:solidFill>
                            <a:srgbClr val="000000"/>
                          </a:solidFill>
                          <a:effectLst/>
                          <a:latin typeface="Times New Roman" panose="02020603050405020304" pitchFamily="18" charset="0"/>
                          <a:ea typeface="Times New Roman" panose="02020603050405020304" pitchFamily="18" charset="0"/>
                        </a:rPr>
                        <a:t>MAP@k</a:t>
                      </a:r>
                      <a:endParaRPr lang="ru-RU" sz="1100" dirty="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100" b="1">
                          <a:solidFill>
                            <a:srgbClr val="000000"/>
                          </a:solidFill>
                          <a:effectLst/>
                          <a:latin typeface="Times New Roman" panose="02020603050405020304" pitchFamily="18" charset="0"/>
                          <a:ea typeface="Times New Roman" panose="02020603050405020304" pitchFamily="18" charset="0"/>
                        </a:rPr>
                        <a:t>NDCG@k</a:t>
                      </a:r>
                      <a:endParaRPr lang="ru-RU" sz="110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537754842"/>
                  </a:ext>
                </a:extLst>
              </a:tr>
              <a:tr h="0">
                <a:tc rowSpan="4">
                  <a:txBody>
                    <a:bodyPr/>
                    <a:lstStyle/>
                    <a:p>
                      <a:pPr algn="ctr"/>
                      <a:r>
                        <a:rPr lang="en-US" sz="1100" dirty="0">
                          <a:solidFill>
                            <a:srgbClr val="000000"/>
                          </a:solidFill>
                          <a:effectLst/>
                          <a:latin typeface="Times New Roman" panose="02020603050405020304" pitchFamily="18" charset="0"/>
                          <a:ea typeface="Times New Roman" panose="02020603050405020304" pitchFamily="18" charset="0"/>
                        </a:rPr>
                        <a:t>training</a:t>
                      </a:r>
                      <a:endParaRPr lang="ru-RU" sz="1100" dirty="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100" dirty="0">
                          <a:solidFill>
                            <a:srgbClr val="000000"/>
                          </a:solidFill>
                          <a:effectLst/>
                          <a:latin typeface="Times New Roman" panose="02020603050405020304" pitchFamily="18" charset="0"/>
                          <a:ea typeface="Times New Roman" panose="02020603050405020304" pitchFamily="18" charset="0"/>
                        </a:rPr>
                        <a:t>5</a:t>
                      </a:r>
                      <a:endParaRPr lang="ru-RU" sz="1100" dirty="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100">
                          <a:effectLst/>
                          <a:latin typeface="Times New Roman" panose="02020603050405020304" pitchFamily="18" charset="0"/>
                          <a:ea typeface="SimSun" panose="02010600030101010101" pitchFamily="2" charset="-122"/>
                        </a:rPr>
                        <a:t>0,0916</a:t>
                      </a:r>
                      <a:endParaRPr lang="ru-RU" sz="1100">
                        <a:effectLst/>
                        <a:latin typeface="Times New Roman" panose="02020603050405020304" pitchFamily="18" charset="0"/>
                        <a:ea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100">
                          <a:effectLst/>
                          <a:latin typeface="Times New Roman" panose="02020603050405020304" pitchFamily="18" charset="0"/>
                          <a:ea typeface="SimSun" panose="02010600030101010101" pitchFamily="2" charset="-122"/>
                        </a:rPr>
                        <a:t>0,8372</a:t>
                      </a:r>
                      <a:endParaRPr lang="ru-RU" sz="1100">
                        <a:effectLst/>
                        <a:latin typeface="Times New Roman" panose="02020603050405020304" pitchFamily="18" charset="0"/>
                        <a:ea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100">
                          <a:effectLst/>
                          <a:latin typeface="Times New Roman" panose="02020603050405020304" pitchFamily="18" charset="0"/>
                          <a:ea typeface="SimSun" panose="02010600030101010101" pitchFamily="2" charset="-122"/>
                        </a:rPr>
                        <a:t>0,5017</a:t>
                      </a:r>
                      <a:endParaRPr lang="ru-RU" sz="1100">
                        <a:effectLst/>
                        <a:latin typeface="Times New Roman" panose="02020603050405020304" pitchFamily="18" charset="0"/>
                        <a:ea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100">
                          <a:effectLst/>
                          <a:latin typeface="Times New Roman" panose="02020603050405020304" pitchFamily="18" charset="0"/>
                          <a:ea typeface="SimSun" panose="02010600030101010101" pitchFamily="2" charset="-122"/>
                        </a:rPr>
                        <a:t>0,8613</a:t>
                      </a:r>
                      <a:endParaRPr lang="ru-RU" sz="1100">
                        <a:effectLst/>
                        <a:latin typeface="Times New Roman" panose="02020603050405020304" pitchFamily="18" charset="0"/>
                        <a:ea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100">
                          <a:effectLst/>
                          <a:latin typeface="Times New Roman" panose="02020603050405020304" pitchFamily="18" charset="0"/>
                          <a:ea typeface="SimSun" panose="02010600030101010101" pitchFamily="2" charset="-122"/>
                        </a:rPr>
                        <a:t>0,9080</a:t>
                      </a:r>
                      <a:endParaRPr lang="ru-RU" sz="1100">
                        <a:effectLst/>
                        <a:latin typeface="Times New Roman" panose="02020603050405020304" pitchFamily="18" charset="0"/>
                        <a:ea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009870131"/>
                  </a:ext>
                </a:extLst>
              </a:tr>
              <a:tr h="0">
                <a:tc vMerge="1">
                  <a:txBody>
                    <a:bodyPr/>
                    <a:lstStyle/>
                    <a:p>
                      <a:endParaRPr lang="ru-RU"/>
                    </a:p>
                  </a:txBody>
                  <a:tcPr/>
                </a:tc>
                <a:tc>
                  <a:txBody>
                    <a:bodyPr/>
                    <a:lstStyle/>
                    <a:p>
                      <a:pPr algn="ctr"/>
                      <a:r>
                        <a:rPr lang="en-US" sz="1100" dirty="0">
                          <a:solidFill>
                            <a:srgbClr val="000000"/>
                          </a:solidFill>
                          <a:effectLst/>
                          <a:latin typeface="Times New Roman" panose="02020603050405020304" pitchFamily="18" charset="0"/>
                          <a:ea typeface="Times New Roman" panose="02020603050405020304" pitchFamily="18" charset="0"/>
                        </a:rPr>
                        <a:t>10</a:t>
                      </a:r>
                      <a:endParaRPr lang="ru-RU" sz="1100" dirty="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100" dirty="0">
                          <a:effectLst/>
                          <a:latin typeface="Times New Roman" panose="02020603050405020304" pitchFamily="18" charset="0"/>
                          <a:ea typeface="SimSun" panose="02010600030101010101" pitchFamily="2" charset="-122"/>
                        </a:rPr>
                        <a:t>0,0916</a:t>
                      </a:r>
                      <a:endParaRPr lang="ru-RU" sz="1100" dirty="0">
                        <a:effectLst/>
                        <a:latin typeface="Times New Roman" panose="02020603050405020304" pitchFamily="18" charset="0"/>
                        <a:ea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100">
                          <a:effectLst/>
                          <a:latin typeface="Times New Roman" panose="02020603050405020304" pitchFamily="18" charset="0"/>
                          <a:ea typeface="SimSun" panose="02010600030101010101" pitchFamily="2" charset="-122"/>
                        </a:rPr>
                        <a:t>0,6690</a:t>
                      </a:r>
                      <a:endParaRPr lang="ru-RU" sz="1100">
                        <a:effectLst/>
                        <a:latin typeface="Times New Roman" panose="02020603050405020304" pitchFamily="18" charset="0"/>
                        <a:ea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100">
                          <a:effectLst/>
                          <a:latin typeface="Times New Roman" panose="02020603050405020304" pitchFamily="18" charset="0"/>
                          <a:ea typeface="SimSun" panose="02010600030101010101" pitchFamily="2" charset="-122"/>
                        </a:rPr>
                        <a:t>0,6605</a:t>
                      </a:r>
                      <a:endParaRPr lang="ru-RU" sz="1100">
                        <a:effectLst/>
                        <a:latin typeface="Times New Roman" panose="02020603050405020304" pitchFamily="18" charset="0"/>
                        <a:ea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100">
                          <a:effectLst/>
                          <a:latin typeface="Times New Roman" panose="02020603050405020304" pitchFamily="18" charset="0"/>
                          <a:ea typeface="SimSun" panose="02010600030101010101" pitchFamily="2" charset="-122"/>
                        </a:rPr>
                        <a:t>0,8309</a:t>
                      </a:r>
                      <a:endParaRPr lang="ru-RU" sz="1100">
                        <a:effectLst/>
                        <a:latin typeface="Times New Roman" panose="02020603050405020304" pitchFamily="18" charset="0"/>
                        <a:ea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100">
                          <a:effectLst/>
                          <a:latin typeface="Times New Roman" panose="02020603050405020304" pitchFamily="18" charset="0"/>
                          <a:ea typeface="SimSun" panose="02010600030101010101" pitchFamily="2" charset="-122"/>
                        </a:rPr>
                        <a:t>0,9145</a:t>
                      </a:r>
                      <a:endParaRPr lang="ru-RU" sz="1100">
                        <a:effectLst/>
                        <a:latin typeface="Times New Roman" panose="02020603050405020304" pitchFamily="18" charset="0"/>
                        <a:ea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62883674"/>
                  </a:ext>
                </a:extLst>
              </a:tr>
              <a:tr h="0">
                <a:tc vMerge="1">
                  <a:txBody>
                    <a:bodyPr/>
                    <a:lstStyle/>
                    <a:p>
                      <a:endParaRPr lang="ru-RU"/>
                    </a:p>
                  </a:txBody>
                  <a:tcPr/>
                </a:tc>
                <a:tc>
                  <a:txBody>
                    <a:bodyPr/>
                    <a:lstStyle/>
                    <a:p>
                      <a:pPr algn="ctr"/>
                      <a:r>
                        <a:rPr lang="en-US" sz="1100">
                          <a:solidFill>
                            <a:srgbClr val="000000"/>
                          </a:solidFill>
                          <a:effectLst/>
                          <a:latin typeface="Times New Roman" panose="02020603050405020304" pitchFamily="18" charset="0"/>
                          <a:ea typeface="Times New Roman" panose="02020603050405020304" pitchFamily="18" charset="0"/>
                        </a:rPr>
                        <a:t>15</a:t>
                      </a:r>
                      <a:endParaRPr lang="ru-RU" sz="110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100" dirty="0">
                          <a:effectLst/>
                          <a:latin typeface="Times New Roman" panose="02020603050405020304" pitchFamily="18" charset="0"/>
                          <a:ea typeface="SimSun" panose="02010600030101010101" pitchFamily="2" charset="-122"/>
                        </a:rPr>
                        <a:t>0,0916</a:t>
                      </a:r>
                      <a:endParaRPr lang="ru-RU" sz="1100" dirty="0">
                        <a:effectLst/>
                        <a:latin typeface="Times New Roman" panose="02020603050405020304" pitchFamily="18" charset="0"/>
                        <a:ea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100">
                          <a:effectLst/>
                          <a:latin typeface="Times New Roman" panose="02020603050405020304" pitchFamily="18" charset="0"/>
                          <a:ea typeface="SimSun" panose="02010600030101010101" pitchFamily="2" charset="-122"/>
                        </a:rPr>
                        <a:t>0,5841</a:t>
                      </a:r>
                      <a:endParaRPr lang="ru-RU" sz="1100">
                        <a:effectLst/>
                        <a:latin typeface="Times New Roman" panose="02020603050405020304" pitchFamily="18" charset="0"/>
                        <a:ea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100">
                          <a:effectLst/>
                          <a:latin typeface="Times New Roman" panose="02020603050405020304" pitchFamily="18" charset="0"/>
                          <a:ea typeface="SimSun" panose="02010600030101010101" pitchFamily="2" charset="-122"/>
                        </a:rPr>
                        <a:t>0,7640</a:t>
                      </a:r>
                      <a:endParaRPr lang="ru-RU" sz="1100">
                        <a:effectLst/>
                        <a:latin typeface="Times New Roman" panose="02020603050405020304" pitchFamily="18" charset="0"/>
                        <a:ea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100">
                          <a:effectLst/>
                          <a:latin typeface="Times New Roman" panose="02020603050405020304" pitchFamily="18" charset="0"/>
                          <a:ea typeface="SimSun" panose="02010600030101010101" pitchFamily="2" charset="-122"/>
                        </a:rPr>
                        <a:t>0,8321</a:t>
                      </a:r>
                      <a:endParaRPr lang="ru-RU" sz="1100">
                        <a:effectLst/>
                        <a:latin typeface="Times New Roman" panose="02020603050405020304" pitchFamily="18" charset="0"/>
                        <a:ea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100">
                          <a:effectLst/>
                          <a:latin typeface="Times New Roman" panose="02020603050405020304" pitchFamily="18" charset="0"/>
                          <a:ea typeface="SimSun" panose="02010600030101010101" pitchFamily="2" charset="-122"/>
                        </a:rPr>
                        <a:t>0,9188</a:t>
                      </a:r>
                      <a:endParaRPr lang="ru-RU" sz="1100">
                        <a:effectLst/>
                        <a:latin typeface="Times New Roman" panose="02020603050405020304" pitchFamily="18" charset="0"/>
                        <a:ea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29091102"/>
                  </a:ext>
                </a:extLst>
              </a:tr>
              <a:tr h="76200">
                <a:tc vMerge="1">
                  <a:txBody>
                    <a:bodyPr/>
                    <a:lstStyle/>
                    <a:p>
                      <a:endParaRPr lang="ru-RU"/>
                    </a:p>
                  </a:txBody>
                  <a:tcPr/>
                </a:tc>
                <a:tc>
                  <a:txBody>
                    <a:bodyPr/>
                    <a:lstStyle/>
                    <a:p>
                      <a:pPr algn="ctr"/>
                      <a:r>
                        <a:rPr lang="en-US" sz="1100">
                          <a:solidFill>
                            <a:srgbClr val="000000"/>
                          </a:solidFill>
                          <a:effectLst/>
                          <a:latin typeface="Times New Roman" panose="02020603050405020304" pitchFamily="18" charset="0"/>
                          <a:ea typeface="Times New Roman" panose="02020603050405020304" pitchFamily="18" charset="0"/>
                        </a:rPr>
                        <a:t>20</a:t>
                      </a:r>
                      <a:endParaRPr lang="ru-RU" sz="110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100">
                          <a:effectLst/>
                          <a:latin typeface="Times New Roman" panose="02020603050405020304" pitchFamily="18" charset="0"/>
                          <a:ea typeface="SimSun" panose="02010600030101010101" pitchFamily="2" charset="-122"/>
                        </a:rPr>
                        <a:t>0,0916</a:t>
                      </a:r>
                      <a:endParaRPr lang="ru-RU" sz="1100">
                        <a:effectLst/>
                        <a:latin typeface="Times New Roman" panose="02020603050405020304" pitchFamily="18" charset="0"/>
                        <a:ea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100" dirty="0">
                          <a:effectLst/>
                          <a:latin typeface="Times New Roman" panose="02020603050405020304" pitchFamily="18" charset="0"/>
                          <a:ea typeface="SimSun" panose="02010600030101010101" pitchFamily="2" charset="-122"/>
                        </a:rPr>
                        <a:t>0,5142</a:t>
                      </a:r>
                      <a:endParaRPr lang="ru-RU" sz="1100" dirty="0">
                        <a:effectLst/>
                        <a:latin typeface="Times New Roman" panose="02020603050405020304" pitchFamily="18" charset="0"/>
                        <a:ea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100" dirty="0">
                          <a:effectLst/>
                          <a:latin typeface="Times New Roman" panose="02020603050405020304" pitchFamily="18" charset="0"/>
                          <a:ea typeface="SimSun" panose="02010600030101010101" pitchFamily="2" charset="-122"/>
                        </a:rPr>
                        <a:t>0,8390</a:t>
                      </a:r>
                      <a:endParaRPr lang="ru-RU" sz="1100" dirty="0">
                        <a:effectLst/>
                        <a:latin typeface="Times New Roman" panose="02020603050405020304" pitchFamily="18" charset="0"/>
                        <a:ea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100">
                          <a:effectLst/>
                          <a:latin typeface="Times New Roman" panose="02020603050405020304" pitchFamily="18" charset="0"/>
                          <a:ea typeface="SimSun" panose="02010600030101010101" pitchFamily="2" charset="-122"/>
                        </a:rPr>
                        <a:t>0,8300</a:t>
                      </a:r>
                      <a:endParaRPr lang="ru-RU" sz="1100">
                        <a:effectLst/>
                        <a:latin typeface="Times New Roman" panose="02020603050405020304" pitchFamily="18" charset="0"/>
                        <a:ea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100" dirty="0">
                          <a:effectLst/>
                          <a:latin typeface="Times New Roman" panose="02020603050405020304" pitchFamily="18" charset="0"/>
                          <a:ea typeface="SimSun" panose="02010600030101010101" pitchFamily="2" charset="-122"/>
                        </a:rPr>
                        <a:t>0,9196</a:t>
                      </a:r>
                      <a:endParaRPr lang="ru-RU" sz="1100" dirty="0">
                        <a:effectLst/>
                        <a:latin typeface="Times New Roman" panose="02020603050405020304" pitchFamily="18" charset="0"/>
                        <a:ea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74241597"/>
                  </a:ext>
                </a:extLst>
              </a:tr>
              <a:tr h="0">
                <a:tc rowSpan="4">
                  <a:txBody>
                    <a:bodyPr/>
                    <a:lstStyle/>
                    <a:p>
                      <a:pPr algn="ctr"/>
                      <a:r>
                        <a:rPr lang="en-US" sz="1100">
                          <a:solidFill>
                            <a:srgbClr val="000000"/>
                          </a:solidFill>
                          <a:effectLst/>
                          <a:latin typeface="Times New Roman" panose="02020603050405020304" pitchFamily="18" charset="0"/>
                          <a:ea typeface="Times New Roman" panose="02020603050405020304" pitchFamily="18" charset="0"/>
                        </a:rPr>
                        <a:t>testing</a:t>
                      </a:r>
                      <a:endParaRPr lang="ru-RU" sz="110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100">
                          <a:solidFill>
                            <a:srgbClr val="000000"/>
                          </a:solidFill>
                          <a:effectLst/>
                          <a:latin typeface="Times New Roman" panose="02020603050405020304" pitchFamily="18" charset="0"/>
                          <a:ea typeface="Times New Roman" panose="02020603050405020304" pitchFamily="18" charset="0"/>
                        </a:rPr>
                        <a:t>5</a:t>
                      </a:r>
                      <a:endParaRPr lang="ru-RU" sz="110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100">
                          <a:effectLst/>
                          <a:latin typeface="Times New Roman" panose="02020603050405020304" pitchFamily="18" charset="0"/>
                          <a:ea typeface="SimSun" panose="02010600030101010101" pitchFamily="2" charset="-122"/>
                        </a:rPr>
                        <a:t>0,2098</a:t>
                      </a:r>
                      <a:endParaRPr lang="ru-RU" sz="1100">
                        <a:effectLst/>
                        <a:latin typeface="Times New Roman" panose="02020603050405020304" pitchFamily="18" charset="0"/>
                        <a:ea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100">
                          <a:effectLst/>
                          <a:latin typeface="Times New Roman" panose="02020603050405020304" pitchFamily="18" charset="0"/>
                          <a:ea typeface="SimSun" panose="02010600030101010101" pitchFamily="2" charset="-122"/>
                        </a:rPr>
                        <a:t>0,5500</a:t>
                      </a:r>
                      <a:endParaRPr lang="ru-RU" sz="1100">
                        <a:effectLst/>
                        <a:latin typeface="Times New Roman" panose="02020603050405020304" pitchFamily="18" charset="0"/>
                        <a:ea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100" dirty="0">
                          <a:effectLst/>
                          <a:latin typeface="Times New Roman" panose="02020603050405020304" pitchFamily="18" charset="0"/>
                          <a:ea typeface="SimSun" panose="02010600030101010101" pitchFamily="2" charset="-122"/>
                        </a:rPr>
                        <a:t>0,3053</a:t>
                      </a:r>
                      <a:endParaRPr lang="ru-RU" sz="1100" dirty="0">
                        <a:effectLst/>
                        <a:latin typeface="Times New Roman" panose="02020603050405020304" pitchFamily="18" charset="0"/>
                        <a:ea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100">
                          <a:effectLst/>
                          <a:latin typeface="Times New Roman" panose="02020603050405020304" pitchFamily="18" charset="0"/>
                          <a:ea typeface="SimSun" panose="02010600030101010101" pitchFamily="2" charset="-122"/>
                        </a:rPr>
                        <a:t>0,5698</a:t>
                      </a:r>
                      <a:endParaRPr lang="ru-RU" sz="1100">
                        <a:effectLst/>
                        <a:latin typeface="Times New Roman" panose="02020603050405020304" pitchFamily="18" charset="0"/>
                        <a:ea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100">
                          <a:effectLst/>
                          <a:latin typeface="Times New Roman" panose="02020603050405020304" pitchFamily="18" charset="0"/>
                          <a:ea typeface="SimSun" panose="02010600030101010101" pitchFamily="2" charset="-122"/>
                        </a:rPr>
                        <a:t>0,7159</a:t>
                      </a:r>
                      <a:endParaRPr lang="ru-RU" sz="1100">
                        <a:effectLst/>
                        <a:latin typeface="Times New Roman" panose="02020603050405020304" pitchFamily="18" charset="0"/>
                        <a:ea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528547268"/>
                  </a:ext>
                </a:extLst>
              </a:tr>
              <a:tr h="0">
                <a:tc vMerge="1">
                  <a:txBody>
                    <a:bodyPr/>
                    <a:lstStyle/>
                    <a:p>
                      <a:endParaRPr lang="ru-RU"/>
                    </a:p>
                  </a:txBody>
                  <a:tcPr/>
                </a:tc>
                <a:tc>
                  <a:txBody>
                    <a:bodyPr/>
                    <a:lstStyle/>
                    <a:p>
                      <a:pPr algn="ctr"/>
                      <a:r>
                        <a:rPr lang="en-US" sz="1100">
                          <a:solidFill>
                            <a:srgbClr val="000000"/>
                          </a:solidFill>
                          <a:effectLst/>
                          <a:latin typeface="Times New Roman" panose="02020603050405020304" pitchFamily="18" charset="0"/>
                          <a:ea typeface="Times New Roman" panose="02020603050405020304" pitchFamily="18" charset="0"/>
                        </a:rPr>
                        <a:t>10</a:t>
                      </a:r>
                      <a:endParaRPr lang="ru-RU" sz="110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100">
                          <a:effectLst/>
                          <a:latin typeface="Times New Roman" panose="02020603050405020304" pitchFamily="18" charset="0"/>
                          <a:ea typeface="SimSun" panose="02010600030101010101" pitchFamily="2" charset="-122"/>
                        </a:rPr>
                        <a:t>0,2098</a:t>
                      </a:r>
                      <a:endParaRPr lang="ru-RU" sz="1100">
                        <a:effectLst/>
                        <a:latin typeface="Times New Roman" panose="02020603050405020304" pitchFamily="18" charset="0"/>
                        <a:ea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100">
                          <a:effectLst/>
                          <a:latin typeface="Times New Roman" panose="02020603050405020304" pitchFamily="18" charset="0"/>
                          <a:ea typeface="SimSun" panose="02010600030101010101" pitchFamily="2" charset="-122"/>
                        </a:rPr>
                        <a:t>0,4857</a:t>
                      </a:r>
                      <a:endParaRPr lang="ru-RU" sz="1100">
                        <a:effectLst/>
                        <a:latin typeface="Times New Roman" panose="02020603050405020304" pitchFamily="18" charset="0"/>
                        <a:ea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100">
                          <a:effectLst/>
                          <a:latin typeface="Times New Roman" panose="02020603050405020304" pitchFamily="18" charset="0"/>
                          <a:ea typeface="SimSun" panose="02010600030101010101" pitchFamily="2" charset="-122"/>
                        </a:rPr>
                        <a:t>0,4229</a:t>
                      </a:r>
                      <a:endParaRPr lang="ru-RU" sz="1100">
                        <a:effectLst/>
                        <a:latin typeface="Times New Roman" panose="02020603050405020304" pitchFamily="18" charset="0"/>
                        <a:ea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100" dirty="0">
                          <a:effectLst/>
                          <a:latin typeface="Times New Roman" panose="02020603050405020304" pitchFamily="18" charset="0"/>
                          <a:ea typeface="SimSun" panose="02010600030101010101" pitchFamily="2" charset="-122"/>
                        </a:rPr>
                        <a:t>0,5578</a:t>
                      </a:r>
                      <a:endParaRPr lang="ru-RU" sz="1100" dirty="0">
                        <a:effectLst/>
                        <a:latin typeface="Times New Roman" panose="02020603050405020304" pitchFamily="18" charset="0"/>
                        <a:ea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100">
                          <a:effectLst/>
                          <a:latin typeface="Times New Roman" panose="02020603050405020304" pitchFamily="18" charset="0"/>
                          <a:ea typeface="SimSun" panose="02010600030101010101" pitchFamily="2" charset="-122"/>
                        </a:rPr>
                        <a:t>0,7414</a:t>
                      </a:r>
                      <a:endParaRPr lang="ru-RU" sz="1100">
                        <a:effectLst/>
                        <a:latin typeface="Times New Roman" panose="02020603050405020304" pitchFamily="18" charset="0"/>
                        <a:ea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354911714"/>
                  </a:ext>
                </a:extLst>
              </a:tr>
              <a:tr h="0">
                <a:tc vMerge="1">
                  <a:txBody>
                    <a:bodyPr/>
                    <a:lstStyle/>
                    <a:p>
                      <a:endParaRPr lang="ru-RU"/>
                    </a:p>
                  </a:txBody>
                  <a:tcPr/>
                </a:tc>
                <a:tc>
                  <a:txBody>
                    <a:bodyPr/>
                    <a:lstStyle/>
                    <a:p>
                      <a:pPr algn="ctr"/>
                      <a:r>
                        <a:rPr lang="en-US" sz="1100">
                          <a:solidFill>
                            <a:srgbClr val="000000"/>
                          </a:solidFill>
                          <a:effectLst/>
                          <a:latin typeface="Times New Roman" panose="02020603050405020304" pitchFamily="18" charset="0"/>
                          <a:ea typeface="Times New Roman" panose="02020603050405020304" pitchFamily="18" charset="0"/>
                        </a:rPr>
                        <a:t>15</a:t>
                      </a:r>
                      <a:endParaRPr lang="ru-RU" sz="110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100">
                          <a:effectLst/>
                          <a:latin typeface="Times New Roman" panose="02020603050405020304" pitchFamily="18" charset="0"/>
                          <a:ea typeface="SimSun" panose="02010600030101010101" pitchFamily="2" charset="-122"/>
                        </a:rPr>
                        <a:t>0,2098</a:t>
                      </a:r>
                      <a:endParaRPr lang="ru-RU" sz="1100">
                        <a:effectLst/>
                        <a:latin typeface="Times New Roman" panose="02020603050405020304" pitchFamily="18" charset="0"/>
                        <a:ea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100">
                          <a:effectLst/>
                          <a:latin typeface="Times New Roman" panose="02020603050405020304" pitchFamily="18" charset="0"/>
                          <a:ea typeface="SimSun" panose="02010600030101010101" pitchFamily="2" charset="-122"/>
                        </a:rPr>
                        <a:t>0,4452</a:t>
                      </a:r>
                      <a:endParaRPr lang="ru-RU" sz="1100">
                        <a:effectLst/>
                        <a:latin typeface="Times New Roman" panose="02020603050405020304" pitchFamily="18" charset="0"/>
                        <a:ea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100" dirty="0">
                          <a:effectLst/>
                          <a:latin typeface="Times New Roman" panose="02020603050405020304" pitchFamily="18" charset="0"/>
                          <a:ea typeface="SimSun" panose="02010600030101010101" pitchFamily="2" charset="-122"/>
                        </a:rPr>
                        <a:t>0,5154</a:t>
                      </a:r>
                      <a:endParaRPr lang="ru-RU" sz="1100" dirty="0">
                        <a:effectLst/>
                        <a:latin typeface="Times New Roman" panose="02020603050405020304" pitchFamily="18" charset="0"/>
                        <a:ea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100" dirty="0">
                          <a:effectLst/>
                          <a:latin typeface="Times New Roman" panose="02020603050405020304" pitchFamily="18" charset="0"/>
                          <a:ea typeface="SimSun" panose="02010600030101010101" pitchFamily="2" charset="-122"/>
                        </a:rPr>
                        <a:t>0,5425</a:t>
                      </a:r>
                      <a:endParaRPr lang="ru-RU" sz="1100" dirty="0">
                        <a:effectLst/>
                        <a:latin typeface="Times New Roman" panose="02020603050405020304" pitchFamily="18" charset="0"/>
                        <a:ea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100">
                          <a:effectLst/>
                          <a:latin typeface="Times New Roman" panose="02020603050405020304" pitchFamily="18" charset="0"/>
                          <a:ea typeface="SimSun" panose="02010600030101010101" pitchFamily="2" charset="-122"/>
                        </a:rPr>
                        <a:t>0,7588</a:t>
                      </a:r>
                      <a:endParaRPr lang="ru-RU" sz="1100">
                        <a:effectLst/>
                        <a:latin typeface="Times New Roman" panose="02020603050405020304" pitchFamily="18" charset="0"/>
                        <a:ea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485941615"/>
                  </a:ext>
                </a:extLst>
              </a:tr>
              <a:tr h="0">
                <a:tc vMerge="1">
                  <a:txBody>
                    <a:bodyPr/>
                    <a:lstStyle/>
                    <a:p>
                      <a:endParaRPr lang="ru-RU"/>
                    </a:p>
                  </a:txBody>
                  <a:tcPr/>
                </a:tc>
                <a:tc>
                  <a:txBody>
                    <a:bodyPr/>
                    <a:lstStyle/>
                    <a:p>
                      <a:pPr algn="ctr"/>
                      <a:r>
                        <a:rPr lang="en-US" sz="1100" dirty="0">
                          <a:solidFill>
                            <a:srgbClr val="000000"/>
                          </a:solidFill>
                          <a:effectLst/>
                          <a:latin typeface="Times New Roman" panose="02020603050405020304" pitchFamily="18" charset="0"/>
                          <a:ea typeface="Times New Roman" panose="02020603050405020304" pitchFamily="18" charset="0"/>
                        </a:rPr>
                        <a:t>20</a:t>
                      </a:r>
                      <a:endParaRPr lang="ru-RU" sz="1100" dirty="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100">
                          <a:effectLst/>
                          <a:latin typeface="Times New Roman" panose="02020603050405020304" pitchFamily="18" charset="0"/>
                          <a:ea typeface="SimSun" panose="02010600030101010101" pitchFamily="2" charset="-122"/>
                        </a:rPr>
                        <a:t>0,2098</a:t>
                      </a:r>
                      <a:endParaRPr lang="ru-RU" sz="1100">
                        <a:effectLst/>
                        <a:latin typeface="Times New Roman" panose="02020603050405020304" pitchFamily="18" charset="0"/>
                        <a:ea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100">
                          <a:effectLst/>
                          <a:latin typeface="Times New Roman" panose="02020603050405020304" pitchFamily="18" charset="0"/>
                          <a:ea typeface="SimSun" panose="02010600030101010101" pitchFamily="2" charset="-122"/>
                        </a:rPr>
                        <a:t>0,4107</a:t>
                      </a:r>
                      <a:endParaRPr lang="ru-RU" sz="1100">
                        <a:effectLst/>
                        <a:latin typeface="Times New Roman" panose="02020603050405020304" pitchFamily="18" charset="0"/>
                        <a:ea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100">
                          <a:effectLst/>
                          <a:latin typeface="Times New Roman" panose="02020603050405020304" pitchFamily="18" charset="0"/>
                          <a:ea typeface="SimSun" panose="02010600030101010101" pitchFamily="2" charset="-122"/>
                        </a:rPr>
                        <a:t>0,6223</a:t>
                      </a:r>
                      <a:endParaRPr lang="ru-RU" sz="1100">
                        <a:effectLst/>
                        <a:latin typeface="Times New Roman" panose="02020603050405020304" pitchFamily="18" charset="0"/>
                        <a:ea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100">
                          <a:effectLst/>
                          <a:latin typeface="Times New Roman" panose="02020603050405020304" pitchFamily="18" charset="0"/>
                          <a:ea typeface="SimSun" panose="02010600030101010101" pitchFamily="2" charset="-122"/>
                        </a:rPr>
                        <a:t>0,5395</a:t>
                      </a:r>
                      <a:endParaRPr lang="ru-RU" sz="1100">
                        <a:effectLst/>
                        <a:latin typeface="Times New Roman" panose="02020603050405020304" pitchFamily="18" charset="0"/>
                        <a:ea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100" dirty="0">
                          <a:effectLst/>
                          <a:latin typeface="Times New Roman" panose="02020603050405020304" pitchFamily="18" charset="0"/>
                          <a:ea typeface="SimSun" panose="02010600030101010101" pitchFamily="2" charset="-122"/>
                        </a:rPr>
                        <a:t>0,7728</a:t>
                      </a:r>
                      <a:endParaRPr lang="ru-RU" sz="1100" dirty="0">
                        <a:effectLst/>
                        <a:latin typeface="Times New Roman" panose="02020603050405020304" pitchFamily="18" charset="0"/>
                        <a:ea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26474521"/>
                  </a:ext>
                </a:extLst>
              </a:tr>
            </a:tbl>
          </a:graphicData>
        </a:graphic>
      </p:graphicFrame>
      <p:graphicFrame>
        <p:nvGraphicFramePr>
          <p:cNvPr id="12" name="Таблица 11">
            <a:extLst>
              <a:ext uri="{FF2B5EF4-FFF2-40B4-BE49-F238E27FC236}">
                <a16:creationId xmlns:a16="http://schemas.microsoft.com/office/drawing/2014/main" id="{55B1C753-F6E6-4E01-88A2-5CB9879ABB33}"/>
              </a:ext>
            </a:extLst>
          </p:cNvPr>
          <p:cNvGraphicFramePr>
            <a:graphicFrameLocks noGrp="1"/>
          </p:cNvGraphicFramePr>
          <p:nvPr>
            <p:extLst>
              <p:ext uri="{D42A27DB-BD31-4B8C-83A1-F6EECF244321}">
                <p14:modId xmlns:p14="http://schemas.microsoft.com/office/powerpoint/2010/main" val="3283463526"/>
              </p:ext>
            </p:extLst>
          </p:nvPr>
        </p:nvGraphicFramePr>
        <p:xfrm>
          <a:off x="307337" y="4260346"/>
          <a:ext cx="3982719" cy="1676400"/>
        </p:xfrm>
        <a:graphic>
          <a:graphicData uri="http://schemas.openxmlformats.org/drawingml/2006/table">
            <a:tbl>
              <a:tblPr firstRow="1" firstCol="1" bandRow="1"/>
              <a:tblGrid>
                <a:gridCol w="660663">
                  <a:extLst>
                    <a:ext uri="{9D8B030D-6E8A-4147-A177-3AD203B41FA5}">
                      <a16:colId xmlns:a16="http://schemas.microsoft.com/office/drawing/2014/main" val="1154808502"/>
                    </a:ext>
                  </a:extLst>
                </a:gridCol>
                <a:gridCol w="553676">
                  <a:extLst>
                    <a:ext uri="{9D8B030D-6E8A-4147-A177-3AD203B41FA5}">
                      <a16:colId xmlns:a16="http://schemas.microsoft.com/office/drawing/2014/main" val="206400479"/>
                    </a:ext>
                  </a:extLst>
                </a:gridCol>
                <a:gridCol w="553676">
                  <a:extLst>
                    <a:ext uri="{9D8B030D-6E8A-4147-A177-3AD203B41FA5}">
                      <a16:colId xmlns:a16="http://schemas.microsoft.com/office/drawing/2014/main" val="1785332814"/>
                    </a:ext>
                  </a:extLst>
                </a:gridCol>
                <a:gridCol w="553676">
                  <a:extLst>
                    <a:ext uri="{9D8B030D-6E8A-4147-A177-3AD203B41FA5}">
                      <a16:colId xmlns:a16="http://schemas.microsoft.com/office/drawing/2014/main" val="3236641553"/>
                    </a:ext>
                  </a:extLst>
                </a:gridCol>
                <a:gridCol w="553676">
                  <a:extLst>
                    <a:ext uri="{9D8B030D-6E8A-4147-A177-3AD203B41FA5}">
                      <a16:colId xmlns:a16="http://schemas.microsoft.com/office/drawing/2014/main" val="3772949020"/>
                    </a:ext>
                  </a:extLst>
                </a:gridCol>
                <a:gridCol w="553676">
                  <a:extLst>
                    <a:ext uri="{9D8B030D-6E8A-4147-A177-3AD203B41FA5}">
                      <a16:colId xmlns:a16="http://schemas.microsoft.com/office/drawing/2014/main" val="1845675724"/>
                    </a:ext>
                  </a:extLst>
                </a:gridCol>
                <a:gridCol w="553676">
                  <a:extLst>
                    <a:ext uri="{9D8B030D-6E8A-4147-A177-3AD203B41FA5}">
                      <a16:colId xmlns:a16="http://schemas.microsoft.com/office/drawing/2014/main" val="3398188453"/>
                    </a:ext>
                  </a:extLst>
                </a:gridCol>
              </a:tblGrid>
              <a:tr h="0">
                <a:tc>
                  <a:txBody>
                    <a:bodyPr/>
                    <a:lstStyle/>
                    <a:p>
                      <a:pPr algn="ctr"/>
                      <a:r>
                        <a:rPr lang="en-US" sz="1100" b="1" dirty="0">
                          <a:solidFill>
                            <a:srgbClr val="000000"/>
                          </a:solidFill>
                          <a:effectLst/>
                          <a:latin typeface="Times New Roman" panose="02020603050405020304" pitchFamily="18" charset="0"/>
                          <a:ea typeface="Times New Roman" panose="02020603050405020304" pitchFamily="18" charset="0"/>
                        </a:rPr>
                        <a:t>Dataset type</a:t>
                      </a:r>
                      <a:endParaRPr lang="ru-RU" sz="1100" dirty="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100" b="1">
                          <a:solidFill>
                            <a:srgbClr val="000000"/>
                          </a:solidFill>
                          <a:effectLst/>
                          <a:latin typeface="Times New Roman" panose="02020603050405020304" pitchFamily="18" charset="0"/>
                          <a:ea typeface="Times New Roman" panose="02020603050405020304" pitchFamily="18" charset="0"/>
                        </a:rPr>
                        <a:t>k</a:t>
                      </a:r>
                      <a:endParaRPr lang="ru-RU" sz="110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100" b="1" dirty="0">
                          <a:solidFill>
                            <a:srgbClr val="000000"/>
                          </a:solidFill>
                          <a:effectLst/>
                          <a:latin typeface="Times New Roman" panose="02020603050405020304" pitchFamily="18" charset="0"/>
                          <a:ea typeface="Times New Roman" panose="02020603050405020304" pitchFamily="18" charset="0"/>
                        </a:rPr>
                        <a:t>RMSE</a:t>
                      </a:r>
                      <a:endParaRPr lang="ru-RU" sz="1100" dirty="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100" b="1" dirty="0" err="1">
                          <a:solidFill>
                            <a:srgbClr val="000000"/>
                          </a:solidFill>
                          <a:effectLst/>
                          <a:latin typeface="Times New Roman" panose="02020603050405020304" pitchFamily="18" charset="0"/>
                          <a:ea typeface="Times New Roman" panose="02020603050405020304" pitchFamily="18" charset="0"/>
                        </a:rPr>
                        <a:t>Precision@k</a:t>
                      </a:r>
                      <a:endParaRPr lang="ru-RU" sz="1100" dirty="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100" b="1">
                          <a:solidFill>
                            <a:srgbClr val="000000"/>
                          </a:solidFill>
                          <a:effectLst/>
                          <a:latin typeface="Times New Roman" panose="02020603050405020304" pitchFamily="18" charset="0"/>
                          <a:ea typeface="Times New Roman" panose="02020603050405020304" pitchFamily="18" charset="0"/>
                        </a:rPr>
                        <a:t>Recall@k</a:t>
                      </a:r>
                      <a:endParaRPr lang="ru-RU" sz="110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100" b="1" dirty="0" err="1">
                          <a:solidFill>
                            <a:srgbClr val="000000"/>
                          </a:solidFill>
                          <a:effectLst/>
                          <a:latin typeface="Times New Roman" panose="02020603050405020304" pitchFamily="18" charset="0"/>
                          <a:ea typeface="Times New Roman" panose="02020603050405020304" pitchFamily="18" charset="0"/>
                        </a:rPr>
                        <a:t>MAP@k</a:t>
                      </a:r>
                      <a:endParaRPr lang="ru-RU" sz="1100" dirty="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100" b="1">
                          <a:solidFill>
                            <a:srgbClr val="000000"/>
                          </a:solidFill>
                          <a:effectLst/>
                          <a:latin typeface="Times New Roman" panose="02020603050405020304" pitchFamily="18" charset="0"/>
                          <a:ea typeface="Times New Roman" panose="02020603050405020304" pitchFamily="18" charset="0"/>
                        </a:rPr>
                        <a:t>NDCG@k</a:t>
                      </a:r>
                      <a:endParaRPr lang="ru-RU" sz="110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151808901"/>
                  </a:ext>
                </a:extLst>
              </a:tr>
              <a:tr h="0">
                <a:tc rowSpan="4">
                  <a:txBody>
                    <a:bodyPr/>
                    <a:lstStyle/>
                    <a:p>
                      <a:pPr algn="ctr"/>
                      <a:r>
                        <a:rPr lang="en-US" sz="1100">
                          <a:solidFill>
                            <a:srgbClr val="000000"/>
                          </a:solidFill>
                          <a:effectLst/>
                          <a:latin typeface="Times New Roman" panose="02020603050405020304" pitchFamily="18" charset="0"/>
                          <a:ea typeface="Times New Roman" panose="02020603050405020304" pitchFamily="18" charset="0"/>
                        </a:rPr>
                        <a:t>training</a:t>
                      </a:r>
                      <a:endParaRPr lang="ru-RU" sz="110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100" dirty="0">
                          <a:solidFill>
                            <a:srgbClr val="000000"/>
                          </a:solidFill>
                          <a:effectLst/>
                          <a:latin typeface="Times New Roman" panose="02020603050405020304" pitchFamily="18" charset="0"/>
                          <a:ea typeface="Times New Roman" panose="02020603050405020304" pitchFamily="18" charset="0"/>
                        </a:rPr>
                        <a:t>5</a:t>
                      </a:r>
                      <a:endParaRPr lang="ru-RU" sz="1100" dirty="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100">
                          <a:effectLst/>
                          <a:latin typeface="Times New Roman" panose="02020603050405020304" pitchFamily="18" charset="0"/>
                          <a:ea typeface="SimSun" panose="02010600030101010101" pitchFamily="2" charset="-122"/>
                        </a:rPr>
                        <a:t>0,1549</a:t>
                      </a:r>
                      <a:endParaRPr lang="ru-RU" sz="1100">
                        <a:effectLst/>
                        <a:latin typeface="Times New Roman" panose="02020603050405020304" pitchFamily="18" charset="0"/>
                        <a:ea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100">
                          <a:effectLst/>
                          <a:latin typeface="Times New Roman" panose="02020603050405020304" pitchFamily="18" charset="0"/>
                          <a:ea typeface="SimSun" panose="02010600030101010101" pitchFamily="2" charset="-122"/>
                        </a:rPr>
                        <a:t>0,4637</a:t>
                      </a:r>
                      <a:endParaRPr lang="ru-RU" sz="1100">
                        <a:effectLst/>
                        <a:latin typeface="Times New Roman" panose="02020603050405020304" pitchFamily="18" charset="0"/>
                        <a:ea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100">
                          <a:effectLst/>
                          <a:latin typeface="Times New Roman" panose="02020603050405020304" pitchFamily="18" charset="0"/>
                          <a:ea typeface="SimSun" panose="02010600030101010101" pitchFamily="2" charset="-122"/>
                        </a:rPr>
                        <a:t>0,2070</a:t>
                      </a:r>
                      <a:endParaRPr lang="ru-RU" sz="1100">
                        <a:effectLst/>
                        <a:latin typeface="Times New Roman" panose="02020603050405020304" pitchFamily="18" charset="0"/>
                        <a:ea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100">
                          <a:effectLst/>
                          <a:latin typeface="Times New Roman" panose="02020603050405020304" pitchFamily="18" charset="0"/>
                          <a:ea typeface="SimSun" panose="02010600030101010101" pitchFamily="2" charset="-122"/>
                        </a:rPr>
                        <a:t>0,3788</a:t>
                      </a:r>
                      <a:endParaRPr lang="ru-RU" sz="1100">
                        <a:effectLst/>
                        <a:latin typeface="Times New Roman" panose="02020603050405020304" pitchFamily="18" charset="0"/>
                        <a:ea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100">
                          <a:effectLst/>
                          <a:latin typeface="Times New Roman" panose="02020603050405020304" pitchFamily="18" charset="0"/>
                          <a:ea typeface="SimSun" panose="02010600030101010101" pitchFamily="2" charset="-122"/>
                        </a:rPr>
                        <a:t>0,5715</a:t>
                      </a:r>
                      <a:endParaRPr lang="ru-RU" sz="1100">
                        <a:effectLst/>
                        <a:latin typeface="Times New Roman" panose="02020603050405020304" pitchFamily="18" charset="0"/>
                        <a:ea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248372873"/>
                  </a:ext>
                </a:extLst>
              </a:tr>
              <a:tr h="0">
                <a:tc vMerge="1">
                  <a:txBody>
                    <a:bodyPr/>
                    <a:lstStyle/>
                    <a:p>
                      <a:endParaRPr lang="ru-RU"/>
                    </a:p>
                  </a:txBody>
                  <a:tcPr/>
                </a:tc>
                <a:tc>
                  <a:txBody>
                    <a:bodyPr/>
                    <a:lstStyle/>
                    <a:p>
                      <a:pPr algn="ctr"/>
                      <a:r>
                        <a:rPr lang="en-US" sz="1100" dirty="0">
                          <a:solidFill>
                            <a:srgbClr val="000000"/>
                          </a:solidFill>
                          <a:effectLst/>
                          <a:latin typeface="Times New Roman" panose="02020603050405020304" pitchFamily="18" charset="0"/>
                          <a:ea typeface="Times New Roman" panose="02020603050405020304" pitchFamily="18" charset="0"/>
                        </a:rPr>
                        <a:t>10</a:t>
                      </a:r>
                      <a:endParaRPr lang="ru-RU" sz="1100" dirty="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100">
                          <a:effectLst/>
                          <a:latin typeface="Times New Roman" panose="02020603050405020304" pitchFamily="18" charset="0"/>
                          <a:ea typeface="SimSun" panose="02010600030101010101" pitchFamily="2" charset="-122"/>
                        </a:rPr>
                        <a:t>0,1549</a:t>
                      </a:r>
                      <a:endParaRPr lang="ru-RU" sz="1100">
                        <a:effectLst/>
                        <a:latin typeface="Times New Roman" panose="02020603050405020304" pitchFamily="18" charset="0"/>
                        <a:ea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100">
                          <a:effectLst/>
                          <a:latin typeface="Times New Roman" panose="02020603050405020304" pitchFamily="18" charset="0"/>
                          <a:ea typeface="SimSun" panose="02010600030101010101" pitchFamily="2" charset="-122"/>
                        </a:rPr>
                        <a:t>0,4310</a:t>
                      </a:r>
                      <a:endParaRPr lang="ru-RU" sz="1100">
                        <a:effectLst/>
                        <a:latin typeface="Times New Roman" panose="02020603050405020304" pitchFamily="18" charset="0"/>
                        <a:ea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100">
                          <a:effectLst/>
                          <a:latin typeface="Times New Roman" panose="02020603050405020304" pitchFamily="18" charset="0"/>
                          <a:ea typeface="SimSun" panose="02010600030101010101" pitchFamily="2" charset="-122"/>
                        </a:rPr>
                        <a:t>0,3426</a:t>
                      </a:r>
                      <a:endParaRPr lang="ru-RU" sz="1100">
                        <a:effectLst/>
                        <a:latin typeface="Times New Roman" panose="02020603050405020304" pitchFamily="18" charset="0"/>
                        <a:ea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100">
                          <a:effectLst/>
                          <a:latin typeface="Times New Roman" panose="02020603050405020304" pitchFamily="18" charset="0"/>
                          <a:ea typeface="SimSun" panose="02010600030101010101" pitchFamily="2" charset="-122"/>
                        </a:rPr>
                        <a:t>0,3955</a:t>
                      </a:r>
                      <a:endParaRPr lang="ru-RU" sz="1100">
                        <a:effectLst/>
                        <a:latin typeface="Times New Roman" panose="02020603050405020304" pitchFamily="18" charset="0"/>
                        <a:ea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100">
                          <a:effectLst/>
                          <a:latin typeface="Times New Roman" panose="02020603050405020304" pitchFamily="18" charset="0"/>
                          <a:ea typeface="SimSun" panose="02010600030101010101" pitchFamily="2" charset="-122"/>
                        </a:rPr>
                        <a:t>0,6123</a:t>
                      </a:r>
                      <a:endParaRPr lang="ru-RU" sz="1100">
                        <a:effectLst/>
                        <a:latin typeface="Times New Roman" panose="02020603050405020304" pitchFamily="18" charset="0"/>
                        <a:ea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5949359"/>
                  </a:ext>
                </a:extLst>
              </a:tr>
              <a:tr h="0">
                <a:tc vMerge="1">
                  <a:txBody>
                    <a:bodyPr/>
                    <a:lstStyle/>
                    <a:p>
                      <a:endParaRPr lang="ru-RU"/>
                    </a:p>
                  </a:txBody>
                  <a:tcPr/>
                </a:tc>
                <a:tc>
                  <a:txBody>
                    <a:bodyPr/>
                    <a:lstStyle/>
                    <a:p>
                      <a:pPr algn="ctr"/>
                      <a:r>
                        <a:rPr lang="en-US" sz="1100">
                          <a:solidFill>
                            <a:srgbClr val="000000"/>
                          </a:solidFill>
                          <a:effectLst/>
                          <a:latin typeface="Times New Roman" panose="02020603050405020304" pitchFamily="18" charset="0"/>
                          <a:ea typeface="Times New Roman" panose="02020603050405020304" pitchFamily="18" charset="0"/>
                        </a:rPr>
                        <a:t>15</a:t>
                      </a:r>
                      <a:endParaRPr lang="ru-RU" sz="110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100" dirty="0">
                          <a:effectLst/>
                          <a:latin typeface="Times New Roman" panose="02020603050405020304" pitchFamily="18" charset="0"/>
                          <a:ea typeface="SimSun" panose="02010600030101010101" pitchFamily="2" charset="-122"/>
                        </a:rPr>
                        <a:t>0,1549</a:t>
                      </a:r>
                      <a:endParaRPr lang="ru-RU" sz="1100" dirty="0">
                        <a:effectLst/>
                        <a:latin typeface="Times New Roman" panose="02020603050405020304" pitchFamily="18" charset="0"/>
                        <a:ea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100">
                          <a:effectLst/>
                          <a:latin typeface="Times New Roman" panose="02020603050405020304" pitchFamily="18" charset="0"/>
                          <a:ea typeface="SimSun" panose="02010600030101010101" pitchFamily="2" charset="-122"/>
                        </a:rPr>
                        <a:t>0,4012</a:t>
                      </a:r>
                      <a:endParaRPr lang="ru-RU" sz="1100">
                        <a:effectLst/>
                        <a:latin typeface="Times New Roman" panose="02020603050405020304" pitchFamily="18" charset="0"/>
                        <a:ea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100">
                          <a:effectLst/>
                          <a:latin typeface="Times New Roman" panose="02020603050405020304" pitchFamily="18" charset="0"/>
                          <a:ea typeface="SimSun" panose="02010600030101010101" pitchFamily="2" charset="-122"/>
                        </a:rPr>
                        <a:t>0,4663</a:t>
                      </a:r>
                      <a:endParaRPr lang="ru-RU" sz="1100">
                        <a:effectLst/>
                        <a:latin typeface="Times New Roman" panose="02020603050405020304" pitchFamily="18" charset="0"/>
                        <a:ea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100">
                          <a:effectLst/>
                          <a:latin typeface="Times New Roman" panose="02020603050405020304" pitchFamily="18" charset="0"/>
                          <a:ea typeface="SimSun" panose="02010600030101010101" pitchFamily="2" charset="-122"/>
                        </a:rPr>
                        <a:t>0,4032</a:t>
                      </a:r>
                      <a:endParaRPr lang="ru-RU" sz="1100">
                        <a:effectLst/>
                        <a:latin typeface="Times New Roman" panose="02020603050405020304" pitchFamily="18" charset="0"/>
                        <a:ea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100">
                          <a:effectLst/>
                          <a:latin typeface="Times New Roman" panose="02020603050405020304" pitchFamily="18" charset="0"/>
                          <a:ea typeface="SimSun" panose="02010600030101010101" pitchFamily="2" charset="-122"/>
                        </a:rPr>
                        <a:t>0,6435</a:t>
                      </a:r>
                      <a:endParaRPr lang="ru-RU" sz="1100">
                        <a:effectLst/>
                        <a:latin typeface="Times New Roman" panose="02020603050405020304" pitchFamily="18" charset="0"/>
                        <a:ea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886981477"/>
                  </a:ext>
                </a:extLst>
              </a:tr>
              <a:tr h="76200">
                <a:tc vMerge="1">
                  <a:txBody>
                    <a:bodyPr/>
                    <a:lstStyle/>
                    <a:p>
                      <a:endParaRPr lang="ru-RU"/>
                    </a:p>
                  </a:txBody>
                  <a:tcPr/>
                </a:tc>
                <a:tc>
                  <a:txBody>
                    <a:bodyPr/>
                    <a:lstStyle/>
                    <a:p>
                      <a:pPr algn="ctr"/>
                      <a:r>
                        <a:rPr lang="en-US" sz="1100">
                          <a:solidFill>
                            <a:srgbClr val="000000"/>
                          </a:solidFill>
                          <a:effectLst/>
                          <a:latin typeface="Times New Roman" panose="02020603050405020304" pitchFamily="18" charset="0"/>
                          <a:ea typeface="Times New Roman" panose="02020603050405020304" pitchFamily="18" charset="0"/>
                        </a:rPr>
                        <a:t>20</a:t>
                      </a:r>
                      <a:endParaRPr lang="ru-RU" sz="110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100" dirty="0">
                          <a:effectLst/>
                          <a:latin typeface="Times New Roman" panose="02020603050405020304" pitchFamily="18" charset="0"/>
                          <a:ea typeface="SimSun" panose="02010600030101010101" pitchFamily="2" charset="-122"/>
                        </a:rPr>
                        <a:t>0,1549</a:t>
                      </a:r>
                      <a:endParaRPr lang="ru-RU" sz="1100" dirty="0">
                        <a:effectLst/>
                        <a:latin typeface="Times New Roman" panose="02020603050405020304" pitchFamily="18" charset="0"/>
                        <a:ea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100" dirty="0">
                          <a:effectLst/>
                          <a:latin typeface="Times New Roman" panose="02020603050405020304" pitchFamily="18" charset="0"/>
                          <a:ea typeface="SimSun" panose="02010600030101010101" pitchFamily="2" charset="-122"/>
                        </a:rPr>
                        <a:t>0,3726</a:t>
                      </a:r>
                      <a:endParaRPr lang="ru-RU" sz="1100" dirty="0">
                        <a:effectLst/>
                        <a:latin typeface="Times New Roman" panose="02020603050405020304" pitchFamily="18" charset="0"/>
                        <a:ea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100">
                          <a:effectLst/>
                          <a:latin typeface="Times New Roman" panose="02020603050405020304" pitchFamily="18" charset="0"/>
                          <a:ea typeface="SimSun" panose="02010600030101010101" pitchFamily="2" charset="-122"/>
                        </a:rPr>
                        <a:t>0,5579</a:t>
                      </a:r>
                      <a:endParaRPr lang="ru-RU" sz="1100">
                        <a:effectLst/>
                        <a:latin typeface="Times New Roman" panose="02020603050405020304" pitchFamily="18" charset="0"/>
                        <a:ea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100">
                          <a:effectLst/>
                          <a:latin typeface="Times New Roman" panose="02020603050405020304" pitchFamily="18" charset="0"/>
                          <a:ea typeface="SimSun" panose="02010600030101010101" pitchFamily="2" charset="-122"/>
                        </a:rPr>
                        <a:t>0,4096</a:t>
                      </a:r>
                      <a:endParaRPr lang="ru-RU" sz="1100">
                        <a:effectLst/>
                        <a:latin typeface="Times New Roman" panose="02020603050405020304" pitchFamily="18" charset="0"/>
                        <a:ea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100">
                          <a:effectLst/>
                          <a:latin typeface="Times New Roman" panose="02020603050405020304" pitchFamily="18" charset="0"/>
                          <a:ea typeface="SimSun" panose="02010600030101010101" pitchFamily="2" charset="-122"/>
                        </a:rPr>
                        <a:t>0,6632</a:t>
                      </a:r>
                      <a:endParaRPr lang="ru-RU" sz="1100">
                        <a:effectLst/>
                        <a:latin typeface="Times New Roman" panose="02020603050405020304" pitchFamily="18" charset="0"/>
                        <a:ea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08406209"/>
                  </a:ext>
                </a:extLst>
              </a:tr>
              <a:tr h="0">
                <a:tc rowSpan="4">
                  <a:txBody>
                    <a:bodyPr/>
                    <a:lstStyle/>
                    <a:p>
                      <a:pPr algn="ctr"/>
                      <a:r>
                        <a:rPr lang="en-US" sz="1100">
                          <a:solidFill>
                            <a:srgbClr val="000000"/>
                          </a:solidFill>
                          <a:effectLst/>
                          <a:latin typeface="Times New Roman" panose="02020603050405020304" pitchFamily="18" charset="0"/>
                          <a:ea typeface="Times New Roman" panose="02020603050405020304" pitchFamily="18" charset="0"/>
                        </a:rPr>
                        <a:t>testing</a:t>
                      </a:r>
                      <a:endParaRPr lang="ru-RU" sz="110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100">
                          <a:solidFill>
                            <a:srgbClr val="000000"/>
                          </a:solidFill>
                          <a:effectLst/>
                          <a:latin typeface="Times New Roman" panose="02020603050405020304" pitchFamily="18" charset="0"/>
                          <a:ea typeface="Times New Roman" panose="02020603050405020304" pitchFamily="18" charset="0"/>
                        </a:rPr>
                        <a:t>5</a:t>
                      </a:r>
                      <a:endParaRPr lang="ru-RU" sz="110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100">
                          <a:effectLst/>
                          <a:latin typeface="Times New Roman" panose="02020603050405020304" pitchFamily="18" charset="0"/>
                          <a:ea typeface="SimSun" panose="02010600030101010101" pitchFamily="2" charset="-122"/>
                        </a:rPr>
                        <a:t>0,2039</a:t>
                      </a:r>
                      <a:endParaRPr lang="ru-RU" sz="1100">
                        <a:effectLst/>
                        <a:latin typeface="Times New Roman" panose="02020603050405020304" pitchFamily="18" charset="0"/>
                        <a:ea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100" dirty="0">
                          <a:effectLst/>
                          <a:latin typeface="Times New Roman" panose="02020603050405020304" pitchFamily="18" charset="0"/>
                          <a:ea typeface="SimSun" panose="02010600030101010101" pitchFamily="2" charset="-122"/>
                        </a:rPr>
                        <a:t>0,4000</a:t>
                      </a:r>
                      <a:endParaRPr lang="ru-RU" sz="1100" dirty="0">
                        <a:effectLst/>
                        <a:latin typeface="Times New Roman" panose="02020603050405020304" pitchFamily="18" charset="0"/>
                        <a:ea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100" dirty="0">
                          <a:effectLst/>
                          <a:latin typeface="Times New Roman" panose="02020603050405020304" pitchFamily="18" charset="0"/>
                          <a:ea typeface="SimSun" panose="02010600030101010101" pitchFamily="2" charset="-122"/>
                        </a:rPr>
                        <a:t>0,2328</a:t>
                      </a:r>
                      <a:endParaRPr lang="ru-RU" sz="1100" dirty="0">
                        <a:effectLst/>
                        <a:latin typeface="Times New Roman" panose="02020603050405020304" pitchFamily="18" charset="0"/>
                        <a:ea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100">
                          <a:effectLst/>
                          <a:latin typeface="Times New Roman" panose="02020603050405020304" pitchFamily="18" charset="0"/>
                          <a:ea typeface="SimSun" panose="02010600030101010101" pitchFamily="2" charset="-122"/>
                        </a:rPr>
                        <a:t>0,3873</a:t>
                      </a:r>
                      <a:endParaRPr lang="ru-RU" sz="1100">
                        <a:effectLst/>
                        <a:latin typeface="Times New Roman" panose="02020603050405020304" pitchFamily="18" charset="0"/>
                        <a:ea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100">
                          <a:effectLst/>
                          <a:latin typeface="Times New Roman" panose="02020603050405020304" pitchFamily="18" charset="0"/>
                          <a:ea typeface="SimSun" panose="02010600030101010101" pitchFamily="2" charset="-122"/>
                        </a:rPr>
                        <a:t>0,5812</a:t>
                      </a:r>
                      <a:endParaRPr lang="ru-RU" sz="1100">
                        <a:effectLst/>
                        <a:latin typeface="Times New Roman" panose="02020603050405020304" pitchFamily="18" charset="0"/>
                        <a:ea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913736069"/>
                  </a:ext>
                </a:extLst>
              </a:tr>
              <a:tr h="0">
                <a:tc vMerge="1">
                  <a:txBody>
                    <a:bodyPr/>
                    <a:lstStyle/>
                    <a:p>
                      <a:endParaRPr lang="ru-RU"/>
                    </a:p>
                  </a:txBody>
                  <a:tcPr/>
                </a:tc>
                <a:tc>
                  <a:txBody>
                    <a:bodyPr/>
                    <a:lstStyle/>
                    <a:p>
                      <a:pPr algn="ctr"/>
                      <a:r>
                        <a:rPr lang="en-US" sz="1100">
                          <a:solidFill>
                            <a:srgbClr val="000000"/>
                          </a:solidFill>
                          <a:effectLst/>
                          <a:latin typeface="Times New Roman" panose="02020603050405020304" pitchFamily="18" charset="0"/>
                          <a:ea typeface="Times New Roman" panose="02020603050405020304" pitchFamily="18" charset="0"/>
                        </a:rPr>
                        <a:t>10</a:t>
                      </a:r>
                      <a:endParaRPr lang="ru-RU" sz="110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100">
                          <a:effectLst/>
                          <a:latin typeface="Times New Roman" panose="02020603050405020304" pitchFamily="18" charset="0"/>
                          <a:ea typeface="SimSun" panose="02010600030101010101" pitchFamily="2" charset="-122"/>
                        </a:rPr>
                        <a:t>0,2039</a:t>
                      </a:r>
                      <a:endParaRPr lang="ru-RU" sz="1100">
                        <a:effectLst/>
                        <a:latin typeface="Times New Roman" panose="02020603050405020304" pitchFamily="18" charset="0"/>
                        <a:ea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100">
                          <a:effectLst/>
                          <a:latin typeface="Times New Roman" panose="02020603050405020304" pitchFamily="18" charset="0"/>
                          <a:ea typeface="SimSun" panose="02010600030101010101" pitchFamily="2" charset="-122"/>
                        </a:rPr>
                        <a:t>0,3107</a:t>
                      </a:r>
                      <a:endParaRPr lang="ru-RU" sz="1100">
                        <a:effectLst/>
                        <a:latin typeface="Times New Roman" panose="02020603050405020304" pitchFamily="18" charset="0"/>
                        <a:ea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100" dirty="0">
                          <a:effectLst/>
                          <a:latin typeface="Times New Roman" panose="02020603050405020304" pitchFamily="18" charset="0"/>
                          <a:ea typeface="SimSun" panose="02010600030101010101" pitchFamily="2" charset="-122"/>
                        </a:rPr>
                        <a:t>0,3065</a:t>
                      </a:r>
                      <a:endParaRPr lang="ru-RU" sz="1100" dirty="0">
                        <a:effectLst/>
                        <a:latin typeface="Times New Roman" panose="02020603050405020304" pitchFamily="18" charset="0"/>
                        <a:ea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100" dirty="0">
                          <a:effectLst/>
                          <a:latin typeface="Times New Roman" panose="02020603050405020304" pitchFamily="18" charset="0"/>
                          <a:ea typeface="SimSun" panose="02010600030101010101" pitchFamily="2" charset="-122"/>
                        </a:rPr>
                        <a:t>0,3446</a:t>
                      </a:r>
                      <a:endParaRPr lang="ru-RU" sz="1100" dirty="0">
                        <a:effectLst/>
                        <a:latin typeface="Times New Roman" panose="02020603050405020304" pitchFamily="18" charset="0"/>
                        <a:ea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100" dirty="0">
                          <a:effectLst/>
                          <a:latin typeface="Times New Roman" panose="02020603050405020304" pitchFamily="18" charset="0"/>
                          <a:ea typeface="SimSun" panose="02010600030101010101" pitchFamily="2" charset="-122"/>
                        </a:rPr>
                        <a:t>0,6140</a:t>
                      </a:r>
                      <a:endParaRPr lang="ru-RU" sz="1100" dirty="0">
                        <a:effectLst/>
                        <a:latin typeface="Times New Roman" panose="02020603050405020304" pitchFamily="18" charset="0"/>
                        <a:ea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388588979"/>
                  </a:ext>
                </a:extLst>
              </a:tr>
              <a:tr h="0">
                <a:tc vMerge="1">
                  <a:txBody>
                    <a:bodyPr/>
                    <a:lstStyle/>
                    <a:p>
                      <a:endParaRPr lang="ru-RU"/>
                    </a:p>
                  </a:txBody>
                  <a:tcPr/>
                </a:tc>
                <a:tc>
                  <a:txBody>
                    <a:bodyPr/>
                    <a:lstStyle/>
                    <a:p>
                      <a:pPr algn="ctr"/>
                      <a:r>
                        <a:rPr lang="en-US" sz="1100">
                          <a:solidFill>
                            <a:srgbClr val="000000"/>
                          </a:solidFill>
                          <a:effectLst/>
                          <a:latin typeface="Times New Roman" panose="02020603050405020304" pitchFamily="18" charset="0"/>
                          <a:ea typeface="Times New Roman" panose="02020603050405020304" pitchFamily="18" charset="0"/>
                        </a:rPr>
                        <a:t>15</a:t>
                      </a:r>
                      <a:endParaRPr lang="ru-RU" sz="110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100">
                          <a:effectLst/>
                          <a:latin typeface="Times New Roman" panose="02020603050405020304" pitchFamily="18" charset="0"/>
                          <a:ea typeface="SimSun" panose="02010600030101010101" pitchFamily="2" charset="-122"/>
                        </a:rPr>
                        <a:t>0,2039</a:t>
                      </a:r>
                      <a:endParaRPr lang="ru-RU" sz="1100">
                        <a:effectLst/>
                        <a:latin typeface="Times New Roman" panose="02020603050405020304" pitchFamily="18" charset="0"/>
                        <a:ea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100">
                          <a:effectLst/>
                          <a:latin typeface="Times New Roman" panose="02020603050405020304" pitchFamily="18" charset="0"/>
                          <a:ea typeface="SimSun" panose="02010600030101010101" pitchFamily="2" charset="-122"/>
                        </a:rPr>
                        <a:t>0,2786</a:t>
                      </a:r>
                      <a:endParaRPr lang="ru-RU" sz="1100">
                        <a:effectLst/>
                        <a:latin typeface="Times New Roman" panose="02020603050405020304" pitchFamily="18" charset="0"/>
                        <a:ea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100">
                          <a:effectLst/>
                          <a:latin typeface="Times New Roman" panose="02020603050405020304" pitchFamily="18" charset="0"/>
                          <a:ea typeface="SimSun" panose="02010600030101010101" pitchFamily="2" charset="-122"/>
                        </a:rPr>
                        <a:t>0,3620</a:t>
                      </a:r>
                      <a:endParaRPr lang="ru-RU" sz="1100">
                        <a:effectLst/>
                        <a:latin typeface="Times New Roman" panose="02020603050405020304" pitchFamily="18" charset="0"/>
                        <a:ea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100">
                          <a:effectLst/>
                          <a:latin typeface="Times New Roman" panose="02020603050405020304" pitchFamily="18" charset="0"/>
                          <a:ea typeface="SimSun" panose="02010600030101010101" pitchFamily="2" charset="-122"/>
                        </a:rPr>
                        <a:t>0,3397</a:t>
                      </a:r>
                      <a:endParaRPr lang="ru-RU" sz="1100">
                        <a:effectLst/>
                        <a:latin typeface="Times New Roman" panose="02020603050405020304" pitchFamily="18" charset="0"/>
                        <a:ea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100" dirty="0">
                          <a:effectLst/>
                          <a:latin typeface="Times New Roman" panose="02020603050405020304" pitchFamily="18" charset="0"/>
                          <a:ea typeface="SimSun" panose="02010600030101010101" pitchFamily="2" charset="-122"/>
                        </a:rPr>
                        <a:t>0,6332</a:t>
                      </a:r>
                      <a:endParaRPr lang="ru-RU" sz="1100" dirty="0">
                        <a:effectLst/>
                        <a:latin typeface="Times New Roman" panose="02020603050405020304" pitchFamily="18" charset="0"/>
                        <a:ea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713863308"/>
                  </a:ext>
                </a:extLst>
              </a:tr>
              <a:tr h="0">
                <a:tc vMerge="1">
                  <a:txBody>
                    <a:bodyPr/>
                    <a:lstStyle/>
                    <a:p>
                      <a:endParaRPr lang="ru-RU"/>
                    </a:p>
                  </a:txBody>
                  <a:tcPr/>
                </a:tc>
                <a:tc>
                  <a:txBody>
                    <a:bodyPr/>
                    <a:lstStyle/>
                    <a:p>
                      <a:pPr algn="ctr"/>
                      <a:r>
                        <a:rPr lang="en-US" sz="1100">
                          <a:solidFill>
                            <a:srgbClr val="000000"/>
                          </a:solidFill>
                          <a:effectLst/>
                          <a:latin typeface="Times New Roman" panose="02020603050405020304" pitchFamily="18" charset="0"/>
                          <a:ea typeface="Times New Roman" panose="02020603050405020304" pitchFamily="18" charset="0"/>
                        </a:rPr>
                        <a:t>20</a:t>
                      </a:r>
                      <a:endParaRPr lang="ru-RU" sz="1100">
                        <a:effectLst/>
                        <a:latin typeface="Times New Roman" panose="02020603050405020304" pitchFamily="18" charset="0"/>
                        <a:ea typeface="SimSun" panose="02010600030101010101" pitchFamily="2" charset="-122"/>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100">
                          <a:effectLst/>
                          <a:latin typeface="Times New Roman" panose="02020603050405020304" pitchFamily="18" charset="0"/>
                          <a:ea typeface="SimSun" panose="02010600030101010101" pitchFamily="2" charset="-122"/>
                        </a:rPr>
                        <a:t>0,2039</a:t>
                      </a:r>
                      <a:endParaRPr lang="ru-RU" sz="1100">
                        <a:effectLst/>
                        <a:latin typeface="Times New Roman" panose="02020603050405020304" pitchFamily="18" charset="0"/>
                        <a:ea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100">
                          <a:effectLst/>
                          <a:latin typeface="Times New Roman" panose="02020603050405020304" pitchFamily="18" charset="0"/>
                          <a:ea typeface="SimSun" panose="02010600030101010101" pitchFamily="2" charset="-122"/>
                        </a:rPr>
                        <a:t>0,2661</a:t>
                      </a:r>
                      <a:endParaRPr lang="ru-RU" sz="1100">
                        <a:effectLst/>
                        <a:latin typeface="Times New Roman" panose="02020603050405020304" pitchFamily="18" charset="0"/>
                        <a:ea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100">
                          <a:effectLst/>
                          <a:latin typeface="Times New Roman" panose="02020603050405020304" pitchFamily="18" charset="0"/>
                          <a:ea typeface="SimSun" panose="02010600030101010101" pitchFamily="2" charset="-122"/>
                        </a:rPr>
                        <a:t>0,4198</a:t>
                      </a:r>
                      <a:endParaRPr lang="ru-RU" sz="1100">
                        <a:effectLst/>
                        <a:latin typeface="Times New Roman" panose="02020603050405020304" pitchFamily="18" charset="0"/>
                        <a:ea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100">
                          <a:effectLst/>
                          <a:latin typeface="Times New Roman" panose="02020603050405020304" pitchFamily="18" charset="0"/>
                          <a:ea typeface="SimSun" panose="02010600030101010101" pitchFamily="2" charset="-122"/>
                        </a:rPr>
                        <a:t>0,3400</a:t>
                      </a:r>
                      <a:endParaRPr lang="ru-RU" sz="1100">
                        <a:effectLst/>
                        <a:latin typeface="Times New Roman" panose="02020603050405020304" pitchFamily="18" charset="0"/>
                        <a:ea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ctr"/>
                      <a:r>
                        <a:rPr lang="en-US" sz="1100" dirty="0">
                          <a:effectLst/>
                          <a:latin typeface="Times New Roman" panose="02020603050405020304" pitchFamily="18" charset="0"/>
                          <a:ea typeface="SimSun" panose="02010600030101010101" pitchFamily="2" charset="-122"/>
                        </a:rPr>
                        <a:t>0,6523</a:t>
                      </a:r>
                      <a:endParaRPr lang="ru-RU" sz="1100" dirty="0">
                        <a:effectLst/>
                        <a:latin typeface="Times New Roman" panose="02020603050405020304" pitchFamily="18" charset="0"/>
                        <a:ea typeface="SimSun" panose="02010600030101010101" pitchFamily="2" charset="-122"/>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849501591"/>
                  </a:ext>
                </a:extLst>
              </a:tr>
            </a:tbl>
          </a:graphicData>
        </a:graphic>
      </p:graphicFrame>
      <p:sp>
        <p:nvSpPr>
          <p:cNvPr id="17" name="TextBox 16">
            <a:extLst>
              <a:ext uri="{FF2B5EF4-FFF2-40B4-BE49-F238E27FC236}">
                <a16:creationId xmlns:a16="http://schemas.microsoft.com/office/drawing/2014/main" id="{0BA465EE-00E8-46CA-891A-D667D8406A94}"/>
              </a:ext>
            </a:extLst>
          </p:cNvPr>
          <p:cNvSpPr txBox="1"/>
          <p:nvPr/>
        </p:nvSpPr>
        <p:spPr>
          <a:xfrm>
            <a:off x="4373878" y="1789416"/>
            <a:ext cx="7493000" cy="1200329"/>
          </a:xfrm>
          <a:prstGeom prst="rect">
            <a:avLst/>
          </a:prstGeom>
          <a:noFill/>
        </p:spPr>
        <p:txBody>
          <a:bodyPr wrap="square">
            <a:spAutoFit/>
          </a:bodyPr>
          <a:lstStyle/>
          <a:p>
            <a:r>
              <a:rPr lang="en-US" dirty="0"/>
              <a:t>The difference between the training and testing metrics of the recommendation model based on the </a:t>
            </a:r>
            <a:r>
              <a:rPr lang="en-US" dirty="0" err="1"/>
              <a:t>GraphSAGE</a:t>
            </a:r>
            <a:r>
              <a:rPr lang="en-US" dirty="0"/>
              <a:t> layer is small, which indicates that the generalization ability of the model is good. The main metrics have low scores, only NDCG shows an acceptable ranking result.</a:t>
            </a:r>
            <a:endParaRPr lang="ru-RU" dirty="0"/>
          </a:p>
        </p:txBody>
      </p:sp>
      <p:sp>
        <p:nvSpPr>
          <p:cNvPr id="19" name="TextBox 18">
            <a:extLst>
              <a:ext uri="{FF2B5EF4-FFF2-40B4-BE49-F238E27FC236}">
                <a16:creationId xmlns:a16="http://schemas.microsoft.com/office/drawing/2014/main" id="{1C115DB3-7E69-4CDA-9355-221216238EF6}"/>
              </a:ext>
            </a:extLst>
          </p:cNvPr>
          <p:cNvSpPr txBox="1"/>
          <p:nvPr/>
        </p:nvSpPr>
        <p:spPr>
          <a:xfrm>
            <a:off x="4373878" y="3337016"/>
            <a:ext cx="7493000" cy="923330"/>
          </a:xfrm>
          <a:prstGeom prst="rect">
            <a:avLst/>
          </a:prstGeom>
          <a:noFill/>
        </p:spPr>
        <p:txBody>
          <a:bodyPr wrap="square">
            <a:spAutoFit/>
          </a:bodyPr>
          <a:lstStyle/>
          <a:p>
            <a:r>
              <a:rPr lang="en-US" dirty="0"/>
              <a:t>The results based on the HGT layer demonstrate acceptable performance of the model with the HGT layer, especially for two ranking quality metrics </a:t>
            </a:r>
            <a:r>
              <a:rPr lang="en-US" dirty="0" err="1"/>
              <a:t>MAP@k</a:t>
            </a:r>
            <a:r>
              <a:rPr lang="en-US" dirty="0"/>
              <a:t> and </a:t>
            </a:r>
            <a:r>
              <a:rPr lang="en-US" dirty="0" err="1"/>
              <a:t>NDCG@k</a:t>
            </a:r>
            <a:r>
              <a:rPr lang="en-US" dirty="0"/>
              <a:t>. </a:t>
            </a:r>
            <a:endParaRPr lang="ru-RU" dirty="0"/>
          </a:p>
        </p:txBody>
      </p:sp>
      <p:sp>
        <p:nvSpPr>
          <p:cNvPr id="21" name="TextBox 20">
            <a:extLst>
              <a:ext uri="{FF2B5EF4-FFF2-40B4-BE49-F238E27FC236}">
                <a16:creationId xmlns:a16="http://schemas.microsoft.com/office/drawing/2014/main" id="{F3F12EDC-98DA-4449-80C8-802DCBD6AD07}"/>
              </a:ext>
            </a:extLst>
          </p:cNvPr>
          <p:cNvSpPr txBox="1"/>
          <p:nvPr/>
        </p:nvSpPr>
        <p:spPr>
          <a:xfrm>
            <a:off x="4290060" y="4686855"/>
            <a:ext cx="7493000" cy="646331"/>
          </a:xfrm>
          <a:prstGeom prst="rect">
            <a:avLst/>
          </a:prstGeom>
          <a:noFill/>
        </p:spPr>
        <p:txBody>
          <a:bodyPr wrap="square">
            <a:spAutoFit/>
          </a:bodyPr>
          <a:lstStyle/>
          <a:p>
            <a:r>
              <a:rPr lang="en-US" dirty="0"/>
              <a:t>HAN layer-based ranking model, </a:t>
            </a:r>
            <a:r>
              <a:rPr lang="en-US" dirty="0" err="1"/>
              <a:t>NDCG@k</a:t>
            </a:r>
            <a:r>
              <a:rPr lang="en-US" dirty="0"/>
              <a:t> shows a more stable behavior. Other metrics have low scores</a:t>
            </a:r>
            <a:endParaRPr lang="ru-RU" dirty="0"/>
          </a:p>
        </p:txBody>
      </p:sp>
    </p:spTree>
    <p:extLst>
      <p:ext uri="{BB962C8B-B14F-4D97-AF65-F5344CB8AC3E}">
        <p14:creationId xmlns:p14="http://schemas.microsoft.com/office/powerpoint/2010/main" val="3627786104"/>
      </p:ext>
    </p:extLst>
  </p:cSld>
  <p:clrMapOvr>
    <a:masterClrMapping/>
  </p:clrMapOvr>
</p:sld>
</file>

<file path=ppt/theme/theme1.xml><?xml version="1.0" encoding="utf-8"?>
<a:theme xmlns:a="http://schemas.openxmlformats.org/drawingml/2006/main" name="Office Teması">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1581</TotalTime>
  <Words>2293</Words>
  <Application>Microsoft Office PowerPoint</Application>
  <PresentationFormat>Широкоэкранный</PresentationFormat>
  <Paragraphs>385</Paragraphs>
  <Slides>14</Slides>
  <Notes>0</Notes>
  <HiddenSlides>0</HiddenSlides>
  <MMClips>0</MMClips>
  <ScaleCrop>false</ScaleCrop>
  <HeadingPairs>
    <vt:vector size="8" baseType="variant">
      <vt:variant>
        <vt:lpstr>Использованные шрифты</vt:lpstr>
      </vt:variant>
      <vt:variant>
        <vt:i4>5</vt:i4>
      </vt:variant>
      <vt:variant>
        <vt:lpstr>Тема</vt:lpstr>
      </vt:variant>
      <vt:variant>
        <vt:i4>1</vt:i4>
      </vt:variant>
      <vt:variant>
        <vt:lpstr>Внедренные серверы OLE</vt:lpstr>
      </vt:variant>
      <vt:variant>
        <vt:i4>1</vt:i4>
      </vt:variant>
      <vt:variant>
        <vt:lpstr>Заголовки слайдов</vt:lpstr>
      </vt:variant>
      <vt:variant>
        <vt:i4>14</vt:i4>
      </vt:variant>
    </vt:vector>
  </HeadingPairs>
  <TitlesOfParts>
    <vt:vector size="21" baseType="lpstr">
      <vt:lpstr>Arial</vt:lpstr>
      <vt:lpstr>Calibri</vt:lpstr>
      <vt:lpstr>Calibri Light</vt:lpstr>
      <vt:lpstr>Cambria Math</vt:lpstr>
      <vt:lpstr>Times New Roman</vt:lpstr>
      <vt:lpstr>Office Teması</vt:lpstr>
      <vt:lpstr>Лист Microsoft Excel</vt:lpstr>
      <vt:lpstr>UBMK’25</vt:lpstr>
      <vt:lpstr>Introduction</vt:lpstr>
      <vt:lpstr>Methodology</vt:lpstr>
      <vt:lpstr>Methodology - Dataset</vt:lpstr>
      <vt:lpstr>Models, Formulations and Techniques</vt:lpstr>
      <vt:lpstr>Models, Formulations and Techniques</vt:lpstr>
      <vt:lpstr>Models, Formulations and Techniques</vt:lpstr>
      <vt:lpstr>Experimental setting</vt:lpstr>
      <vt:lpstr>Results and Discussion</vt:lpstr>
      <vt:lpstr>TABLE X. COMPARISON OF LINK WEIGHT PREDICTION MODELS</vt:lpstr>
      <vt:lpstr>Conclusions and Future Research</vt:lpstr>
      <vt:lpstr>References</vt:lpstr>
      <vt:lpstr>Appendices</vt:lpstr>
      <vt:lpstr>Thank you for your attention</vt:lpstr>
    </vt:vector>
  </TitlesOfParts>
  <Company>T.C.Adalet Bakanlığı</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Sunusu</dc:title>
  <dc:creator>E.Tulay</dc:creator>
  <cp:lastModifiedBy>Professional</cp:lastModifiedBy>
  <cp:revision>129</cp:revision>
  <dcterms:created xsi:type="dcterms:W3CDTF">2024-08-13T08:13:29Z</dcterms:created>
  <dcterms:modified xsi:type="dcterms:W3CDTF">2025-09-01T18:29:39Z</dcterms:modified>
</cp:coreProperties>
</file>