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8CAB07-0E83-43A8-A49C-E24CA1C444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72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76444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08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83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65592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40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87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98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86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35242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27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1CBC0-A96E-4761-BE41-FDEB8E6E739C}"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95381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1CBC0-A96E-4761-BE41-FDEB8E6E739C}" type="datetimeFigureOut">
              <a:rPr lang="en-US" smtClean="0"/>
              <a:t>3/16/25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CAB07-0E83-43A8-A49C-E24CA1C444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3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1CBC0-A96E-4761-BE41-FDEB8E6E739C}" type="datetimeFigureOut">
              <a:rPr lang="en-US" smtClean="0"/>
              <a:t>3/16/25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27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1CBC0-A96E-4761-BE41-FDEB8E6E739C}" type="datetimeFigureOut">
              <a:rPr lang="en-US" smtClean="0"/>
              <a:t>3/16/25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20076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67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8025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1CBC0-A96E-4761-BE41-FDEB8E6E739C}" type="datetimeFigureOut">
              <a:rPr lang="en-US" smtClean="0"/>
              <a:t>3/16/25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CAB07-0E83-43A8-A49C-E24CA1C44424}" type="slidenum">
              <a:rPr lang="en-US" smtClean="0"/>
              <a:t>‹#›</a:t>
            </a:fld>
            <a:endParaRPr lang="en-US"/>
          </a:p>
        </p:txBody>
      </p:sp>
    </p:spTree>
    <p:extLst>
      <p:ext uri="{BB962C8B-B14F-4D97-AF65-F5344CB8AC3E}">
        <p14:creationId xmlns:p14="http://schemas.microsoft.com/office/powerpoint/2010/main" val="22487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ndex.php?title=Design-driven_development&amp;action=edit&amp;redlink=1"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Value-driven_design" TargetMode="External"/><Relationship Id="rId5" Type="http://schemas.openxmlformats.org/officeDocument/2006/relationships/hyperlink" Target="https://en.wikipedia.org/wiki/Test-driven_development" TargetMode="External"/><Relationship Id="rId4"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a:latin typeface="Algerian" panose="04020705040A02060702" pitchFamily="82" charset="0"/>
              </a:rPr>
              <a:t>Week</a:t>
            </a:r>
            <a:r>
              <a:rPr lang="tr-TR" sz="3500" dirty="0">
                <a:latin typeface="Algerian" panose="04020705040A02060702" pitchFamily="82" charset="0"/>
              </a:rPr>
              <a:t> 3</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7" y="3541218"/>
            <a:ext cx="6815670" cy="1812178"/>
          </a:xfrm>
        </p:spPr>
        <p:txBody>
          <a:bodyPr>
            <a:noAutofit/>
          </a:bodyPr>
          <a:lstStyle/>
          <a:p>
            <a:r>
              <a:rPr lang="tr-TR" sz="1600" dirty="0"/>
              <a:t>Java8 </a:t>
            </a:r>
            <a:r>
              <a:rPr lang="tr-TR" sz="1600" dirty="0" err="1"/>
              <a:t>new</a:t>
            </a:r>
            <a:r>
              <a:rPr lang="tr-TR" sz="1600" dirty="0"/>
              <a:t> </a:t>
            </a:r>
            <a:r>
              <a:rPr lang="tr-TR" sz="1600" dirty="0" err="1"/>
              <a:t>Features</a:t>
            </a:r>
            <a:endParaRPr lang="tr-TR" sz="1600" dirty="0"/>
          </a:p>
          <a:p>
            <a:r>
              <a:rPr lang="tr-TR" sz="1600" dirty="0" err="1"/>
              <a:t>RESTful</a:t>
            </a:r>
            <a:r>
              <a:rPr lang="tr-TR" sz="1600" dirty="0"/>
              <a:t> Services</a:t>
            </a:r>
          </a:p>
          <a:p>
            <a:r>
              <a:rPr lang="tr-TR" sz="1600" dirty="0"/>
              <a:t>SOAP &amp; HTTP</a:t>
            </a:r>
          </a:p>
          <a:p>
            <a:r>
              <a:rPr lang="tr-TR" sz="1600" dirty="0"/>
              <a:t>Software Development </a:t>
            </a:r>
            <a:r>
              <a:rPr lang="tr-TR" sz="1600" dirty="0" err="1"/>
              <a:t>Processes</a:t>
            </a:r>
            <a:r>
              <a:rPr lang="tr-TR" sz="1600" dirty="0"/>
              <a:t> – TDD</a:t>
            </a:r>
          </a:p>
        </p:txBody>
      </p:sp>
    </p:spTree>
    <p:extLst>
      <p:ext uri="{BB962C8B-B14F-4D97-AF65-F5344CB8AC3E}">
        <p14:creationId xmlns:p14="http://schemas.microsoft.com/office/powerpoint/2010/main" val="389686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Following are the important characteristics of a lambda expression</a:t>
            </a:r>
            <a:r>
              <a:rPr lang="tr-TR" dirty="0"/>
              <a:t>:</a:t>
            </a:r>
            <a:endParaRPr lang="en-US" dirty="0"/>
          </a:p>
          <a:p>
            <a:r>
              <a:rPr lang="en-US" b="1" dirty="0"/>
              <a:t>Optional type declaration</a:t>
            </a:r>
            <a:r>
              <a:rPr lang="en-US" dirty="0"/>
              <a:t> − No need to declare the type of a parameter. The compiler can inference the same from the value of the parameter.</a:t>
            </a:r>
          </a:p>
          <a:p>
            <a:r>
              <a:rPr lang="en-US" b="1" dirty="0"/>
              <a:t>Optional parenthesis around parameter</a:t>
            </a:r>
            <a:r>
              <a:rPr lang="en-US" dirty="0"/>
              <a:t> − No need to declare a single parameter in parenthesis. For multiple parameters, parentheses are required.</a:t>
            </a:r>
          </a:p>
          <a:p>
            <a:r>
              <a:rPr lang="en-US" b="1" dirty="0"/>
              <a:t>Optional curly braces</a:t>
            </a:r>
            <a:r>
              <a:rPr lang="en-US" dirty="0"/>
              <a:t> − No need to use curly braces in expression body if the body contains a single statement.</a:t>
            </a:r>
          </a:p>
          <a:p>
            <a:r>
              <a:rPr lang="en-US" b="1" dirty="0"/>
              <a:t>Optional return keyword</a:t>
            </a:r>
            <a:r>
              <a:rPr lang="en-US" dirty="0"/>
              <a:t> − The compiler automatically returns the value if the body has a single expression to return the value. Curly braces are required to indicate that expression returns a value.</a:t>
            </a:r>
          </a:p>
          <a:p>
            <a:endParaRPr lang="en-US" dirty="0"/>
          </a:p>
        </p:txBody>
      </p:sp>
    </p:spTree>
    <p:extLst>
      <p:ext uri="{BB962C8B-B14F-4D97-AF65-F5344CB8AC3E}">
        <p14:creationId xmlns:p14="http://schemas.microsoft.com/office/powerpoint/2010/main" val="97958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Java </a:t>
            </a:r>
            <a:r>
              <a:rPr lang="en-US" b="1" dirty="0"/>
              <a:t>lambda expressions</a:t>
            </a:r>
            <a:r>
              <a:rPr lang="en-US" dirty="0"/>
              <a:t> are </a:t>
            </a:r>
            <a:r>
              <a:rPr lang="en-US" b="1" dirty="0"/>
              <a:t>Java's first step</a:t>
            </a:r>
            <a:r>
              <a:rPr lang="en-US" dirty="0"/>
              <a:t> into functional programming. A Java lambda expression is thus a function which can be created </a:t>
            </a:r>
            <a:r>
              <a:rPr lang="en-US" b="1" dirty="0"/>
              <a:t>without belonging to any class</a:t>
            </a:r>
            <a:r>
              <a:rPr lang="en-US" dirty="0"/>
              <a:t>. A Java lambda expression can be passed around as if it was an object and executed on demand.</a:t>
            </a:r>
          </a:p>
          <a:p>
            <a:r>
              <a:rPr lang="en-US" dirty="0"/>
              <a:t>Java lambda expressions are commonly used to implement simple event listeners / callbacks, or in functional programming with the </a:t>
            </a:r>
            <a:r>
              <a:rPr lang="en-US" b="1" dirty="0"/>
              <a:t>Java Streams API</a:t>
            </a:r>
            <a:r>
              <a:rPr lang="en-US" dirty="0"/>
              <a:t>. Java Lambda Expressions are also often used in </a:t>
            </a:r>
            <a:r>
              <a:rPr lang="en-US" b="1" dirty="0"/>
              <a:t>functional programming in Java</a:t>
            </a:r>
            <a:r>
              <a:rPr lang="en-US" dirty="0"/>
              <a:t>.</a:t>
            </a:r>
            <a:endParaRPr lang="tr-TR" dirty="0"/>
          </a:p>
          <a:p>
            <a:pPr marL="0" indent="0">
              <a:buNone/>
            </a:pPr>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a:p>
            <a:endParaRPr lang="en-US" dirty="0"/>
          </a:p>
        </p:txBody>
      </p:sp>
    </p:spTree>
    <p:extLst>
      <p:ext uri="{BB962C8B-B14F-4D97-AF65-F5344CB8AC3E}">
        <p14:creationId xmlns:p14="http://schemas.microsoft.com/office/powerpoint/2010/main" val="21795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Optional Class</a:t>
            </a:r>
          </a:p>
        </p:txBody>
      </p:sp>
      <p:sp>
        <p:nvSpPr>
          <p:cNvPr id="3" name="Content Placeholder 2"/>
          <p:cNvSpPr>
            <a:spLocks noGrp="1"/>
          </p:cNvSpPr>
          <p:nvPr>
            <p:ph idx="1"/>
          </p:nvPr>
        </p:nvSpPr>
        <p:spPr/>
        <p:txBody>
          <a:bodyPr/>
          <a:lstStyle/>
          <a:p>
            <a:r>
              <a:rPr lang="en-US" dirty="0"/>
              <a:t>Java introduced a new class Optional in </a:t>
            </a:r>
            <a:r>
              <a:rPr lang="en-US" b="1" dirty="0"/>
              <a:t>jdk8</a:t>
            </a:r>
            <a:r>
              <a:rPr lang="en-US" dirty="0"/>
              <a:t>. It is a public final class and used to deal with </a:t>
            </a:r>
            <a:r>
              <a:rPr lang="en-US" b="1" dirty="0" err="1"/>
              <a:t>NullPointerException</a:t>
            </a:r>
            <a:r>
              <a:rPr lang="en-US" dirty="0"/>
              <a:t> in Java application. You must import </a:t>
            </a:r>
            <a:r>
              <a:rPr lang="en-US" dirty="0" err="1"/>
              <a:t>java.util</a:t>
            </a:r>
            <a:r>
              <a:rPr lang="en-US" dirty="0"/>
              <a:t> package to use this class. It provides methods which are used to check the presence of value for particular variable.</a:t>
            </a:r>
            <a:endParaRPr lang="tr-TR" dirty="0"/>
          </a:p>
          <a:p>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253881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a:t>
            </a:r>
            <a:r>
              <a:rPr lang="en-US" sz="3500" dirty="0" err="1">
                <a:latin typeface="Algerian" panose="04020705040A02060702" pitchFamily="82" charset="0"/>
              </a:rPr>
              <a:t>StringJoiner</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added a new final class </a:t>
            </a:r>
            <a:r>
              <a:rPr lang="en-US" dirty="0" err="1"/>
              <a:t>StringJoiner</a:t>
            </a:r>
            <a:r>
              <a:rPr lang="en-US" dirty="0"/>
              <a:t> in </a:t>
            </a:r>
            <a:r>
              <a:rPr lang="en-US" b="1" dirty="0" err="1"/>
              <a:t>java.util</a:t>
            </a:r>
            <a:r>
              <a:rPr lang="en-US" dirty="0"/>
              <a:t> package. It is used to construct a sequence of characters separated by a delimiter. Now, you can create string by passing delimiters like </a:t>
            </a:r>
            <a:r>
              <a:rPr lang="en-US" b="1" dirty="0"/>
              <a:t>comma(,), hyphen(-) </a:t>
            </a:r>
            <a:r>
              <a:rPr lang="en-US" dirty="0"/>
              <a:t>etc. You can also pass </a:t>
            </a:r>
            <a:r>
              <a:rPr lang="en-US" b="1" dirty="0"/>
              <a:t>prefix and suffix </a:t>
            </a:r>
            <a:r>
              <a:rPr lang="en-US" dirty="0"/>
              <a:t>to the char sequence.</a:t>
            </a:r>
            <a:endParaRPr lang="tr-TR" dirty="0"/>
          </a:p>
          <a:p>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165401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Streams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6" cy="3732414"/>
          </a:xfrm>
        </p:spPr>
        <p:txBody>
          <a:bodyPr>
            <a:normAutofit fontScale="70000" lnSpcReduction="20000"/>
          </a:bodyPr>
          <a:lstStyle/>
          <a:p>
            <a:pPr marL="0" indent="0">
              <a:buNone/>
            </a:pPr>
            <a:r>
              <a:rPr lang="tr-TR" dirty="0"/>
              <a:t>    </a:t>
            </a:r>
            <a:r>
              <a:rPr lang="en-US" dirty="0"/>
              <a:t>Java provides a new additional package in Java 8 called </a:t>
            </a:r>
            <a:r>
              <a:rPr lang="en-US" dirty="0" err="1"/>
              <a:t>java.util.stream</a:t>
            </a:r>
            <a:r>
              <a:rPr lang="en-US" dirty="0"/>
              <a:t>. This package consists of classes, interfaces and </a:t>
            </a:r>
            <a:r>
              <a:rPr lang="en-US" dirty="0" err="1"/>
              <a:t>enum</a:t>
            </a:r>
            <a:r>
              <a:rPr lang="en-US" dirty="0"/>
              <a:t> to allows functional-style operations on the elements. You can use stream by importing </a:t>
            </a:r>
            <a:r>
              <a:rPr lang="en-US" b="1" dirty="0" err="1"/>
              <a:t>java.util.stream</a:t>
            </a:r>
            <a:r>
              <a:rPr lang="en-US" dirty="0"/>
              <a:t> package.</a:t>
            </a:r>
            <a:endParaRPr lang="tr-TR" dirty="0"/>
          </a:p>
          <a:p>
            <a:pPr marL="0" indent="0">
              <a:buNone/>
            </a:pPr>
            <a:r>
              <a:rPr lang="en-US" dirty="0"/>
              <a:t>Stream provides following features:</a:t>
            </a:r>
          </a:p>
          <a:p>
            <a:r>
              <a:rPr lang="en-US" dirty="0"/>
              <a:t>Stream does not store elements. It simply conveys elements from a source such as a data structure, an array, or an I/O channel, through a pipeline of computational operations.</a:t>
            </a:r>
          </a:p>
          <a:p>
            <a:r>
              <a:rPr lang="en-US"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Like an Iterator, a new stream must be generated to revisit the same elements of the source.</a:t>
            </a:r>
            <a:endParaRPr lang="tr-TR" dirty="0"/>
          </a:p>
          <a:p>
            <a:pPr marL="0" indent="0">
              <a:buNone/>
            </a:pPr>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305823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 REST architecture</a:t>
            </a:r>
          </a:p>
        </p:txBody>
      </p:sp>
      <p:sp>
        <p:nvSpPr>
          <p:cNvPr id="3" name="Content Placeholder 2"/>
          <p:cNvSpPr>
            <a:spLocks noGrp="1"/>
          </p:cNvSpPr>
          <p:nvPr>
            <p:ph idx="1"/>
          </p:nvPr>
        </p:nvSpPr>
        <p:spPr>
          <a:xfrm>
            <a:off x="1295401" y="2468879"/>
            <a:ext cx="9694024" cy="3757353"/>
          </a:xfrm>
        </p:spPr>
        <p:txBody>
          <a:bodyPr>
            <a:noAutofit/>
          </a:bodyPr>
          <a:lstStyle/>
          <a:p>
            <a:r>
              <a:rPr lang="en-US" sz="1550" dirty="0"/>
              <a:t>REST stands for </a:t>
            </a:r>
            <a:r>
              <a:rPr lang="en-US" sz="1550" b="1" dirty="0" err="1"/>
              <a:t>RE</a:t>
            </a:r>
            <a:r>
              <a:rPr lang="en-US" sz="1550" dirty="0" err="1"/>
              <a:t>presentational</a:t>
            </a:r>
            <a:r>
              <a:rPr lang="en-US" sz="1550" dirty="0"/>
              <a:t> </a:t>
            </a:r>
            <a:r>
              <a:rPr lang="en-US" sz="1550" b="1" dirty="0"/>
              <a:t>S</a:t>
            </a:r>
            <a:r>
              <a:rPr lang="en-US" sz="1550" dirty="0"/>
              <a:t>tate </a:t>
            </a:r>
            <a:r>
              <a:rPr lang="en-US" sz="1550" b="1" dirty="0"/>
              <a:t>T</a:t>
            </a:r>
            <a:r>
              <a:rPr lang="en-US" sz="1550" dirty="0"/>
              <a:t>ransfer. REST is web standards based architecture and uses HTTP Protocol. It revolves around resource where every component is a resource and a resource is accessed by a common interface using HTTP standard methods. REST was first introduced by Roy Fielding in 2000.</a:t>
            </a:r>
          </a:p>
          <a:p>
            <a:r>
              <a:rPr lang="en-US" sz="1550" dirty="0"/>
              <a:t>In REST architecture, a REST Server simply provides access to resources and REST client accesses and modifies the resources. Here each resource is identified by URIs/ global IDs. REST uses various representation to represent a resource like text, JSON, XML. JSON is the most popular one.</a:t>
            </a:r>
          </a:p>
          <a:p>
            <a:pPr marL="0" indent="0">
              <a:buNone/>
            </a:pPr>
            <a:r>
              <a:rPr lang="en-US" sz="1550" b="1" u="sng" dirty="0"/>
              <a:t>HTTP methods</a:t>
            </a:r>
          </a:p>
          <a:p>
            <a:pPr marL="0" indent="0">
              <a:buNone/>
            </a:pPr>
            <a:r>
              <a:rPr lang="en-US" sz="1550" dirty="0"/>
              <a:t>Following four HTTP methods are commonly used in REST based architecture</a:t>
            </a:r>
            <a:r>
              <a:rPr lang="tr-TR" sz="1550" dirty="0"/>
              <a:t> :</a:t>
            </a:r>
            <a:endParaRPr lang="en-US" sz="1550" dirty="0"/>
          </a:p>
          <a:p>
            <a:r>
              <a:rPr lang="en-US" sz="1550" b="1" dirty="0"/>
              <a:t>GET</a:t>
            </a:r>
            <a:r>
              <a:rPr lang="en-US" sz="1550" dirty="0"/>
              <a:t> − Provides a read only access to a resource.</a:t>
            </a:r>
          </a:p>
          <a:p>
            <a:r>
              <a:rPr lang="en-US" sz="1550" b="1" dirty="0"/>
              <a:t>POST</a:t>
            </a:r>
            <a:r>
              <a:rPr lang="en-US" sz="1550" dirty="0"/>
              <a:t> − Used to create a new resource.</a:t>
            </a:r>
          </a:p>
          <a:p>
            <a:r>
              <a:rPr lang="en-US" sz="1550" b="1" dirty="0"/>
              <a:t>DELETE</a:t>
            </a:r>
            <a:r>
              <a:rPr lang="en-US" sz="1550" dirty="0"/>
              <a:t> − Used to remove a resource.</a:t>
            </a:r>
          </a:p>
          <a:p>
            <a:r>
              <a:rPr lang="en-US" sz="1550" b="1" dirty="0"/>
              <a:t>PUT</a:t>
            </a:r>
            <a:r>
              <a:rPr lang="en-US" sz="1550" dirty="0"/>
              <a:t> − Used to update a existing resource or create a new resource.</a:t>
            </a:r>
          </a:p>
        </p:txBody>
      </p:sp>
    </p:spTree>
    <p:extLst>
      <p:ext uri="{BB962C8B-B14F-4D97-AF65-F5344CB8AC3E}">
        <p14:creationId xmlns:p14="http://schemas.microsoft.com/office/powerpoint/2010/main" val="2320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Resources</a:t>
            </a:r>
          </a:p>
        </p:txBody>
      </p:sp>
      <p:sp>
        <p:nvSpPr>
          <p:cNvPr id="3" name="Content Placeholder 2"/>
          <p:cNvSpPr>
            <a:spLocks noGrp="1"/>
          </p:cNvSpPr>
          <p:nvPr>
            <p:ph idx="1"/>
          </p:nvPr>
        </p:nvSpPr>
        <p:spPr>
          <a:xfrm>
            <a:off x="1295401" y="2556931"/>
            <a:ext cx="9601196" cy="3507549"/>
          </a:xfrm>
        </p:spPr>
        <p:txBody>
          <a:bodyPr>
            <a:normAutofit fontScale="55000" lnSpcReduction="20000"/>
          </a:bodyPr>
          <a:lstStyle/>
          <a:p>
            <a:r>
              <a:rPr lang="en-US" dirty="0"/>
              <a:t>REST architecture treats every content as a </a:t>
            </a:r>
            <a:r>
              <a:rPr lang="en-US" b="1" dirty="0"/>
              <a:t>resource</a:t>
            </a:r>
            <a:r>
              <a:rPr lang="en-US" dirty="0"/>
              <a:t>. These resources can be Text Files, Html Pages, Images, Videos or Dynamic Business Data. REST Server simply provides access to resources and REST client accesses and modifies the resources. Here each resource is identified by URIs/ Global IDs. REST uses various representations to represent a resource where Text, JSON, XML. The most popular representations of resources are XML and JSON.</a:t>
            </a:r>
            <a:endParaRPr lang="tr-TR" dirty="0"/>
          </a:p>
          <a:p>
            <a:pPr marL="0" indent="0">
              <a:buNone/>
            </a:pPr>
            <a:r>
              <a:rPr lang="tr-TR" dirty="0" err="1"/>
              <a:t>For</a:t>
            </a:r>
            <a:r>
              <a:rPr lang="tr-TR" dirty="0"/>
              <a:t> </a:t>
            </a:r>
            <a:r>
              <a:rPr lang="tr-TR" dirty="0" err="1"/>
              <a:t>Example</a:t>
            </a:r>
            <a:r>
              <a:rPr lang="tr-TR" dirty="0"/>
              <a:t>, </a:t>
            </a:r>
            <a:r>
              <a:rPr lang="en-US" dirty="0"/>
              <a:t>a user is a resource which is represented using the following XML format</a:t>
            </a:r>
            <a:r>
              <a:rPr lang="tr-TR" dirty="0"/>
              <a:t>:</a:t>
            </a:r>
          </a:p>
          <a:p>
            <a:pPr marL="0" indent="0">
              <a:buNone/>
            </a:pPr>
            <a:endParaRPr lang="tr-TR" b="1" dirty="0"/>
          </a:p>
          <a:p>
            <a:pPr marL="0" indent="0">
              <a:buNone/>
            </a:pPr>
            <a:endParaRPr lang="tr-TR" b="1" dirty="0"/>
          </a:p>
          <a:p>
            <a:pPr marL="0" indent="0">
              <a:buNone/>
            </a:pPr>
            <a:endParaRPr lang="tr-TR" b="1" dirty="0"/>
          </a:p>
          <a:p>
            <a:pPr marL="0" indent="0">
              <a:buNone/>
            </a:pPr>
            <a:endParaRPr lang="tr-TR" dirty="0"/>
          </a:p>
          <a:p>
            <a:pPr marL="0" indent="0">
              <a:buNone/>
            </a:pPr>
            <a:r>
              <a:rPr lang="tr-TR" dirty="0"/>
              <a:t>As JSON format:</a:t>
            </a:r>
          </a:p>
          <a:p>
            <a:pPr marL="0" indent="0">
              <a:buNone/>
            </a:pPr>
            <a:endParaRPr lang="tr-TR" dirty="0"/>
          </a:p>
          <a:p>
            <a:pPr marL="0" indent="0">
              <a:buNone/>
            </a:pPr>
            <a:endParaRPr lang="tr-TR" dirty="0"/>
          </a:p>
          <a:p>
            <a:pPr marL="0" indent="0">
              <a:buNone/>
            </a:pPr>
            <a:r>
              <a:rPr lang="tr-TR" dirty="0"/>
              <a:t>a</a:t>
            </a:r>
          </a:p>
        </p:txBody>
      </p:sp>
      <p:pic>
        <p:nvPicPr>
          <p:cNvPr id="11" name="Picture 10"/>
          <p:cNvPicPr>
            <a:picLocks noChangeAspect="1"/>
          </p:cNvPicPr>
          <p:nvPr/>
        </p:nvPicPr>
        <p:blipFill>
          <a:blip r:embed="rId2"/>
          <a:stretch>
            <a:fillRect/>
          </a:stretch>
        </p:blipFill>
        <p:spPr>
          <a:xfrm>
            <a:off x="1385094" y="3532909"/>
            <a:ext cx="3245875" cy="1170864"/>
          </a:xfrm>
          <a:prstGeom prst="rect">
            <a:avLst/>
          </a:prstGeom>
        </p:spPr>
      </p:pic>
      <p:pic>
        <p:nvPicPr>
          <p:cNvPr id="12" name="Picture 11"/>
          <p:cNvPicPr>
            <a:picLocks noChangeAspect="1"/>
          </p:cNvPicPr>
          <p:nvPr/>
        </p:nvPicPr>
        <p:blipFill>
          <a:blip r:embed="rId3"/>
          <a:stretch>
            <a:fillRect/>
          </a:stretch>
        </p:blipFill>
        <p:spPr>
          <a:xfrm>
            <a:off x="1385094" y="4883381"/>
            <a:ext cx="2943225" cy="1181100"/>
          </a:xfrm>
          <a:prstGeom prst="rect">
            <a:avLst/>
          </a:prstGeom>
        </p:spPr>
      </p:pic>
    </p:spTree>
    <p:extLst>
      <p:ext uri="{BB962C8B-B14F-4D97-AF65-F5344CB8AC3E}">
        <p14:creationId xmlns:p14="http://schemas.microsoft.com/office/powerpoint/2010/main" val="249654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SOAP</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tr-TR" dirty="0"/>
              <a:t>    </a:t>
            </a:r>
            <a:r>
              <a:rPr lang="en-US" dirty="0"/>
              <a:t>SOAP is an acronym for </a:t>
            </a:r>
            <a:r>
              <a:rPr lang="en-US" b="1" dirty="0"/>
              <a:t>Simple Object Access Protocol</a:t>
            </a:r>
            <a:r>
              <a:rPr lang="en-US" dirty="0"/>
              <a:t>. It is an </a:t>
            </a:r>
            <a:r>
              <a:rPr lang="en-US" b="1" i="1" dirty="0"/>
              <a:t>XML-based</a:t>
            </a:r>
            <a:r>
              <a:rPr lang="en-US" dirty="0"/>
              <a:t> messaging protocol for exchanging information among computers. SOAP is an application of the XML specification.</a:t>
            </a:r>
            <a:endParaRPr lang="tr-TR" dirty="0"/>
          </a:p>
          <a:p>
            <a:pPr marL="0" indent="0">
              <a:buNone/>
            </a:pPr>
            <a:endParaRPr lang="tr-TR" dirty="0"/>
          </a:p>
          <a:p>
            <a:r>
              <a:rPr lang="en-US" dirty="0"/>
              <a:t>SOAP is a communication protocol designed to communicate via Internet.</a:t>
            </a:r>
          </a:p>
          <a:p>
            <a:r>
              <a:rPr lang="en-US" dirty="0"/>
              <a:t>SOAP can extend HTTP for XML messaging.</a:t>
            </a:r>
          </a:p>
          <a:p>
            <a:r>
              <a:rPr lang="en-US" dirty="0"/>
              <a:t>SOAP provides data transport for Web services.</a:t>
            </a:r>
          </a:p>
          <a:p>
            <a:r>
              <a:rPr lang="en-US" dirty="0"/>
              <a:t>SOAP can exchange complete documents or call a remote procedure.</a:t>
            </a:r>
          </a:p>
          <a:p>
            <a:r>
              <a:rPr lang="en-US" dirty="0"/>
              <a:t>SOAP can be used for broadcasting a message.</a:t>
            </a:r>
          </a:p>
          <a:p>
            <a:r>
              <a:rPr lang="en-US" dirty="0"/>
              <a:t>SOAP is platform- and language-independent.</a:t>
            </a:r>
          </a:p>
          <a:p>
            <a:r>
              <a:rPr lang="en-US" dirty="0"/>
              <a:t>SOAP is the XML way of defining what information is sent and how.</a:t>
            </a:r>
          </a:p>
        </p:txBody>
      </p:sp>
    </p:spTree>
    <p:extLst>
      <p:ext uri="{BB962C8B-B14F-4D97-AF65-F5344CB8AC3E}">
        <p14:creationId xmlns:p14="http://schemas.microsoft.com/office/powerpoint/2010/main" val="300148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338" y="606830"/>
            <a:ext cx="10332720" cy="1512916"/>
          </a:xfrm>
        </p:spPr>
        <p:txBody>
          <a:bodyPr>
            <a:normAutofit/>
          </a:bodyPr>
          <a:lstStyle/>
          <a:p>
            <a:r>
              <a:rPr lang="tr-TR" sz="3500" dirty="0">
                <a:latin typeface="Algerian" panose="04020705040A02060702" pitchFamily="82" charset="0"/>
              </a:rPr>
              <a:t>SOAP VS REST</a:t>
            </a:r>
            <a:br>
              <a:rPr lang="tr-TR" dirty="0">
                <a:latin typeface="Algerian" panose="04020705040A02060702" pitchFamily="82" charset="0"/>
              </a:rPr>
            </a:b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939338" y="1363287"/>
            <a:ext cx="10332720" cy="4862946"/>
          </a:xfrm>
          <a:prstGeom prst="rect">
            <a:avLst/>
          </a:prstGeom>
        </p:spPr>
      </p:pic>
    </p:spTree>
    <p:extLst>
      <p:ext uri="{BB962C8B-B14F-4D97-AF65-F5344CB8AC3E}">
        <p14:creationId xmlns:p14="http://schemas.microsoft.com/office/powerpoint/2010/main" val="248285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a:t>
            </a:r>
            <a:r>
              <a:rPr lang="tr-TR" sz="3500" dirty="0">
                <a:latin typeface="Algerian" panose="04020705040A02060702" pitchFamily="82" charset="0"/>
              </a:rPr>
              <a:t>EB SERVICES </a:t>
            </a:r>
            <a:r>
              <a:rPr lang="en-US" sz="3500" dirty="0">
                <a:latin typeface="Algerian" panose="04020705040A02060702" pitchFamily="82" charset="0"/>
              </a:rPr>
              <a:t>- Message</a:t>
            </a:r>
            <a:r>
              <a:rPr lang="tr-TR" sz="3500" dirty="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RESTful Web Services make use of HTTP protocols as a medium of communication between client and server. A client sends a message in form of a HTTP Request and the server responds in the form of an HTTP Response. This technique is termed as Messaging.</a:t>
            </a:r>
          </a:p>
        </p:txBody>
      </p:sp>
    </p:spTree>
    <p:extLst>
      <p:ext uri="{BB962C8B-B14F-4D97-AF65-F5344CB8AC3E}">
        <p14:creationId xmlns:p14="http://schemas.microsoft.com/office/powerpoint/2010/main" val="150408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a:latin typeface="Algerian" panose="04020705040A02060702" pitchFamily="82" charset="0"/>
              </a:rPr>
              <a:t>Java8</a:t>
            </a:r>
            <a:br>
              <a:rPr lang="tr-TR" sz="3500" dirty="0">
                <a:latin typeface="Algerian" panose="04020705040A02060702" pitchFamily="82" charset="0"/>
              </a:rPr>
            </a:br>
            <a:r>
              <a:rPr lang="tr-TR" sz="2500" dirty="0" err="1">
                <a:latin typeface="Algerian" panose="04020705040A02060702" pitchFamily="82" charset="0"/>
              </a:rPr>
              <a:t>new</a:t>
            </a:r>
            <a:r>
              <a:rPr lang="tr-TR" sz="2500" dirty="0">
                <a:latin typeface="Algerian" panose="04020705040A02060702" pitchFamily="82" charset="0"/>
              </a:rPr>
              <a:t> </a:t>
            </a:r>
            <a:r>
              <a:rPr lang="tr-TR" sz="2500" dirty="0" err="1">
                <a:latin typeface="Algerian" panose="04020705040A02060702" pitchFamily="82" charset="0"/>
              </a:rPr>
              <a:t>Features</a:t>
            </a:r>
            <a:endParaRPr lang="en-US" sz="2500" dirty="0">
              <a:latin typeface="Algerian" panose="04020705040A02060702" pitchFamily="82" charset="0"/>
            </a:endParaRPr>
          </a:p>
        </p:txBody>
      </p:sp>
      <p:sp>
        <p:nvSpPr>
          <p:cNvPr id="6" name="Content Placeholder 5"/>
          <p:cNvSpPr>
            <a:spLocks noGrp="1"/>
          </p:cNvSpPr>
          <p:nvPr>
            <p:ph idx="1"/>
          </p:nvPr>
        </p:nvSpPr>
        <p:spPr>
          <a:xfrm>
            <a:off x="1295401" y="2556931"/>
            <a:ext cx="9601196" cy="3586173"/>
          </a:xfrm>
        </p:spPr>
        <p:txBody>
          <a:bodyPr>
            <a:normAutofit fontScale="85000" lnSpcReduction="20000"/>
          </a:bodyPr>
          <a:lstStyle/>
          <a:p>
            <a:r>
              <a:rPr lang="en-US" b="1" dirty="0" err="1"/>
              <a:t>forEach</a:t>
            </a:r>
            <a:r>
              <a:rPr lang="en-US" b="1" dirty="0"/>
              <a:t>() </a:t>
            </a:r>
            <a:r>
              <a:rPr lang="en-US" dirty="0"/>
              <a:t>method in </a:t>
            </a:r>
            <a:r>
              <a:rPr lang="en-US" b="1" dirty="0" err="1"/>
              <a:t>Iterable</a:t>
            </a:r>
            <a:r>
              <a:rPr lang="en-US" dirty="0"/>
              <a:t> interface</a:t>
            </a:r>
          </a:p>
          <a:p>
            <a:r>
              <a:rPr lang="en-US" b="1" dirty="0"/>
              <a:t>default</a:t>
            </a:r>
            <a:r>
              <a:rPr lang="en-US" dirty="0"/>
              <a:t> and </a:t>
            </a:r>
            <a:r>
              <a:rPr lang="en-US" b="1" dirty="0"/>
              <a:t>static</a:t>
            </a:r>
            <a:r>
              <a:rPr lang="en-US" dirty="0"/>
              <a:t> </a:t>
            </a:r>
            <a:r>
              <a:rPr lang="en-US" b="1" dirty="0"/>
              <a:t>methods</a:t>
            </a:r>
            <a:r>
              <a:rPr lang="en-US" dirty="0"/>
              <a:t> in Interfaces</a:t>
            </a:r>
          </a:p>
          <a:p>
            <a:r>
              <a:rPr lang="en-US" b="1" dirty="0"/>
              <a:t>Functional</a:t>
            </a:r>
            <a:r>
              <a:rPr lang="en-US" dirty="0"/>
              <a:t> </a:t>
            </a:r>
            <a:r>
              <a:rPr lang="en-US" b="1" dirty="0"/>
              <a:t>Interfaces</a:t>
            </a:r>
            <a:r>
              <a:rPr lang="en-US" dirty="0"/>
              <a:t> and </a:t>
            </a:r>
            <a:r>
              <a:rPr lang="en-US" b="1" dirty="0"/>
              <a:t>Lambda Expressions</a:t>
            </a:r>
          </a:p>
          <a:p>
            <a:r>
              <a:rPr lang="en-US" dirty="0"/>
              <a:t>Java </a:t>
            </a:r>
            <a:r>
              <a:rPr lang="en-US" b="1" dirty="0"/>
              <a:t>Stream</a:t>
            </a:r>
            <a:r>
              <a:rPr lang="en-US" dirty="0"/>
              <a:t> API for Bulk Data Operations on Collections</a:t>
            </a:r>
            <a:endParaRPr lang="tr-TR" dirty="0"/>
          </a:p>
          <a:p>
            <a:r>
              <a:rPr lang="tr-TR" b="1" dirty="0" err="1"/>
              <a:t>Optional</a:t>
            </a:r>
            <a:r>
              <a:rPr lang="tr-TR" dirty="0"/>
              <a:t> Class </a:t>
            </a:r>
            <a:r>
              <a:rPr lang="tr-TR" dirty="0" err="1"/>
              <a:t>Usage</a:t>
            </a:r>
            <a:endParaRPr lang="en-US" dirty="0"/>
          </a:p>
          <a:p>
            <a:r>
              <a:rPr lang="en-US" dirty="0"/>
              <a:t>Java </a:t>
            </a:r>
            <a:r>
              <a:rPr lang="en-US" b="1" dirty="0"/>
              <a:t>Time API</a:t>
            </a:r>
          </a:p>
          <a:p>
            <a:r>
              <a:rPr lang="en-US" dirty="0"/>
              <a:t>Collection API improvements</a:t>
            </a:r>
          </a:p>
          <a:p>
            <a:r>
              <a:rPr lang="en-US" dirty="0"/>
              <a:t>Concurrency API improvements</a:t>
            </a:r>
          </a:p>
          <a:p>
            <a:r>
              <a:rPr lang="en-US" dirty="0"/>
              <a:t>Java IO improvements</a:t>
            </a:r>
          </a:p>
          <a:p>
            <a:endParaRPr lang="en-US" dirty="0"/>
          </a:p>
        </p:txBody>
      </p:sp>
    </p:spTree>
    <p:extLst>
      <p:ext uri="{BB962C8B-B14F-4D97-AF65-F5344CB8AC3E}">
        <p14:creationId xmlns:p14="http://schemas.microsoft.com/office/powerpoint/2010/main" val="2122844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a:t>
            </a:r>
            <a:r>
              <a:rPr lang="tr-TR" sz="3500" dirty="0" err="1">
                <a:latin typeface="Algerian" panose="04020705040A02060702" pitchFamily="82" charset="0"/>
              </a:rPr>
              <a:t>Request</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8510"/>
            <a:ext cx="9601194" cy="3225337"/>
          </a:xfrm>
        </p:spPr>
        <p:txBody>
          <a:bodyPr>
            <a:normAutofit fontScale="70000" lnSpcReduction="20000"/>
          </a:bodyPr>
          <a:lstStyle/>
          <a:p>
            <a:pPr marL="0" indent="0">
              <a:buNone/>
            </a:pPr>
            <a:r>
              <a:rPr lang="en-US" dirty="0"/>
              <a:t>HTTP Request has five major parts </a:t>
            </a:r>
            <a:r>
              <a:rPr lang="tr-TR" dirty="0"/>
              <a:t>:</a:t>
            </a:r>
            <a:endParaRPr lang="en-US" dirty="0"/>
          </a:p>
          <a:p>
            <a:r>
              <a:rPr lang="en-US" b="1" dirty="0"/>
              <a:t>Verb</a:t>
            </a:r>
            <a:r>
              <a:rPr lang="en-US" dirty="0"/>
              <a:t> − Indicates the HTTP methods such as GET, </a:t>
            </a:r>
            <a:endParaRPr lang="tr-TR" dirty="0"/>
          </a:p>
          <a:p>
            <a:pPr marL="0" indent="0">
              <a:buNone/>
            </a:pPr>
            <a:r>
              <a:rPr lang="tr-TR" dirty="0"/>
              <a:t>     </a:t>
            </a:r>
            <a:r>
              <a:rPr lang="en-US" dirty="0"/>
              <a:t>POST, DELETE, PUT, etc.</a:t>
            </a:r>
          </a:p>
          <a:p>
            <a:r>
              <a:rPr lang="en-US" b="1" dirty="0"/>
              <a:t>URI</a:t>
            </a:r>
            <a:r>
              <a:rPr lang="en-US" dirty="0"/>
              <a:t> − Uniform Resource Identifier (URI) to identify </a:t>
            </a:r>
            <a:endParaRPr lang="tr-TR" dirty="0"/>
          </a:p>
          <a:p>
            <a:pPr marL="0" indent="0">
              <a:buNone/>
            </a:pPr>
            <a:r>
              <a:rPr lang="tr-TR" dirty="0"/>
              <a:t>     </a:t>
            </a:r>
            <a:r>
              <a:rPr lang="en-US" dirty="0"/>
              <a:t>the resource on the server.</a:t>
            </a:r>
          </a:p>
          <a:p>
            <a:r>
              <a:rPr lang="en-US" b="1" dirty="0"/>
              <a:t>HTTP Version</a:t>
            </a:r>
            <a:r>
              <a:rPr lang="en-US" dirty="0"/>
              <a:t> − Indicates the HTTP version. For example, HTTP v1.1.</a:t>
            </a:r>
          </a:p>
          <a:p>
            <a:r>
              <a:rPr lang="en-US" b="1" dirty="0"/>
              <a:t>Request Header</a:t>
            </a:r>
            <a:r>
              <a:rPr lang="en-US" dirty="0"/>
              <a:t> − Contains metadata for the HTTP Request message as key-value pairs. For example, client (or browser) type, format supported by the client, format of the message body, cache settings, etc.</a:t>
            </a:r>
          </a:p>
          <a:p>
            <a:r>
              <a:rPr lang="en-US" b="1" dirty="0"/>
              <a:t>Request Body</a:t>
            </a:r>
            <a:r>
              <a:rPr lang="en-US" dirty="0"/>
              <a:t> − Message content or Resource representation.</a:t>
            </a:r>
          </a:p>
          <a:p>
            <a:endParaRPr lang="en-US" dirty="0"/>
          </a:p>
        </p:txBody>
      </p:sp>
      <p:pic>
        <p:nvPicPr>
          <p:cNvPr id="4" name="Picture 3"/>
          <p:cNvPicPr>
            <a:picLocks noChangeAspect="1"/>
          </p:cNvPicPr>
          <p:nvPr/>
        </p:nvPicPr>
        <p:blipFill>
          <a:blip r:embed="rId2"/>
          <a:stretch>
            <a:fillRect/>
          </a:stretch>
        </p:blipFill>
        <p:spPr>
          <a:xfrm>
            <a:off x="7823741" y="2556857"/>
            <a:ext cx="3225519" cy="1923703"/>
          </a:xfrm>
          <a:prstGeom prst="rect">
            <a:avLst/>
          </a:prstGeom>
        </p:spPr>
      </p:pic>
    </p:spTree>
    <p:extLst>
      <p:ext uri="{BB962C8B-B14F-4D97-AF65-F5344CB8AC3E}">
        <p14:creationId xmlns:p14="http://schemas.microsoft.com/office/powerpoint/2010/main" val="106180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RESPONSE</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5909"/>
            <a:ext cx="9601194" cy="3259959"/>
          </a:xfrm>
        </p:spPr>
        <p:txBody>
          <a:bodyPr>
            <a:normAutofit fontScale="85000" lnSpcReduction="20000"/>
          </a:bodyPr>
          <a:lstStyle/>
          <a:p>
            <a:r>
              <a:rPr lang="en-US" dirty="0"/>
              <a:t>An HTTP Response has four major parts −</a:t>
            </a:r>
          </a:p>
          <a:p>
            <a:r>
              <a:rPr lang="en-US" b="1" dirty="0"/>
              <a:t>Status/Response Code</a:t>
            </a:r>
            <a:r>
              <a:rPr lang="en-US" dirty="0"/>
              <a:t> − Indicates the Server status</a:t>
            </a:r>
            <a:endParaRPr lang="tr-TR" dirty="0"/>
          </a:p>
          <a:p>
            <a:pPr marL="0" indent="0">
              <a:buNone/>
            </a:pPr>
            <a:r>
              <a:rPr lang="tr-TR" dirty="0"/>
              <a:t>     </a:t>
            </a:r>
            <a:r>
              <a:rPr lang="en-US" dirty="0"/>
              <a:t>for the requested resource.</a:t>
            </a:r>
            <a:r>
              <a:rPr lang="tr-TR" dirty="0"/>
              <a:t> </a:t>
            </a:r>
            <a:r>
              <a:rPr lang="en-US" dirty="0"/>
              <a:t>For example,</a:t>
            </a:r>
            <a:endParaRPr lang="tr-TR" dirty="0"/>
          </a:p>
          <a:p>
            <a:pPr marL="0" indent="0">
              <a:buNone/>
            </a:pPr>
            <a:r>
              <a:rPr lang="tr-TR" dirty="0"/>
              <a:t>     </a:t>
            </a:r>
            <a:r>
              <a:rPr lang="en-US" dirty="0"/>
              <a:t>404 means resource not found and 200 means response is ok.</a:t>
            </a:r>
          </a:p>
          <a:p>
            <a:r>
              <a:rPr lang="en-US" b="1" dirty="0"/>
              <a:t>HTTP Version</a:t>
            </a:r>
            <a:r>
              <a:rPr lang="en-US" dirty="0"/>
              <a:t> − Indicates the HTTP version.</a:t>
            </a:r>
            <a:endParaRPr lang="tr-TR" dirty="0"/>
          </a:p>
          <a:p>
            <a:pPr marL="0" indent="0">
              <a:buNone/>
            </a:pPr>
            <a:r>
              <a:rPr lang="tr-TR" dirty="0"/>
              <a:t>     </a:t>
            </a:r>
            <a:r>
              <a:rPr lang="en-US" dirty="0"/>
              <a:t>For example HTTP v1.1.</a:t>
            </a:r>
          </a:p>
          <a:p>
            <a:r>
              <a:rPr lang="en-US" b="1" dirty="0"/>
              <a:t>Response Header</a:t>
            </a:r>
            <a:r>
              <a:rPr lang="en-US" dirty="0"/>
              <a:t> − Contains metadata for the HTTP Response message as </a:t>
            </a:r>
            <a:r>
              <a:rPr lang="en-US" dirty="0" err="1"/>
              <a:t>keyvalue</a:t>
            </a:r>
            <a:r>
              <a:rPr lang="en-US" dirty="0"/>
              <a:t> pairs. For example, content length, content type, response date, server type, etc.</a:t>
            </a:r>
          </a:p>
          <a:p>
            <a:r>
              <a:rPr lang="en-US" b="1" dirty="0"/>
              <a:t>Response Body</a:t>
            </a:r>
            <a:r>
              <a:rPr lang="en-US" dirty="0"/>
              <a:t> − Response message content or Resource representation.</a:t>
            </a:r>
          </a:p>
        </p:txBody>
      </p:sp>
      <p:pic>
        <p:nvPicPr>
          <p:cNvPr id="5" name="Picture 4"/>
          <p:cNvPicPr>
            <a:picLocks noChangeAspect="1"/>
          </p:cNvPicPr>
          <p:nvPr/>
        </p:nvPicPr>
        <p:blipFill>
          <a:blip r:embed="rId2"/>
          <a:stretch>
            <a:fillRect/>
          </a:stretch>
        </p:blipFill>
        <p:spPr>
          <a:xfrm>
            <a:off x="7940556" y="2499530"/>
            <a:ext cx="3080731" cy="1927516"/>
          </a:xfrm>
          <a:prstGeom prst="rect">
            <a:avLst/>
          </a:prstGeom>
        </p:spPr>
      </p:pic>
    </p:spTree>
    <p:extLst>
      <p:ext uri="{BB962C8B-B14F-4D97-AF65-F5344CB8AC3E}">
        <p14:creationId xmlns:p14="http://schemas.microsoft.com/office/powerpoint/2010/main" val="61622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Addressing</a:t>
            </a:r>
          </a:p>
        </p:txBody>
      </p:sp>
      <p:sp>
        <p:nvSpPr>
          <p:cNvPr id="3" name="Content Placeholder 2"/>
          <p:cNvSpPr>
            <a:spLocks noGrp="1"/>
          </p:cNvSpPr>
          <p:nvPr>
            <p:ph idx="1"/>
          </p:nvPr>
        </p:nvSpPr>
        <p:spPr/>
        <p:txBody>
          <a:bodyPr>
            <a:normAutofit fontScale="85000" lnSpcReduction="10000"/>
          </a:bodyPr>
          <a:lstStyle/>
          <a:p>
            <a:pPr marL="0" indent="0">
              <a:buNone/>
            </a:pPr>
            <a:r>
              <a:rPr lang="tr-TR" dirty="0"/>
              <a:t>    </a:t>
            </a:r>
            <a:r>
              <a:rPr lang="en-US" dirty="0"/>
              <a:t>Addressing refers to locating a resource or multiple resources lying on the server. It is analogous to locate a postal address of a person.</a:t>
            </a:r>
          </a:p>
          <a:p>
            <a:pPr marL="0" indent="0">
              <a:buNone/>
            </a:pPr>
            <a:r>
              <a:rPr lang="tr-TR" dirty="0"/>
              <a:t>    </a:t>
            </a:r>
            <a:r>
              <a:rPr lang="en-US" dirty="0"/>
              <a:t>Each resource in REST architecture is identified by its URI (Uniform Resource Identifier). A URI is of the following format</a:t>
            </a:r>
            <a:r>
              <a:rPr lang="tr-TR" dirty="0"/>
              <a:t>:</a:t>
            </a:r>
          </a:p>
          <a:p>
            <a:pPr marL="0" indent="0">
              <a:buNone/>
            </a:pPr>
            <a:endParaRPr lang="en-US" dirty="0"/>
          </a:p>
          <a:p>
            <a:pPr marL="0" indent="0">
              <a:buNone/>
            </a:pPr>
            <a:r>
              <a:rPr lang="tr-TR" dirty="0"/>
              <a:t>    </a:t>
            </a:r>
            <a:r>
              <a:rPr lang="en-US" dirty="0"/>
              <a:t>Purpose of an URI is to locate a resource(s) on the server hosting the web service. Another important attribute of a request is VERB which identifies the operation to be performed on the resource. For example, in RESTful Web Services - First Application chapter, the URI is </a:t>
            </a:r>
            <a:endParaRPr lang="tr-TR" dirty="0"/>
          </a:p>
          <a:p>
            <a:pPr marL="0" indent="0">
              <a:buNone/>
            </a:pPr>
            <a:r>
              <a:rPr lang="en-US" b="1" dirty="0"/>
              <a:t>http://localhost:8080/</a:t>
            </a:r>
            <a:r>
              <a:rPr lang="tr-TR" b="1" dirty="0"/>
              <a:t>u</a:t>
            </a:r>
            <a:r>
              <a:rPr lang="en-US" b="1" dirty="0" err="1"/>
              <a:t>ser</a:t>
            </a:r>
            <a:r>
              <a:rPr lang="tr-TR" b="1" dirty="0"/>
              <a:t>-m</a:t>
            </a:r>
            <a:r>
              <a:rPr lang="en-US" b="1" dirty="0" err="1"/>
              <a:t>anagement</a:t>
            </a:r>
            <a:r>
              <a:rPr lang="en-US" b="1" dirty="0"/>
              <a:t>/rest/</a:t>
            </a:r>
            <a:r>
              <a:rPr lang="tr-TR" b="1" dirty="0"/>
              <a:t>u</a:t>
            </a:r>
            <a:r>
              <a:rPr lang="en-US" b="1" dirty="0" err="1"/>
              <a:t>ser</a:t>
            </a:r>
            <a:r>
              <a:rPr lang="tr-TR" b="1" dirty="0"/>
              <a:t>-s</a:t>
            </a:r>
            <a:r>
              <a:rPr lang="en-US" b="1" dirty="0" err="1"/>
              <a:t>ervice</a:t>
            </a:r>
            <a:r>
              <a:rPr lang="en-US" b="1" dirty="0"/>
              <a:t>/users</a:t>
            </a:r>
            <a:r>
              <a:rPr lang="en-US" dirty="0"/>
              <a:t> and the VERB is GET.</a:t>
            </a:r>
          </a:p>
        </p:txBody>
      </p:sp>
      <p:sp>
        <p:nvSpPr>
          <p:cNvPr id="5" name="Rectangle 2"/>
          <p:cNvSpPr>
            <a:spLocks noChangeArrowheads="1"/>
          </p:cNvSpPr>
          <p:nvPr/>
        </p:nvSpPr>
        <p:spPr bwMode="auto">
          <a:xfrm>
            <a:off x="1295401" y="3954790"/>
            <a:ext cx="8696497"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&lt;protocol&gt;://</a:t>
            </a:r>
            <a:r>
              <a:rPr kumimoji="0" lang="tr-TR"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a:t>
            </a:r>
            <a:r>
              <a:rPr kumimoji="0" lang="tr-TR"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hostname</a:t>
            </a:r>
            <a:r>
              <a:rPr kumimoji="0" lang="tr-TR"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&gt;:&lt;port&gt;/</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&lt;service-name&gt;/&lt;</a:t>
            </a:r>
            <a:r>
              <a:rPr kumimoji="0" lang="en-US"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ResourceType</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&gt;/&lt;</a:t>
            </a:r>
            <a:r>
              <a:rPr kumimoji="0" lang="en-US" altLang="en-US" sz="11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ResourceID</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553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Methods</a:t>
            </a:r>
            <a:br>
              <a:rPr lang="tr-TR" sz="3500" dirty="0">
                <a:latin typeface="Algerian" panose="04020705040A02060702" pitchFamily="82" charset="0"/>
              </a:rPr>
            </a:br>
            <a:r>
              <a:rPr lang="tr-TR" sz="3500" dirty="0">
                <a:latin typeface="Algerian" panose="04020705040A02060702" pitchFamily="82" charset="0"/>
              </a:rPr>
              <a:t>GET &amp; POST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295402" y="2621915"/>
            <a:ext cx="5943354" cy="1339115"/>
          </a:xfrm>
          <a:prstGeom prst="rect">
            <a:avLst/>
          </a:prstGeom>
        </p:spPr>
      </p:pic>
      <p:pic>
        <p:nvPicPr>
          <p:cNvPr id="5" name="Picture 4"/>
          <p:cNvPicPr>
            <a:picLocks noChangeAspect="1"/>
          </p:cNvPicPr>
          <p:nvPr/>
        </p:nvPicPr>
        <p:blipFill>
          <a:blip r:embed="rId3"/>
          <a:stretch>
            <a:fillRect/>
          </a:stretch>
        </p:blipFill>
        <p:spPr>
          <a:xfrm>
            <a:off x="4774974" y="4296946"/>
            <a:ext cx="6121624" cy="1387795"/>
          </a:xfrm>
          <a:prstGeom prst="rect">
            <a:avLst/>
          </a:prstGeom>
        </p:spPr>
      </p:pic>
    </p:spTree>
    <p:extLst>
      <p:ext uri="{BB962C8B-B14F-4D97-AF65-F5344CB8AC3E}">
        <p14:creationId xmlns:p14="http://schemas.microsoft.com/office/powerpoint/2010/main" val="42814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Methods</a:t>
            </a:r>
            <a:br>
              <a:rPr lang="tr-TR" sz="3500" dirty="0">
                <a:latin typeface="Algerian" panose="04020705040A02060702" pitchFamily="82" charset="0"/>
              </a:rPr>
            </a:br>
            <a:r>
              <a:rPr lang="tr-TR" sz="3500" dirty="0">
                <a:latin typeface="Algerian" panose="04020705040A02060702" pitchFamily="82" charset="0"/>
              </a:rPr>
              <a:t>PUT &amp; DELETE</a:t>
            </a:r>
            <a:endParaRPr lang="en-US" sz="3500" dirty="0"/>
          </a:p>
        </p:txBody>
      </p:sp>
      <p:pic>
        <p:nvPicPr>
          <p:cNvPr id="4" name="Picture 3"/>
          <p:cNvPicPr>
            <a:picLocks noChangeAspect="1"/>
          </p:cNvPicPr>
          <p:nvPr/>
        </p:nvPicPr>
        <p:blipFill>
          <a:blip r:embed="rId2"/>
          <a:stretch>
            <a:fillRect/>
          </a:stretch>
        </p:blipFill>
        <p:spPr>
          <a:xfrm>
            <a:off x="1295402" y="2593312"/>
            <a:ext cx="6291174" cy="1346920"/>
          </a:xfrm>
          <a:prstGeom prst="rect">
            <a:avLst/>
          </a:prstGeom>
        </p:spPr>
      </p:pic>
      <p:pic>
        <p:nvPicPr>
          <p:cNvPr id="5" name="Picture 4"/>
          <p:cNvPicPr>
            <a:picLocks noChangeAspect="1"/>
          </p:cNvPicPr>
          <p:nvPr/>
        </p:nvPicPr>
        <p:blipFill>
          <a:blip r:embed="rId3"/>
          <a:stretch>
            <a:fillRect/>
          </a:stretch>
        </p:blipFill>
        <p:spPr>
          <a:xfrm>
            <a:off x="4467310" y="4247545"/>
            <a:ext cx="6429288" cy="1434709"/>
          </a:xfrm>
          <a:prstGeom prst="rect">
            <a:avLst/>
          </a:prstGeom>
        </p:spPr>
      </p:pic>
    </p:spTree>
    <p:extLst>
      <p:ext uri="{BB962C8B-B14F-4D97-AF65-F5344CB8AC3E}">
        <p14:creationId xmlns:p14="http://schemas.microsoft.com/office/powerpoint/2010/main" val="33771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HTTP Entity</a:t>
            </a:r>
          </a:p>
        </p:txBody>
      </p:sp>
      <p:sp>
        <p:nvSpPr>
          <p:cNvPr id="3" name="Content Placeholder 2"/>
          <p:cNvSpPr>
            <a:spLocks noGrp="1"/>
          </p:cNvSpPr>
          <p:nvPr>
            <p:ph idx="1"/>
          </p:nvPr>
        </p:nvSpPr>
        <p:spPr/>
        <p:txBody>
          <a:bodyPr>
            <a:normAutofit fontScale="92500" lnSpcReduction="10000"/>
          </a:bodyPr>
          <a:lstStyle/>
          <a:p>
            <a:pPr marL="0" indent="0">
              <a:buNone/>
            </a:pPr>
            <a:r>
              <a:rPr lang="tr-TR" dirty="0"/>
              <a:t>    </a:t>
            </a:r>
            <a:r>
              <a:rPr lang="en-US" dirty="0"/>
              <a:t>The Entity is transferred by the HTTP request and response message if not otherwise restricted by the request method or response status code. An entity is used to consist of entity-header fields and entity-body, although some responses will only include the entity-headers.</a:t>
            </a:r>
          </a:p>
          <a:p>
            <a:r>
              <a:rPr lang="en-US" b="1" dirty="0"/>
              <a:t>Entity Header Fields</a:t>
            </a:r>
            <a:r>
              <a:rPr lang="tr-TR" b="1" dirty="0"/>
              <a:t> :</a:t>
            </a:r>
          </a:p>
          <a:p>
            <a:pPr marL="0" indent="0">
              <a:buNone/>
            </a:pPr>
            <a:r>
              <a:rPr lang="tr-TR" dirty="0"/>
              <a:t>    </a:t>
            </a:r>
            <a:r>
              <a:rPr lang="en-US" dirty="0"/>
              <a:t>Entity-header fields are used to define the </a:t>
            </a:r>
            <a:r>
              <a:rPr lang="en-US" b="1" dirty="0" err="1"/>
              <a:t>metainformation</a:t>
            </a:r>
            <a:r>
              <a:rPr lang="en-US" dirty="0"/>
              <a:t> about the entity-body. If body is</a:t>
            </a:r>
            <a:r>
              <a:rPr lang="tr-TR" dirty="0"/>
              <a:t> </a:t>
            </a:r>
            <a:r>
              <a:rPr lang="en-US" dirty="0"/>
              <a:t>not present, the entity-header field defines </a:t>
            </a:r>
            <a:r>
              <a:rPr lang="en-US" dirty="0" err="1"/>
              <a:t>metainformation</a:t>
            </a:r>
            <a:r>
              <a:rPr lang="en-US" dirty="0"/>
              <a:t> about the resource identified by request. Some of this </a:t>
            </a:r>
            <a:r>
              <a:rPr lang="en-US" dirty="0" err="1"/>
              <a:t>metainformation</a:t>
            </a:r>
            <a:r>
              <a:rPr lang="en-US" dirty="0"/>
              <a:t> is OPTIONAL. Some might be REQUIRED by the portion of this specification.</a:t>
            </a:r>
          </a:p>
          <a:p>
            <a:endParaRPr lang="en-US" dirty="0"/>
          </a:p>
        </p:txBody>
      </p:sp>
    </p:spTree>
    <p:extLst>
      <p:ext uri="{BB962C8B-B14F-4D97-AF65-F5344CB8AC3E}">
        <p14:creationId xmlns:p14="http://schemas.microsoft.com/office/powerpoint/2010/main" val="3377404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HTTP STATUS CODES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85505"/>
            <a:ext cx="9710650" cy="3657600"/>
          </a:xfrm>
        </p:spPr>
        <p:txBody>
          <a:bodyPr>
            <a:noAutofit/>
          </a:bodyPr>
          <a:lstStyle/>
          <a:p>
            <a:r>
              <a:rPr lang="en-US" sz="950" dirty="0"/>
              <a:t>1xx - represents informational responses</a:t>
            </a:r>
          </a:p>
          <a:p>
            <a:r>
              <a:rPr lang="en-US" sz="950" dirty="0"/>
              <a:t>2xx - represents successful responses</a:t>
            </a:r>
          </a:p>
          <a:p>
            <a:r>
              <a:rPr lang="en-US" sz="950" dirty="0"/>
              <a:t>3xx - represents redirects</a:t>
            </a:r>
          </a:p>
          <a:p>
            <a:r>
              <a:rPr lang="en-US" sz="950" dirty="0"/>
              <a:t>4xx - represents client errors</a:t>
            </a:r>
          </a:p>
          <a:p>
            <a:r>
              <a:rPr lang="en-US" sz="950" dirty="0"/>
              <a:t>5xx - represents server errors</a:t>
            </a:r>
          </a:p>
          <a:p>
            <a:pPr marL="0" indent="0">
              <a:buNone/>
            </a:pPr>
            <a:r>
              <a:rPr lang="en-US" sz="950" dirty="0"/>
              <a:t>Most commonly used status codes are:</a:t>
            </a:r>
          </a:p>
          <a:p>
            <a:r>
              <a:rPr lang="en-US" sz="950" dirty="0"/>
              <a:t>200 - success/OK</a:t>
            </a:r>
          </a:p>
          <a:p>
            <a:r>
              <a:rPr lang="en-US" sz="950" dirty="0"/>
              <a:t>201 - CREATED - used in POST or PUT methods.</a:t>
            </a:r>
          </a:p>
          <a:p>
            <a:r>
              <a:rPr lang="en-US" sz="950" dirty="0"/>
              <a:t>304 - NOT MODIFIED - used in conditional GET requests to reduce the bandwidth use of the network. Here, the body of the response sent should be empty.</a:t>
            </a:r>
          </a:p>
          <a:p>
            <a:r>
              <a:rPr lang="en-US" sz="950" dirty="0"/>
              <a:t>400 - BAD REQUEST - This can be due to validation errors or missing input data.</a:t>
            </a:r>
          </a:p>
          <a:p>
            <a:r>
              <a:rPr lang="en-US" sz="950" dirty="0"/>
              <a:t>401- UNAUTHORIZED - This is returned when there is no valid authentication credentials sent along with the request.</a:t>
            </a:r>
          </a:p>
          <a:p>
            <a:r>
              <a:rPr lang="en-US" sz="950" dirty="0"/>
              <a:t>403 - FORBIDDEN - sent when the user does not have access (or is forbidden) to the resource.</a:t>
            </a:r>
          </a:p>
          <a:p>
            <a:r>
              <a:rPr lang="en-US" sz="950" dirty="0"/>
              <a:t>404 - NOT FOUND - Resource method is not available.</a:t>
            </a:r>
          </a:p>
          <a:p>
            <a:r>
              <a:rPr lang="en-US" sz="950" dirty="0"/>
              <a:t>500 - INTERNAL SERVER ERROR - server threw some exceptions while running the method.</a:t>
            </a:r>
          </a:p>
          <a:p>
            <a:r>
              <a:rPr lang="en-US" sz="950" dirty="0"/>
              <a:t>502 - BAD GATEWAY - Server was not able to get the response from another upstream server</a:t>
            </a:r>
          </a:p>
        </p:txBody>
      </p:sp>
    </p:spTree>
    <p:extLst>
      <p:ext uri="{BB962C8B-B14F-4D97-AF65-F5344CB8AC3E}">
        <p14:creationId xmlns:p14="http://schemas.microsoft.com/office/powerpoint/2010/main" val="206295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Spring Annotations for REST Services</a:t>
            </a:r>
          </a:p>
        </p:txBody>
      </p:sp>
      <p:sp>
        <p:nvSpPr>
          <p:cNvPr id="3" name="Content Placeholder 2"/>
          <p:cNvSpPr>
            <a:spLocks noGrp="1"/>
          </p:cNvSpPr>
          <p:nvPr>
            <p:ph sz="half" idx="1"/>
          </p:nvPr>
        </p:nvSpPr>
        <p:spPr/>
        <p:txBody>
          <a:bodyPr>
            <a:normAutofit fontScale="62500" lnSpcReduction="20000"/>
          </a:bodyPr>
          <a:lstStyle/>
          <a:p>
            <a:r>
              <a:rPr lang="en-US" b="1" dirty="0"/>
              <a:t>@Controller</a:t>
            </a:r>
          </a:p>
          <a:p>
            <a:r>
              <a:rPr lang="en-US" b="1" dirty="0"/>
              <a:t>@</a:t>
            </a:r>
            <a:r>
              <a:rPr lang="en-US" b="1" dirty="0" err="1"/>
              <a:t>RestController</a:t>
            </a:r>
            <a:endParaRPr lang="en-US" b="1" dirty="0"/>
          </a:p>
          <a:p>
            <a:r>
              <a:rPr lang="en-US" b="1" dirty="0"/>
              <a:t>@</a:t>
            </a:r>
            <a:r>
              <a:rPr lang="en-US" b="1" dirty="0" err="1"/>
              <a:t>RequestMapping</a:t>
            </a:r>
            <a:endParaRPr lang="en-US" b="1" dirty="0"/>
          </a:p>
          <a:p>
            <a:r>
              <a:rPr lang="en-US" b="1" dirty="0"/>
              <a:t>@</a:t>
            </a:r>
            <a:r>
              <a:rPr lang="en-US" b="1" dirty="0" err="1"/>
              <a:t>PathVariable</a:t>
            </a:r>
            <a:endParaRPr lang="en-US" b="1" dirty="0"/>
          </a:p>
          <a:p>
            <a:r>
              <a:rPr lang="en-US" b="1" dirty="0"/>
              <a:t>@</a:t>
            </a:r>
            <a:r>
              <a:rPr lang="en-US" b="1" dirty="0" err="1"/>
              <a:t>RequestParam</a:t>
            </a:r>
            <a:endParaRPr lang="en-US" b="1" dirty="0"/>
          </a:p>
          <a:p>
            <a:r>
              <a:rPr lang="tr-TR" b="1" dirty="0"/>
              <a:t>@</a:t>
            </a:r>
            <a:r>
              <a:rPr lang="tr-TR" b="1" dirty="0" err="1"/>
              <a:t>RequestHeader</a:t>
            </a:r>
            <a:endParaRPr lang="tr-TR" b="1" dirty="0"/>
          </a:p>
          <a:p>
            <a:r>
              <a:rPr lang="tr-TR" b="1" dirty="0"/>
              <a:t>@</a:t>
            </a:r>
            <a:r>
              <a:rPr lang="en-US" b="1" dirty="0"/>
              <a:t>Qualifier</a:t>
            </a:r>
          </a:p>
          <a:p>
            <a:r>
              <a:rPr lang="tr-TR" b="1" dirty="0"/>
              <a:t>@</a:t>
            </a:r>
            <a:r>
              <a:rPr lang="en-US" b="1" dirty="0" err="1"/>
              <a:t>ComponentScan</a:t>
            </a:r>
            <a:endParaRPr lang="en-US" b="1" dirty="0"/>
          </a:p>
          <a:p>
            <a:r>
              <a:rPr lang="en-US" b="1" dirty="0"/>
              <a:t>@Bean</a:t>
            </a:r>
            <a:endParaRPr lang="tr-TR" b="1" dirty="0"/>
          </a:p>
          <a:p>
            <a:r>
              <a:rPr lang="en-US" b="1" dirty="0"/>
              <a:t>@Transactional</a:t>
            </a:r>
          </a:p>
          <a:p>
            <a:endParaRPr lang="en-US" b="1" dirty="0"/>
          </a:p>
          <a:p>
            <a:endParaRPr lang="en-US" b="1" dirty="0"/>
          </a:p>
        </p:txBody>
      </p:sp>
      <p:sp>
        <p:nvSpPr>
          <p:cNvPr id="4" name="Content Placeholder 3"/>
          <p:cNvSpPr>
            <a:spLocks noGrp="1"/>
          </p:cNvSpPr>
          <p:nvPr>
            <p:ph sz="half" idx="2"/>
          </p:nvPr>
        </p:nvSpPr>
        <p:spPr/>
        <p:txBody>
          <a:bodyPr>
            <a:normAutofit fontScale="62500" lnSpcReduction="20000"/>
          </a:bodyPr>
          <a:lstStyle/>
          <a:p>
            <a:r>
              <a:rPr lang="en-US" b="1" dirty="0"/>
              <a:t>@</a:t>
            </a:r>
            <a:r>
              <a:rPr lang="en-US" b="1" dirty="0" err="1"/>
              <a:t>RequestBody</a:t>
            </a:r>
            <a:endParaRPr lang="en-US" b="1" dirty="0"/>
          </a:p>
          <a:p>
            <a:r>
              <a:rPr lang="en-US" b="1" dirty="0"/>
              <a:t>@</a:t>
            </a:r>
            <a:r>
              <a:rPr lang="en-US" b="1" dirty="0" err="1"/>
              <a:t>ResponseStatus</a:t>
            </a:r>
            <a:endParaRPr lang="en-US" b="1" dirty="0"/>
          </a:p>
          <a:p>
            <a:r>
              <a:rPr lang="tr-TR" b="1" dirty="0"/>
              <a:t>@</a:t>
            </a:r>
            <a:r>
              <a:rPr lang="tr-TR" b="1" dirty="0" err="1"/>
              <a:t>Validated</a:t>
            </a:r>
            <a:endParaRPr lang="tr-TR" dirty="0"/>
          </a:p>
          <a:p>
            <a:r>
              <a:rPr lang="en-US" b="1" dirty="0"/>
              <a:t>@Value</a:t>
            </a:r>
          </a:p>
          <a:p>
            <a:r>
              <a:rPr lang="en-US" b="1" dirty="0"/>
              <a:t>@Component</a:t>
            </a:r>
          </a:p>
          <a:p>
            <a:r>
              <a:rPr lang="tr-TR" b="1" dirty="0"/>
              <a:t>@</a:t>
            </a:r>
            <a:r>
              <a:rPr lang="tr-TR" b="1" dirty="0" err="1"/>
              <a:t>Min</a:t>
            </a:r>
            <a:r>
              <a:rPr lang="tr-TR" b="1" dirty="0"/>
              <a:t> / @</a:t>
            </a:r>
            <a:r>
              <a:rPr lang="tr-TR" b="1" dirty="0" err="1"/>
              <a:t>Max</a:t>
            </a:r>
            <a:endParaRPr lang="tr-TR" b="1" dirty="0"/>
          </a:p>
          <a:p>
            <a:r>
              <a:rPr lang="tr-TR" b="1" dirty="0"/>
              <a:t>@</a:t>
            </a:r>
            <a:r>
              <a:rPr lang="tr-TR" b="1" dirty="0" err="1"/>
              <a:t>Scope</a:t>
            </a:r>
            <a:endParaRPr lang="tr-TR" b="1" dirty="0"/>
          </a:p>
          <a:p>
            <a:r>
              <a:rPr lang="en-US" b="1" dirty="0"/>
              <a:t>@Service</a:t>
            </a:r>
          </a:p>
          <a:p>
            <a:r>
              <a:rPr lang="en-US" b="1" dirty="0"/>
              <a:t>@Repository</a:t>
            </a:r>
          </a:p>
          <a:p>
            <a:endParaRPr lang="tr-TR" b="1" dirty="0"/>
          </a:p>
        </p:txBody>
      </p:sp>
    </p:spTree>
    <p:extLst>
      <p:ext uri="{BB962C8B-B14F-4D97-AF65-F5344CB8AC3E}">
        <p14:creationId xmlns:p14="http://schemas.microsoft.com/office/powerpoint/2010/main" val="3078894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a:latin typeface="Algerian" panose="04020705040A02060702" pitchFamily="82" charset="0"/>
              </a:rPr>
              <a:t>Project Development </a:t>
            </a:r>
            <a:r>
              <a:rPr lang="tr-TR" sz="3500" dirty="0" err="1">
                <a:latin typeface="Algerian" panose="04020705040A02060702" pitchFamily="82" charset="0"/>
              </a:rPr>
              <a:t>Lifecycle</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pPr marL="0" indent="0">
              <a:buNone/>
            </a:pPr>
            <a:r>
              <a:rPr lang="tr-TR" b="1" dirty="0"/>
              <a:t>RADIT</a:t>
            </a:r>
          </a:p>
          <a:p>
            <a:r>
              <a:rPr lang="tr-TR" b="1" dirty="0" err="1"/>
              <a:t>Requirements</a:t>
            </a:r>
            <a:r>
              <a:rPr lang="tr-TR" b="1" dirty="0"/>
              <a:t> -&gt; </a:t>
            </a:r>
            <a:r>
              <a:rPr lang="tr-TR" dirty="0" err="1"/>
              <a:t>What</a:t>
            </a:r>
            <a:r>
              <a:rPr lang="tr-TR" dirty="0"/>
              <a:t> do </a:t>
            </a:r>
            <a:r>
              <a:rPr lang="tr-TR" dirty="0" err="1"/>
              <a:t>we</a:t>
            </a:r>
            <a:r>
              <a:rPr lang="tr-TR" dirty="0"/>
              <a:t> </a:t>
            </a:r>
            <a:r>
              <a:rPr lang="tr-TR" dirty="0" err="1"/>
              <a:t>need</a:t>
            </a:r>
            <a:r>
              <a:rPr lang="tr-TR" dirty="0"/>
              <a:t> </a:t>
            </a:r>
            <a:r>
              <a:rPr lang="tr-TR" dirty="0" err="1"/>
              <a:t>for</a:t>
            </a:r>
            <a:r>
              <a:rPr lang="tr-TR" dirty="0"/>
              <a:t> </a:t>
            </a:r>
            <a:r>
              <a:rPr lang="tr-TR" dirty="0" err="1"/>
              <a:t>the</a:t>
            </a:r>
            <a:r>
              <a:rPr lang="tr-TR" dirty="0"/>
              <a:t> Project ?</a:t>
            </a:r>
          </a:p>
          <a:p>
            <a:r>
              <a:rPr lang="tr-TR" b="1" dirty="0"/>
              <a:t>Analysis -&gt; </a:t>
            </a:r>
            <a:r>
              <a:rPr lang="tr-TR" dirty="0"/>
              <a:t>How can I start </a:t>
            </a:r>
            <a:r>
              <a:rPr lang="tr-TR" dirty="0" err="1"/>
              <a:t>the</a:t>
            </a:r>
            <a:r>
              <a:rPr lang="tr-TR" dirty="0"/>
              <a:t> Project </a:t>
            </a:r>
            <a:r>
              <a:rPr lang="tr-TR" dirty="0" err="1"/>
              <a:t>with</a:t>
            </a:r>
            <a:r>
              <a:rPr lang="tr-TR" dirty="0"/>
              <a:t> </a:t>
            </a:r>
            <a:r>
              <a:rPr lang="tr-TR" dirty="0" err="1"/>
              <a:t>requirements</a:t>
            </a:r>
            <a:r>
              <a:rPr lang="tr-TR" dirty="0"/>
              <a:t> ?</a:t>
            </a:r>
          </a:p>
          <a:p>
            <a:r>
              <a:rPr lang="tr-TR" b="1" dirty="0"/>
              <a:t>Design  -&gt; </a:t>
            </a:r>
            <a:r>
              <a:rPr lang="tr-TR" dirty="0"/>
              <a:t>Project </a:t>
            </a:r>
            <a:r>
              <a:rPr lang="tr-TR" dirty="0" err="1"/>
              <a:t>Structure</a:t>
            </a:r>
            <a:r>
              <a:rPr lang="tr-TR" dirty="0"/>
              <a:t> – </a:t>
            </a:r>
            <a:r>
              <a:rPr lang="tr-TR" dirty="0" err="1"/>
              <a:t>Let’s</a:t>
            </a:r>
            <a:r>
              <a:rPr lang="tr-TR" dirty="0"/>
              <a:t> </a:t>
            </a:r>
            <a:r>
              <a:rPr lang="tr-TR" dirty="0" err="1"/>
              <a:t>make</a:t>
            </a:r>
            <a:r>
              <a:rPr lang="tr-TR" dirty="0"/>
              <a:t> a </a:t>
            </a:r>
            <a:r>
              <a:rPr lang="tr-TR" dirty="0" err="1"/>
              <a:t>design</a:t>
            </a:r>
            <a:r>
              <a:rPr lang="tr-TR" dirty="0"/>
              <a:t> </a:t>
            </a:r>
            <a:r>
              <a:rPr lang="tr-TR" dirty="0" err="1"/>
              <a:t>for</a:t>
            </a:r>
            <a:r>
              <a:rPr lang="tr-TR" dirty="0"/>
              <a:t> </a:t>
            </a:r>
            <a:r>
              <a:rPr lang="tr-TR" dirty="0" err="1"/>
              <a:t>our</a:t>
            </a:r>
            <a:r>
              <a:rPr lang="tr-TR" dirty="0"/>
              <a:t> Project!</a:t>
            </a:r>
          </a:p>
          <a:p>
            <a:r>
              <a:rPr lang="tr-TR" b="1" dirty="0" err="1"/>
              <a:t>Implementation</a:t>
            </a:r>
            <a:r>
              <a:rPr lang="tr-TR" b="1" dirty="0"/>
              <a:t> -&gt; </a:t>
            </a:r>
            <a:r>
              <a:rPr lang="tr-TR" dirty="0"/>
              <a:t>Development – (Controller-Service-Repo-DB)</a:t>
            </a:r>
          </a:p>
          <a:p>
            <a:r>
              <a:rPr lang="tr-TR" b="1" dirty="0"/>
              <a:t>Test</a:t>
            </a:r>
            <a:endParaRPr lang="en-US" b="1" dirty="0"/>
          </a:p>
        </p:txBody>
      </p:sp>
    </p:spTree>
    <p:extLst>
      <p:ext uri="{BB962C8B-B14F-4D97-AF65-F5344CB8AC3E}">
        <p14:creationId xmlns:p14="http://schemas.microsoft.com/office/powerpoint/2010/main" val="180438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Software development processes</a:t>
            </a:r>
          </a:p>
        </p:txBody>
      </p:sp>
      <p:sp>
        <p:nvSpPr>
          <p:cNvPr id="3" name="Content Placeholder 2"/>
          <p:cNvSpPr>
            <a:spLocks noGrp="1"/>
          </p:cNvSpPr>
          <p:nvPr>
            <p:ph idx="1"/>
          </p:nvPr>
        </p:nvSpPr>
        <p:spPr/>
        <p:txBody>
          <a:bodyPr/>
          <a:lstStyle/>
          <a:p>
            <a:r>
              <a:rPr lang="en-US" dirty="0">
                <a:hlinkClick r:id="rId2" tooltip="Behavior-driven development"/>
              </a:rPr>
              <a:t>Behavior-driven development</a:t>
            </a:r>
            <a:r>
              <a:rPr lang="en-US" dirty="0"/>
              <a:t> (BDD)</a:t>
            </a:r>
          </a:p>
          <a:p>
            <a:r>
              <a:rPr lang="en-US" dirty="0">
                <a:hlinkClick r:id="rId3" tooltip="Design-driven development (page does not exist)"/>
              </a:rPr>
              <a:t>Design-driven development</a:t>
            </a:r>
            <a:r>
              <a:rPr lang="en-US" dirty="0"/>
              <a:t> (D3)</a:t>
            </a:r>
          </a:p>
          <a:p>
            <a:r>
              <a:rPr lang="en-US" dirty="0">
                <a:hlinkClick r:id="rId4" tooltip="Domain-driven design"/>
              </a:rPr>
              <a:t>Domain-driven design</a:t>
            </a:r>
            <a:r>
              <a:rPr lang="en-US" dirty="0"/>
              <a:t> (DDD)</a:t>
            </a:r>
          </a:p>
          <a:p>
            <a:r>
              <a:rPr lang="en-US" dirty="0">
                <a:hlinkClick r:id="rId5" tooltip="Test-driven development"/>
              </a:rPr>
              <a:t>Test-driven development</a:t>
            </a:r>
            <a:r>
              <a:rPr lang="en-US" dirty="0"/>
              <a:t> (TDD)</a:t>
            </a:r>
          </a:p>
          <a:p>
            <a:r>
              <a:rPr lang="en-US" dirty="0">
                <a:hlinkClick r:id="rId6" tooltip="Value-driven design"/>
              </a:rPr>
              <a:t>Value-driven design</a:t>
            </a:r>
            <a:r>
              <a:rPr lang="en-US" dirty="0"/>
              <a:t> (VDD)</a:t>
            </a:r>
          </a:p>
        </p:txBody>
      </p:sp>
    </p:spTree>
    <p:extLst>
      <p:ext uri="{BB962C8B-B14F-4D97-AF65-F5344CB8AC3E}">
        <p14:creationId xmlns:p14="http://schemas.microsoft.com/office/powerpoint/2010/main" val="32029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Algerian" panose="04020705040A02060702" pitchFamily="82" charset="0"/>
              </a:rPr>
              <a:t>forEach</a:t>
            </a:r>
            <a:r>
              <a:rPr lang="en-US" sz="3500" dirty="0">
                <a:latin typeface="Algerian" panose="04020705040A02060702" pitchFamily="82" charset="0"/>
              </a:rPr>
              <a:t>() method in</a:t>
            </a:r>
            <a:br>
              <a:rPr lang="tr-TR" sz="3500" dirty="0">
                <a:latin typeface="Algerian" panose="04020705040A02060702" pitchFamily="82" charset="0"/>
              </a:rPr>
            </a:br>
            <a:r>
              <a:rPr lang="en-US" sz="3500" dirty="0">
                <a:latin typeface="Algerian" panose="04020705040A02060702" pitchFamily="82" charset="0"/>
              </a:rPr>
              <a:t> </a:t>
            </a:r>
            <a:r>
              <a:rPr lang="en-US" sz="3500" dirty="0" err="1">
                <a:latin typeface="Algerian" panose="04020705040A02060702" pitchFamily="82" charset="0"/>
              </a:rPr>
              <a:t>Iterable</a:t>
            </a:r>
            <a:r>
              <a:rPr lang="en-US" sz="3500" dirty="0">
                <a:latin typeface="Algerian" panose="04020705040A02060702" pitchFamily="82" charset="0"/>
              </a:rPr>
              <a:t> interface</a:t>
            </a:r>
          </a:p>
        </p:txBody>
      </p:sp>
      <p:sp>
        <p:nvSpPr>
          <p:cNvPr id="3" name="Content Placeholder 2"/>
          <p:cNvSpPr>
            <a:spLocks noGrp="1"/>
          </p:cNvSpPr>
          <p:nvPr>
            <p:ph idx="1"/>
          </p:nvPr>
        </p:nvSpPr>
        <p:spPr>
          <a:xfrm>
            <a:off x="1295401" y="2556932"/>
            <a:ext cx="9601196" cy="3611112"/>
          </a:xfrm>
        </p:spPr>
        <p:txBody>
          <a:bodyPr>
            <a:normAutofit fontScale="92500" lnSpcReduction="10000"/>
          </a:bodyPr>
          <a:lstStyle/>
          <a:p>
            <a:r>
              <a:rPr lang="en-US" dirty="0"/>
              <a:t>Whenever we need to traverse through a Collection, we need to create an Iterator whose whole purpose is to iterate over, and then we have business logic in a loop for each of the elements in the Collection. We might get </a:t>
            </a:r>
            <a:r>
              <a:rPr lang="en-US" b="1" dirty="0" err="1"/>
              <a:t>ConcurrentModificationException</a:t>
            </a:r>
            <a:r>
              <a:rPr lang="en-US" dirty="0"/>
              <a:t> if the iterator is not used properly.</a:t>
            </a:r>
          </a:p>
          <a:p>
            <a:r>
              <a:rPr lang="en-US" dirty="0"/>
              <a:t>Java 8 has introduced </a:t>
            </a:r>
            <a:r>
              <a:rPr lang="en-US" dirty="0" err="1"/>
              <a:t>forEach</a:t>
            </a:r>
            <a:r>
              <a:rPr lang="en-US" dirty="0"/>
              <a:t> method in </a:t>
            </a:r>
            <a:r>
              <a:rPr lang="en-US" b="1" dirty="0" err="1"/>
              <a:t>java.lang.Iterable</a:t>
            </a:r>
            <a:r>
              <a:rPr lang="en-US" dirty="0"/>
              <a:t> interface so that while writing code we </a:t>
            </a:r>
            <a:r>
              <a:rPr lang="en-US" b="1" dirty="0"/>
              <a:t>focus on business logic</a:t>
            </a:r>
            <a:r>
              <a:rPr lang="en-US" dirty="0"/>
              <a:t>. The </a:t>
            </a:r>
            <a:r>
              <a:rPr lang="en-US" dirty="0" err="1"/>
              <a:t>forEach</a:t>
            </a:r>
            <a:r>
              <a:rPr lang="en-US" dirty="0"/>
              <a:t> method takes </a:t>
            </a:r>
            <a:r>
              <a:rPr lang="en-US" dirty="0" err="1"/>
              <a:t>java.util.function.</a:t>
            </a:r>
            <a:r>
              <a:rPr lang="en-US" b="1" dirty="0" err="1"/>
              <a:t>Consumer</a:t>
            </a:r>
            <a:r>
              <a:rPr lang="en-US" dirty="0"/>
              <a:t> object as an argument, so it helps in having our business logic at a separate location that we can reuse.</a:t>
            </a:r>
            <a:endParaRPr lang="tr-TR" dirty="0"/>
          </a:p>
          <a:p>
            <a:endParaRPr lang="en-US" dirty="0"/>
          </a:p>
          <a:p>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33017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TEST DRIVEN DEVELOPMENT (TDD)</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Test Driven Development (TDD)</a:t>
            </a:r>
            <a:r>
              <a:rPr lang="en-US" dirty="0"/>
              <a:t>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a:p>
            <a:r>
              <a:rPr lang="en-US" dirty="0"/>
              <a:t>Test-Driven Development starts with designing and developing tests for every small functionality of an application. TDD framework instructs developers to write new code only if an automated test has failed. This avoids duplication of code. The TDD full form is Test-driven development.</a:t>
            </a:r>
          </a:p>
          <a:p>
            <a:endParaRPr lang="en-US" dirty="0"/>
          </a:p>
        </p:txBody>
      </p:sp>
    </p:spTree>
    <p:extLst>
      <p:ext uri="{BB962C8B-B14F-4D97-AF65-F5344CB8AC3E}">
        <p14:creationId xmlns:p14="http://schemas.microsoft.com/office/powerpoint/2010/main" val="73806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 TEST FIRST DEVELOPMENT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476500" y="2921000"/>
            <a:ext cx="7239000" cy="2590800"/>
          </a:xfrm>
          <a:prstGeom prst="rect">
            <a:avLst/>
          </a:prstGeom>
        </p:spPr>
      </p:pic>
    </p:spTree>
    <p:extLst>
      <p:ext uri="{BB962C8B-B14F-4D97-AF65-F5344CB8AC3E}">
        <p14:creationId xmlns:p14="http://schemas.microsoft.com/office/powerpoint/2010/main" val="613268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TEST FLOW</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t>Add a test</a:t>
            </a:r>
          </a:p>
          <a:p>
            <a:r>
              <a:rPr lang="en-US" dirty="0"/>
              <a:t>Run all tests and see if any new test fails</a:t>
            </a:r>
          </a:p>
          <a:p>
            <a:r>
              <a:rPr lang="en-US" dirty="0"/>
              <a:t>Write some code</a:t>
            </a:r>
          </a:p>
          <a:p>
            <a:r>
              <a:rPr lang="en-US" dirty="0"/>
              <a:t>Run tests and Refactor code</a:t>
            </a:r>
          </a:p>
          <a:p>
            <a:r>
              <a:rPr lang="en-US" dirty="0"/>
              <a:t>Repeat</a:t>
            </a:r>
            <a:endParaRPr lang="tr-TR" dirty="0"/>
          </a:p>
          <a:p>
            <a:pPr marL="0" indent="0">
              <a:buNone/>
            </a:pPr>
            <a:r>
              <a:rPr lang="tr-TR" dirty="0"/>
              <a:t>F.e; </a:t>
            </a:r>
            <a:r>
              <a:rPr lang="tr-TR" dirty="0" err="1"/>
              <a:t>HackerRank</a:t>
            </a:r>
            <a:r>
              <a:rPr lang="tr-TR" dirty="0"/>
              <a:t>, </a:t>
            </a:r>
            <a:r>
              <a:rPr lang="tr-TR" dirty="0" err="1"/>
              <a:t>Coderbyte</a:t>
            </a:r>
            <a:r>
              <a:rPr lang="tr-TR" dirty="0"/>
              <a:t> </a:t>
            </a:r>
            <a:r>
              <a:rPr lang="tr-TR" dirty="0" err="1"/>
              <a:t>etc</a:t>
            </a:r>
            <a:r>
              <a:rPr lang="tr-TR" dirty="0"/>
              <a:t>…</a:t>
            </a:r>
            <a:endParaRPr lang="en-US" dirty="0"/>
          </a:p>
        </p:txBody>
      </p:sp>
      <p:pic>
        <p:nvPicPr>
          <p:cNvPr id="7" name="Picture 6"/>
          <p:cNvPicPr>
            <a:picLocks noChangeAspect="1"/>
          </p:cNvPicPr>
          <p:nvPr/>
        </p:nvPicPr>
        <p:blipFill>
          <a:blip r:embed="rId2"/>
          <a:stretch>
            <a:fillRect/>
          </a:stretch>
        </p:blipFill>
        <p:spPr>
          <a:xfrm>
            <a:off x="7222371" y="2450882"/>
            <a:ext cx="3674226" cy="3776507"/>
          </a:xfrm>
          <a:prstGeom prst="rect">
            <a:avLst/>
          </a:prstGeom>
        </p:spPr>
      </p:pic>
    </p:spTree>
    <p:extLst>
      <p:ext uri="{BB962C8B-B14F-4D97-AF65-F5344CB8AC3E}">
        <p14:creationId xmlns:p14="http://schemas.microsoft.com/office/powerpoint/2010/main" val="236957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TDD </a:t>
            </a:r>
            <a:r>
              <a:rPr lang="tr-TR" sz="3500" dirty="0">
                <a:latin typeface="Algerian" panose="04020705040A02060702" pitchFamily="82" charset="0"/>
              </a:rPr>
              <a:t>–</a:t>
            </a:r>
            <a:r>
              <a:rPr lang="en-US" sz="3500" dirty="0">
                <a:latin typeface="Algerian" panose="04020705040A02060702" pitchFamily="82" charset="0"/>
              </a:rPr>
              <a:t>Vs</a:t>
            </a:r>
            <a:r>
              <a:rPr lang="tr-TR" sz="3500" dirty="0">
                <a:latin typeface="Algerian" panose="04020705040A02060702" pitchFamily="82" charset="0"/>
              </a:rPr>
              <a:t>-</a:t>
            </a:r>
            <a:r>
              <a:rPr lang="en-US" sz="3500" dirty="0">
                <a:latin typeface="Algerian" panose="04020705040A02060702" pitchFamily="82" charset="0"/>
              </a:rPr>
              <a:t> Traditional Testing</a:t>
            </a:r>
          </a:p>
        </p:txBody>
      </p:sp>
      <p:sp>
        <p:nvSpPr>
          <p:cNvPr id="3" name="Content Placeholder 2"/>
          <p:cNvSpPr>
            <a:spLocks noGrp="1"/>
          </p:cNvSpPr>
          <p:nvPr>
            <p:ph idx="1"/>
          </p:nvPr>
        </p:nvSpPr>
        <p:spPr>
          <a:xfrm>
            <a:off x="1295401" y="2556931"/>
            <a:ext cx="9710650" cy="3644363"/>
          </a:xfrm>
        </p:spPr>
        <p:txBody>
          <a:bodyPr>
            <a:noAutofit/>
          </a:bodyPr>
          <a:lstStyle/>
          <a:p>
            <a:r>
              <a:rPr lang="en-US" sz="1600" dirty="0"/>
              <a:t>In </a:t>
            </a:r>
            <a:r>
              <a:rPr lang="en-US" sz="1600" b="1" dirty="0"/>
              <a:t>traditional testing</a:t>
            </a:r>
            <a:r>
              <a:rPr lang="en-US" sz="1600" dirty="0"/>
              <a:t>, a successfully executed test discovers one or more than one bugs. The same is in TDD. When a test case fails, there is some development or progress as we know that the problem has to be resolved.</a:t>
            </a:r>
          </a:p>
          <a:p>
            <a:r>
              <a:rPr lang="en-US" sz="1600" dirty="0"/>
              <a:t>TDD makes sure that the system meets all the </a:t>
            </a:r>
            <a:r>
              <a:rPr lang="en-US" sz="1600" b="1" dirty="0"/>
              <a:t>specified requirements</a:t>
            </a:r>
            <a:r>
              <a:rPr lang="en-US" sz="1600" dirty="0"/>
              <a:t>. It helps build and boost confidence in the system.</a:t>
            </a:r>
          </a:p>
          <a:p>
            <a:r>
              <a:rPr lang="en-US" sz="1600" dirty="0"/>
              <a:t>TDD emphasizes </a:t>
            </a:r>
            <a:r>
              <a:rPr lang="en-US" sz="1600" b="1" dirty="0"/>
              <a:t>product code</a:t>
            </a:r>
            <a:r>
              <a:rPr lang="en-US" sz="1600" dirty="0"/>
              <a:t> that determines if the testing will be successful or not. While traditional testing focuses on the designing of test cases, and also if the test will execute properly or not to meet the specified requirements.</a:t>
            </a:r>
          </a:p>
          <a:p>
            <a:r>
              <a:rPr lang="en-US" sz="1600" dirty="0"/>
              <a:t>In TDD, complete </a:t>
            </a:r>
            <a:r>
              <a:rPr lang="en-US" sz="1600" b="1" dirty="0"/>
              <a:t>coverage of the testing</a:t>
            </a:r>
            <a:r>
              <a:rPr lang="en-US" sz="1600" dirty="0"/>
              <a:t> is achieved. Unlike traditional testing, in TDD we test each line of the code.</a:t>
            </a:r>
          </a:p>
          <a:p>
            <a:r>
              <a:rPr lang="en-US" sz="1600" dirty="0"/>
              <a:t>TDD and traditional testing, when combines, explain why the </a:t>
            </a:r>
            <a:r>
              <a:rPr lang="en-US" sz="1600" b="1" dirty="0"/>
              <a:t>testing of the system</a:t>
            </a:r>
            <a:r>
              <a:rPr lang="en-US" sz="1600" dirty="0"/>
              <a:t> is so important.</a:t>
            </a:r>
          </a:p>
          <a:p>
            <a:r>
              <a:rPr lang="en-US" sz="1600" dirty="0"/>
              <a:t>In agile modelling, the testing should have a specific purpose. We should </a:t>
            </a:r>
            <a:r>
              <a:rPr lang="en-US" sz="1600" b="1" dirty="0"/>
              <a:t>be aware of why</a:t>
            </a:r>
            <a:r>
              <a:rPr lang="en-US" sz="1600" dirty="0"/>
              <a:t> </a:t>
            </a:r>
            <a:r>
              <a:rPr lang="tr-TR" sz="1600" dirty="0"/>
              <a:t>w</a:t>
            </a:r>
            <a:r>
              <a:rPr lang="en-US" sz="1600" dirty="0"/>
              <a:t>e are testing and the level of the testing.</a:t>
            </a:r>
          </a:p>
        </p:txBody>
      </p:sp>
    </p:spTree>
    <p:extLst>
      <p:ext uri="{BB962C8B-B14F-4D97-AF65-F5344CB8AC3E}">
        <p14:creationId xmlns:p14="http://schemas.microsoft.com/office/powerpoint/2010/main" val="35212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Spring </a:t>
            </a:r>
            <a:r>
              <a:rPr lang="tr-TR" sz="3500" dirty="0" err="1">
                <a:latin typeface="Algerian" panose="04020705040A02060702" pitchFamily="82" charset="0"/>
              </a:rPr>
              <a:t>boot</a:t>
            </a:r>
            <a:r>
              <a:rPr lang="tr-TR" sz="3500" dirty="0">
                <a:latin typeface="Algerian" panose="04020705040A02060702" pitchFamily="82" charset="0"/>
              </a:rPr>
              <a:t> </a:t>
            </a:r>
            <a:r>
              <a:rPr lang="tr-TR" sz="3500" dirty="0" err="1">
                <a:latin typeface="Algerian" panose="04020705040A02060702" pitchFamily="82" charset="0"/>
              </a:rPr>
              <a:t>actuator</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In essence, Actuator brings production-ready features to our application.</a:t>
            </a:r>
          </a:p>
          <a:p>
            <a:r>
              <a:rPr lang="en-US" b="1" dirty="0"/>
              <a:t>Monitoring our app, gathering metrics, understanding traffic, or the state of our database become trivial with this dependency.</a:t>
            </a:r>
            <a:endParaRPr lang="en-US" dirty="0"/>
          </a:p>
          <a:p>
            <a:r>
              <a:rPr lang="en-US" dirty="0"/>
              <a:t>The main benefit of this library is that we can get production-grade tools without having to actually implement these features ourselves.</a:t>
            </a:r>
          </a:p>
          <a:p>
            <a:r>
              <a:rPr lang="en-US" dirty="0"/>
              <a:t>Actuator is mainly used to </a:t>
            </a:r>
            <a:r>
              <a:rPr lang="en-US" b="1" dirty="0"/>
              <a:t>expose operational information about the running application</a:t>
            </a:r>
            <a:r>
              <a:rPr lang="en-US" dirty="0"/>
              <a:t> — health, metrics, info, dump, </a:t>
            </a:r>
            <a:r>
              <a:rPr lang="en-US" dirty="0" err="1"/>
              <a:t>env</a:t>
            </a:r>
            <a:r>
              <a:rPr lang="en-US" dirty="0"/>
              <a:t>, etc. It uses HTTP endpoints or JMX beans to enable us to interact with it.</a:t>
            </a:r>
          </a:p>
        </p:txBody>
      </p:sp>
    </p:spTree>
    <p:extLst>
      <p:ext uri="{BB962C8B-B14F-4D97-AF65-F5344CB8AC3E}">
        <p14:creationId xmlns:p14="http://schemas.microsoft.com/office/powerpoint/2010/main" val="3589665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Actuator</a:t>
            </a:r>
            <a:r>
              <a:rPr lang="tr-TR" sz="3500" dirty="0">
                <a:latin typeface="Algerian" panose="04020705040A02060702" pitchFamily="82" charset="0"/>
              </a:rPr>
              <a:t> </a:t>
            </a:r>
            <a:r>
              <a:rPr lang="en-US" sz="3500" dirty="0">
                <a:latin typeface="Algerian" panose="04020705040A02060702" pitchFamily="82" charset="0"/>
              </a:rPr>
              <a:t>Predefined Endpoints</a:t>
            </a:r>
          </a:p>
        </p:txBody>
      </p:sp>
      <p:sp>
        <p:nvSpPr>
          <p:cNvPr id="3" name="Content Placeholder 2"/>
          <p:cNvSpPr>
            <a:spLocks noGrp="1"/>
          </p:cNvSpPr>
          <p:nvPr>
            <p:ph idx="1"/>
          </p:nvPr>
        </p:nvSpPr>
        <p:spPr>
          <a:xfrm>
            <a:off x="1295401" y="2556931"/>
            <a:ext cx="9601196" cy="3627737"/>
          </a:xfrm>
        </p:spPr>
        <p:txBody>
          <a:bodyPr>
            <a:noAutofit/>
          </a:bodyPr>
          <a:lstStyle/>
          <a:p>
            <a:r>
              <a:rPr lang="en-US" sz="1850" b="1" i="1" dirty="0"/>
              <a:t>/beans</a:t>
            </a:r>
            <a:r>
              <a:rPr lang="en-US" sz="1850" i="1" dirty="0"/>
              <a:t> </a:t>
            </a:r>
            <a:r>
              <a:rPr lang="en-US" sz="1850" dirty="0"/>
              <a:t>returns all available beans in our </a:t>
            </a:r>
            <a:r>
              <a:rPr lang="en-US" sz="1850" i="1" dirty="0" err="1"/>
              <a:t>BeanFactory</a:t>
            </a:r>
            <a:r>
              <a:rPr lang="en-US" sz="1850" dirty="0"/>
              <a:t>. Unlike </a:t>
            </a:r>
            <a:r>
              <a:rPr lang="en-US" sz="1850" i="1" dirty="0"/>
              <a:t>/</a:t>
            </a:r>
            <a:r>
              <a:rPr lang="en-US" sz="1850" i="1" dirty="0" err="1"/>
              <a:t>auditevents</a:t>
            </a:r>
            <a:r>
              <a:rPr lang="en-US" sz="1850" dirty="0"/>
              <a:t>, it doesn't support filtering.</a:t>
            </a:r>
          </a:p>
          <a:p>
            <a:r>
              <a:rPr lang="en-US" sz="1850" b="1" i="1" dirty="0"/>
              <a:t>/</a:t>
            </a:r>
            <a:r>
              <a:rPr lang="en-US" sz="1850" b="1" i="1" dirty="0" err="1"/>
              <a:t>env</a:t>
            </a:r>
            <a:r>
              <a:rPr lang="en-US" sz="1850" i="1" dirty="0"/>
              <a:t> </a:t>
            </a:r>
            <a:r>
              <a:rPr lang="en-US" sz="1850" dirty="0"/>
              <a:t>returns the current environment properties. Additionally, we can retrieve single properties.</a:t>
            </a:r>
            <a:endParaRPr lang="tr-TR" sz="1850" dirty="0"/>
          </a:p>
          <a:p>
            <a:r>
              <a:rPr lang="en-US" sz="1850" dirty="0"/>
              <a:t> </a:t>
            </a:r>
            <a:r>
              <a:rPr lang="en-US" sz="1850" b="1" i="1" dirty="0"/>
              <a:t>/health</a:t>
            </a:r>
            <a:r>
              <a:rPr lang="en-US" sz="1850" i="1" dirty="0"/>
              <a:t> </a:t>
            </a:r>
            <a:r>
              <a:rPr lang="en-US" sz="1850" dirty="0"/>
              <a:t>summarizes the health status of our application.</a:t>
            </a:r>
          </a:p>
          <a:p>
            <a:r>
              <a:rPr lang="en-US" sz="1850" b="1" i="1" dirty="0"/>
              <a:t>/info</a:t>
            </a:r>
            <a:r>
              <a:rPr lang="en-US" sz="1850" i="1" dirty="0"/>
              <a:t> </a:t>
            </a:r>
            <a:r>
              <a:rPr lang="en-US" sz="1850" dirty="0"/>
              <a:t>returns general information. It might be custom data, build information or details about the latest commit.</a:t>
            </a:r>
          </a:p>
          <a:p>
            <a:r>
              <a:rPr lang="en-US" sz="1850" b="1" i="1" dirty="0"/>
              <a:t>/</a:t>
            </a:r>
            <a:r>
              <a:rPr lang="en-US" sz="1850" b="1" i="1" dirty="0" err="1"/>
              <a:t>logfile</a:t>
            </a:r>
            <a:r>
              <a:rPr lang="en-US" sz="1850" i="1" dirty="0"/>
              <a:t> </a:t>
            </a:r>
            <a:r>
              <a:rPr lang="en-US" sz="1850" dirty="0"/>
              <a:t>returns ordinary application logs.</a:t>
            </a:r>
          </a:p>
          <a:p>
            <a:r>
              <a:rPr lang="en-US" sz="1850" b="1" i="1" dirty="0"/>
              <a:t>/metrics </a:t>
            </a:r>
            <a:r>
              <a:rPr lang="en-US" sz="1850" dirty="0"/>
              <a:t>details metrics of our application. This might include generic metrics as well as custom ones.</a:t>
            </a:r>
          </a:p>
          <a:p>
            <a:r>
              <a:rPr lang="en-US" sz="1850" b="1" i="1" dirty="0"/>
              <a:t>/shutdown</a:t>
            </a:r>
            <a:r>
              <a:rPr lang="en-US" sz="1850" i="1" dirty="0"/>
              <a:t> </a:t>
            </a:r>
            <a:r>
              <a:rPr lang="en-US" sz="1850" dirty="0"/>
              <a:t>performs a graceful shutdown of the application.</a:t>
            </a:r>
          </a:p>
        </p:txBody>
      </p:sp>
    </p:spTree>
    <p:extLst>
      <p:ext uri="{BB962C8B-B14F-4D97-AF65-F5344CB8AC3E}">
        <p14:creationId xmlns:p14="http://schemas.microsoft.com/office/powerpoint/2010/main" val="1512911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a:latin typeface="Algerian" panose="04020705040A02060702" pitchFamily="82" charset="0"/>
              </a:rPr>
              <a:t>Technical </a:t>
            </a:r>
            <a:r>
              <a:rPr lang="tr-TR" sz="3500" dirty="0" err="1">
                <a:latin typeface="Algerian" panose="04020705040A02060702" pitchFamily="82" charset="0"/>
              </a:rPr>
              <a:t>Practise</a:t>
            </a:r>
            <a:r>
              <a:rPr lang="tr-TR" sz="3500" dirty="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a:latin typeface="Comic Sans MS" panose="030F0702030302020204" pitchFamily="66" charset="0"/>
              </a:rPr>
              <a:t>LET’S GET OUR HANDS DIRTY</a:t>
            </a:r>
          </a:p>
          <a:p>
            <a:pPr marL="0" indent="0" algn="ctr">
              <a:buNone/>
            </a:pPr>
            <a:r>
              <a:rPr lang="tr-TR" dirty="0">
                <a:latin typeface="Comic Sans MS" panose="030F0702030302020204" pitchFamily="66" charset="0"/>
              </a:rPr>
              <a:t>-------------</a:t>
            </a:r>
          </a:p>
          <a:p>
            <a:pPr marL="0" indent="0" algn="ctr">
              <a:buNone/>
            </a:pPr>
            <a:r>
              <a:rPr lang="tr-TR" dirty="0" err="1">
                <a:latin typeface="Comic Sans MS" panose="030F0702030302020204" pitchFamily="66" charset="0"/>
              </a:rPr>
              <a:t>Defining</a:t>
            </a:r>
            <a:r>
              <a:rPr lang="tr-TR" dirty="0">
                <a:latin typeface="Comic Sans MS" panose="030F0702030302020204" pitchFamily="66" charset="0"/>
              </a:rPr>
              <a:t> an API</a:t>
            </a:r>
          </a:p>
          <a:p>
            <a:pPr marL="0" indent="0" algn="ctr">
              <a:buNone/>
            </a:pPr>
            <a:r>
              <a:rPr lang="tr-TR" dirty="0" err="1">
                <a:latin typeface="Comic Sans MS" panose="030F0702030302020204" pitchFamily="66" charset="0"/>
              </a:rPr>
              <a:t>Annotation-based</a:t>
            </a:r>
            <a:r>
              <a:rPr lang="tr-TR" dirty="0">
                <a:latin typeface="Comic Sans MS" panose="030F0702030302020204" pitchFamily="66" charset="0"/>
              </a:rPr>
              <a:t> &amp; Java-</a:t>
            </a:r>
            <a:r>
              <a:rPr lang="tr-TR" dirty="0" err="1">
                <a:latin typeface="Comic Sans MS" panose="030F0702030302020204" pitchFamily="66" charset="0"/>
              </a:rPr>
              <a:t>based</a:t>
            </a:r>
            <a:r>
              <a:rPr lang="tr-TR" dirty="0">
                <a:latin typeface="Comic Sans MS" panose="030F0702030302020204" pitchFamily="66" charset="0"/>
              </a:rPr>
              <a:t> </a:t>
            </a:r>
            <a:r>
              <a:rPr lang="tr-TR" dirty="0" err="1">
                <a:latin typeface="Comic Sans MS" panose="030F0702030302020204" pitchFamily="66" charset="0"/>
              </a:rPr>
              <a:t>Configuration</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Setting</a:t>
            </a:r>
            <a:r>
              <a:rPr lang="tr-TR" dirty="0">
                <a:latin typeface="Comic Sans MS" panose="030F0702030302020204" pitchFamily="66" charset="0"/>
              </a:rPr>
              <a:t> API </a:t>
            </a:r>
            <a:r>
              <a:rPr lang="tr-TR" dirty="0" err="1">
                <a:latin typeface="Comic Sans MS" panose="030F0702030302020204" pitchFamily="66" charset="0"/>
              </a:rPr>
              <a:t>Configurations</a:t>
            </a:r>
            <a:r>
              <a:rPr lang="tr-TR" dirty="0">
                <a:latin typeface="Comic Sans MS" panose="030F0702030302020204" pitchFamily="66" charset="0"/>
              </a:rPr>
              <a:t> </a:t>
            </a:r>
            <a:r>
              <a:rPr lang="tr-TR" dirty="0" err="1">
                <a:latin typeface="Comic Sans MS" panose="030F0702030302020204" pitchFamily="66" charset="0"/>
              </a:rPr>
              <a:t>with</a:t>
            </a:r>
            <a:r>
              <a:rPr lang="tr-TR" dirty="0">
                <a:latin typeface="Comic Sans MS" panose="030F0702030302020204" pitchFamily="66" charset="0"/>
              </a:rPr>
              <a:t> </a:t>
            </a:r>
            <a:r>
              <a:rPr lang="tr-TR" dirty="0" err="1">
                <a:latin typeface="Comic Sans MS" panose="030F0702030302020204" pitchFamily="66" charset="0"/>
              </a:rPr>
              <a:t>Annotations</a:t>
            </a:r>
            <a:endParaRPr lang="tr-TR" dirty="0">
              <a:latin typeface="Comic Sans MS" panose="030F0702030302020204" pitchFamily="66" charset="0"/>
            </a:endParaRPr>
          </a:p>
          <a:p>
            <a:pPr marL="0" indent="0" algn="ctr">
              <a:buNone/>
            </a:pPr>
            <a:r>
              <a:rPr lang="tr-TR" dirty="0">
                <a:latin typeface="Comic Sans MS" panose="030F0702030302020204" pitchFamily="66" charset="0"/>
              </a:rPr>
              <a:t>VCS/Git </a:t>
            </a:r>
            <a:r>
              <a:rPr lang="tr-TR" dirty="0" err="1">
                <a:latin typeface="Comic Sans MS" panose="030F0702030302020204" pitchFamily="66" charset="0"/>
              </a:rPr>
              <a:t>Usage</a:t>
            </a:r>
            <a:endParaRPr lang="tr-TR" dirty="0">
              <a:latin typeface="Comic Sans MS" panose="030F0702030302020204" pitchFamily="66" charset="0"/>
            </a:endParaRPr>
          </a:p>
        </p:txBody>
      </p:sp>
    </p:spTree>
    <p:extLst>
      <p:ext uri="{BB962C8B-B14F-4D97-AF65-F5344CB8AC3E}">
        <p14:creationId xmlns:p14="http://schemas.microsoft.com/office/powerpoint/2010/main" val="1388223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a:t>HW#3</a:t>
            </a:r>
          </a:p>
          <a:p>
            <a:pPr marL="0" indent="0">
              <a:buNone/>
            </a:pPr>
            <a:r>
              <a:rPr lang="tr-TR" sz="1600" b="1" dirty="0"/>
              <a:t>1</a:t>
            </a:r>
            <a:r>
              <a:rPr lang="tr-TR" sz="1600" dirty="0"/>
              <a:t> – SOAP </a:t>
            </a:r>
            <a:r>
              <a:rPr lang="tr-TR" sz="1600" dirty="0" err="1"/>
              <a:t>vs</a:t>
            </a:r>
            <a:r>
              <a:rPr lang="tr-TR" sz="1600" dirty="0"/>
              <a:t> </a:t>
            </a:r>
            <a:r>
              <a:rPr lang="tr-TR" sz="1600" dirty="0" err="1"/>
              <a:t>Restful</a:t>
            </a:r>
            <a:r>
              <a:rPr lang="tr-TR" sz="1600" dirty="0"/>
              <a:t> ?</a:t>
            </a:r>
          </a:p>
          <a:p>
            <a:pPr marL="0" indent="0">
              <a:buNone/>
            </a:pPr>
            <a:r>
              <a:rPr lang="tr-TR" sz="1600" b="1" dirty="0"/>
              <a:t>2</a:t>
            </a:r>
            <a:r>
              <a:rPr lang="tr-TR" sz="1600" dirty="0"/>
              <a:t> - </a:t>
            </a:r>
            <a:r>
              <a:rPr lang="en-US" sz="1600" dirty="0"/>
              <a:t>Difference between acceptance test and functional test</a:t>
            </a:r>
            <a:r>
              <a:rPr lang="tr-TR" sz="1600" dirty="0"/>
              <a:t> </a:t>
            </a:r>
            <a:r>
              <a:rPr lang="en-US" sz="1600" dirty="0"/>
              <a:t>?</a:t>
            </a:r>
            <a:endParaRPr lang="tr-TR" sz="1600" dirty="0"/>
          </a:p>
          <a:p>
            <a:pPr marL="0" indent="0">
              <a:buNone/>
            </a:pPr>
            <a:r>
              <a:rPr lang="tr-TR" sz="1600" b="1" dirty="0"/>
              <a:t>3</a:t>
            </a:r>
            <a:r>
              <a:rPr lang="tr-TR" sz="1600" dirty="0"/>
              <a:t> - </a:t>
            </a:r>
            <a:r>
              <a:rPr lang="en-US" sz="1600" dirty="0"/>
              <a:t>What is Mocking</a:t>
            </a:r>
            <a:r>
              <a:rPr lang="tr-TR" sz="1600" dirty="0"/>
              <a:t> </a:t>
            </a:r>
            <a:r>
              <a:rPr lang="en-US" sz="1600" dirty="0"/>
              <a:t>?</a:t>
            </a:r>
          </a:p>
          <a:p>
            <a:pPr marL="0" indent="0">
              <a:buNone/>
            </a:pPr>
            <a:r>
              <a:rPr lang="tr-TR" sz="1600" b="1" dirty="0"/>
              <a:t>4</a:t>
            </a:r>
            <a:r>
              <a:rPr lang="tr-TR" sz="1600" dirty="0"/>
              <a:t> - </a:t>
            </a:r>
            <a:r>
              <a:rPr lang="en-US" sz="1600" dirty="0"/>
              <a:t>What is a reasonable code coverage % for unit tests (and why)</a:t>
            </a:r>
            <a:r>
              <a:rPr lang="tr-TR" sz="1600" dirty="0"/>
              <a:t> </a:t>
            </a:r>
            <a:r>
              <a:rPr lang="en-US" sz="1600" dirty="0"/>
              <a:t>?</a:t>
            </a:r>
          </a:p>
          <a:p>
            <a:pPr marL="0" indent="0">
              <a:buNone/>
            </a:pPr>
            <a:r>
              <a:rPr lang="tr-TR" sz="1600" b="1" dirty="0"/>
              <a:t>5</a:t>
            </a:r>
            <a:r>
              <a:rPr lang="tr-TR" sz="1600" dirty="0"/>
              <a:t> – HTTP/POST </a:t>
            </a:r>
            <a:r>
              <a:rPr lang="tr-TR" sz="1600" dirty="0" err="1"/>
              <a:t>vs</a:t>
            </a:r>
            <a:r>
              <a:rPr lang="tr-TR" sz="1600" dirty="0"/>
              <a:t> HTTP/PUT ?</a:t>
            </a:r>
          </a:p>
          <a:p>
            <a:pPr marL="0" indent="0">
              <a:buNone/>
            </a:pPr>
            <a:r>
              <a:rPr lang="tr-TR" sz="1600" b="1" dirty="0"/>
              <a:t>6</a:t>
            </a:r>
            <a:r>
              <a:rPr lang="tr-TR" sz="1600" dirty="0"/>
              <a:t> - </a:t>
            </a:r>
            <a:r>
              <a:rPr lang="en-US" sz="1600" dirty="0"/>
              <a:t>What </a:t>
            </a:r>
            <a:r>
              <a:rPr lang="tr-TR" sz="1600" dirty="0"/>
              <a:t>a</a:t>
            </a:r>
            <a:r>
              <a:rPr lang="en-US" sz="1600" dirty="0"/>
              <a:t>re </a:t>
            </a:r>
            <a:r>
              <a:rPr lang="tr-TR" sz="1600" dirty="0"/>
              <a:t>t</a:t>
            </a:r>
            <a:r>
              <a:rPr lang="en-US" sz="1600" dirty="0"/>
              <a:t>he Safe </a:t>
            </a:r>
            <a:r>
              <a:rPr lang="tr-TR" sz="1600" dirty="0"/>
              <a:t>a</a:t>
            </a:r>
            <a:r>
              <a:rPr lang="en-US" sz="1600" dirty="0" err="1"/>
              <a:t>nd</a:t>
            </a:r>
            <a:r>
              <a:rPr lang="en-US" sz="1600" dirty="0"/>
              <a:t> Unsafe </a:t>
            </a:r>
            <a:r>
              <a:rPr lang="tr-TR" sz="1600" dirty="0"/>
              <a:t>m</a:t>
            </a:r>
            <a:r>
              <a:rPr lang="en-US" sz="1600" dirty="0" err="1"/>
              <a:t>ethods</a:t>
            </a:r>
            <a:r>
              <a:rPr lang="en-US" sz="1600" dirty="0"/>
              <a:t> </a:t>
            </a:r>
            <a:r>
              <a:rPr lang="tr-TR" sz="1600" dirty="0"/>
              <a:t>o</a:t>
            </a:r>
            <a:r>
              <a:rPr lang="en-US" sz="1600" dirty="0"/>
              <a:t>f </a:t>
            </a:r>
            <a:r>
              <a:rPr lang="tr-TR" sz="1600" dirty="0"/>
              <a:t>HTTP </a:t>
            </a:r>
            <a:r>
              <a:rPr lang="en-US" sz="1600" dirty="0"/>
              <a:t>?</a:t>
            </a:r>
          </a:p>
          <a:p>
            <a:pPr marL="0" indent="0">
              <a:buNone/>
            </a:pPr>
            <a:r>
              <a:rPr lang="tr-TR" sz="1600" b="1" dirty="0"/>
              <a:t>7</a:t>
            </a:r>
            <a:r>
              <a:rPr lang="tr-TR" sz="1600" dirty="0"/>
              <a:t> - </a:t>
            </a:r>
            <a:r>
              <a:rPr lang="en-US" sz="1600" dirty="0"/>
              <a:t>How does HTTP Basic Authentication work</a:t>
            </a:r>
            <a:r>
              <a:rPr lang="tr-TR" sz="1600" dirty="0"/>
              <a:t> </a:t>
            </a:r>
            <a:r>
              <a:rPr lang="en-US" sz="1600" dirty="0"/>
              <a:t>?</a:t>
            </a:r>
            <a:endParaRPr lang="tr-TR" sz="1600" dirty="0"/>
          </a:p>
          <a:p>
            <a:pPr marL="0" indent="0">
              <a:buNone/>
            </a:pPr>
            <a:r>
              <a:rPr lang="tr-TR" sz="1600" b="1" dirty="0"/>
              <a:t>8</a:t>
            </a:r>
            <a:r>
              <a:rPr lang="tr-TR" sz="1600" dirty="0"/>
              <a:t> - </a:t>
            </a:r>
            <a:r>
              <a:rPr lang="en-US" sz="1600" dirty="0"/>
              <a:t>Define </a:t>
            </a:r>
            <a:r>
              <a:rPr lang="en-US" sz="1600" dirty="0" err="1"/>
              <a:t>RestTemplate</a:t>
            </a:r>
            <a:r>
              <a:rPr lang="en-US" sz="1600" dirty="0"/>
              <a:t> in Spring</a:t>
            </a:r>
            <a:r>
              <a:rPr lang="tr-TR" sz="1600" dirty="0"/>
              <a:t> ?</a:t>
            </a:r>
            <a:endParaRPr lang="en-US" sz="1600" dirty="0"/>
          </a:p>
          <a:p>
            <a:pPr marL="0" indent="0">
              <a:buNone/>
            </a:pPr>
            <a:r>
              <a:rPr lang="tr-TR" sz="1600" b="1" dirty="0"/>
              <a:t>9 </a:t>
            </a:r>
            <a:r>
              <a:rPr lang="tr-TR" sz="1600" dirty="0"/>
              <a:t>– </a:t>
            </a:r>
            <a:r>
              <a:rPr lang="en-US" sz="1600" dirty="0"/>
              <a:t>What is the difference between @Controller and @</a:t>
            </a:r>
            <a:r>
              <a:rPr lang="en-US" sz="1600" dirty="0" err="1"/>
              <a:t>RestController</a:t>
            </a:r>
            <a:r>
              <a:rPr lang="tr-TR" sz="1600" dirty="0"/>
              <a:t> </a:t>
            </a:r>
            <a:r>
              <a:rPr lang="en-US" sz="1600" dirty="0"/>
              <a:t>?</a:t>
            </a:r>
            <a:endParaRPr lang="tr-TR" sz="1600" dirty="0"/>
          </a:p>
          <a:p>
            <a:pPr marL="0" indent="0">
              <a:buNone/>
            </a:pPr>
            <a:r>
              <a:rPr lang="tr-TR" sz="1600" b="1" dirty="0"/>
              <a:t>10</a:t>
            </a:r>
            <a:r>
              <a:rPr lang="tr-TR" sz="1600" dirty="0"/>
              <a:t> – </a:t>
            </a:r>
            <a:r>
              <a:rPr lang="tr-TR" sz="1600" dirty="0" err="1"/>
              <a:t>What</a:t>
            </a:r>
            <a:r>
              <a:rPr lang="tr-TR" sz="1600" dirty="0"/>
              <a:t> is DNS </a:t>
            </a:r>
            <a:r>
              <a:rPr lang="tr-TR" sz="1600" dirty="0" err="1"/>
              <a:t>Spoofing</a:t>
            </a:r>
            <a:r>
              <a:rPr lang="tr-TR" sz="1600" dirty="0"/>
              <a:t> ? How </a:t>
            </a:r>
            <a:r>
              <a:rPr lang="tr-TR" sz="1600" dirty="0" err="1"/>
              <a:t>to</a:t>
            </a:r>
            <a:r>
              <a:rPr lang="tr-TR" sz="1600" dirty="0"/>
              <a:t> </a:t>
            </a:r>
            <a:r>
              <a:rPr lang="tr-TR" sz="1600" dirty="0" err="1"/>
              <a:t>prevent</a:t>
            </a:r>
            <a:r>
              <a:rPr lang="tr-TR" sz="1600" dirty="0"/>
              <a:t> ?</a:t>
            </a:r>
          </a:p>
          <a:p>
            <a:pPr marL="0" indent="0">
              <a:buNone/>
            </a:pPr>
            <a:r>
              <a:rPr lang="tr-TR" sz="1600" b="1" dirty="0"/>
              <a:t>11</a:t>
            </a:r>
            <a:r>
              <a:rPr lang="tr-TR" sz="1600" dirty="0"/>
              <a:t> – </a:t>
            </a:r>
            <a:r>
              <a:rPr lang="tr-TR" sz="1600" dirty="0" err="1"/>
              <a:t>What</a:t>
            </a:r>
            <a:r>
              <a:rPr lang="tr-TR" sz="1600" dirty="0"/>
              <a:t> is </a:t>
            </a:r>
            <a:r>
              <a:rPr lang="tr-TR" sz="1600" dirty="0" err="1"/>
              <a:t>content</a:t>
            </a:r>
            <a:r>
              <a:rPr lang="tr-TR" sz="1600" dirty="0"/>
              <a:t> </a:t>
            </a:r>
            <a:r>
              <a:rPr lang="tr-TR" sz="1600" dirty="0" err="1"/>
              <a:t>negotiation</a:t>
            </a:r>
            <a:r>
              <a:rPr lang="tr-TR" sz="1600" dirty="0"/>
              <a:t> ?</a:t>
            </a:r>
          </a:p>
          <a:p>
            <a:pPr marL="0" indent="0">
              <a:buNone/>
            </a:pPr>
            <a:r>
              <a:rPr lang="tr-TR" sz="1600" b="1" dirty="0"/>
              <a:t>12</a:t>
            </a:r>
            <a:r>
              <a:rPr lang="tr-TR" sz="1600" dirty="0"/>
              <a:t> – </a:t>
            </a:r>
            <a:r>
              <a:rPr lang="tr-TR" sz="1600" dirty="0" err="1"/>
              <a:t>What</a:t>
            </a:r>
            <a:r>
              <a:rPr lang="tr-TR" sz="1600" dirty="0"/>
              <a:t> is </a:t>
            </a:r>
            <a:r>
              <a:rPr lang="tr-TR" sz="1600" dirty="0" err="1"/>
              <a:t>statelessness</a:t>
            </a:r>
            <a:r>
              <a:rPr lang="tr-TR" sz="1600" dirty="0"/>
              <a:t> in </a:t>
            </a:r>
            <a:r>
              <a:rPr lang="tr-TR" sz="1600" dirty="0" err="1"/>
              <a:t>RESTful</a:t>
            </a:r>
            <a:r>
              <a:rPr lang="tr-TR" sz="1600" dirty="0"/>
              <a:t> Web Services ?</a:t>
            </a:r>
          </a:p>
          <a:p>
            <a:pPr marL="0" indent="0">
              <a:buNone/>
            </a:pPr>
            <a:r>
              <a:rPr lang="tr-TR" sz="1600" b="1" dirty="0"/>
              <a:t>13</a:t>
            </a:r>
            <a:r>
              <a:rPr lang="tr-TR" sz="1600" dirty="0"/>
              <a:t> - </a:t>
            </a:r>
            <a:r>
              <a:rPr lang="en-US" sz="1600" dirty="0"/>
              <a:t>What is CSRF attack? How to </a:t>
            </a:r>
            <a:r>
              <a:rPr lang="tr-TR" sz="1600" dirty="0" err="1"/>
              <a:t>prevent</a:t>
            </a:r>
            <a:r>
              <a:rPr lang="tr-TR" sz="1600" dirty="0"/>
              <a:t> </a:t>
            </a:r>
            <a:r>
              <a:rPr lang="en-US" sz="1600" dirty="0"/>
              <a:t>?</a:t>
            </a:r>
          </a:p>
          <a:p>
            <a:pPr marL="0" indent="0">
              <a:buNone/>
            </a:pPr>
            <a:r>
              <a:rPr lang="tr-TR" sz="1600" b="1" dirty="0"/>
              <a:t>14</a:t>
            </a:r>
            <a:r>
              <a:rPr lang="tr-TR" sz="1600" dirty="0"/>
              <a:t> - </a:t>
            </a:r>
            <a:r>
              <a:rPr lang="en-US" sz="1600" dirty="0"/>
              <a:t>What are the core components of the HTTP request and HTTP response</a:t>
            </a:r>
            <a:r>
              <a:rPr lang="tr-TR" sz="1600" dirty="0"/>
              <a:t> </a:t>
            </a:r>
            <a:r>
              <a:rPr lang="en-US" sz="1600" dirty="0"/>
              <a:t>?</a:t>
            </a:r>
          </a:p>
          <a:p>
            <a:pPr marL="0" indent="0">
              <a:buNone/>
            </a:pPr>
            <a:endParaRPr lang="tr-TR" sz="1600" dirty="0"/>
          </a:p>
        </p:txBody>
      </p:sp>
    </p:spTree>
    <p:extLst>
      <p:ext uri="{BB962C8B-B14F-4D97-AF65-F5344CB8AC3E}">
        <p14:creationId xmlns:p14="http://schemas.microsoft.com/office/powerpoint/2010/main" val="29011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For</a:t>
            </a:r>
            <a:r>
              <a:rPr lang="tr-TR" sz="3500" dirty="0">
                <a:latin typeface="Algerian" panose="04020705040A02060702" pitchFamily="82" charset="0"/>
              </a:rPr>
              <a:t>  </a:t>
            </a:r>
            <a:r>
              <a:rPr lang="tr-TR" sz="3500" dirty="0" err="1">
                <a:latin typeface="Algerian" panose="04020705040A02060702" pitchFamily="82" charset="0"/>
              </a:rPr>
              <a:t>vs</a:t>
            </a:r>
            <a:r>
              <a:rPr lang="tr-TR" sz="3500" dirty="0">
                <a:latin typeface="Algerian" panose="04020705040A02060702" pitchFamily="82" charset="0"/>
              </a:rPr>
              <a:t>  «</a:t>
            </a:r>
            <a:r>
              <a:rPr lang="tr-TR" sz="3500" dirty="0" err="1">
                <a:latin typeface="Algerian" panose="04020705040A02060702" pitchFamily="82" charset="0"/>
              </a:rPr>
              <a:t>EnhaNced</a:t>
            </a:r>
            <a:r>
              <a:rPr lang="tr-TR" sz="3500" dirty="0">
                <a:latin typeface="Algerian" panose="04020705040A02060702" pitchFamily="82" charset="0"/>
              </a:rPr>
              <a:t>»  </a:t>
            </a:r>
            <a:r>
              <a:rPr lang="tr-TR" sz="3500" dirty="0" err="1">
                <a:latin typeface="Algerian" panose="04020705040A02060702" pitchFamily="82" charset="0"/>
              </a:rPr>
              <a:t>For</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3032603" y="2557463"/>
            <a:ext cx="6126794" cy="3317875"/>
          </a:xfrm>
          <a:prstGeom prst="rect">
            <a:avLst/>
          </a:prstGeom>
        </p:spPr>
      </p:pic>
    </p:spTree>
    <p:extLst>
      <p:ext uri="{BB962C8B-B14F-4D97-AF65-F5344CB8AC3E}">
        <p14:creationId xmlns:p14="http://schemas.microsoft.com/office/powerpoint/2010/main" val="137655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default </a:t>
            </a:r>
            <a:r>
              <a:rPr lang="tr-TR" sz="3500" dirty="0">
                <a:latin typeface="Algerian" panose="04020705040A02060702" pitchFamily="82" charset="0"/>
              </a:rPr>
              <a:t>&amp;</a:t>
            </a:r>
            <a:r>
              <a:rPr lang="en-US" sz="3500" dirty="0">
                <a:latin typeface="Algerian" panose="04020705040A02060702" pitchFamily="82" charset="0"/>
              </a:rPr>
              <a:t> static methods in</a:t>
            </a:r>
            <a:br>
              <a:rPr lang="tr-TR" sz="3500" dirty="0">
                <a:latin typeface="Algerian" panose="04020705040A02060702" pitchFamily="82" charset="0"/>
              </a:rPr>
            </a:br>
            <a:r>
              <a:rPr lang="en-US" sz="3500" dirty="0">
                <a:latin typeface="Algerian" panose="04020705040A02060702" pitchFamily="82" charset="0"/>
              </a:rPr>
              <a:t> Interfaces</a:t>
            </a:r>
          </a:p>
        </p:txBody>
      </p:sp>
      <p:sp>
        <p:nvSpPr>
          <p:cNvPr id="3" name="Content Placeholder 2"/>
          <p:cNvSpPr>
            <a:spLocks noGrp="1"/>
          </p:cNvSpPr>
          <p:nvPr>
            <p:ph idx="1"/>
          </p:nvPr>
        </p:nvSpPr>
        <p:spPr/>
        <p:txBody>
          <a:bodyPr/>
          <a:lstStyle/>
          <a:p>
            <a:r>
              <a:rPr lang="en-US" dirty="0"/>
              <a:t>From Java 8, interfaces are enhanced to have a method with implementation. We can use</a:t>
            </a:r>
            <a:r>
              <a:rPr lang="tr-TR" dirty="0"/>
              <a:t> </a:t>
            </a:r>
            <a:r>
              <a:rPr lang="tr-TR" b="1" dirty="0" err="1"/>
              <a:t>default</a:t>
            </a:r>
            <a:r>
              <a:rPr lang="tr-TR" dirty="0"/>
              <a:t> </a:t>
            </a:r>
            <a:r>
              <a:rPr lang="tr-TR" dirty="0" err="1"/>
              <a:t>and</a:t>
            </a:r>
            <a:r>
              <a:rPr lang="tr-TR" dirty="0"/>
              <a:t> </a:t>
            </a:r>
            <a:r>
              <a:rPr lang="tr-TR" b="1" dirty="0" err="1"/>
              <a:t>static</a:t>
            </a:r>
            <a:r>
              <a:rPr lang="tr-TR" dirty="0"/>
              <a:t> </a:t>
            </a:r>
            <a:r>
              <a:rPr lang="en-US" dirty="0"/>
              <a:t>keyword to create interfaces with method implementation.</a:t>
            </a:r>
            <a:endParaRPr lang="tr-TR" dirty="0"/>
          </a:p>
          <a:p>
            <a:endParaRPr lang="tr-TR" dirty="0"/>
          </a:p>
          <a:p>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426384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a:latin typeface="Algerian" panose="04020705040A02060702" pitchFamily="82" charset="0"/>
              </a:rPr>
              <a:t>Functional</a:t>
            </a:r>
            <a:r>
              <a:rPr lang="tr-TR" sz="3500" dirty="0">
                <a:latin typeface="Algerian" panose="04020705040A02060702" pitchFamily="82" charset="0"/>
              </a:rPr>
              <a:t> </a:t>
            </a:r>
            <a:r>
              <a:rPr lang="tr-TR" sz="3500" dirty="0" err="1">
                <a:latin typeface="Algerian" panose="04020705040A02060702" pitchFamily="82" charset="0"/>
              </a:rPr>
              <a:t>Interfaces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465493"/>
            <a:ext cx="9601196" cy="3752428"/>
          </a:xfrm>
        </p:spPr>
        <p:txBody>
          <a:bodyPr>
            <a:normAutofit fontScale="92500" lnSpcReduction="10000"/>
          </a:bodyPr>
          <a:lstStyle/>
          <a:p>
            <a:r>
              <a:rPr lang="en-US" dirty="0"/>
              <a:t>If a Java interface contains one and only one abstract method then it is termed as functional interface. This only one method specifies the intended purpose of the interface.</a:t>
            </a:r>
            <a:endParaRPr lang="tr-TR" dirty="0"/>
          </a:p>
          <a:p>
            <a:r>
              <a:rPr lang="tr-TR" dirty="0" err="1"/>
              <a:t>Sample</a:t>
            </a:r>
            <a:r>
              <a:rPr lang="tr-TR" dirty="0"/>
              <a:t> </a:t>
            </a:r>
            <a:r>
              <a:rPr lang="tr-TR" dirty="0" err="1"/>
              <a:t>Usage</a:t>
            </a:r>
            <a:r>
              <a:rPr lang="tr-TR" dirty="0"/>
              <a:t>:</a:t>
            </a:r>
          </a:p>
          <a:p>
            <a:endParaRPr lang="tr-TR" dirty="0"/>
          </a:p>
          <a:p>
            <a:endParaRPr lang="tr-TR" dirty="0"/>
          </a:p>
          <a:p>
            <a:endParaRPr lang="tr-TR" dirty="0"/>
          </a:p>
          <a:p>
            <a:endParaRPr lang="tr-TR" dirty="0"/>
          </a:p>
          <a:p>
            <a:r>
              <a:rPr lang="tr-TR" dirty="0" err="1"/>
              <a:t>Let’s</a:t>
            </a:r>
            <a:r>
              <a:rPr lang="tr-TR" dirty="0"/>
              <a:t> </a:t>
            </a:r>
            <a:r>
              <a:rPr lang="tr-TR" dirty="0" err="1"/>
              <a:t>see</a:t>
            </a:r>
            <a:r>
              <a:rPr lang="tr-TR" dirty="0"/>
              <a:t> an </a:t>
            </a:r>
            <a:r>
              <a:rPr lang="tr-TR" dirty="0" err="1"/>
              <a:t>example</a:t>
            </a:r>
            <a:r>
              <a:rPr lang="tr-TR" dirty="0"/>
              <a:t>!</a:t>
            </a:r>
          </a:p>
          <a:p>
            <a:endParaRPr lang="en-US" dirty="0"/>
          </a:p>
        </p:txBody>
      </p:sp>
      <p:pic>
        <p:nvPicPr>
          <p:cNvPr id="8" name="Picture 7"/>
          <p:cNvPicPr>
            <a:picLocks noChangeAspect="1"/>
          </p:cNvPicPr>
          <p:nvPr/>
        </p:nvPicPr>
        <p:blipFill>
          <a:blip r:embed="rId2"/>
          <a:stretch>
            <a:fillRect/>
          </a:stretch>
        </p:blipFill>
        <p:spPr>
          <a:xfrm>
            <a:off x="1295401" y="3973484"/>
            <a:ext cx="6619875" cy="1438275"/>
          </a:xfrm>
          <a:prstGeom prst="rect">
            <a:avLst/>
          </a:prstGeom>
        </p:spPr>
      </p:pic>
    </p:spTree>
    <p:extLst>
      <p:ext uri="{BB962C8B-B14F-4D97-AF65-F5344CB8AC3E}">
        <p14:creationId xmlns:p14="http://schemas.microsoft.com/office/powerpoint/2010/main" val="175391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Predefined-Functional Interfaces</a:t>
            </a:r>
          </a:p>
        </p:txBody>
      </p:sp>
      <p:pic>
        <p:nvPicPr>
          <p:cNvPr id="4" name="Picture 3"/>
          <p:cNvPicPr>
            <a:picLocks noChangeAspect="1"/>
          </p:cNvPicPr>
          <p:nvPr/>
        </p:nvPicPr>
        <p:blipFill>
          <a:blip r:embed="rId2"/>
          <a:stretch>
            <a:fillRect/>
          </a:stretch>
        </p:blipFill>
        <p:spPr>
          <a:xfrm>
            <a:off x="1712423" y="2443942"/>
            <a:ext cx="8877992" cy="3766271"/>
          </a:xfrm>
          <a:prstGeom prst="rect">
            <a:avLst/>
          </a:prstGeom>
        </p:spPr>
      </p:pic>
    </p:spTree>
    <p:extLst>
      <p:ext uri="{BB962C8B-B14F-4D97-AF65-F5344CB8AC3E}">
        <p14:creationId xmlns:p14="http://schemas.microsoft.com/office/powerpoint/2010/main" val="112687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Method References</a:t>
            </a:r>
          </a:p>
        </p:txBody>
      </p:sp>
      <p:sp>
        <p:nvSpPr>
          <p:cNvPr id="3" name="Content Placeholder 2"/>
          <p:cNvSpPr>
            <a:spLocks noGrp="1"/>
          </p:cNvSpPr>
          <p:nvPr>
            <p:ph idx="1"/>
          </p:nvPr>
        </p:nvSpPr>
        <p:spPr>
          <a:xfrm>
            <a:off x="1295401" y="2443943"/>
            <a:ext cx="9601196" cy="3757352"/>
          </a:xfrm>
        </p:spPr>
        <p:txBody>
          <a:bodyPr>
            <a:normAutofit fontScale="70000" lnSpcReduction="20000"/>
          </a:bodyPr>
          <a:lstStyle/>
          <a:p>
            <a:pPr marL="0" indent="0">
              <a:buNone/>
            </a:pPr>
            <a:r>
              <a:rPr lang="tr-TR" dirty="0"/>
              <a:t>    </a:t>
            </a:r>
            <a:r>
              <a:rPr lang="en-US" dirty="0"/>
              <a:t>Java provides a new feature called method reference in Java 8. Method reference is used to refer </a:t>
            </a:r>
            <a:r>
              <a:rPr lang="en-US" b="1" dirty="0"/>
              <a:t>method of functional interface</a:t>
            </a:r>
            <a:r>
              <a:rPr lang="en-US" dirty="0"/>
              <a:t>. It is compact and easy form of lambda expression. Each time when you are using lambda expression to just referring a method, you can replace your lambda expression with method reference. In this tutorial, we are explaining method reference concept in detail.</a:t>
            </a:r>
            <a:endParaRPr lang="tr-TR" dirty="0"/>
          </a:p>
          <a:p>
            <a:pPr marL="0" indent="0">
              <a:buNone/>
            </a:pPr>
            <a:endParaRPr lang="en-US" dirty="0"/>
          </a:p>
          <a:p>
            <a:pPr marL="0" indent="0">
              <a:buNone/>
            </a:pPr>
            <a:r>
              <a:rPr lang="en-US" dirty="0"/>
              <a:t>There are following types of method references in java:</a:t>
            </a:r>
          </a:p>
          <a:p>
            <a:r>
              <a:rPr lang="en-US" dirty="0"/>
              <a:t>Reference to a </a:t>
            </a:r>
            <a:r>
              <a:rPr lang="en-US" b="1" dirty="0"/>
              <a:t>static method</a:t>
            </a:r>
            <a:endParaRPr lang="en-US" dirty="0"/>
          </a:p>
          <a:p>
            <a:r>
              <a:rPr lang="en-US" dirty="0"/>
              <a:t>Reference to an </a:t>
            </a:r>
            <a:r>
              <a:rPr lang="en-US" b="1" dirty="0"/>
              <a:t>instance method</a:t>
            </a:r>
            <a:endParaRPr lang="en-US" dirty="0"/>
          </a:p>
          <a:p>
            <a:r>
              <a:rPr lang="en-US" dirty="0"/>
              <a:t>Reference to a </a:t>
            </a:r>
            <a:r>
              <a:rPr lang="en-US" b="1" dirty="0"/>
              <a:t>constructor</a:t>
            </a:r>
            <a:endParaRPr lang="tr-TR" b="1" dirty="0"/>
          </a:p>
          <a:p>
            <a:pPr marL="0" indent="0">
              <a:buNone/>
            </a:pPr>
            <a:endParaRPr lang="tr-TR" dirty="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p:txBody>
      </p:sp>
    </p:spTree>
    <p:extLst>
      <p:ext uri="{BB962C8B-B14F-4D97-AF65-F5344CB8AC3E}">
        <p14:creationId xmlns:p14="http://schemas.microsoft.com/office/powerpoint/2010/main" val="2389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556932"/>
            <a:ext cx="9601196" cy="1433178"/>
          </a:xfrm>
        </p:spPr>
        <p:txBody>
          <a:bodyPr>
            <a:normAutofit fontScale="77500" lnSpcReduction="20000"/>
          </a:bodyPr>
          <a:lstStyle/>
          <a:p>
            <a:r>
              <a:rPr lang="en-US" dirty="0"/>
              <a:t>Lambda expressions are introduced in Java 8 and are touted to be the biggest feature of Java 8. Lambda expression facilitates </a:t>
            </a:r>
            <a:r>
              <a:rPr lang="en-US" b="1" dirty="0"/>
              <a:t>functional programming</a:t>
            </a:r>
            <a:r>
              <a:rPr lang="en-US" dirty="0"/>
              <a:t>, and simplifies the development a lot.</a:t>
            </a:r>
            <a:endParaRPr lang="tr-TR" dirty="0"/>
          </a:p>
          <a:p>
            <a:pPr marL="0" indent="0">
              <a:buNone/>
            </a:pPr>
            <a:r>
              <a:rPr lang="en-US" b="1" dirty="0"/>
              <a:t>Syntax</a:t>
            </a:r>
            <a:r>
              <a:rPr lang="tr-TR" b="1" dirty="0"/>
              <a:t>:</a:t>
            </a:r>
            <a:endParaRPr lang="en-US" b="1" dirty="0"/>
          </a:p>
          <a:p>
            <a:pPr marL="0" indent="0">
              <a:buNone/>
            </a:pPr>
            <a:r>
              <a:rPr lang="en-US" dirty="0"/>
              <a:t>A lambda expression is characterized by the following syntax.</a:t>
            </a:r>
            <a:endParaRPr lang="tr-TR" dirty="0"/>
          </a:p>
        </p:txBody>
      </p:sp>
      <p:pic>
        <p:nvPicPr>
          <p:cNvPr id="7" name="Picture 6"/>
          <p:cNvPicPr>
            <a:picLocks noChangeAspect="1"/>
          </p:cNvPicPr>
          <p:nvPr/>
        </p:nvPicPr>
        <p:blipFill>
          <a:blip r:embed="rId2"/>
          <a:stretch>
            <a:fillRect/>
          </a:stretch>
        </p:blipFill>
        <p:spPr>
          <a:xfrm>
            <a:off x="1295401" y="3931479"/>
            <a:ext cx="7326461" cy="659128"/>
          </a:xfrm>
          <a:prstGeom prst="rect">
            <a:avLst/>
          </a:prstGeom>
        </p:spPr>
      </p:pic>
      <p:sp>
        <p:nvSpPr>
          <p:cNvPr id="8" name="Content Placeholder 5"/>
          <p:cNvSpPr txBox="1">
            <a:spLocks/>
          </p:cNvSpPr>
          <p:nvPr/>
        </p:nvSpPr>
        <p:spPr>
          <a:xfrm>
            <a:off x="1295401" y="4671752"/>
            <a:ext cx="9601196" cy="1504603"/>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tr-TR" dirty="0"/>
              <a:t>Java normal </a:t>
            </a:r>
            <a:r>
              <a:rPr lang="tr-TR" dirty="0" err="1"/>
              <a:t>function</a:t>
            </a:r>
            <a:r>
              <a:rPr lang="tr-TR" dirty="0"/>
              <a:t>:</a:t>
            </a:r>
          </a:p>
          <a:p>
            <a:pPr marL="0" indent="0">
              <a:buFont typeface="Arial"/>
              <a:buNone/>
            </a:pPr>
            <a:r>
              <a:rPr lang="tr-TR" dirty="0"/>
              <a:t>«Access </a:t>
            </a:r>
            <a:r>
              <a:rPr lang="tr-TR" dirty="0" err="1"/>
              <a:t>modifier</a:t>
            </a:r>
            <a:r>
              <a:rPr lang="tr-TR" dirty="0"/>
              <a:t>» «</a:t>
            </a:r>
            <a:r>
              <a:rPr lang="tr-TR" dirty="0" err="1"/>
              <a:t>returned</a:t>
            </a:r>
            <a:r>
              <a:rPr lang="tr-TR" dirty="0"/>
              <a:t> </a:t>
            </a:r>
            <a:r>
              <a:rPr lang="tr-TR" dirty="0" err="1"/>
              <a:t>type</a:t>
            </a:r>
            <a:r>
              <a:rPr lang="tr-TR" dirty="0"/>
              <a:t>» «</a:t>
            </a:r>
            <a:r>
              <a:rPr lang="tr-TR" dirty="0" err="1"/>
              <a:t>method</a:t>
            </a:r>
            <a:r>
              <a:rPr lang="tr-TR" dirty="0"/>
              <a:t> name»( «</a:t>
            </a:r>
            <a:r>
              <a:rPr lang="tr-TR" dirty="0" err="1"/>
              <a:t>parameters</a:t>
            </a:r>
            <a:r>
              <a:rPr lang="tr-TR" dirty="0"/>
              <a:t>» ){</a:t>
            </a:r>
          </a:p>
          <a:p>
            <a:pPr marL="0" indent="0">
              <a:buFont typeface="Arial"/>
              <a:buNone/>
            </a:pPr>
            <a:r>
              <a:rPr lang="tr-TR" dirty="0"/>
              <a:t>	// </a:t>
            </a:r>
            <a:r>
              <a:rPr lang="tr-TR" dirty="0" err="1"/>
              <a:t>method</a:t>
            </a:r>
            <a:r>
              <a:rPr lang="tr-TR" dirty="0"/>
              <a:t> body</a:t>
            </a:r>
          </a:p>
          <a:p>
            <a:pPr marL="0" indent="0">
              <a:buFont typeface="Arial"/>
              <a:buNone/>
            </a:pPr>
            <a:r>
              <a:rPr lang="tr-TR" dirty="0"/>
              <a:t>}</a:t>
            </a:r>
            <a:endParaRPr lang="en-US" dirty="0"/>
          </a:p>
        </p:txBody>
      </p:sp>
    </p:spTree>
    <p:extLst>
      <p:ext uri="{BB962C8B-B14F-4D97-AF65-F5344CB8AC3E}">
        <p14:creationId xmlns:p14="http://schemas.microsoft.com/office/powerpoint/2010/main" val="25931775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TotalTime>
  <Words>2899</Words>
  <Application>Microsoft Macintosh PowerPoint</Application>
  <PresentationFormat>Widescreen</PresentationFormat>
  <Paragraphs>244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Algerian</vt:lpstr>
      <vt:lpstr>Arial</vt:lpstr>
      <vt:lpstr>Comic Sans MS</vt:lpstr>
      <vt:lpstr>Courier New</vt:lpstr>
      <vt:lpstr>Garamond</vt:lpstr>
      <vt:lpstr>Organic</vt:lpstr>
      <vt:lpstr>Week 3</vt:lpstr>
      <vt:lpstr>Java8 new Features</vt:lpstr>
      <vt:lpstr>forEach() method in  Iterable interface</vt:lpstr>
      <vt:lpstr>For  vs  «EnhaNced»  For</vt:lpstr>
      <vt:lpstr>default &amp; static methods in  Interfaces</vt:lpstr>
      <vt:lpstr>Functional Interfaces</vt:lpstr>
      <vt:lpstr>Java Predefined-Functional Interfaces</vt:lpstr>
      <vt:lpstr>Java Method References</vt:lpstr>
      <vt:lpstr>Lambda EXPRESSIONS</vt:lpstr>
      <vt:lpstr>Lambda EXPRESSIONS</vt:lpstr>
      <vt:lpstr>Lambda EXPRESSIONS</vt:lpstr>
      <vt:lpstr>Java Optional Class</vt:lpstr>
      <vt:lpstr>Java StringJoiner</vt:lpstr>
      <vt:lpstr>Streams</vt:lpstr>
      <vt:lpstr> REST architecture</vt:lpstr>
      <vt:lpstr>RESTful Web Services - Resources</vt:lpstr>
      <vt:lpstr>SOAP</vt:lpstr>
      <vt:lpstr>SOAP VS REST </vt:lpstr>
      <vt:lpstr>RESTful WEB SERVICES - Messages</vt:lpstr>
      <vt:lpstr>HTTP Request</vt:lpstr>
      <vt:lpstr>HTTP RESPONSE</vt:lpstr>
      <vt:lpstr>RESTful Web Services - Addressing</vt:lpstr>
      <vt:lpstr>RESTful Web Services – Methods GET &amp; POST</vt:lpstr>
      <vt:lpstr>RESTful Web Services – Methods PUT &amp; DELETE</vt:lpstr>
      <vt:lpstr>HTTP Entity</vt:lpstr>
      <vt:lpstr>HTTP STATUS CODES</vt:lpstr>
      <vt:lpstr>Spring Annotations for REST Services</vt:lpstr>
      <vt:lpstr>Project Development Lifecycle</vt:lpstr>
      <vt:lpstr>Software development processes</vt:lpstr>
      <vt:lpstr>TEST DRIVEN DEVELOPMENT (TDD)</vt:lpstr>
      <vt:lpstr>TDD – TEST FIRST DEVELOPMENT</vt:lpstr>
      <vt:lpstr>TDD TEST FLOW</vt:lpstr>
      <vt:lpstr>TDD –Vs- Traditional Testing</vt:lpstr>
      <vt:lpstr>Spring boot actuator</vt:lpstr>
      <vt:lpstr>Actuator Predefined Endpoints</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cp:lastModifiedBy>
  <cp:revision>3</cp:revision>
  <dcterms:created xsi:type="dcterms:W3CDTF">2022-01-23T12:28:52Z</dcterms:created>
  <dcterms:modified xsi:type="dcterms:W3CDTF">2025-03-16T15:24:20Z</dcterms:modified>
</cp:coreProperties>
</file>