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9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47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8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61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87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6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9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4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0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4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9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97C2C6-941D-4D41-B903-8AF1294CD1D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8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spring.io/spring/docs/current/spring-framework-reference/core.html#a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000" dirty="0">
                <a:latin typeface="Algerian" panose="04020705040A02060702" pitchFamily="82" charset="0"/>
              </a:rPr>
              <a:t>WEEK 5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92398" y="3549535"/>
            <a:ext cx="6815669" cy="1846430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Spring </a:t>
            </a:r>
            <a:r>
              <a:rPr lang="tr-TR" dirty="0" err="1"/>
              <a:t>Boot</a:t>
            </a:r>
            <a:r>
              <a:rPr lang="tr-TR" dirty="0"/>
              <a:t> Security</a:t>
            </a:r>
          </a:p>
          <a:p>
            <a:r>
              <a:rPr lang="tr-TR" dirty="0" err="1"/>
              <a:t>Authorization</a:t>
            </a:r>
            <a:r>
              <a:rPr lang="tr-TR" dirty="0"/>
              <a:t> &amp; </a:t>
            </a:r>
            <a:r>
              <a:rPr lang="tr-TR" dirty="0" err="1"/>
              <a:t>Authentication</a:t>
            </a:r>
            <a:endParaRPr lang="tr-TR" dirty="0"/>
          </a:p>
          <a:p>
            <a:r>
              <a:rPr lang="tr-TR" dirty="0"/>
              <a:t>JWT Integration</a:t>
            </a:r>
          </a:p>
          <a:p>
            <a:r>
              <a:rPr lang="tr-TR" dirty="0"/>
              <a:t>Spring </a:t>
            </a:r>
            <a:r>
              <a:rPr lang="tr-TR" dirty="0" err="1"/>
              <a:t>Boot</a:t>
            </a:r>
            <a:r>
              <a:rPr lang="tr-TR" dirty="0"/>
              <a:t> AOP</a:t>
            </a:r>
          </a:p>
          <a:p>
            <a:r>
              <a:rPr lang="tr-TR" dirty="0" err="1"/>
              <a:t>Microservices</a:t>
            </a:r>
            <a:r>
              <a:rPr lang="tr-TR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569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MICROSERVICES</a:t>
            </a:r>
            <a:br>
              <a:rPr lang="tr-TR" sz="3500" dirty="0">
                <a:latin typeface="Algerian" panose="04020705040A02060702" pitchFamily="82" charset="0"/>
              </a:rPr>
            </a:br>
            <a:r>
              <a:rPr lang="tr-TR" sz="3500" dirty="0">
                <a:latin typeface="Algerian" panose="04020705040A02060702" pitchFamily="82" charset="0"/>
              </a:rPr>
              <a:t>ADVANTAGES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Microservices</a:t>
            </a:r>
            <a:r>
              <a:rPr lang="en-US" dirty="0"/>
              <a:t> are self-contained, independent deployment module.</a:t>
            </a:r>
          </a:p>
          <a:p>
            <a:r>
              <a:rPr lang="en-US" dirty="0"/>
              <a:t>The cost of scaling is comparatively less than the monolithic architecture.</a:t>
            </a:r>
          </a:p>
          <a:p>
            <a:r>
              <a:rPr lang="en-US" dirty="0" err="1"/>
              <a:t>Microservices</a:t>
            </a:r>
            <a:r>
              <a:rPr lang="en-US" dirty="0"/>
              <a:t> are independently manageable services. It can enable more and more services as the need arises. It minimizes the impact on existing service.</a:t>
            </a:r>
          </a:p>
          <a:p>
            <a:r>
              <a:rPr lang="en-US" dirty="0"/>
              <a:t>It is possible to change or upgrade each service individually rather than upgrading in the entire application.</a:t>
            </a:r>
          </a:p>
          <a:p>
            <a:r>
              <a:rPr lang="en-US" dirty="0" err="1"/>
              <a:t>Microservices</a:t>
            </a:r>
            <a:r>
              <a:rPr lang="en-US" dirty="0"/>
              <a:t> allows us to develop an application which is organic (an application which latterly upgrades by adding more functions or modules) in nature.</a:t>
            </a:r>
          </a:p>
        </p:txBody>
      </p:sp>
    </p:spTree>
    <p:extLst>
      <p:ext uri="{BB962C8B-B14F-4D97-AF65-F5344CB8AC3E}">
        <p14:creationId xmlns:p14="http://schemas.microsoft.com/office/powerpoint/2010/main" val="111120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MICROSERVICES</a:t>
            </a:r>
            <a:br>
              <a:rPr lang="tr-TR" sz="3500" dirty="0">
                <a:latin typeface="Algerian" panose="04020705040A02060702" pitchFamily="82" charset="0"/>
              </a:rPr>
            </a:br>
            <a:r>
              <a:rPr lang="tr-TR" sz="3500" dirty="0">
                <a:latin typeface="Algerian" panose="04020705040A02060702" pitchFamily="82" charset="0"/>
              </a:rPr>
              <a:t>ADVANTAGES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enables event streaming technology to enable easy integration in comparison to heavyweight interposes communication.</a:t>
            </a:r>
          </a:p>
          <a:p>
            <a:r>
              <a:rPr lang="en-US" dirty="0" err="1"/>
              <a:t>Microservices</a:t>
            </a:r>
            <a:r>
              <a:rPr lang="en-US" dirty="0"/>
              <a:t> follows the single responsibility principle.</a:t>
            </a:r>
          </a:p>
          <a:p>
            <a:r>
              <a:rPr lang="en-US" dirty="0"/>
              <a:t>The demanding service can be deployed on multiple servers to enhance performance.</a:t>
            </a:r>
          </a:p>
          <a:p>
            <a:r>
              <a:rPr lang="en-US" dirty="0"/>
              <a:t>Less dependency and easy to test.</a:t>
            </a:r>
          </a:p>
          <a:p>
            <a:r>
              <a:rPr lang="en-US" dirty="0"/>
              <a:t>Dynamic scaling.</a:t>
            </a:r>
          </a:p>
          <a:p>
            <a:r>
              <a:rPr lang="en-US" dirty="0"/>
              <a:t>Faster release cycle.</a:t>
            </a:r>
          </a:p>
        </p:txBody>
      </p:sp>
    </p:spTree>
    <p:extLst>
      <p:ext uri="{BB962C8B-B14F-4D97-AF65-F5344CB8AC3E}">
        <p14:creationId xmlns:p14="http://schemas.microsoft.com/office/powerpoint/2010/main" val="231696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MICROSERVICES</a:t>
            </a:r>
            <a:br>
              <a:rPr lang="tr-TR" sz="3500" dirty="0">
                <a:latin typeface="Algerian" panose="04020705040A02060702" pitchFamily="82" charset="0"/>
              </a:rPr>
            </a:br>
            <a:r>
              <a:rPr lang="tr-TR" sz="3500" dirty="0">
                <a:latin typeface="Algerian" panose="04020705040A02060702" pitchFamily="82" charset="0"/>
              </a:rPr>
              <a:t>DISADVANTAGES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Microservices</a:t>
            </a:r>
            <a:r>
              <a:rPr lang="en-US" dirty="0"/>
              <a:t> has all the associated complexities of the distributed system.</a:t>
            </a:r>
          </a:p>
          <a:p>
            <a:r>
              <a:rPr lang="en-US" dirty="0"/>
              <a:t>There is a higher chance of failure during communication between different services.</a:t>
            </a:r>
          </a:p>
          <a:p>
            <a:r>
              <a:rPr lang="en-US" dirty="0"/>
              <a:t>Difficult to manage a large number of services.</a:t>
            </a:r>
          </a:p>
          <a:p>
            <a:r>
              <a:rPr lang="en-US" dirty="0"/>
              <a:t>The developer needs to solve the problem, such as network latency and load balancing.</a:t>
            </a:r>
          </a:p>
          <a:p>
            <a:r>
              <a:rPr lang="en-US" dirty="0"/>
              <a:t>Complex testing over a distributed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241768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Algerian" panose="04020705040A02060702" pitchFamily="82" charset="0"/>
              </a:rPr>
              <a:t>Microservice</a:t>
            </a:r>
            <a:r>
              <a:rPr lang="tr-TR" sz="3500" dirty="0">
                <a:latin typeface="Algerian" panose="04020705040A02060702" pitchFamily="82" charset="0"/>
              </a:rPr>
              <a:t>s</a:t>
            </a:r>
            <a:br>
              <a:rPr lang="tr-TR" sz="3500" dirty="0">
                <a:latin typeface="Algerian" panose="04020705040A02060702" pitchFamily="82" charset="0"/>
              </a:rPr>
            </a:br>
            <a:r>
              <a:rPr lang="en-US" sz="3500" dirty="0">
                <a:latin typeface="Algerian" panose="04020705040A02060702" pitchFamily="82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Bounded Context</a:t>
            </a:r>
          </a:p>
          <a:p>
            <a:r>
              <a:rPr lang="en-US" dirty="0"/>
              <a:t>Dynamic Scale up and Scale Down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Cyclic dependencies</a:t>
            </a:r>
          </a:p>
          <a:p>
            <a:r>
              <a:rPr lang="en-US" dirty="0"/>
              <a:t>DevOps Culture</a:t>
            </a:r>
          </a:p>
        </p:txBody>
      </p:sp>
    </p:spTree>
    <p:extLst>
      <p:ext uri="{BB962C8B-B14F-4D97-AF65-F5344CB8AC3E}">
        <p14:creationId xmlns:p14="http://schemas.microsoft.com/office/powerpoint/2010/main" val="305274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56707"/>
            <a:ext cx="9601196" cy="648392"/>
          </a:xfrm>
        </p:spPr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MSA </a:t>
            </a:r>
            <a:r>
              <a:rPr lang="tr-TR" sz="3500" dirty="0" err="1">
                <a:latin typeface="Algerian" panose="04020705040A02060702" pitchFamily="82" charset="0"/>
              </a:rPr>
              <a:t>vs</a:t>
            </a:r>
            <a:r>
              <a:rPr lang="tr-TR" sz="3500" dirty="0">
                <a:latin typeface="Algerian" panose="04020705040A02060702" pitchFamily="82" charset="0"/>
              </a:rPr>
              <a:t> SOA</a:t>
            </a:r>
            <a:endParaRPr lang="en-US" sz="35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74" y="1496290"/>
            <a:ext cx="9435451" cy="46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Technical </a:t>
            </a:r>
            <a:r>
              <a:rPr lang="tr-TR" sz="3500" dirty="0" err="1">
                <a:latin typeface="Algerian" panose="04020705040A02060702" pitchFamily="82" charset="0"/>
              </a:rPr>
              <a:t>Practise</a:t>
            </a:r>
            <a:r>
              <a:rPr lang="tr-TR" sz="3500" dirty="0">
                <a:latin typeface="Algerian" panose="04020705040A02060702" pitchFamily="82" charset="0"/>
              </a:rPr>
              <a:t> Time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LET’S GET OUR HANDS DIRTY</a:t>
            </a:r>
          </a:p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-------------</a:t>
            </a:r>
            <a:endParaRPr lang="tr-TR" dirty="0"/>
          </a:p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Spring Security Integration</a:t>
            </a:r>
          </a:p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Security </a:t>
            </a:r>
            <a:r>
              <a:rPr lang="tr-TR" dirty="0" err="1">
                <a:latin typeface="Comic Sans MS" panose="030F0702030302020204" pitchFamily="66" charset="0"/>
              </a:rPr>
              <a:t>Configurations</a:t>
            </a:r>
            <a:endParaRPr lang="tr-TR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JWT </a:t>
            </a:r>
            <a:r>
              <a:rPr lang="tr-TR" dirty="0" err="1">
                <a:latin typeface="Comic Sans MS" panose="030F0702030302020204" pitchFamily="66" charset="0"/>
              </a:rPr>
              <a:t>Usage</a:t>
            </a:r>
            <a:endParaRPr lang="tr-TR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063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89461" y="681644"/>
            <a:ext cx="10415847" cy="54448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500" b="1" dirty="0"/>
              <a:t>HW#5</a:t>
            </a:r>
          </a:p>
          <a:p>
            <a:pPr marL="0" indent="0">
              <a:buNone/>
            </a:pPr>
            <a:r>
              <a:rPr lang="tr-TR" sz="1600" b="1" dirty="0"/>
              <a:t>1 </a:t>
            </a:r>
            <a:r>
              <a:rPr lang="tr-TR" sz="1600" dirty="0"/>
              <a:t>– </a:t>
            </a:r>
            <a:r>
              <a:rPr lang="tr-TR" sz="1600" dirty="0" err="1"/>
              <a:t>What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</a:t>
            </a:r>
            <a:r>
              <a:rPr lang="tr-TR" sz="1600" dirty="0" err="1"/>
              <a:t>Authentication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Authorization</a:t>
            </a:r>
            <a:r>
              <a:rPr lang="tr-TR" sz="1600" dirty="0"/>
              <a:t> ?</a:t>
            </a:r>
          </a:p>
          <a:p>
            <a:pPr marL="0" indent="0">
              <a:buNone/>
            </a:pPr>
            <a:r>
              <a:rPr lang="tr-TR" sz="1600" b="1" dirty="0"/>
              <a:t>2 </a:t>
            </a:r>
            <a:r>
              <a:rPr lang="tr-TR" sz="1600" dirty="0"/>
              <a:t>- </a:t>
            </a:r>
            <a:r>
              <a:rPr lang="en-US" sz="1600" dirty="0"/>
              <a:t>What is Hashing in Spring Security</a:t>
            </a:r>
            <a:r>
              <a:rPr lang="tr-TR" sz="1600" dirty="0"/>
              <a:t> </a:t>
            </a:r>
            <a:r>
              <a:rPr lang="en-US" sz="1600" dirty="0"/>
              <a:t>?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3 </a:t>
            </a:r>
            <a:r>
              <a:rPr lang="tr-TR" sz="1600" dirty="0"/>
              <a:t>- </a:t>
            </a:r>
            <a:r>
              <a:rPr lang="en-US" sz="1600" dirty="0"/>
              <a:t>What is Salting and why do we use the process of Salting</a:t>
            </a:r>
            <a:r>
              <a:rPr lang="tr-TR" sz="1600" dirty="0"/>
              <a:t> </a:t>
            </a:r>
            <a:r>
              <a:rPr lang="en-US" sz="1600" dirty="0"/>
              <a:t>?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4 </a:t>
            </a:r>
            <a:r>
              <a:rPr lang="tr-TR" sz="1600" dirty="0"/>
              <a:t>- </a:t>
            </a:r>
            <a:r>
              <a:rPr lang="en-US" sz="1600" dirty="0"/>
              <a:t> What is “intercept-</a:t>
            </a:r>
            <a:r>
              <a:rPr lang="en-US" sz="1600" dirty="0" err="1"/>
              <a:t>url</a:t>
            </a:r>
            <a:r>
              <a:rPr lang="en-US" sz="1600" dirty="0"/>
              <a:t>” pattern</a:t>
            </a:r>
            <a:r>
              <a:rPr lang="tr-TR" sz="1600" dirty="0"/>
              <a:t> </a:t>
            </a:r>
            <a:r>
              <a:rPr lang="en-US" sz="1600" dirty="0"/>
              <a:t>?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5 </a:t>
            </a:r>
            <a:r>
              <a:rPr lang="tr-TR" sz="1600" dirty="0"/>
              <a:t>- </a:t>
            </a:r>
            <a:r>
              <a:rPr lang="en-US" sz="1600" dirty="0"/>
              <a:t>What do you mean by session management in Spring Security</a:t>
            </a:r>
            <a:r>
              <a:rPr lang="tr-TR" sz="1600" dirty="0"/>
              <a:t> </a:t>
            </a:r>
            <a:r>
              <a:rPr lang="en-US" sz="1600" dirty="0"/>
              <a:t>?</a:t>
            </a:r>
          </a:p>
          <a:p>
            <a:pPr marL="0" indent="0">
              <a:buNone/>
            </a:pPr>
            <a:r>
              <a:rPr lang="tr-TR" sz="1600" b="1" dirty="0"/>
              <a:t>6 </a:t>
            </a:r>
            <a:r>
              <a:rPr lang="tr-TR" sz="1600" dirty="0"/>
              <a:t>– </a:t>
            </a:r>
            <a:r>
              <a:rPr lang="tr-TR" sz="1600" dirty="0" err="1"/>
              <a:t>Why</a:t>
            </a:r>
            <a:r>
              <a:rPr lang="tr-TR" sz="1600" dirty="0"/>
              <a:t> </a:t>
            </a: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need</a:t>
            </a:r>
            <a:r>
              <a:rPr lang="tr-TR" sz="1600" dirty="0"/>
              <a:t> </a:t>
            </a:r>
            <a:r>
              <a:rPr lang="tr-TR" sz="1600" dirty="0" err="1"/>
              <a:t>Exception</a:t>
            </a:r>
            <a:r>
              <a:rPr lang="tr-TR" sz="1600" dirty="0"/>
              <a:t> Handling ?</a:t>
            </a:r>
          </a:p>
          <a:p>
            <a:pPr marL="0" indent="0">
              <a:buNone/>
            </a:pPr>
            <a:r>
              <a:rPr lang="tr-TR" sz="1600" b="1" dirty="0"/>
              <a:t>7 </a:t>
            </a:r>
            <a:r>
              <a:rPr lang="tr-TR" sz="1600" dirty="0"/>
              <a:t>- </a:t>
            </a:r>
            <a:r>
              <a:rPr lang="en-US" sz="1600" dirty="0"/>
              <a:t>Explain what is </a:t>
            </a:r>
            <a:r>
              <a:rPr lang="en-US" sz="1600" dirty="0" err="1"/>
              <a:t>AuthenticationManager</a:t>
            </a:r>
            <a:r>
              <a:rPr lang="en-US" sz="1600" dirty="0"/>
              <a:t> in Spring security</a:t>
            </a:r>
            <a:r>
              <a:rPr lang="tr-TR" sz="1600" dirty="0"/>
              <a:t> ?</a:t>
            </a:r>
          </a:p>
          <a:p>
            <a:pPr marL="0" indent="0">
              <a:buNone/>
            </a:pPr>
            <a:r>
              <a:rPr lang="tr-TR" sz="1600" b="1" dirty="0"/>
              <a:t>8 </a:t>
            </a:r>
            <a:r>
              <a:rPr lang="tr-TR" sz="1600" dirty="0"/>
              <a:t>- </a:t>
            </a:r>
            <a:r>
              <a:rPr lang="en-US" sz="1600" dirty="0"/>
              <a:t>What is Spring Security Filter Chain</a:t>
            </a:r>
            <a:r>
              <a:rPr lang="tr-TR" sz="1600" dirty="0"/>
              <a:t> </a:t>
            </a:r>
            <a:r>
              <a:rPr lang="en-US" sz="1600" dirty="0"/>
              <a:t>?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9 </a:t>
            </a:r>
            <a:r>
              <a:rPr lang="tr-TR" sz="1600" dirty="0"/>
              <a:t>– </a:t>
            </a:r>
            <a:r>
              <a:rPr lang="tr-TR" sz="1600" dirty="0" err="1"/>
              <a:t>What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differences</a:t>
            </a:r>
            <a:r>
              <a:rPr lang="tr-TR" sz="1600" dirty="0"/>
              <a:t> </a:t>
            </a:r>
            <a:r>
              <a:rPr lang="tr-TR" sz="1600" dirty="0" err="1"/>
              <a:t>between</a:t>
            </a:r>
            <a:r>
              <a:rPr lang="tr-TR" sz="1600" dirty="0"/>
              <a:t> OAuth2 </a:t>
            </a:r>
            <a:r>
              <a:rPr lang="tr-TR" sz="1600" dirty="0" err="1"/>
              <a:t>and</a:t>
            </a:r>
            <a:r>
              <a:rPr lang="tr-TR" sz="1600" dirty="0"/>
              <a:t>  JWT ?</a:t>
            </a:r>
          </a:p>
          <a:p>
            <a:pPr marL="0" indent="0">
              <a:buNone/>
            </a:pPr>
            <a:r>
              <a:rPr lang="tr-TR" sz="1600" b="1" dirty="0"/>
              <a:t>10</a:t>
            </a:r>
            <a:r>
              <a:rPr lang="tr-TR" sz="1600" dirty="0"/>
              <a:t> - </a:t>
            </a:r>
            <a:r>
              <a:rPr lang="en-US" sz="1600" dirty="0"/>
              <a:t>What is method security and why do we need it</a:t>
            </a:r>
            <a:r>
              <a:rPr lang="tr-TR" sz="1600" dirty="0"/>
              <a:t> </a:t>
            </a:r>
            <a:r>
              <a:rPr lang="en-US" sz="1600" dirty="0"/>
              <a:t>?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11</a:t>
            </a:r>
            <a:r>
              <a:rPr lang="tr-TR" sz="1600" dirty="0"/>
              <a:t> – </a:t>
            </a:r>
            <a:r>
              <a:rPr lang="tr-TR" sz="1600" dirty="0" err="1"/>
              <a:t>What</a:t>
            </a:r>
            <a:r>
              <a:rPr lang="tr-TR" sz="1600" dirty="0"/>
              <a:t> Proxy </a:t>
            </a:r>
            <a:r>
              <a:rPr lang="tr-TR" sz="1600" dirty="0" err="1"/>
              <a:t>means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how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where</a:t>
            </a:r>
            <a:r>
              <a:rPr lang="tr-TR" sz="1600" dirty="0"/>
              <a:t> can be </a:t>
            </a:r>
            <a:r>
              <a:rPr lang="tr-TR" sz="1600" dirty="0" err="1"/>
              <a:t>used</a:t>
            </a:r>
            <a:r>
              <a:rPr lang="tr-TR" sz="1600" dirty="0"/>
              <a:t> ?</a:t>
            </a:r>
          </a:p>
          <a:p>
            <a:pPr marL="0" indent="0">
              <a:buNone/>
            </a:pPr>
            <a:r>
              <a:rPr lang="tr-TR" sz="1600" b="1" dirty="0"/>
              <a:t>12</a:t>
            </a:r>
            <a:r>
              <a:rPr lang="tr-TR" sz="1600" dirty="0"/>
              <a:t> – </a:t>
            </a:r>
            <a:r>
              <a:rPr lang="tr-TR" sz="1600" dirty="0" err="1"/>
              <a:t>Waht</a:t>
            </a:r>
            <a:r>
              <a:rPr lang="tr-TR" sz="1600" dirty="0"/>
              <a:t> is </a:t>
            </a:r>
            <a:r>
              <a:rPr lang="tr-TR" sz="1600" dirty="0" err="1"/>
              <a:t>Wrapper</a:t>
            </a:r>
            <a:r>
              <a:rPr lang="tr-TR" sz="1600" dirty="0"/>
              <a:t> Class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where</a:t>
            </a:r>
            <a:r>
              <a:rPr lang="tr-TR" sz="1600" dirty="0"/>
              <a:t> can be </a:t>
            </a:r>
            <a:r>
              <a:rPr lang="tr-TR" sz="1600" dirty="0" err="1"/>
              <a:t>used</a:t>
            </a:r>
            <a:r>
              <a:rPr lang="tr-TR" sz="1600" dirty="0"/>
              <a:t> ?</a:t>
            </a:r>
          </a:p>
          <a:p>
            <a:pPr marL="0" indent="0">
              <a:buNone/>
            </a:pPr>
            <a:r>
              <a:rPr lang="tr-TR" sz="1600" b="1" dirty="0"/>
              <a:t>13</a:t>
            </a:r>
            <a:r>
              <a:rPr lang="tr-TR" sz="1600" dirty="0"/>
              <a:t> – </a:t>
            </a:r>
            <a:r>
              <a:rPr lang="tr-TR" sz="1600" dirty="0" err="1"/>
              <a:t>What</a:t>
            </a:r>
            <a:r>
              <a:rPr lang="tr-TR" sz="1600" dirty="0"/>
              <a:t> is SSL ? </a:t>
            </a:r>
            <a:r>
              <a:rPr lang="tr-TR" sz="1600" dirty="0" err="1"/>
              <a:t>What</a:t>
            </a:r>
            <a:r>
              <a:rPr lang="tr-TR" sz="1600" dirty="0"/>
              <a:t> is TLS ? </a:t>
            </a:r>
            <a:r>
              <a:rPr lang="tr-TR" sz="1600" dirty="0" err="1"/>
              <a:t>What</a:t>
            </a:r>
            <a:r>
              <a:rPr lang="tr-TR" sz="1600" dirty="0"/>
              <a:t> is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difference</a:t>
            </a:r>
            <a:r>
              <a:rPr lang="tr-TR" sz="1600" dirty="0"/>
              <a:t> ? How can </a:t>
            </a: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use</a:t>
            </a:r>
            <a:r>
              <a:rPr lang="tr-TR" sz="1600" dirty="0"/>
              <a:t> </a:t>
            </a:r>
            <a:r>
              <a:rPr lang="tr-TR" sz="1600" dirty="0" err="1"/>
              <a:t>them</a:t>
            </a:r>
            <a:r>
              <a:rPr lang="tr-TR" sz="1600" dirty="0"/>
              <a:t> ?</a:t>
            </a:r>
          </a:p>
          <a:p>
            <a:pPr marL="0" indent="0">
              <a:buNone/>
            </a:pPr>
            <a:r>
              <a:rPr lang="tr-TR" sz="1600" b="1" dirty="0"/>
              <a:t>14</a:t>
            </a:r>
            <a:r>
              <a:rPr lang="tr-TR" sz="1600" dirty="0"/>
              <a:t> - </a:t>
            </a:r>
            <a:r>
              <a:rPr lang="en-US" sz="1600" dirty="0"/>
              <a:t>Why do you need the intercept-</a:t>
            </a:r>
            <a:r>
              <a:rPr lang="en-US" sz="1600" dirty="0" err="1"/>
              <a:t>url</a:t>
            </a:r>
            <a:r>
              <a:rPr lang="tr-TR" sz="1600" dirty="0"/>
              <a:t> </a:t>
            </a:r>
            <a:r>
              <a:rPr lang="en-US" sz="1600" dirty="0"/>
              <a:t>?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902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 </a:t>
            </a:r>
            <a:r>
              <a:rPr lang="tr-TR" sz="3500" dirty="0" err="1">
                <a:latin typeface="Algerian" panose="04020705040A02060702" pitchFamily="82" charset="0"/>
              </a:rPr>
              <a:t>boot</a:t>
            </a:r>
            <a:r>
              <a:rPr lang="tr-TR" sz="3500" dirty="0">
                <a:latin typeface="Algerian" panose="04020705040A02060702" pitchFamily="82" charset="0"/>
              </a:rPr>
              <a:t> AOP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9735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AOP is a programming paradigm that aims to increase modularity by allowing the separation of cross-cutting concerns.</a:t>
            </a:r>
            <a:r>
              <a:rPr lang="en-US" dirty="0"/>
              <a:t> It does this by adding additional behavior to existing code without modifying the code itself.</a:t>
            </a:r>
          </a:p>
          <a:p>
            <a:r>
              <a:rPr lang="en-US" dirty="0"/>
              <a:t>Instead, we can declare the new code and the new behaviors separately.</a:t>
            </a:r>
          </a:p>
          <a:p>
            <a:r>
              <a:rPr lang="en-US" dirty="0"/>
              <a:t>Spring's </a:t>
            </a:r>
            <a:r>
              <a:rPr lang="en-US" dirty="0">
                <a:hlinkClick r:id="rId2"/>
              </a:rPr>
              <a:t>AOP framework</a:t>
            </a:r>
            <a:r>
              <a:rPr lang="en-US" dirty="0"/>
              <a:t> helps us implement these cross-cutting concerns.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88" y="4618413"/>
            <a:ext cx="57435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Algerian" panose="04020705040A02060702" pitchFamily="82" charset="0"/>
              </a:rPr>
              <a:t>AOP Concepts and Terminology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065" y="2452255"/>
            <a:ext cx="7065819" cy="37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0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>
                <a:latin typeface="Algerian" panose="04020705040A02060702" pitchFamily="82" charset="0"/>
              </a:rPr>
              <a:t>Terminology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60567"/>
            <a:ext cx="9601196" cy="37407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Aspect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An aspect is a modularization of a concern that cuts across multiple classes. Unified logging can be an example of such cross-cutting concern.</a:t>
            </a:r>
            <a:endParaRPr lang="tr-TR" dirty="0"/>
          </a:p>
          <a:p>
            <a:pPr marL="0" indent="0">
              <a:buNone/>
            </a:pPr>
            <a:r>
              <a:rPr lang="en-US" b="1" i="1" dirty="0" err="1"/>
              <a:t>Joinpoint</a:t>
            </a:r>
            <a:endParaRPr lang="en-US" b="1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A </a:t>
            </a:r>
            <a:r>
              <a:rPr lang="en-US" i="1" dirty="0" err="1"/>
              <a:t>Joinpoint</a:t>
            </a:r>
            <a:r>
              <a:rPr lang="en-US" dirty="0"/>
              <a:t> is a point during the execution of a program, such as the execution of a method or the handling of an exception.</a:t>
            </a:r>
            <a:endParaRPr lang="tr-TR" dirty="0"/>
          </a:p>
          <a:p>
            <a:pPr marL="0" indent="0">
              <a:buNone/>
            </a:pPr>
            <a:r>
              <a:rPr lang="en-US" b="1" i="1" dirty="0" err="1"/>
              <a:t>Pointcut</a:t>
            </a:r>
            <a:endParaRPr lang="en-US" b="1" dirty="0"/>
          </a:p>
          <a:p>
            <a:r>
              <a:rPr lang="en-US" dirty="0"/>
              <a:t>A </a:t>
            </a:r>
            <a:r>
              <a:rPr lang="en-US" i="1" dirty="0" err="1"/>
              <a:t>Pointcut</a:t>
            </a:r>
            <a:r>
              <a:rPr lang="en-US" dirty="0"/>
              <a:t> is a predicate that helps match an </a:t>
            </a:r>
            <a:r>
              <a:rPr lang="en-US" i="1" dirty="0"/>
              <a:t>Advice</a:t>
            </a:r>
            <a:r>
              <a:rPr lang="en-US" dirty="0"/>
              <a:t> to be applied by an </a:t>
            </a:r>
            <a:r>
              <a:rPr lang="en-US" i="1" dirty="0"/>
              <a:t>Aspect</a:t>
            </a:r>
            <a:r>
              <a:rPr lang="en-US" dirty="0"/>
              <a:t> at a particular </a:t>
            </a:r>
            <a:r>
              <a:rPr lang="en-US" i="1" dirty="0" err="1"/>
              <a:t>JoinPoint</a:t>
            </a:r>
            <a:r>
              <a:rPr lang="en-US" dirty="0"/>
              <a:t>.</a:t>
            </a:r>
          </a:p>
          <a:p>
            <a:r>
              <a:rPr lang="en-US" dirty="0"/>
              <a:t>We often associate the </a:t>
            </a:r>
            <a:r>
              <a:rPr lang="en-US" i="1" dirty="0"/>
              <a:t>Advice</a:t>
            </a:r>
            <a:r>
              <a:rPr lang="en-US" dirty="0"/>
              <a:t> with a </a:t>
            </a:r>
            <a:r>
              <a:rPr lang="en-US" i="1" dirty="0" err="1"/>
              <a:t>Pointcut</a:t>
            </a:r>
            <a:r>
              <a:rPr lang="en-US" dirty="0"/>
              <a:t> expression, and it runs at any </a:t>
            </a:r>
            <a:r>
              <a:rPr lang="en-US" i="1" dirty="0" err="1"/>
              <a:t>Joinpoint</a:t>
            </a:r>
            <a:r>
              <a:rPr lang="en-US" dirty="0"/>
              <a:t> matched by the </a:t>
            </a:r>
            <a:r>
              <a:rPr lang="en-US" i="1" dirty="0" err="1"/>
              <a:t>Pointcut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i="1" dirty="0"/>
              <a:t>Advice</a:t>
            </a:r>
            <a:endParaRPr lang="en-US" b="1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An </a:t>
            </a:r>
            <a:r>
              <a:rPr lang="en-US" i="1" dirty="0"/>
              <a:t>Advice</a:t>
            </a:r>
            <a:r>
              <a:rPr lang="en-US" dirty="0"/>
              <a:t> is an action taken by an aspect at a particular </a:t>
            </a:r>
            <a:r>
              <a:rPr lang="en-US" i="1" dirty="0" err="1"/>
              <a:t>Joinpoint</a:t>
            </a:r>
            <a:r>
              <a:rPr lang="en-US" dirty="0"/>
              <a:t>. Different types of advice include </a:t>
            </a:r>
            <a:r>
              <a:rPr lang="en-US" i="1" dirty="0"/>
              <a:t>“around,” “before,”</a:t>
            </a:r>
            <a:r>
              <a:rPr lang="en-US" dirty="0"/>
              <a:t> and </a:t>
            </a:r>
            <a:r>
              <a:rPr lang="en-US" i="1" dirty="0"/>
              <a:t>“after.”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4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Spring </a:t>
            </a:r>
            <a:r>
              <a:rPr lang="tr-TR" sz="3500" dirty="0" err="1">
                <a:latin typeface="Algerian" panose="04020705040A02060702" pitchFamily="82" charset="0"/>
              </a:rPr>
              <a:t>boot</a:t>
            </a:r>
            <a:r>
              <a:rPr lang="tr-TR" sz="3500" dirty="0">
                <a:latin typeface="Algerian" panose="04020705040A02060702" pitchFamily="82" charset="0"/>
              </a:rPr>
              <a:t> </a:t>
            </a:r>
            <a:r>
              <a:rPr lang="tr-TR" sz="3500" dirty="0" err="1">
                <a:latin typeface="Algerian" panose="04020705040A02060702" pitchFamily="82" charset="0"/>
              </a:rPr>
              <a:t>actuator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essence, Actuator brings production-ready features to our application.</a:t>
            </a:r>
          </a:p>
          <a:p>
            <a:r>
              <a:rPr lang="en-US" b="1" dirty="0"/>
              <a:t>Monitoring our app, gathering metrics, understanding traffic, or the state of our database become trivial with this dependency.</a:t>
            </a:r>
            <a:endParaRPr lang="en-US" dirty="0"/>
          </a:p>
          <a:p>
            <a:r>
              <a:rPr lang="en-US" dirty="0"/>
              <a:t>The main benefit of this library is that we can get production-grade tools without having to actually implement these features ourselves.</a:t>
            </a:r>
          </a:p>
          <a:p>
            <a:r>
              <a:rPr lang="en-US" dirty="0"/>
              <a:t>Actuator is mainly used to </a:t>
            </a:r>
            <a:r>
              <a:rPr lang="en-US" b="1" dirty="0"/>
              <a:t>expose operational information about the running application</a:t>
            </a:r>
            <a:r>
              <a:rPr lang="en-US" dirty="0"/>
              <a:t> — health, metrics, info, dump, </a:t>
            </a:r>
            <a:r>
              <a:rPr lang="en-US" dirty="0" err="1"/>
              <a:t>env</a:t>
            </a:r>
            <a:r>
              <a:rPr lang="en-US" dirty="0"/>
              <a:t>, etc. It uses HTTP endpoints or JMX beans to enable us to interact with it.</a:t>
            </a:r>
          </a:p>
        </p:txBody>
      </p:sp>
    </p:spTree>
    <p:extLst>
      <p:ext uri="{BB962C8B-B14F-4D97-AF65-F5344CB8AC3E}">
        <p14:creationId xmlns:p14="http://schemas.microsoft.com/office/powerpoint/2010/main" val="364861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>
                <a:latin typeface="Algerian" panose="04020705040A02060702" pitchFamily="82" charset="0"/>
              </a:rPr>
              <a:t>Actuator</a:t>
            </a:r>
            <a:r>
              <a:rPr lang="tr-TR" sz="3500" dirty="0">
                <a:latin typeface="Algerian" panose="04020705040A02060702" pitchFamily="82" charset="0"/>
              </a:rPr>
              <a:t> </a:t>
            </a:r>
            <a:r>
              <a:rPr lang="en-US" sz="3500" dirty="0">
                <a:latin typeface="Algerian" panose="04020705040A02060702" pitchFamily="82" charset="0"/>
              </a:rPr>
              <a:t>Predefined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27737"/>
          </a:xfrm>
        </p:spPr>
        <p:txBody>
          <a:bodyPr>
            <a:noAutofit/>
          </a:bodyPr>
          <a:lstStyle/>
          <a:p>
            <a:r>
              <a:rPr lang="en-US" sz="1850" b="1" i="1" dirty="0"/>
              <a:t>/beans</a:t>
            </a:r>
            <a:r>
              <a:rPr lang="en-US" sz="1850" i="1" dirty="0"/>
              <a:t> </a:t>
            </a:r>
            <a:r>
              <a:rPr lang="en-US" sz="1850" dirty="0"/>
              <a:t>returns all available beans in our </a:t>
            </a:r>
            <a:r>
              <a:rPr lang="en-US" sz="1850" i="1" dirty="0" err="1"/>
              <a:t>BeanFactory</a:t>
            </a:r>
            <a:r>
              <a:rPr lang="en-US" sz="1850" dirty="0"/>
              <a:t>. Unlike </a:t>
            </a:r>
            <a:r>
              <a:rPr lang="en-US" sz="1850" i="1" dirty="0"/>
              <a:t>/</a:t>
            </a:r>
            <a:r>
              <a:rPr lang="en-US" sz="1850" i="1" dirty="0" err="1"/>
              <a:t>auditevents</a:t>
            </a:r>
            <a:r>
              <a:rPr lang="en-US" sz="1850" dirty="0"/>
              <a:t>, it doesn't support filtering.</a:t>
            </a:r>
          </a:p>
          <a:p>
            <a:r>
              <a:rPr lang="en-US" sz="1850" b="1" i="1" dirty="0"/>
              <a:t>/</a:t>
            </a:r>
            <a:r>
              <a:rPr lang="en-US" sz="1850" b="1" i="1" dirty="0" err="1"/>
              <a:t>env</a:t>
            </a:r>
            <a:r>
              <a:rPr lang="en-US" sz="1850" i="1" dirty="0"/>
              <a:t> </a:t>
            </a:r>
            <a:r>
              <a:rPr lang="en-US" sz="1850" dirty="0"/>
              <a:t>returns the current environment properties. Additionally, we can retrieve single properties.</a:t>
            </a:r>
            <a:endParaRPr lang="tr-TR" sz="1850" dirty="0"/>
          </a:p>
          <a:p>
            <a:r>
              <a:rPr lang="en-US" sz="1850" dirty="0"/>
              <a:t> </a:t>
            </a:r>
            <a:r>
              <a:rPr lang="en-US" sz="1850" b="1" i="1" dirty="0"/>
              <a:t>/health</a:t>
            </a:r>
            <a:r>
              <a:rPr lang="en-US" sz="1850" i="1" dirty="0"/>
              <a:t> </a:t>
            </a:r>
            <a:r>
              <a:rPr lang="en-US" sz="1850" dirty="0"/>
              <a:t>summarizes the health status of our application.</a:t>
            </a:r>
          </a:p>
          <a:p>
            <a:r>
              <a:rPr lang="en-US" sz="1850" b="1" i="1" dirty="0"/>
              <a:t>/info</a:t>
            </a:r>
            <a:r>
              <a:rPr lang="en-US" sz="1850" i="1" dirty="0"/>
              <a:t> </a:t>
            </a:r>
            <a:r>
              <a:rPr lang="en-US" sz="1850" dirty="0"/>
              <a:t>returns general information. It might be custom data, build information or details about the latest commit.</a:t>
            </a:r>
          </a:p>
          <a:p>
            <a:r>
              <a:rPr lang="en-US" sz="1850" b="1" i="1" dirty="0"/>
              <a:t>/</a:t>
            </a:r>
            <a:r>
              <a:rPr lang="en-US" sz="1850" b="1" i="1" dirty="0" err="1"/>
              <a:t>logfile</a:t>
            </a:r>
            <a:r>
              <a:rPr lang="en-US" sz="1850" i="1" dirty="0"/>
              <a:t> </a:t>
            </a:r>
            <a:r>
              <a:rPr lang="en-US" sz="1850" dirty="0"/>
              <a:t>returns ordinary application logs.</a:t>
            </a:r>
          </a:p>
          <a:p>
            <a:r>
              <a:rPr lang="en-US" sz="1850" b="1" i="1" dirty="0"/>
              <a:t>/metrics </a:t>
            </a:r>
            <a:r>
              <a:rPr lang="en-US" sz="1850" dirty="0"/>
              <a:t>details metrics of our application. This might include generic metrics as well as custom ones.</a:t>
            </a:r>
          </a:p>
          <a:p>
            <a:r>
              <a:rPr lang="en-US" sz="1850" b="1" i="1" dirty="0"/>
              <a:t>/shutdown</a:t>
            </a:r>
            <a:r>
              <a:rPr lang="en-US" sz="1850" i="1" dirty="0"/>
              <a:t> </a:t>
            </a:r>
            <a:r>
              <a:rPr lang="en-US" sz="1850" dirty="0"/>
              <a:t>performs a graceful shutdown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0221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MICROSERVICES ARCHITECTURE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2256"/>
            <a:ext cx="9601196" cy="341653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Microservice</a:t>
            </a:r>
            <a:r>
              <a:rPr lang="en-US" b="1" dirty="0"/>
              <a:t> Architecture</a:t>
            </a:r>
            <a:r>
              <a:rPr lang="en-US" dirty="0"/>
              <a:t> is a Service Oriented Architecture. In the </a:t>
            </a:r>
            <a:r>
              <a:rPr lang="en-US" dirty="0" err="1"/>
              <a:t>microservice</a:t>
            </a:r>
            <a:r>
              <a:rPr lang="en-US" dirty="0"/>
              <a:t> architecture, there are a large number of </a:t>
            </a:r>
            <a:r>
              <a:rPr lang="en-US" b="1" dirty="0" err="1"/>
              <a:t>microservices</a:t>
            </a:r>
            <a:r>
              <a:rPr lang="en-US" dirty="0"/>
              <a:t>. By combining all the </a:t>
            </a:r>
            <a:r>
              <a:rPr lang="en-US" dirty="0" err="1"/>
              <a:t>microservices</a:t>
            </a:r>
            <a:r>
              <a:rPr lang="en-US" dirty="0"/>
              <a:t>, it constructs a big service. In the </a:t>
            </a:r>
            <a:r>
              <a:rPr lang="en-US" dirty="0" err="1"/>
              <a:t>microservice</a:t>
            </a:r>
            <a:r>
              <a:rPr lang="en-US" dirty="0"/>
              <a:t> architecture, all the services communicate with each other.</a:t>
            </a:r>
            <a:endParaRPr lang="tr-TR" dirty="0"/>
          </a:p>
          <a:p>
            <a:r>
              <a:rPr lang="en-US" dirty="0"/>
              <a:t>According to </a:t>
            </a:r>
            <a:r>
              <a:rPr lang="en-US" b="1" dirty="0"/>
              <a:t>Sam Newman</a:t>
            </a:r>
            <a:r>
              <a:rPr lang="en-US" dirty="0"/>
              <a:t>, "</a:t>
            </a:r>
            <a:r>
              <a:rPr lang="en-US" dirty="0" err="1"/>
              <a:t>Microservices</a:t>
            </a:r>
            <a:r>
              <a:rPr lang="en-US" dirty="0"/>
              <a:t> are the small services that work together."</a:t>
            </a:r>
            <a:endParaRPr lang="tr-TR" dirty="0"/>
          </a:p>
          <a:p>
            <a:r>
              <a:rPr lang="en-US" dirty="0"/>
              <a:t>According to </a:t>
            </a:r>
            <a:r>
              <a:rPr lang="en-US" b="1" dirty="0"/>
              <a:t>James Lewis and Martin Fowler</a:t>
            </a:r>
            <a:r>
              <a:rPr lang="en-US" dirty="0"/>
              <a:t>, "The </a:t>
            </a:r>
            <a:r>
              <a:rPr lang="en-US" dirty="0" err="1"/>
              <a:t>microservice</a:t>
            </a:r>
            <a:r>
              <a:rPr lang="en-US" dirty="0"/>
              <a:t> architectural style is an approach to develop a single application as a suite of small services. Each </a:t>
            </a:r>
            <a:r>
              <a:rPr lang="en-US" dirty="0" err="1"/>
              <a:t>microservice</a:t>
            </a:r>
            <a:r>
              <a:rPr lang="en-US" dirty="0"/>
              <a:t> runs its process and communicates with lightweight mechanisms. These services are built around business capabilities and independently developed by fully automated deployment machinery."</a:t>
            </a:r>
          </a:p>
        </p:txBody>
      </p:sp>
    </p:spTree>
    <p:extLst>
      <p:ext uri="{BB962C8B-B14F-4D97-AF65-F5344CB8AC3E}">
        <p14:creationId xmlns:p14="http://schemas.microsoft.com/office/powerpoint/2010/main" val="267767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>
                <a:latin typeface="Algerian" panose="04020705040A02060702" pitchFamily="82" charset="0"/>
              </a:rPr>
              <a:t>MICROSERVICES ARCHITECTURE</a:t>
            </a:r>
            <a:endParaRPr lang="en-US" sz="35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microservice</a:t>
            </a:r>
            <a:r>
              <a:rPr lang="en-US" sz="2000" dirty="0"/>
              <a:t> defines an approach to the architecture that divides an application into a pool of loosely coupled services that implements business requirements. It is next to </a:t>
            </a:r>
            <a:r>
              <a:rPr lang="en-US" sz="2000" b="1" dirty="0"/>
              <a:t>Service-Oriented Architecture (SOA)</a:t>
            </a:r>
            <a:r>
              <a:rPr lang="en-US" sz="2000" dirty="0"/>
              <a:t>. The most important feature of the </a:t>
            </a:r>
            <a:r>
              <a:rPr lang="en-US" sz="2000" dirty="0" err="1"/>
              <a:t>microservice</a:t>
            </a:r>
            <a:r>
              <a:rPr lang="en-US" sz="2000" dirty="0"/>
              <a:t>-based architecture is that it can perform </a:t>
            </a:r>
            <a:r>
              <a:rPr lang="en-US" sz="2000" b="1" dirty="0"/>
              <a:t>continuous delivery</a:t>
            </a:r>
            <a:r>
              <a:rPr lang="en-US" sz="2000" dirty="0"/>
              <a:t> of a large and complex application.</a:t>
            </a:r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2482" y="2992233"/>
            <a:ext cx="4684116" cy="24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Algerian" panose="04020705040A02060702" pitchFamily="82" charset="0"/>
              </a:rPr>
              <a:t>Principles of </a:t>
            </a:r>
            <a:r>
              <a:rPr lang="en-US" sz="3500" dirty="0" err="1">
                <a:latin typeface="Algerian" panose="04020705040A02060702" pitchFamily="82" charset="0"/>
              </a:rPr>
              <a:t>Microservices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  <a:p>
            <a:r>
              <a:rPr lang="en-US" dirty="0"/>
              <a:t>Modelled around business domain</a:t>
            </a:r>
          </a:p>
          <a:p>
            <a:r>
              <a:rPr lang="en-US" dirty="0"/>
              <a:t>Isolate Failure</a:t>
            </a:r>
          </a:p>
          <a:p>
            <a:r>
              <a:rPr lang="en-US" dirty="0"/>
              <a:t>Infrastructure automation</a:t>
            </a:r>
          </a:p>
          <a:p>
            <a:r>
              <a:rPr lang="en-US" dirty="0"/>
              <a:t>Deploy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66846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1011</Words>
  <Application>Microsoft Macintosh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Comic Sans MS</vt:lpstr>
      <vt:lpstr>Garamond</vt:lpstr>
      <vt:lpstr>Organic</vt:lpstr>
      <vt:lpstr>WEEK 5</vt:lpstr>
      <vt:lpstr>Spring boot AOP</vt:lpstr>
      <vt:lpstr>AOP Concepts and Terminology</vt:lpstr>
      <vt:lpstr>Terminology</vt:lpstr>
      <vt:lpstr>Spring boot actuator</vt:lpstr>
      <vt:lpstr>Actuator Predefined Endpoints</vt:lpstr>
      <vt:lpstr>MICROSERVICES ARCHITECTURE</vt:lpstr>
      <vt:lpstr>MICROSERVICES ARCHITECTURE</vt:lpstr>
      <vt:lpstr>Principles of Microservices</vt:lpstr>
      <vt:lpstr>MICROSERVICES ADVANTAGES</vt:lpstr>
      <vt:lpstr>MICROSERVICES ADVANTAGES</vt:lpstr>
      <vt:lpstr>MICROSERVICES DISADVANTAGES</vt:lpstr>
      <vt:lpstr>Microservices Challenges</vt:lpstr>
      <vt:lpstr>MSA vs SOA</vt:lpstr>
      <vt:lpstr>Technical Practise Time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Sakin, Ramazan (401-Extern-evatro)</dc:creator>
  <cp:lastModifiedBy>Sakin, Ramazan</cp:lastModifiedBy>
  <cp:revision>3</cp:revision>
  <dcterms:created xsi:type="dcterms:W3CDTF">2022-02-06T12:05:28Z</dcterms:created>
  <dcterms:modified xsi:type="dcterms:W3CDTF">2025-03-16T15:33:39Z</dcterms:modified>
</cp:coreProperties>
</file>