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74" r:id="rId3"/>
    <p:sldId id="275" r:id="rId4"/>
    <p:sldId id="276" r:id="rId5"/>
    <p:sldId id="277" r:id="rId6"/>
    <p:sldId id="278" r:id="rId7"/>
    <p:sldId id="258" r:id="rId8"/>
    <p:sldId id="259" r:id="rId9"/>
    <p:sldId id="260" r:id="rId10"/>
    <p:sldId id="261" r:id="rId11"/>
    <p:sldId id="262" r:id="rId12"/>
    <p:sldId id="263" r:id="rId13"/>
    <p:sldId id="264" r:id="rId14"/>
    <p:sldId id="265" r:id="rId15"/>
    <p:sldId id="266" r:id="rId16"/>
    <p:sldId id="267" r:id="rId17"/>
    <p:sldId id="268" r:id="rId18"/>
    <p:sldId id="272"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04" autoAdjust="0"/>
    <p:restoredTop sz="94660"/>
  </p:normalViewPr>
  <p:slideViewPr>
    <p:cSldViewPr snapToGrid="0">
      <p:cViewPr varScale="1">
        <p:scale>
          <a:sx n="147" d="100"/>
          <a:sy n="147" d="100"/>
        </p:scale>
        <p:origin x="27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C511FD7D-449A-42B3-9A4C-FCE17B6CF3BB}" type="datetimeFigureOut">
              <a:rPr lang="en-US" smtClean="0"/>
              <a:t>4/12/25</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62A4D052-435C-42D6-A2CB-109C1E7536BC}"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9601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511FD7D-449A-42B3-9A4C-FCE17B6CF3BB}" type="datetimeFigureOut">
              <a:rPr lang="en-US" smtClean="0"/>
              <a:t>4/12/25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A4D052-435C-42D6-A2CB-109C1E7536BC}" type="slidenum">
              <a:rPr lang="en-US" smtClean="0"/>
              <a:t>‹#›</a:t>
            </a:fld>
            <a:endParaRPr lang="en-US"/>
          </a:p>
        </p:txBody>
      </p:sp>
    </p:spTree>
    <p:extLst>
      <p:ext uri="{BB962C8B-B14F-4D97-AF65-F5344CB8AC3E}">
        <p14:creationId xmlns:p14="http://schemas.microsoft.com/office/powerpoint/2010/main" val="3682471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511FD7D-449A-42B3-9A4C-FCE17B6CF3BB}" type="datetimeFigureOut">
              <a:rPr lang="en-US" smtClean="0"/>
              <a:t>4/12/25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A4D052-435C-42D6-A2CB-109C1E7536BC}"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38052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511FD7D-449A-42B3-9A4C-FCE17B6CF3BB}" type="datetimeFigureOut">
              <a:rPr lang="en-US" smtClean="0"/>
              <a:t>4/12/25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A4D052-435C-42D6-A2CB-109C1E7536BC}"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02360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511FD7D-449A-42B3-9A4C-FCE17B6CF3BB}" type="datetimeFigureOut">
              <a:rPr lang="en-US" smtClean="0"/>
              <a:t>4/12/25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A4D052-435C-42D6-A2CB-109C1E7536BC}" type="slidenum">
              <a:rPr lang="en-US" smtClean="0"/>
              <a:t>‹#›</a:t>
            </a:fld>
            <a:endParaRPr lang="en-US"/>
          </a:p>
        </p:txBody>
      </p:sp>
    </p:spTree>
    <p:extLst>
      <p:ext uri="{BB962C8B-B14F-4D97-AF65-F5344CB8AC3E}">
        <p14:creationId xmlns:p14="http://schemas.microsoft.com/office/powerpoint/2010/main" val="23758893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511FD7D-449A-42B3-9A4C-FCE17B6CF3BB}" type="datetimeFigureOut">
              <a:rPr lang="en-US" smtClean="0"/>
              <a:t>4/12/25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A4D052-435C-42D6-A2CB-109C1E7536BC}"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395326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511FD7D-449A-42B3-9A4C-FCE17B6CF3BB}" type="datetimeFigureOut">
              <a:rPr lang="en-US" smtClean="0"/>
              <a:t>4/12/25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A4D052-435C-42D6-A2CB-109C1E7536BC}"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40689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11FD7D-449A-42B3-9A4C-FCE17B6CF3BB}" type="datetimeFigureOut">
              <a:rPr lang="en-US" smtClean="0"/>
              <a:t>4/12/25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A4D052-435C-42D6-A2CB-109C1E7536BC}"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2108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11FD7D-449A-42B3-9A4C-FCE17B6CF3BB}" type="datetimeFigureOut">
              <a:rPr lang="en-US" smtClean="0"/>
              <a:t>4/12/25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A4D052-435C-42D6-A2CB-109C1E7536BC}"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75253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11FD7D-449A-42B3-9A4C-FCE17B6CF3BB}" type="datetimeFigureOut">
              <a:rPr lang="en-US" smtClean="0"/>
              <a:t>4/12/25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A4D052-435C-42D6-A2CB-109C1E7536BC}" type="slidenum">
              <a:rPr lang="en-US" smtClean="0"/>
              <a:t>‹#›</a:t>
            </a:fld>
            <a:endParaRPr lang="en-US"/>
          </a:p>
        </p:txBody>
      </p:sp>
    </p:spTree>
    <p:extLst>
      <p:ext uri="{BB962C8B-B14F-4D97-AF65-F5344CB8AC3E}">
        <p14:creationId xmlns:p14="http://schemas.microsoft.com/office/powerpoint/2010/main" val="41256787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511FD7D-449A-42B3-9A4C-FCE17B6CF3BB}" type="datetimeFigureOut">
              <a:rPr lang="en-US" smtClean="0"/>
              <a:t>4/12/25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2A4D052-435C-42D6-A2CB-109C1E7536BC}"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63111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511FD7D-449A-42B3-9A4C-FCE17B6CF3BB}" type="datetimeFigureOut">
              <a:rPr lang="en-US" smtClean="0"/>
              <a:t>4/12/25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A4D052-435C-42D6-A2CB-109C1E7536BC}" type="slidenum">
              <a:rPr lang="en-US" smtClean="0"/>
              <a:t>‹#›</a:t>
            </a:fld>
            <a:endParaRPr lang="en-US"/>
          </a:p>
        </p:txBody>
      </p:sp>
    </p:spTree>
    <p:extLst>
      <p:ext uri="{BB962C8B-B14F-4D97-AF65-F5344CB8AC3E}">
        <p14:creationId xmlns:p14="http://schemas.microsoft.com/office/powerpoint/2010/main" val="2041116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511FD7D-449A-42B3-9A4C-FCE17B6CF3BB}" type="datetimeFigureOut">
              <a:rPr lang="en-US" smtClean="0"/>
              <a:t>4/12/25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2A4D052-435C-42D6-A2CB-109C1E7536BC}"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13933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511FD7D-449A-42B3-9A4C-FCE17B6CF3BB}" type="datetimeFigureOut">
              <a:rPr lang="en-US" smtClean="0"/>
              <a:t>4/12/25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2A4D052-435C-42D6-A2CB-109C1E7536BC}"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62145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11FD7D-449A-42B3-9A4C-FCE17B6CF3BB}" type="datetimeFigureOut">
              <a:rPr lang="en-US" smtClean="0"/>
              <a:t>4/12/25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2A4D052-435C-42D6-A2CB-109C1E7536BC}" type="slidenum">
              <a:rPr lang="en-US" smtClean="0"/>
              <a:t>‹#›</a:t>
            </a:fld>
            <a:endParaRPr lang="en-US"/>
          </a:p>
        </p:txBody>
      </p:sp>
    </p:spTree>
    <p:extLst>
      <p:ext uri="{BB962C8B-B14F-4D97-AF65-F5344CB8AC3E}">
        <p14:creationId xmlns:p14="http://schemas.microsoft.com/office/powerpoint/2010/main" val="2358534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511FD7D-449A-42B3-9A4C-FCE17B6CF3BB}" type="datetimeFigureOut">
              <a:rPr lang="en-US" smtClean="0"/>
              <a:t>4/12/25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A4D052-435C-42D6-A2CB-109C1E7536BC}"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7527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511FD7D-449A-42B3-9A4C-FCE17B6CF3BB}" type="datetimeFigureOut">
              <a:rPr lang="en-US" smtClean="0"/>
              <a:t>4/12/25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2A4D052-435C-42D6-A2CB-109C1E7536BC}" type="slidenum">
              <a:rPr lang="en-US" smtClean="0"/>
              <a:t>‹#›</a:t>
            </a:fld>
            <a:endParaRPr lang="en-US"/>
          </a:p>
        </p:txBody>
      </p:sp>
    </p:spTree>
    <p:extLst>
      <p:ext uri="{BB962C8B-B14F-4D97-AF65-F5344CB8AC3E}">
        <p14:creationId xmlns:p14="http://schemas.microsoft.com/office/powerpoint/2010/main" val="445318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511FD7D-449A-42B3-9A4C-FCE17B6CF3BB}" type="datetimeFigureOut">
              <a:rPr lang="en-US" smtClean="0"/>
              <a:t>4/12/25</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2A4D052-435C-42D6-A2CB-109C1E7536BC}" type="slidenum">
              <a:rPr lang="en-US" smtClean="0"/>
              <a:t>‹#›</a:t>
            </a:fld>
            <a:endParaRPr lang="en-US"/>
          </a:p>
        </p:txBody>
      </p:sp>
    </p:spTree>
    <p:extLst>
      <p:ext uri="{BB962C8B-B14F-4D97-AF65-F5344CB8AC3E}">
        <p14:creationId xmlns:p14="http://schemas.microsoft.com/office/powerpoint/2010/main" val="42712139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tr-TR" sz="3500" dirty="0" err="1">
                <a:latin typeface="Algerian" panose="04020705040A02060702" pitchFamily="82" charset="0"/>
              </a:rPr>
              <a:t>Week</a:t>
            </a:r>
            <a:r>
              <a:rPr lang="tr-TR" sz="3500" dirty="0">
                <a:latin typeface="Algerian" panose="04020705040A02060702" pitchFamily="82" charset="0"/>
              </a:rPr>
              <a:t> 4</a:t>
            </a:r>
            <a:endParaRPr lang="en-US" sz="3500" dirty="0">
              <a:latin typeface="Algerian" panose="04020705040A02060702" pitchFamily="82" charset="0"/>
            </a:endParaRPr>
          </a:p>
        </p:txBody>
      </p:sp>
      <p:sp>
        <p:nvSpPr>
          <p:cNvPr id="5" name="Subtitle 4"/>
          <p:cNvSpPr>
            <a:spLocks noGrp="1"/>
          </p:cNvSpPr>
          <p:nvPr>
            <p:ph type="subTitle" idx="1"/>
          </p:nvPr>
        </p:nvSpPr>
        <p:spPr>
          <a:xfrm>
            <a:off x="2688165" y="3597306"/>
            <a:ext cx="6815669" cy="1687487"/>
          </a:xfrm>
        </p:spPr>
        <p:txBody>
          <a:bodyPr>
            <a:normAutofit fontScale="92500" lnSpcReduction="10000"/>
          </a:bodyPr>
          <a:lstStyle/>
          <a:p>
            <a:r>
              <a:rPr lang="tr-TR" sz="2200" dirty="0"/>
              <a:t>SQL</a:t>
            </a:r>
          </a:p>
          <a:p>
            <a:r>
              <a:rPr lang="tr-TR" sz="2200" dirty="0"/>
              <a:t>Spring </a:t>
            </a:r>
            <a:r>
              <a:rPr lang="tr-TR" sz="2200" dirty="0" err="1"/>
              <a:t>Boot</a:t>
            </a:r>
            <a:r>
              <a:rPr lang="tr-TR" sz="2200" dirty="0"/>
              <a:t> Data</a:t>
            </a:r>
          </a:p>
          <a:p>
            <a:r>
              <a:rPr lang="tr-TR" sz="2200" dirty="0"/>
              <a:t>ORM , JPA </a:t>
            </a:r>
            <a:r>
              <a:rPr lang="tr-TR" sz="2200" dirty="0" err="1"/>
              <a:t>and</a:t>
            </a:r>
            <a:r>
              <a:rPr lang="tr-TR" sz="2200" dirty="0"/>
              <a:t> </a:t>
            </a:r>
            <a:r>
              <a:rPr lang="tr-TR" sz="2200" dirty="0" err="1"/>
              <a:t>Hibernate</a:t>
            </a:r>
            <a:endParaRPr lang="tr-TR" sz="2200" dirty="0"/>
          </a:p>
          <a:p>
            <a:r>
              <a:rPr lang="tr-TR" sz="2400" dirty="0"/>
              <a:t>RDBMS </a:t>
            </a:r>
            <a:r>
              <a:rPr lang="tr-TR" sz="2400" dirty="0" err="1"/>
              <a:t>and</a:t>
            </a:r>
            <a:r>
              <a:rPr lang="tr-TR" sz="2400" dirty="0"/>
              <a:t> </a:t>
            </a:r>
            <a:r>
              <a:rPr lang="tr-TR" sz="2400" dirty="0" err="1"/>
              <a:t>NoSQL</a:t>
            </a:r>
            <a:r>
              <a:rPr lang="tr-TR" sz="2400" dirty="0"/>
              <a:t> (</a:t>
            </a:r>
            <a:r>
              <a:rPr lang="tr-TR" sz="2400" dirty="0" err="1"/>
              <a:t>PostgreSQL</a:t>
            </a:r>
            <a:r>
              <a:rPr lang="tr-TR" sz="2400" dirty="0"/>
              <a:t>, </a:t>
            </a:r>
            <a:r>
              <a:rPr lang="tr-TR" sz="2400" dirty="0" err="1"/>
              <a:t>Mongo</a:t>
            </a:r>
            <a:r>
              <a:rPr lang="tr-TR" sz="2400" dirty="0"/>
              <a:t>, </a:t>
            </a:r>
            <a:r>
              <a:rPr lang="tr-TR" sz="2400" dirty="0" err="1"/>
              <a:t>Redis</a:t>
            </a:r>
            <a:r>
              <a:rPr lang="tr-TR" sz="2400" dirty="0"/>
              <a:t>)</a:t>
            </a:r>
          </a:p>
        </p:txBody>
      </p:sp>
    </p:spTree>
    <p:extLst>
      <p:ext uri="{BB962C8B-B14F-4D97-AF65-F5344CB8AC3E}">
        <p14:creationId xmlns:p14="http://schemas.microsoft.com/office/powerpoint/2010/main" val="2105780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a:latin typeface="Algerian" panose="04020705040A02060702" pitchFamily="82" charset="0"/>
              </a:rPr>
              <a:t>JPA Architecture</a:t>
            </a:r>
          </a:p>
        </p:txBody>
      </p:sp>
      <p:sp>
        <p:nvSpPr>
          <p:cNvPr id="3" name="Content Placeholder 2"/>
          <p:cNvSpPr>
            <a:spLocks noGrp="1"/>
          </p:cNvSpPr>
          <p:nvPr>
            <p:ph idx="1"/>
          </p:nvPr>
        </p:nvSpPr>
        <p:spPr>
          <a:xfrm>
            <a:off x="1295401" y="2556931"/>
            <a:ext cx="9601196" cy="3561235"/>
          </a:xfrm>
        </p:spPr>
        <p:txBody>
          <a:bodyPr>
            <a:noAutofit/>
          </a:bodyPr>
          <a:lstStyle/>
          <a:p>
            <a:r>
              <a:rPr lang="en-US" sz="1600" b="1" dirty="0"/>
              <a:t>Persistence:</a:t>
            </a:r>
            <a:r>
              <a:rPr lang="en-US" sz="1600" dirty="0"/>
              <a:t> It is a class that contains static methods to obtain an </a:t>
            </a:r>
            <a:r>
              <a:rPr lang="en-US" sz="1600" dirty="0" err="1"/>
              <a:t>EntityManagerFactory</a:t>
            </a:r>
            <a:r>
              <a:rPr lang="en-US" sz="1600" dirty="0"/>
              <a:t> instance.</a:t>
            </a:r>
          </a:p>
          <a:p>
            <a:r>
              <a:rPr lang="en-US" sz="1600" b="1" dirty="0" err="1"/>
              <a:t>EntityManagerFactory</a:t>
            </a:r>
            <a:r>
              <a:rPr lang="en-US" sz="1600" b="1" dirty="0"/>
              <a:t>:</a:t>
            </a:r>
            <a:r>
              <a:rPr lang="en-US" sz="1600" dirty="0"/>
              <a:t> It is a factory class of </a:t>
            </a:r>
            <a:r>
              <a:rPr lang="en-US" sz="1600" dirty="0" err="1"/>
              <a:t>EntityManager</a:t>
            </a:r>
            <a:r>
              <a:rPr lang="en-US" sz="1600" dirty="0"/>
              <a:t>. It creates and manages multiple instances of </a:t>
            </a:r>
            <a:r>
              <a:rPr lang="en-US" sz="1600" dirty="0" err="1"/>
              <a:t>EntityManager</a:t>
            </a:r>
            <a:r>
              <a:rPr lang="en-US" sz="1600" dirty="0"/>
              <a:t>.</a:t>
            </a:r>
          </a:p>
          <a:p>
            <a:r>
              <a:rPr lang="en-US" sz="1600" b="1" dirty="0" err="1"/>
              <a:t>EntityManager</a:t>
            </a:r>
            <a:r>
              <a:rPr lang="en-US" sz="1600" b="1" dirty="0"/>
              <a:t>:</a:t>
            </a:r>
            <a:r>
              <a:rPr lang="en-US" sz="1600" dirty="0"/>
              <a:t> It is an interface. It controls the persistence operations on objects. It works for the Query instance.</a:t>
            </a:r>
          </a:p>
          <a:p>
            <a:r>
              <a:rPr lang="en-US" sz="1600" b="1" dirty="0"/>
              <a:t>Entity:</a:t>
            </a:r>
            <a:r>
              <a:rPr lang="en-US" sz="1600" dirty="0"/>
              <a:t> The entities are the persistence objects stores as a record in the database.</a:t>
            </a:r>
          </a:p>
          <a:p>
            <a:r>
              <a:rPr lang="en-US" sz="1600" b="1" dirty="0"/>
              <a:t>Persistence Unit:</a:t>
            </a:r>
            <a:r>
              <a:rPr lang="en-US" sz="1600" dirty="0"/>
              <a:t> It defines a set of all entity classes. In an application, </a:t>
            </a:r>
            <a:r>
              <a:rPr lang="en-US" sz="1600" dirty="0" err="1"/>
              <a:t>EntityManager</a:t>
            </a:r>
            <a:r>
              <a:rPr lang="en-US" sz="1600" dirty="0"/>
              <a:t> instances manage it. The set of entity classes represents the data contained within a single data store.</a:t>
            </a:r>
          </a:p>
          <a:p>
            <a:r>
              <a:rPr lang="en-US" sz="1600" b="1" dirty="0" err="1"/>
              <a:t>EntityTransaction</a:t>
            </a:r>
            <a:r>
              <a:rPr lang="en-US" sz="1600" b="1" dirty="0"/>
              <a:t>:</a:t>
            </a:r>
            <a:r>
              <a:rPr lang="en-US" sz="1600" dirty="0"/>
              <a:t> It has a </a:t>
            </a:r>
            <a:r>
              <a:rPr lang="en-US" sz="1600" b="1" dirty="0"/>
              <a:t>one-to-one</a:t>
            </a:r>
            <a:r>
              <a:rPr lang="en-US" sz="1600" dirty="0"/>
              <a:t> relationship with the </a:t>
            </a:r>
            <a:r>
              <a:rPr lang="en-US" sz="1600" dirty="0" err="1"/>
              <a:t>EntityManager</a:t>
            </a:r>
            <a:r>
              <a:rPr lang="en-US" sz="1600" dirty="0"/>
              <a:t> class. For each </a:t>
            </a:r>
            <a:r>
              <a:rPr lang="en-US" sz="1600" dirty="0" err="1"/>
              <a:t>EntityManager</a:t>
            </a:r>
            <a:r>
              <a:rPr lang="en-US" sz="1600" dirty="0"/>
              <a:t>, operations are maintained by </a:t>
            </a:r>
            <a:r>
              <a:rPr lang="en-US" sz="1600" dirty="0" err="1"/>
              <a:t>EntityTransaction</a:t>
            </a:r>
            <a:r>
              <a:rPr lang="en-US" sz="1600" dirty="0"/>
              <a:t> class.</a:t>
            </a:r>
          </a:p>
          <a:p>
            <a:r>
              <a:rPr lang="en-US" sz="1600" b="1" dirty="0"/>
              <a:t>Query:</a:t>
            </a:r>
            <a:r>
              <a:rPr lang="en-US" sz="1600" dirty="0"/>
              <a:t> It is an interface that is implemented by each JPA vendor to obtain relation objects that meet the criteria.</a:t>
            </a:r>
          </a:p>
        </p:txBody>
      </p:sp>
    </p:spTree>
    <p:extLst>
      <p:ext uri="{BB962C8B-B14F-4D97-AF65-F5344CB8AC3E}">
        <p14:creationId xmlns:p14="http://schemas.microsoft.com/office/powerpoint/2010/main" val="1767373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a:latin typeface="Algerian" panose="04020705040A02060702" pitchFamily="82" charset="0"/>
              </a:rPr>
              <a:t>JPA ARCHITECTURE &amp; FLOW</a:t>
            </a:r>
            <a:endParaRPr lang="en-US" sz="3500" dirty="0">
              <a:latin typeface="Algerian" panose="04020705040A02060702" pitchFamily="82" charset="0"/>
            </a:endParaRPr>
          </a:p>
        </p:txBody>
      </p:sp>
      <p:pic>
        <p:nvPicPr>
          <p:cNvPr id="6" name="Content Placeholder 5"/>
          <p:cNvPicPr>
            <a:picLocks noGrp="1" noChangeAspect="1"/>
          </p:cNvPicPr>
          <p:nvPr>
            <p:ph idx="1"/>
          </p:nvPr>
        </p:nvPicPr>
        <p:blipFill>
          <a:blip r:embed="rId2"/>
          <a:stretch>
            <a:fillRect/>
          </a:stretch>
        </p:blipFill>
        <p:spPr>
          <a:xfrm>
            <a:off x="3386990" y="2557463"/>
            <a:ext cx="5418019" cy="3317875"/>
          </a:xfrm>
          <a:prstGeom prst="rect">
            <a:avLst/>
          </a:prstGeom>
        </p:spPr>
      </p:pic>
    </p:spTree>
    <p:extLst>
      <p:ext uri="{BB962C8B-B14F-4D97-AF65-F5344CB8AC3E}">
        <p14:creationId xmlns:p14="http://schemas.microsoft.com/office/powerpoint/2010/main" val="1436191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a:latin typeface="Algerian" panose="04020705040A02060702" pitchFamily="82" charset="0"/>
              </a:rPr>
              <a:t>HIBERNATE</a:t>
            </a:r>
            <a:endParaRPr lang="en-US" sz="3500" dirty="0">
              <a:latin typeface="Algerian" panose="04020705040A02060702" pitchFamily="82" charset="0"/>
            </a:endParaRPr>
          </a:p>
        </p:txBody>
      </p:sp>
      <p:sp>
        <p:nvSpPr>
          <p:cNvPr id="3" name="Content Placeholder 2"/>
          <p:cNvSpPr>
            <a:spLocks noGrp="1"/>
          </p:cNvSpPr>
          <p:nvPr>
            <p:ph idx="1"/>
          </p:nvPr>
        </p:nvSpPr>
        <p:spPr>
          <a:xfrm>
            <a:off x="1295401" y="2556933"/>
            <a:ext cx="9261763" cy="539644"/>
          </a:xfrm>
        </p:spPr>
        <p:txBody>
          <a:bodyPr>
            <a:normAutofit fontScale="62500" lnSpcReduction="20000"/>
          </a:bodyPr>
          <a:lstStyle/>
          <a:p>
            <a:r>
              <a:rPr lang="en-US" dirty="0"/>
              <a:t>It is a lightweight, open-source ORM tool that is used to store Java objects in the relational database system. It is a provider of JPA. It follows a common approach provided by JPA.</a:t>
            </a:r>
            <a:endParaRPr lang="tr-TR" dirty="0"/>
          </a:p>
          <a:p>
            <a:endParaRPr lang="en-US" dirty="0"/>
          </a:p>
        </p:txBody>
      </p:sp>
      <p:pic>
        <p:nvPicPr>
          <p:cNvPr id="4" name="Picture 3"/>
          <p:cNvPicPr>
            <a:picLocks noChangeAspect="1"/>
          </p:cNvPicPr>
          <p:nvPr/>
        </p:nvPicPr>
        <p:blipFill>
          <a:blip r:embed="rId2"/>
          <a:stretch>
            <a:fillRect/>
          </a:stretch>
        </p:blipFill>
        <p:spPr>
          <a:xfrm>
            <a:off x="1295401" y="2996824"/>
            <a:ext cx="9601197" cy="3229408"/>
          </a:xfrm>
          <a:prstGeom prst="rect">
            <a:avLst/>
          </a:prstGeom>
        </p:spPr>
      </p:pic>
    </p:spTree>
    <p:extLst>
      <p:ext uri="{BB962C8B-B14F-4D97-AF65-F5344CB8AC3E}">
        <p14:creationId xmlns:p14="http://schemas.microsoft.com/office/powerpoint/2010/main" val="1487919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a:latin typeface="Algerian" panose="04020705040A02060702" pitchFamily="82" charset="0"/>
              </a:rPr>
              <a:t>HIBERNATE ADVANTAGES</a:t>
            </a:r>
            <a:endParaRPr lang="en-US" sz="3500" dirty="0">
              <a:latin typeface="Algerian" panose="04020705040A02060702" pitchFamily="82" charset="0"/>
            </a:endParaRPr>
          </a:p>
        </p:txBody>
      </p:sp>
      <p:sp>
        <p:nvSpPr>
          <p:cNvPr id="3" name="Content Placeholder 2"/>
          <p:cNvSpPr>
            <a:spLocks noGrp="1"/>
          </p:cNvSpPr>
          <p:nvPr>
            <p:ph idx="1"/>
          </p:nvPr>
        </p:nvSpPr>
        <p:spPr>
          <a:xfrm>
            <a:off x="1295402" y="2490429"/>
            <a:ext cx="9601196" cy="3744116"/>
          </a:xfrm>
        </p:spPr>
        <p:txBody>
          <a:bodyPr>
            <a:noAutofit/>
          </a:bodyPr>
          <a:lstStyle/>
          <a:p>
            <a:r>
              <a:rPr lang="en-US" sz="1150" b="1" dirty="0"/>
              <a:t>1) Open Source and Lightweight</a:t>
            </a:r>
            <a:endParaRPr lang="tr-TR" sz="1150" b="1" dirty="0"/>
          </a:p>
          <a:p>
            <a:r>
              <a:rPr lang="en-US" sz="1150" b="1" dirty="0"/>
              <a:t>2) Fast Performance</a:t>
            </a:r>
          </a:p>
          <a:p>
            <a:pPr marL="0" indent="0">
              <a:buNone/>
            </a:pPr>
            <a:r>
              <a:rPr lang="tr-TR" sz="1150" dirty="0"/>
              <a:t>	</a:t>
            </a:r>
            <a:r>
              <a:rPr lang="en-US" sz="1150" dirty="0"/>
              <a:t>The performance of hibernate framework is fast because cache is internally used in hibernate framework. There are two types of cache in hibernate framework </a:t>
            </a:r>
            <a:r>
              <a:rPr lang="tr-TR" sz="1150" dirty="0"/>
              <a:t>	</a:t>
            </a:r>
            <a:r>
              <a:rPr lang="en-US" sz="1150" dirty="0"/>
              <a:t>first level cache and second level cache. First level cache is enabled by default.</a:t>
            </a:r>
          </a:p>
          <a:p>
            <a:r>
              <a:rPr lang="en-US" sz="1150" b="1" dirty="0"/>
              <a:t>3) Database Independent Query</a:t>
            </a:r>
          </a:p>
          <a:p>
            <a:pPr marL="0" indent="0">
              <a:buNone/>
            </a:pPr>
            <a:r>
              <a:rPr lang="tr-TR" sz="1150" dirty="0"/>
              <a:t>	</a:t>
            </a:r>
            <a:r>
              <a:rPr lang="en-US" sz="1150" dirty="0"/>
              <a:t>HQL (Hibernate Query Language) is the object-oriented version of SQL. It generates the database independent queries. So you don't need to write database </a:t>
            </a:r>
            <a:r>
              <a:rPr lang="tr-TR" sz="1150" dirty="0"/>
              <a:t>	</a:t>
            </a:r>
            <a:r>
              <a:rPr lang="en-US" sz="1150" dirty="0"/>
              <a:t>specific queries. Before Hibernate, if database is changed for the project, we need to change the SQL query as well that leads to the maintenance problem.</a:t>
            </a:r>
          </a:p>
          <a:p>
            <a:r>
              <a:rPr lang="en-US" sz="1150" b="1" dirty="0"/>
              <a:t>4) Automatic Table Creation</a:t>
            </a:r>
          </a:p>
          <a:p>
            <a:pPr marL="0" indent="0">
              <a:buNone/>
            </a:pPr>
            <a:r>
              <a:rPr lang="tr-TR" sz="1150" dirty="0"/>
              <a:t>	</a:t>
            </a:r>
            <a:r>
              <a:rPr lang="en-US" sz="1150" dirty="0"/>
              <a:t>Hibernate framework provides the facility to create the tables of the database automatically. So there is no need to create tables in the database manually.</a:t>
            </a:r>
          </a:p>
          <a:p>
            <a:r>
              <a:rPr lang="en-US" sz="1150" b="1" dirty="0"/>
              <a:t>5) Simplifies Complex Join</a:t>
            </a:r>
          </a:p>
          <a:p>
            <a:pPr marL="0" indent="0">
              <a:buNone/>
            </a:pPr>
            <a:r>
              <a:rPr lang="tr-TR" sz="1150" dirty="0"/>
              <a:t>	</a:t>
            </a:r>
            <a:r>
              <a:rPr lang="en-US" sz="1150" dirty="0"/>
              <a:t>Fetching data from multiple tables is easy in hibernate framework.</a:t>
            </a:r>
          </a:p>
          <a:p>
            <a:r>
              <a:rPr lang="en-US" sz="1150" b="1" dirty="0"/>
              <a:t>6) Provides Query Statistics and Database Status</a:t>
            </a:r>
          </a:p>
          <a:p>
            <a:pPr marL="0" indent="0">
              <a:buNone/>
            </a:pPr>
            <a:r>
              <a:rPr lang="tr-TR" sz="1150" dirty="0"/>
              <a:t>	</a:t>
            </a:r>
            <a:r>
              <a:rPr lang="en-US" sz="1150" dirty="0"/>
              <a:t>Hibernate supports Query cache and provide statistics about query and database status.</a:t>
            </a:r>
          </a:p>
        </p:txBody>
      </p:sp>
    </p:spTree>
    <p:extLst>
      <p:ext uri="{BB962C8B-B14F-4D97-AF65-F5344CB8AC3E}">
        <p14:creationId xmlns:p14="http://schemas.microsoft.com/office/powerpoint/2010/main" val="40855932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a:latin typeface="Algerian" panose="04020705040A02060702" pitchFamily="82" charset="0"/>
              </a:rPr>
              <a:t>LOMBOK</a:t>
            </a:r>
            <a:endParaRPr lang="en-US" sz="3500" dirty="0">
              <a:latin typeface="Algerian" panose="04020705040A02060702" pitchFamily="82" charset="0"/>
            </a:endParaRPr>
          </a:p>
        </p:txBody>
      </p:sp>
      <p:sp>
        <p:nvSpPr>
          <p:cNvPr id="3" name="Content Placeholder 2"/>
          <p:cNvSpPr>
            <a:spLocks noGrp="1"/>
          </p:cNvSpPr>
          <p:nvPr>
            <p:ph idx="1"/>
          </p:nvPr>
        </p:nvSpPr>
        <p:spPr>
          <a:xfrm>
            <a:off x="1295401" y="2477193"/>
            <a:ext cx="9601196" cy="3749040"/>
          </a:xfrm>
        </p:spPr>
        <p:txBody>
          <a:bodyPr>
            <a:normAutofit fontScale="85000" lnSpcReduction="20000"/>
          </a:bodyPr>
          <a:lstStyle/>
          <a:p>
            <a:pPr marL="0" indent="0">
              <a:buNone/>
            </a:pPr>
            <a:r>
              <a:rPr lang="en-US" b="1" dirty="0"/>
              <a:t>Avoid Repetitive &amp; </a:t>
            </a:r>
            <a:r>
              <a:rPr lang="en-US" b="1" dirty="0" err="1"/>
              <a:t>Boilder</a:t>
            </a:r>
            <a:r>
              <a:rPr lang="en-US" b="1" dirty="0"/>
              <a:t>-plate Code</a:t>
            </a:r>
          </a:p>
          <a:p>
            <a:r>
              <a:rPr lang="tr-TR" b="1" dirty="0" err="1"/>
              <a:t>Constructor</a:t>
            </a:r>
            <a:r>
              <a:rPr lang="tr-TR" b="1" dirty="0"/>
              <a:t> </a:t>
            </a:r>
            <a:r>
              <a:rPr lang="tr-TR" b="1" dirty="0" err="1"/>
              <a:t>creation</a:t>
            </a:r>
            <a:r>
              <a:rPr lang="tr-TR" b="1" dirty="0"/>
              <a:t> </a:t>
            </a:r>
            <a:r>
              <a:rPr lang="tr-TR" dirty="0"/>
              <a:t>– @</a:t>
            </a:r>
            <a:r>
              <a:rPr lang="tr-TR" dirty="0" err="1"/>
              <a:t>AllArgsConstructor</a:t>
            </a:r>
            <a:r>
              <a:rPr lang="tr-TR" dirty="0"/>
              <a:t>, @</a:t>
            </a:r>
            <a:r>
              <a:rPr lang="tr-TR" dirty="0" err="1"/>
              <a:t>NoArgsConstructor</a:t>
            </a:r>
            <a:r>
              <a:rPr lang="tr-TR" dirty="0"/>
              <a:t>, @</a:t>
            </a:r>
            <a:r>
              <a:rPr lang="tr-TR" dirty="0" err="1"/>
              <a:t>RequiredArgsConstructor</a:t>
            </a:r>
            <a:endParaRPr lang="tr-TR" dirty="0"/>
          </a:p>
          <a:p>
            <a:r>
              <a:rPr lang="tr-TR" b="1" dirty="0" err="1"/>
              <a:t>Getters</a:t>
            </a:r>
            <a:r>
              <a:rPr lang="tr-TR" b="1" dirty="0"/>
              <a:t> &amp; </a:t>
            </a:r>
            <a:r>
              <a:rPr lang="tr-TR" b="1" dirty="0" err="1"/>
              <a:t>Setters</a:t>
            </a:r>
            <a:r>
              <a:rPr lang="tr-TR" b="1" dirty="0"/>
              <a:t> - </a:t>
            </a:r>
            <a:r>
              <a:rPr lang="tr-TR" dirty="0"/>
              <a:t>@</a:t>
            </a:r>
            <a:r>
              <a:rPr lang="tr-TR" dirty="0" err="1"/>
              <a:t>Getter</a:t>
            </a:r>
            <a:r>
              <a:rPr lang="tr-TR" dirty="0"/>
              <a:t> &amp; @</a:t>
            </a:r>
            <a:r>
              <a:rPr lang="tr-TR" dirty="0" err="1"/>
              <a:t>Setter</a:t>
            </a:r>
            <a:endParaRPr lang="tr-TR" dirty="0"/>
          </a:p>
          <a:p>
            <a:r>
              <a:rPr lang="tr-TR" b="1" dirty="0" err="1"/>
              <a:t>Equals</a:t>
            </a:r>
            <a:r>
              <a:rPr lang="tr-TR" b="1" dirty="0"/>
              <a:t> &amp; </a:t>
            </a:r>
            <a:r>
              <a:rPr lang="tr-TR" b="1" dirty="0" err="1"/>
              <a:t>HashCode</a:t>
            </a:r>
            <a:r>
              <a:rPr lang="tr-TR" b="1" dirty="0"/>
              <a:t> </a:t>
            </a:r>
            <a:r>
              <a:rPr lang="tr-TR" b="1" dirty="0" err="1"/>
              <a:t>override</a:t>
            </a:r>
            <a:r>
              <a:rPr lang="tr-TR" b="1" dirty="0"/>
              <a:t> - </a:t>
            </a:r>
            <a:r>
              <a:rPr lang="tr-TR" dirty="0"/>
              <a:t>@</a:t>
            </a:r>
            <a:r>
              <a:rPr lang="tr-TR" dirty="0" err="1"/>
              <a:t>EqualsAndHashCode</a:t>
            </a:r>
            <a:endParaRPr lang="tr-TR" dirty="0"/>
          </a:p>
          <a:p>
            <a:r>
              <a:rPr lang="tr-TR" b="1" dirty="0" err="1"/>
              <a:t>toString</a:t>
            </a:r>
            <a:r>
              <a:rPr lang="tr-TR" b="1" dirty="0"/>
              <a:t> </a:t>
            </a:r>
            <a:r>
              <a:rPr lang="tr-TR" b="1" dirty="0" err="1"/>
              <a:t>evveride</a:t>
            </a:r>
            <a:r>
              <a:rPr lang="tr-TR" b="1" dirty="0"/>
              <a:t> - </a:t>
            </a:r>
            <a:r>
              <a:rPr lang="tr-TR" dirty="0"/>
              <a:t>@</a:t>
            </a:r>
            <a:r>
              <a:rPr lang="tr-TR" dirty="0" err="1"/>
              <a:t>ToString</a:t>
            </a:r>
            <a:endParaRPr lang="tr-TR" dirty="0"/>
          </a:p>
          <a:p>
            <a:r>
              <a:rPr lang="tr-TR" b="1" dirty="0"/>
              <a:t>Builder </a:t>
            </a:r>
            <a:r>
              <a:rPr lang="tr-TR" b="1" dirty="0" err="1"/>
              <a:t>pattern</a:t>
            </a:r>
            <a:r>
              <a:rPr lang="tr-TR" b="1" dirty="0"/>
              <a:t> - </a:t>
            </a:r>
            <a:r>
              <a:rPr lang="tr-TR" dirty="0"/>
              <a:t>@Builder</a:t>
            </a:r>
          </a:p>
          <a:p>
            <a:r>
              <a:rPr lang="tr-TR" b="1" dirty="0"/>
              <a:t>Data</a:t>
            </a:r>
            <a:r>
              <a:rPr lang="tr-TR" dirty="0"/>
              <a:t> - </a:t>
            </a:r>
            <a:r>
              <a:rPr lang="en-US" dirty="0"/>
              <a:t>Generates getters for all fields, a useful </a:t>
            </a:r>
            <a:r>
              <a:rPr lang="en-US" dirty="0" err="1"/>
              <a:t>toString</a:t>
            </a:r>
            <a:r>
              <a:rPr lang="en-US" dirty="0"/>
              <a:t> method, and </a:t>
            </a:r>
            <a:r>
              <a:rPr lang="en-US" dirty="0" err="1"/>
              <a:t>hashCode</a:t>
            </a:r>
            <a:r>
              <a:rPr lang="en-US" dirty="0"/>
              <a:t> and equals implementations that check all non-transient fields.</a:t>
            </a:r>
            <a:r>
              <a:rPr lang="tr-TR" dirty="0"/>
              <a:t> - @Data</a:t>
            </a:r>
          </a:p>
          <a:p>
            <a:r>
              <a:rPr lang="tr-TR" b="1" dirty="0" err="1"/>
              <a:t>Null</a:t>
            </a:r>
            <a:r>
              <a:rPr lang="tr-TR" b="1" dirty="0"/>
              <a:t> </a:t>
            </a:r>
            <a:r>
              <a:rPr lang="tr-TR" b="1" dirty="0" err="1"/>
              <a:t>Check</a:t>
            </a:r>
            <a:r>
              <a:rPr lang="tr-TR" b="1" dirty="0"/>
              <a:t> &amp;  </a:t>
            </a:r>
            <a:r>
              <a:rPr lang="tr-TR" b="1" dirty="0" err="1"/>
              <a:t>Avoid</a:t>
            </a:r>
            <a:r>
              <a:rPr lang="tr-TR" b="1" dirty="0"/>
              <a:t> </a:t>
            </a:r>
            <a:r>
              <a:rPr lang="tr-TR" b="1" dirty="0" err="1"/>
              <a:t>NullPointerException</a:t>
            </a:r>
            <a:r>
              <a:rPr lang="tr-TR" b="1" dirty="0"/>
              <a:t> </a:t>
            </a:r>
            <a:r>
              <a:rPr lang="tr-TR" dirty="0"/>
              <a:t>- @</a:t>
            </a:r>
            <a:r>
              <a:rPr lang="tr-TR" dirty="0" err="1"/>
              <a:t>NonNull</a:t>
            </a:r>
            <a:endParaRPr lang="en-US" dirty="0"/>
          </a:p>
        </p:txBody>
      </p:sp>
    </p:spTree>
    <p:extLst>
      <p:ext uri="{BB962C8B-B14F-4D97-AF65-F5344CB8AC3E}">
        <p14:creationId xmlns:p14="http://schemas.microsoft.com/office/powerpoint/2010/main" val="42317835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849129"/>
            <a:ext cx="9601196" cy="1303867"/>
          </a:xfrm>
        </p:spPr>
        <p:txBody>
          <a:bodyPr>
            <a:noAutofit/>
          </a:bodyPr>
          <a:lstStyle/>
          <a:p>
            <a:r>
              <a:rPr lang="tr-TR" sz="3500" dirty="0">
                <a:latin typeface="Algerian" panose="04020705040A02060702" pitchFamily="82" charset="0"/>
              </a:rPr>
              <a:t>CODE FIRST</a:t>
            </a:r>
            <a:br>
              <a:rPr lang="tr-TR" sz="3500" dirty="0">
                <a:latin typeface="Algerian" panose="04020705040A02060702" pitchFamily="82" charset="0"/>
              </a:rPr>
            </a:br>
            <a:r>
              <a:rPr lang="tr-TR" sz="3500" dirty="0">
                <a:latin typeface="Algerian" panose="04020705040A02060702" pitchFamily="82" charset="0"/>
              </a:rPr>
              <a:t>&amp;</a:t>
            </a:r>
            <a:br>
              <a:rPr lang="tr-TR" sz="3500" dirty="0">
                <a:latin typeface="Algerian" panose="04020705040A02060702" pitchFamily="82" charset="0"/>
              </a:rPr>
            </a:br>
            <a:r>
              <a:rPr lang="tr-TR" sz="3500" dirty="0">
                <a:latin typeface="Algerian" panose="04020705040A02060702" pitchFamily="82" charset="0"/>
              </a:rPr>
              <a:t>DATABASE FIRST</a:t>
            </a:r>
            <a:endParaRPr lang="en-US" sz="3500" dirty="0">
              <a:latin typeface="Algerian" panose="04020705040A02060702" pitchFamily="82" charset="0"/>
            </a:endParaRPr>
          </a:p>
        </p:txBody>
      </p:sp>
      <p:sp>
        <p:nvSpPr>
          <p:cNvPr id="3" name="Content Placeholder 2"/>
          <p:cNvSpPr>
            <a:spLocks noGrp="1"/>
          </p:cNvSpPr>
          <p:nvPr>
            <p:ph idx="1"/>
          </p:nvPr>
        </p:nvSpPr>
        <p:spPr/>
        <p:txBody>
          <a:bodyPr>
            <a:normAutofit fontScale="92500" lnSpcReduction="20000"/>
          </a:bodyPr>
          <a:lstStyle/>
          <a:p>
            <a:r>
              <a:rPr lang="en-US" b="1" dirty="0"/>
              <a:t>Code First Database</a:t>
            </a:r>
            <a:endParaRPr lang="tr-TR" b="1" dirty="0"/>
          </a:p>
          <a:p>
            <a:pPr marL="0" indent="0">
              <a:buNone/>
            </a:pPr>
            <a:r>
              <a:rPr lang="tr-TR" dirty="0"/>
              <a:t>    </a:t>
            </a:r>
            <a:r>
              <a:rPr lang="en-US" dirty="0"/>
              <a:t>In Code</a:t>
            </a:r>
            <a:r>
              <a:rPr lang="tr-TR" dirty="0"/>
              <a:t>-</a:t>
            </a:r>
            <a:r>
              <a:rPr lang="en-US" dirty="0"/>
              <a:t>First approach, entities or classes are created first with the primary focus on the domain of an application. You can start creating classes and required properties, without designing the database that matches the entities. Then the Entity Framework creates the tables and database accordingly and when the code is run, the database is created.</a:t>
            </a:r>
            <a:endParaRPr lang="tr-TR" dirty="0"/>
          </a:p>
          <a:p>
            <a:r>
              <a:rPr lang="en-US" b="1" dirty="0"/>
              <a:t>Database First Database </a:t>
            </a:r>
            <a:endParaRPr lang="tr-TR" b="1" dirty="0"/>
          </a:p>
          <a:p>
            <a:pPr marL="0" indent="0">
              <a:buNone/>
            </a:pPr>
            <a:r>
              <a:rPr lang="tr-TR" dirty="0"/>
              <a:t>    </a:t>
            </a:r>
            <a:r>
              <a:rPr lang="en-US" dirty="0"/>
              <a:t>In Database</a:t>
            </a:r>
            <a:r>
              <a:rPr lang="tr-TR" dirty="0"/>
              <a:t>-</a:t>
            </a:r>
            <a:r>
              <a:rPr lang="en-US" dirty="0"/>
              <a:t>First approach, database and the related tables are created first. After that, you can create an entity data models using database. It is easier to create a database, as there are multiple options are available by using graphical user interfaces.</a:t>
            </a:r>
          </a:p>
        </p:txBody>
      </p:sp>
    </p:spTree>
    <p:extLst>
      <p:ext uri="{BB962C8B-B14F-4D97-AF65-F5344CB8AC3E}">
        <p14:creationId xmlns:p14="http://schemas.microsoft.com/office/powerpoint/2010/main" val="4103623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a:latin typeface="Algerian" panose="04020705040A02060702" pitchFamily="82" charset="0"/>
              </a:rPr>
              <a:t>CODE-FIRST DATABASE</a:t>
            </a:r>
            <a:endParaRPr lang="en-US" sz="3500" dirty="0">
              <a:latin typeface="Algerian" panose="04020705040A02060702" pitchFamily="82" charset="0"/>
            </a:endParaRPr>
          </a:p>
        </p:txBody>
      </p:sp>
      <p:sp>
        <p:nvSpPr>
          <p:cNvPr id="3" name="Content Placeholder 2"/>
          <p:cNvSpPr>
            <a:spLocks noGrp="1"/>
          </p:cNvSpPr>
          <p:nvPr>
            <p:ph idx="1"/>
          </p:nvPr>
        </p:nvSpPr>
        <p:spPr/>
        <p:txBody>
          <a:bodyPr>
            <a:normAutofit fontScale="55000" lnSpcReduction="20000"/>
          </a:bodyPr>
          <a:lstStyle/>
          <a:p>
            <a:pPr marL="0" indent="0">
              <a:buNone/>
            </a:pPr>
            <a:r>
              <a:rPr lang="en-US" b="1" dirty="0"/>
              <a:t>Advantages</a:t>
            </a:r>
          </a:p>
          <a:p>
            <a:pPr fontAlgn="base"/>
            <a:r>
              <a:rPr lang="en-US" dirty="0"/>
              <a:t>You can create a database and required tables from business entities</a:t>
            </a:r>
          </a:p>
          <a:p>
            <a:pPr fontAlgn="base"/>
            <a:r>
              <a:rPr lang="en-US" dirty="0"/>
              <a:t>It is recommended for small applications that does not involve extensive data processing</a:t>
            </a:r>
          </a:p>
          <a:p>
            <a:pPr fontAlgn="base"/>
            <a:r>
              <a:rPr lang="en-US" dirty="0"/>
              <a:t>You can specify the collections for eager loading and the serialization of data</a:t>
            </a:r>
          </a:p>
          <a:p>
            <a:pPr fontAlgn="base"/>
            <a:r>
              <a:rPr lang="en-US" dirty="0"/>
              <a:t>It provides full access over the code and you can do modifications easily in the code</a:t>
            </a:r>
          </a:p>
          <a:p>
            <a:pPr marL="0" indent="0">
              <a:buNone/>
            </a:pPr>
            <a:r>
              <a:rPr lang="en-US" b="1" dirty="0"/>
              <a:t>Disadvantages</a:t>
            </a:r>
          </a:p>
          <a:p>
            <a:pPr fontAlgn="base"/>
            <a:r>
              <a:rPr lang="en-US" dirty="0"/>
              <a:t>You need to write the code related to the creation of database</a:t>
            </a:r>
          </a:p>
          <a:p>
            <a:pPr fontAlgn="base"/>
            <a:r>
              <a:rPr lang="en-US" dirty="0"/>
              <a:t>If there is any change in database after the creation, you need to do it in the business entity class of code and run the application to update the database or by using package manager console</a:t>
            </a:r>
          </a:p>
          <a:p>
            <a:pPr fontAlgn="base"/>
            <a:r>
              <a:rPr lang="en-US" dirty="0"/>
              <a:t>It is difficult to manage the database through code, therefore, it is not recommended in data extensive applications where you need to process large amount of data and have complex logics to </a:t>
            </a:r>
            <a:r>
              <a:rPr lang="en-US" dirty="0" err="1"/>
              <a:t>builup</a:t>
            </a:r>
            <a:r>
              <a:rPr lang="en-US" dirty="0"/>
              <a:t> or maintain the data</a:t>
            </a:r>
          </a:p>
          <a:p>
            <a:r>
              <a:rPr lang="en-US" dirty="0"/>
              <a:t>Any manual changes will be lost if you update the code from application</a:t>
            </a:r>
          </a:p>
        </p:txBody>
      </p:sp>
    </p:spTree>
    <p:extLst>
      <p:ext uri="{BB962C8B-B14F-4D97-AF65-F5344CB8AC3E}">
        <p14:creationId xmlns:p14="http://schemas.microsoft.com/office/powerpoint/2010/main" val="38859998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a:latin typeface="Algerian" panose="04020705040A02060702" pitchFamily="82" charset="0"/>
              </a:rPr>
              <a:t>Database</a:t>
            </a:r>
            <a:r>
              <a:rPr lang="tr-TR" sz="3500" dirty="0">
                <a:latin typeface="Algerian" panose="04020705040A02060702" pitchFamily="82" charset="0"/>
              </a:rPr>
              <a:t>-</a:t>
            </a:r>
            <a:r>
              <a:rPr lang="en-US" sz="3500" dirty="0">
                <a:latin typeface="Algerian" panose="04020705040A02060702" pitchFamily="82" charset="0"/>
              </a:rPr>
              <a:t>First Database</a:t>
            </a:r>
          </a:p>
        </p:txBody>
      </p:sp>
      <p:sp>
        <p:nvSpPr>
          <p:cNvPr id="3" name="Content Placeholder 2"/>
          <p:cNvSpPr>
            <a:spLocks noGrp="1"/>
          </p:cNvSpPr>
          <p:nvPr>
            <p:ph idx="1"/>
          </p:nvPr>
        </p:nvSpPr>
        <p:spPr/>
        <p:txBody>
          <a:bodyPr>
            <a:normAutofit fontScale="62500" lnSpcReduction="20000"/>
          </a:bodyPr>
          <a:lstStyle/>
          <a:p>
            <a:pPr marL="0" indent="0">
              <a:buNone/>
            </a:pPr>
            <a:r>
              <a:rPr lang="en-US" b="1" dirty="0"/>
              <a:t>Advantages</a:t>
            </a:r>
          </a:p>
          <a:p>
            <a:pPr fontAlgn="base"/>
            <a:r>
              <a:rPr lang="en-US" dirty="0"/>
              <a:t>Graphical User Interfaces are available to create database and tables, which makes the process easier</a:t>
            </a:r>
          </a:p>
          <a:p>
            <a:pPr fontAlgn="base"/>
            <a:r>
              <a:rPr lang="en-US" dirty="0"/>
              <a:t>It is preferred for the large and extensive data-driven applications</a:t>
            </a:r>
          </a:p>
          <a:p>
            <a:pPr fontAlgn="base"/>
            <a:r>
              <a:rPr lang="en-US" dirty="0"/>
              <a:t>It is easier to create keys and relationships without writing extra code for it</a:t>
            </a:r>
          </a:p>
          <a:p>
            <a:pPr fontAlgn="base"/>
            <a:r>
              <a:rPr lang="en-US" dirty="0"/>
              <a:t>It can use an existing database</a:t>
            </a:r>
          </a:p>
          <a:p>
            <a:pPr fontAlgn="base"/>
            <a:r>
              <a:rPr lang="en-US" dirty="0"/>
              <a:t>Visual Studio provides easy access to configure database via </a:t>
            </a:r>
            <a:r>
              <a:rPr lang="en-US" dirty="0" err="1"/>
              <a:t>edmx</a:t>
            </a:r>
            <a:r>
              <a:rPr lang="en-US" dirty="0"/>
              <a:t> files</a:t>
            </a:r>
          </a:p>
          <a:p>
            <a:pPr marL="0" indent="0">
              <a:buNone/>
            </a:pPr>
            <a:r>
              <a:rPr lang="en-US" b="1" dirty="0"/>
              <a:t>Disadvantages</a:t>
            </a:r>
          </a:p>
          <a:p>
            <a:pPr fontAlgn="base"/>
            <a:r>
              <a:rPr lang="en-US" dirty="0"/>
              <a:t>If there is any change in database, model class needs to be extended with the same properties</a:t>
            </a:r>
          </a:p>
          <a:p>
            <a:pPr fontAlgn="base"/>
            <a:r>
              <a:rPr lang="en-US" dirty="0"/>
              <a:t>Creating and managing of keys and relationships requires more coding</a:t>
            </a:r>
          </a:p>
          <a:p>
            <a:pPr fontAlgn="base"/>
            <a:r>
              <a:rPr lang="en-US" dirty="0"/>
              <a:t>It is difficult to maintain or update </a:t>
            </a:r>
            <a:r>
              <a:rPr lang="en-US" dirty="0" err="1"/>
              <a:t>edmx</a:t>
            </a:r>
            <a:r>
              <a:rPr lang="en-US" dirty="0"/>
              <a:t> file if the database is large</a:t>
            </a:r>
          </a:p>
        </p:txBody>
      </p:sp>
    </p:spTree>
    <p:extLst>
      <p:ext uri="{BB962C8B-B14F-4D97-AF65-F5344CB8AC3E}">
        <p14:creationId xmlns:p14="http://schemas.microsoft.com/office/powerpoint/2010/main" val="17427183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1295402" y="982132"/>
            <a:ext cx="9601196" cy="1303867"/>
          </a:xfrm>
        </p:spPr>
        <p:txBody>
          <a:bodyPr>
            <a:normAutofit/>
          </a:bodyPr>
          <a:lstStyle/>
          <a:p>
            <a:r>
              <a:rPr lang="tr-TR" sz="3500" dirty="0">
                <a:latin typeface="Algerian" panose="04020705040A02060702" pitchFamily="82" charset="0"/>
              </a:rPr>
              <a:t>Technical </a:t>
            </a:r>
            <a:r>
              <a:rPr lang="tr-TR" sz="3500" dirty="0" err="1">
                <a:latin typeface="Algerian" panose="04020705040A02060702" pitchFamily="82" charset="0"/>
              </a:rPr>
              <a:t>Practise</a:t>
            </a:r>
            <a:r>
              <a:rPr lang="tr-TR" sz="3500" dirty="0">
                <a:latin typeface="Algerian" panose="04020705040A02060702" pitchFamily="82" charset="0"/>
              </a:rPr>
              <a:t> Time</a:t>
            </a:r>
            <a:endParaRPr lang="en-US" sz="3500" dirty="0">
              <a:latin typeface="Algerian" panose="04020705040A02060702" pitchFamily="82" charset="0"/>
            </a:endParaRPr>
          </a:p>
        </p:txBody>
      </p:sp>
      <p:sp>
        <p:nvSpPr>
          <p:cNvPr id="7" name="Content Placeholder 2"/>
          <p:cNvSpPr>
            <a:spLocks noGrp="1"/>
          </p:cNvSpPr>
          <p:nvPr>
            <p:ph idx="1"/>
          </p:nvPr>
        </p:nvSpPr>
        <p:spPr>
          <a:xfrm>
            <a:off x="1295401" y="2556932"/>
            <a:ext cx="9601196" cy="3318936"/>
          </a:xfrm>
        </p:spPr>
        <p:txBody>
          <a:bodyPr/>
          <a:lstStyle/>
          <a:p>
            <a:pPr marL="0" indent="0" algn="ctr">
              <a:buNone/>
            </a:pPr>
            <a:r>
              <a:rPr lang="tr-TR" dirty="0">
                <a:latin typeface="Comic Sans MS" panose="030F0702030302020204" pitchFamily="66" charset="0"/>
              </a:rPr>
              <a:t>LET’S GET OUR HANDS DIRTY</a:t>
            </a:r>
          </a:p>
          <a:p>
            <a:pPr marL="0" indent="0" algn="ctr">
              <a:buNone/>
            </a:pPr>
            <a:r>
              <a:rPr lang="tr-TR" dirty="0">
                <a:latin typeface="Comic Sans MS" panose="030F0702030302020204" pitchFamily="66" charset="0"/>
              </a:rPr>
              <a:t>-------------</a:t>
            </a:r>
          </a:p>
          <a:p>
            <a:pPr marL="0" indent="0" algn="ctr">
              <a:buNone/>
            </a:pPr>
            <a:r>
              <a:rPr lang="tr-TR" dirty="0" err="1">
                <a:latin typeface="Comic Sans MS" panose="030F0702030302020204" pitchFamily="66" charset="0"/>
              </a:rPr>
              <a:t>Hibernate</a:t>
            </a:r>
            <a:r>
              <a:rPr lang="tr-TR" dirty="0">
                <a:latin typeface="Comic Sans MS" panose="030F0702030302020204" pitchFamily="66" charset="0"/>
              </a:rPr>
              <a:t> Integration</a:t>
            </a:r>
            <a:endParaRPr lang="en-US" dirty="0">
              <a:latin typeface="Comic Sans MS" panose="030F0702030302020204" pitchFamily="66" charset="0"/>
            </a:endParaRPr>
          </a:p>
          <a:p>
            <a:pPr marL="0" indent="0" algn="ctr">
              <a:buNone/>
            </a:pPr>
            <a:r>
              <a:rPr lang="tr-TR" dirty="0">
                <a:latin typeface="Comic Sans MS" panose="030F0702030302020204" pitchFamily="66" charset="0"/>
              </a:rPr>
              <a:t>        CRUD </a:t>
            </a:r>
            <a:r>
              <a:rPr lang="tr-TR" dirty="0" err="1">
                <a:latin typeface="Comic Sans MS" panose="030F0702030302020204" pitchFamily="66" charset="0"/>
              </a:rPr>
              <a:t>operations</a:t>
            </a:r>
            <a:r>
              <a:rPr lang="tr-TR" dirty="0">
                <a:latin typeface="Comic Sans MS" panose="030F0702030302020204" pitchFamily="66" charset="0"/>
              </a:rPr>
              <a:t> </a:t>
            </a:r>
            <a:r>
              <a:rPr lang="tr-TR" dirty="0" err="1">
                <a:latin typeface="Comic Sans MS" panose="030F0702030302020204" pitchFamily="66" charset="0"/>
              </a:rPr>
              <a:t>implementation</a:t>
            </a:r>
            <a:endParaRPr lang="en-US" dirty="0">
              <a:latin typeface="Comic Sans MS" panose="030F0702030302020204" pitchFamily="66" charset="0"/>
            </a:endParaRPr>
          </a:p>
        </p:txBody>
      </p:sp>
    </p:spTree>
    <p:extLst>
      <p:ext uri="{BB962C8B-B14F-4D97-AF65-F5344CB8AC3E}">
        <p14:creationId xmlns:p14="http://schemas.microsoft.com/office/powerpoint/2010/main" val="13736632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889461" y="681644"/>
            <a:ext cx="10415847" cy="5444836"/>
          </a:xfrm>
          <a:prstGeom prst="rect">
            <a:avLst/>
          </a:prstGeom>
        </p:spPr>
        <p:txBody>
          <a:bodyPr>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None/>
            </a:pPr>
            <a:r>
              <a:rPr lang="tr-TR" sz="2500" b="1" dirty="0"/>
              <a:t>HW#4</a:t>
            </a:r>
            <a:endParaRPr lang="tr-TR" sz="1600" dirty="0"/>
          </a:p>
          <a:p>
            <a:pPr marL="0" indent="0">
              <a:buNone/>
            </a:pPr>
            <a:r>
              <a:rPr lang="tr-TR" sz="1600" b="1" dirty="0"/>
              <a:t>1</a:t>
            </a:r>
            <a:r>
              <a:rPr lang="tr-TR" sz="1600" dirty="0"/>
              <a:t> – </a:t>
            </a:r>
            <a:r>
              <a:rPr lang="tr-TR" sz="1600" dirty="0" err="1"/>
              <a:t>What</a:t>
            </a:r>
            <a:r>
              <a:rPr lang="tr-TR" sz="1600" dirty="0"/>
              <a:t> is JPA ?</a:t>
            </a:r>
          </a:p>
          <a:p>
            <a:pPr marL="0" indent="0">
              <a:buNone/>
            </a:pPr>
            <a:r>
              <a:rPr lang="tr-TR" sz="1600" b="1" dirty="0"/>
              <a:t>2</a:t>
            </a:r>
            <a:r>
              <a:rPr lang="tr-TR" sz="1600" dirty="0"/>
              <a:t> - </a:t>
            </a:r>
            <a:r>
              <a:rPr lang="en-US" sz="1600" dirty="0"/>
              <a:t>What is the naming convention for finder methods in the Spring data repository interface</a:t>
            </a:r>
            <a:r>
              <a:rPr lang="tr-TR" sz="1600" dirty="0"/>
              <a:t> </a:t>
            </a:r>
            <a:r>
              <a:rPr lang="en-US" sz="1600" dirty="0"/>
              <a:t>?</a:t>
            </a:r>
            <a:endParaRPr lang="tr-TR" sz="1600" dirty="0"/>
          </a:p>
          <a:p>
            <a:pPr marL="0" indent="0">
              <a:buNone/>
            </a:pPr>
            <a:r>
              <a:rPr lang="tr-TR" sz="1600" b="1" dirty="0"/>
              <a:t>3</a:t>
            </a:r>
            <a:r>
              <a:rPr lang="tr-TR" sz="1600" dirty="0"/>
              <a:t> - </a:t>
            </a:r>
            <a:r>
              <a:rPr lang="en-US" sz="1600" dirty="0"/>
              <a:t>What is </a:t>
            </a:r>
            <a:r>
              <a:rPr lang="en-US" sz="1600" dirty="0" err="1"/>
              <a:t>PagingAndSortingRepository</a:t>
            </a:r>
            <a:r>
              <a:rPr lang="tr-TR" sz="1600" dirty="0"/>
              <a:t> </a:t>
            </a:r>
            <a:r>
              <a:rPr lang="en-US" sz="1600" dirty="0"/>
              <a:t>?</a:t>
            </a:r>
            <a:endParaRPr lang="tr-TR" sz="1600" dirty="0"/>
          </a:p>
          <a:p>
            <a:pPr marL="0" indent="0">
              <a:buNone/>
            </a:pPr>
            <a:r>
              <a:rPr lang="tr-TR" sz="1600" b="1" dirty="0"/>
              <a:t>4</a:t>
            </a:r>
            <a:r>
              <a:rPr lang="tr-TR" sz="1600" dirty="0"/>
              <a:t> - </a:t>
            </a:r>
            <a:r>
              <a:rPr lang="en-US" sz="1600" dirty="0"/>
              <a:t>Differentiate between </a:t>
            </a:r>
            <a:r>
              <a:rPr lang="en-US" sz="1600" dirty="0" err="1"/>
              <a:t>findById</a:t>
            </a:r>
            <a:r>
              <a:rPr lang="en-US" sz="1600" dirty="0"/>
              <a:t>() and </a:t>
            </a:r>
            <a:r>
              <a:rPr lang="en-US" sz="1600" dirty="0" err="1"/>
              <a:t>getOne</a:t>
            </a:r>
            <a:r>
              <a:rPr lang="en-US" sz="1600" dirty="0"/>
              <a:t>()</a:t>
            </a:r>
            <a:r>
              <a:rPr lang="tr-TR" sz="1600" dirty="0"/>
              <a:t> ?</a:t>
            </a:r>
          </a:p>
          <a:p>
            <a:pPr marL="0" indent="0">
              <a:buNone/>
            </a:pPr>
            <a:r>
              <a:rPr lang="tr-TR" sz="1600" b="1" dirty="0"/>
              <a:t>5</a:t>
            </a:r>
            <a:r>
              <a:rPr lang="tr-TR" sz="1600" dirty="0"/>
              <a:t> - </a:t>
            </a:r>
            <a:r>
              <a:rPr lang="en-US" sz="1600" dirty="0"/>
              <a:t>What is @Query used for</a:t>
            </a:r>
            <a:r>
              <a:rPr lang="tr-TR" sz="1600" dirty="0"/>
              <a:t> </a:t>
            </a:r>
            <a:r>
              <a:rPr lang="en-US" sz="1600" dirty="0"/>
              <a:t>?</a:t>
            </a:r>
            <a:endParaRPr lang="tr-TR" sz="1600" dirty="0"/>
          </a:p>
          <a:p>
            <a:pPr marL="0" indent="0">
              <a:buNone/>
            </a:pPr>
            <a:r>
              <a:rPr lang="tr-TR" sz="1600" b="1" dirty="0"/>
              <a:t>6</a:t>
            </a:r>
            <a:r>
              <a:rPr lang="tr-TR" sz="1600" dirty="0"/>
              <a:t> - W</a:t>
            </a:r>
            <a:r>
              <a:rPr lang="en-US" sz="1600" dirty="0"/>
              <a:t>hat is lazy loading in hibernate</a:t>
            </a:r>
            <a:r>
              <a:rPr lang="tr-TR" sz="1600" dirty="0"/>
              <a:t> </a:t>
            </a:r>
            <a:r>
              <a:rPr lang="en-US" sz="1600" dirty="0"/>
              <a:t>?</a:t>
            </a:r>
          </a:p>
          <a:p>
            <a:pPr marL="0" indent="0">
              <a:buNone/>
            </a:pPr>
            <a:r>
              <a:rPr lang="tr-TR" sz="1600" b="1" dirty="0"/>
              <a:t>7</a:t>
            </a:r>
            <a:r>
              <a:rPr lang="tr-TR" sz="1600" dirty="0"/>
              <a:t> – </a:t>
            </a:r>
            <a:r>
              <a:rPr lang="tr-TR" sz="1600" dirty="0" err="1"/>
              <a:t>What</a:t>
            </a:r>
            <a:r>
              <a:rPr lang="tr-TR" sz="1600" dirty="0"/>
              <a:t> is SQL </a:t>
            </a:r>
            <a:r>
              <a:rPr lang="tr-TR" sz="1600" dirty="0" err="1"/>
              <a:t>injection</a:t>
            </a:r>
            <a:r>
              <a:rPr lang="tr-TR" sz="1600" dirty="0"/>
              <a:t> </a:t>
            </a:r>
            <a:r>
              <a:rPr lang="tr-TR" sz="1600" dirty="0" err="1"/>
              <a:t>attack</a:t>
            </a:r>
            <a:r>
              <a:rPr lang="tr-TR" sz="1600" dirty="0"/>
              <a:t> ? Is </a:t>
            </a:r>
            <a:r>
              <a:rPr lang="tr-TR" sz="1600" dirty="0" err="1"/>
              <a:t>Hibernate</a:t>
            </a:r>
            <a:r>
              <a:rPr lang="tr-TR" sz="1600" dirty="0"/>
              <a:t> </a:t>
            </a:r>
            <a:r>
              <a:rPr lang="tr-TR" sz="1600" dirty="0" err="1"/>
              <a:t>open</a:t>
            </a:r>
            <a:r>
              <a:rPr lang="tr-TR" sz="1600" dirty="0"/>
              <a:t> </a:t>
            </a:r>
            <a:r>
              <a:rPr lang="tr-TR" sz="1600" dirty="0" err="1"/>
              <a:t>to</a:t>
            </a:r>
            <a:r>
              <a:rPr lang="tr-TR" sz="1600" dirty="0"/>
              <a:t> SQL </a:t>
            </a:r>
            <a:r>
              <a:rPr lang="tr-TR" sz="1600" dirty="0" err="1"/>
              <a:t>injection</a:t>
            </a:r>
            <a:r>
              <a:rPr lang="tr-TR" sz="1600" dirty="0"/>
              <a:t> </a:t>
            </a:r>
            <a:r>
              <a:rPr lang="tr-TR" sz="1600" dirty="0" err="1"/>
              <a:t>attack</a:t>
            </a:r>
            <a:r>
              <a:rPr lang="tr-TR" sz="1600" dirty="0"/>
              <a:t> ?</a:t>
            </a:r>
          </a:p>
          <a:p>
            <a:pPr marL="0" indent="0">
              <a:buNone/>
            </a:pPr>
            <a:r>
              <a:rPr lang="tr-TR" sz="1600" b="1" dirty="0"/>
              <a:t>8</a:t>
            </a:r>
            <a:r>
              <a:rPr lang="tr-TR" sz="1600" dirty="0"/>
              <a:t> - </a:t>
            </a:r>
            <a:r>
              <a:rPr lang="en-US" sz="1600" dirty="0"/>
              <a:t>What is criteria API in hibernate</a:t>
            </a:r>
            <a:r>
              <a:rPr lang="tr-TR" sz="1600" dirty="0"/>
              <a:t> </a:t>
            </a:r>
            <a:r>
              <a:rPr lang="en-US" sz="1600" dirty="0"/>
              <a:t>?</a:t>
            </a:r>
          </a:p>
          <a:p>
            <a:pPr marL="0" indent="0">
              <a:buNone/>
            </a:pPr>
            <a:r>
              <a:rPr lang="tr-TR" sz="1600" b="1" dirty="0"/>
              <a:t>9</a:t>
            </a:r>
            <a:r>
              <a:rPr lang="tr-TR" sz="1600" dirty="0"/>
              <a:t> - </a:t>
            </a:r>
            <a:r>
              <a:rPr lang="en-US" sz="1600" dirty="0"/>
              <a:t>What Is </a:t>
            </a:r>
            <a:r>
              <a:rPr lang="en-US" sz="1600" dirty="0" err="1"/>
              <a:t>Erlang</a:t>
            </a:r>
            <a:r>
              <a:rPr lang="en-US" sz="1600" dirty="0"/>
              <a:t>? Why Is It Required For </a:t>
            </a:r>
            <a:r>
              <a:rPr lang="en-US" sz="1600" dirty="0" err="1"/>
              <a:t>Rabbitmq</a:t>
            </a:r>
            <a:r>
              <a:rPr lang="tr-TR" sz="1600" dirty="0"/>
              <a:t> </a:t>
            </a:r>
            <a:r>
              <a:rPr lang="en-US" sz="1600" dirty="0"/>
              <a:t>?</a:t>
            </a:r>
            <a:endParaRPr lang="tr-TR" sz="1600" dirty="0"/>
          </a:p>
          <a:p>
            <a:pPr marL="0" indent="0">
              <a:buNone/>
            </a:pPr>
            <a:r>
              <a:rPr lang="tr-TR" sz="1600" b="1" dirty="0"/>
              <a:t>10</a:t>
            </a:r>
            <a:r>
              <a:rPr lang="tr-TR" sz="1600" dirty="0"/>
              <a:t> – </a:t>
            </a:r>
            <a:r>
              <a:rPr lang="en-US" sz="1600" dirty="0"/>
              <a:t>What is the JPQL</a:t>
            </a:r>
            <a:r>
              <a:rPr lang="tr-TR" sz="1600" dirty="0"/>
              <a:t> </a:t>
            </a:r>
            <a:r>
              <a:rPr lang="en-US" sz="1600" dirty="0"/>
              <a:t>?</a:t>
            </a:r>
            <a:endParaRPr lang="tr-TR" sz="1600" dirty="0"/>
          </a:p>
          <a:p>
            <a:pPr marL="0" indent="0">
              <a:buNone/>
            </a:pPr>
            <a:r>
              <a:rPr lang="tr-TR" sz="1600" b="1" dirty="0"/>
              <a:t>11</a:t>
            </a:r>
            <a:r>
              <a:rPr lang="tr-TR" sz="1600" dirty="0"/>
              <a:t> – </a:t>
            </a:r>
            <a:r>
              <a:rPr lang="en-US" sz="1600" dirty="0"/>
              <a:t>What are the steps to persist an entity object</a:t>
            </a:r>
            <a:r>
              <a:rPr lang="tr-TR" sz="1600" dirty="0"/>
              <a:t> </a:t>
            </a:r>
            <a:r>
              <a:rPr lang="en-US" sz="1600" dirty="0"/>
              <a:t>?</a:t>
            </a:r>
            <a:endParaRPr lang="tr-TR" sz="1600" dirty="0"/>
          </a:p>
          <a:p>
            <a:pPr marL="0" indent="0">
              <a:buNone/>
            </a:pPr>
            <a:r>
              <a:rPr lang="tr-TR" sz="1600" b="1" dirty="0"/>
              <a:t>12</a:t>
            </a:r>
            <a:r>
              <a:rPr lang="tr-TR" sz="1600" dirty="0"/>
              <a:t> – </a:t>
            </a:r>
            <a:r>
              <a:rPr lang="en-US" sz="1600" dirty="0"/>
              <a:t>What are the different types of entity mapping</a:t>
            </a:r>
            <a:r>
              <a:rPr lang="tr-TR" sz="1600" dirty="0"/>
              <a:t> </a:t>
            </a:r>
            <a:r>
              <a:rPr lang="en-US" sz="1600" dirty="0"/>
              <a:t>?</a:t>
            </a:r>
            <a:endParaRPr lang="tr-TR" sz="1600" dirty="0"/>
          </a:p>
          <a:p>
            <a:pPr marL="0" indent="0">
              <a:buNone/>
            </a:pPr>
            <a:r>
              <a:rPr lang="tr-TR" sz="1600" b="1" dirty="0"/>
              <a:t>13</a:t>
            </a:r>
            <a:r>
              <a:rPr lang="tr-TR" sz="1600" dirty="0"/>
              <a:t> - </a:t>
            </a:r>
            <a:r>
              <a:rPr lang="en-US" sz="1600" dirty="0"/>
              <a:t>What are the properties of an entity</a:t>
            </a:r>
            <a:r>
              <a:rPr lang="tr-TR" sz="1600" dirty="0"/>
              <a:t> </a:t>
            </a:r>
            <a:r>
              <a:rPr lang="en-US" sz="1600" dirty="0"/>
              <a:t>?</a:t>
            </a:r>
            <a:endParaRPr lang="tr-TR" sz="1600" dirty="0"/>
          </a:p>
          <a:p>
            <a:pPr marL="0" indent="0">
              <a:buNone/>
            </a:pPr>
            <a:r>
              <a:rPr lang="tr-TR" sz="1600" b="1" dirty="0"/>
              <a:t>14</a:t>
            </a:r>
            <a:r>
              <a:rPr lang="tr-TR" sz="1600" dirty="0"/>
              <a:t> - </a:t>
            </a:r>
            <a:r>
              <a:rPr lang="en-US" sz="1600" dirty="0"/>
              <a:t>Difference between </a:t>
            </a:r>
            <a:r>
              <a:rPr lang="en-US" sz="1600" dirty="0" err="1"/>
              <a:t>CrudRepository</a:t>
            </a:r>
            <a:r>
              <a:rPr lang="en-US" sz="1600" dirty="0"/>
              <a:t> and </a:t>
            </a:r>
            <a:r>
              <a:rPr lang="en-US" sz="1600" dirty="0" err="1"/>
              <a:t>JpaRepository</a:t>
            </a:r>
            <a:r>
              <a:rPr lang="en-US" sz="1600" dirty="0"/>
              <a:t> in Spring Data JPA?</a:t>
            </a:r>
          </a:p>
          <a:p>
            <a:pPr marL="0" indent="0">
              <a:buNone/>
            </a:pPr>
            <a:endParaRPr lang="en-US" sz="1600" b="1" dirty="0"/>
          </a:p>
        </p:txBody>
      </p:sp>
    </p:spTree>
    <p:extLst>
      <p:ext uri="{BB962C8B-B14F-4D97-AF65-F5344CB8AC3E}">
        <p14:creationId xmlns:p14="http://schemas.microsoft.com/office/powerpoint/2010/main" val="3233707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B25C6-32B7-B28E-1FCB-989CD0D47A5B}"/>
              </a:ext>
            </a:extLst>
          </p:cNvPr>
          <p:cNvSpPr>
            <a:spLocks noGrp="1"/>
          </p:cNvSpPr>
          <p:nvPr>
            <p:ph type="title"/>
          </p:nvPr>
        </p:nvSpPr>
        <p:spPr/>
        <p:txBody>
          <a:bodyPr/>
          <a:lstStyle/>
          <a:p>
            <a:r>
              <a:rPr lang="en-TR" dirty="0"/>
              <a:t>SQL</a:t>
            </a:r>
          </a:p>
        </p:txBody>
      </p:sp>
      <p:sp>
        <p:nvSpPr>
          <p:cNvPr id="3" name="Content Placeholder 2">
            <a:extLst>
              <a:ext uri="{FF2B5EF4-FFF2-40B4-BE49-F238E27FC236}">
                <a16:creationId xmlns:a16="http://schemas.microsoft.com/office/drawing/2014/main" id="{B93A1B70-1F76-FA24-CF36-BC397D41F537}"/>
              </a:ext>
            </a:extLst>
          </p:cNvPr>
          <p:cNvSpPr>
            <a:spLocks noGrp="1"/>
          </p:cNvSpPr>
          <p:nvPr>
            <p:ph idx="1"/>
          </p:nvPr>
        </p:nvSpPr>
        <p:spPr/>
        <p:txBody>
          <a:bodyPr/>
          <a:lstStyle/>
          <a:p>
            <a:pPr marL="0" indent="0">
              <a:buNone/>
            </a:pPr>
            <a:r>
              <a:rPr lang="en-US" dirty="0"/>
              <a:t>What is SQL?</a:t>
            </a:r>
          </a:p>
          <a:p>
            <a:pPr>
              <a:buFont typeface="Arial" panose="020B0604020202020204" pitchFamily="34" charset="0"/>
              <a:buChar char="•"/>
            </a:pPr>
            <a:r>
              <a:rPr lang="en-US" dirty="0"/>
              <a:t>Stands for </a:t>
            </a:r>
            <a:r>
              <a:rPr lang="en-US" b="1" dirty="0"/>
              <a:t>Structured Query Language</a:t>
            </a:r>
            <a:endParaRPr lang="en-US" dirty="0"/>
          </a:p>
          <a:p>
            <a:pPr>
              <a:buFont typeface="Arial" panose="020B0604020202020204" pitchFamily="34" charset="0"/>
              <a:buChar char="•"/>
            </a:pPr>
            <a:r>
              <a:rPr lang="en-US" dirty="0"/>
              <a:t>Used to </a:t>
            </a:r>
            <a:r>
              <a:rPr lang="en-US" b="1" dirty="0"/>
              <a:t>store, retrieve, and manipulate</a:t>
            </a:r>
            <a:r>
              <a:rPr lang="en-US" dirty="0"/>
              <a:t> data in databases</a:t>
            </a:r>
          </a:p>
          <a:p>
            <a:pPr>
              <a:buFont typeface="Arial" panose="020B0604020202020204" pitchFamily="34" charset="0"/>
              <a:buChar char="•"/>
            </a:pPr>
            <a:r>
              <a:rPr lang="en-US" dirty="0"/>
              <a:t>Works with relational database systems like </a:t>
            </a:r>
            <a:r>
              <a:rPr lang="en-US" b="1" dirty="0"/>
              <a:t>MySQL, PostgreSQL, SQL Server, etc.</a:t>
            </a:r>
            <a:endParaRPr lang="en-US" dirty="0"/>
          </a:p>
        </p:txBody>
      </p:sp>
    </p:spTree>
    <p:extLst>
      <p:ext uri="{BB962C8B-B14F-4D97-AF65-F5344CB8AC3E}">
        <p14:creationId xmlns:p14="http://schemas.microsoft.com/office/powerpoint/2010/main" val="2965697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BA5C2-0826-7013-6DBB-34FD81421BD2}"/>
              </a:ext>
            </a:extLst>
          </p:cNvPr>
          <p:cNvSpPr>
            <a:spLocks noGrp="1"/>
          </p:cNvSpPr>
          <p:nvPr>
            <p:ph type="title"/>
          </p:nvPr>
        </p:nvSpPr>
        <p:spPr/>
        <p:txBody>
          <a:bodyPr/>
          <a:lstStyle/>
          <a:p>
            <a:r>
              <a:rPr lang="en-US" dirty="0"/>
              <a:t>Basic SQL Commands</a:t>
            </a:r>
            <a:endParaRPr lang="en-TR" dirty="0"/>
          </a:p>
        </p:txBody>
      </p:sp>
      <p:sp>
        <p:nvSpPr>
          <p:cNvPr id="3" name="Content Placeholder 2">
            <a:extLst>
              <a:ext uri="{FF2B5EF4-FFF2-40B4-BE49-F238E27FC236}">
                <a16:creationId xmlns:a16="http://schemas.microsoft.com/office/drawing/2014/main" id="{2BC43DAA-3E88-0597-0D66-5C742C559729}"/>
              </a:ext>
            </a:extLst>
          </p:cNvPr>
          <p:cNvSpPr>
            <a:spLocks noGrp="1"/>
          </p:cNvSpPr>
          <p:nvPr>
            <p:ph idx="1"/>
          </p:nvPr>
        </p:nvSpPr>
        <p:spPr/>
        <p:txBody>
          <a:bodyPr>
            <a:normAutofit fontScale="70000" lnSpcReduction="20000"/>
          </a:bodyPr>
          <a:lstStyle/>
          <a:p>
            <a:pPr marL="0" indent="0">
              <a:buNone/>
            </a:pPr>
            <a:r>
              <a:rPr lang="en-US" b="1" dirty="0"/>
              <a:t>DDL (Data Definition Language)</a:t>
            </a:r>
          </a:p>
          <a:p>
            <a:pPr>
              <a:buFontTx/>
              <a:buChar char="-"/>
            </a:pPr>
            <a:r>
              <a:rPr lang="en-US" dirty="0"/>
              <a:t>CREATE TABLE</a:t>
            </a:r>
          </a:p>
          <a:p>
            <a:pPr>
              <a:buFontTx/>
              <a:buChar char="-"/>
            </a:pPr>
            <a:r>
              <a:rPr lang="en-US" dirty="0"/>
              <a:t>ALTER TABLE</a:t>
            </a:r>
          </a:p>
          <a:p>
            <a:pPr>
              <a:buFontTx/>
              <a:buChar char="-"/>
            </a:pPr>
            <a:r>
              <a:rPr lang="en-US" dirty="0"/>
              <a:t>DROP TABLE</a:t>
            </a:r>
          </a:p>
          <a:p>
            <a:pPr marL="0" indent="0">
              <a:buNone/>
            </a:pPr>
            <a:r>
              <a:rPr lang="en-US" b="1" dirty="0"/>
              <a:t>DML (Data Manipulation Language)</a:t>
            </a:r>
          </a:p>
          <a:p>
            <a:pPr>
              <a:buFontTx/>
              <a:buChar char="-"/>
            </a:pPr>
            <a:r>
              <a:rPr lang="en-US" dirty="0"/>
              <a:t>SELECT</a:t>
            </a:r>
          </a:p>
          <a:p>
            <a:pPr>
              <a:buFontTx/>
              <a:buChar char="-"/>
            </a:pPr>
            <a:r>
              <a:rPr lang="en-US" dirty="0"/>
              <a:t>INSERT</a:t>
            </a:r>
          </a:p>
          <a:p>
            <a:pPr>
              <a:buFontTx/>
              <a:buChar char="-"/>
            </a:pPr>
            <a:r>
              <a:rPr lang="en-US" dirty="0"/>
              <a:t>UPDATE</a:t>
            </a:r>
          </a:p>
          <a:p>
            <a:pPr>
              <a:buFontTx/>
              <a:buChar char="-"/>
            </a:pPr>
            <a:r>
              <a:rPr lang="en-US" dirty="0"/>
              <a:t>DELETE</a:t>
            </a:r>
          </a:p>
          <a:p>
            <a:pPr marL="0" indent="0">
              <a:buNone/>
            </a:pPr>
            <a:endParaRPr lang="en-TR" dirty="0"/>
          </a:p>
        </p:txBody>
      </p:sp>
    </p:spTree>
    <p:extLst>
      <p:ext uri="{BB962C8B-B14F-4D97-AF65-F5344CB8AC3E}">
        <p14:creationId xmlns:p14="http://schemas.microsoft.com/office/powerpoint/2010/main" val="2221954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2E35B-0341-E686-78E4-FBC4F183064F}"/>
              </a:ext>
            </a:extLst>
          </p:cNvPr>
          <p:cNvSpPr>
            <a:spLocks noGrp="1"/>
          </p:cNvSpPr>
          <p:nvPr>
            <p:ph type="title"/>
          </p:nvPr>
        </p:nvSpPr>
        <p:spPr/>
        <p:txBody>
          <a:bodyPr/>
          <a:lstStyle/>
          <a:p>
            <a:r>
              <a:rPr lang="en-US" dirty="0"/>
              <a:t>Writing Simple Queries</a:t>
            </a:r>
            <a:endParaRPr lang="en-TR" dirty="0"/>
          </a:p>
        </p:txBody>
      </p:sp>
      <p:pic>
        <p:nvPicPr>
          <p:cNvPr id="4" name="Content Placeholder 3">
            <a:extLst>
              <a:ext uri="{FF2B5EF4-FFF2-40B4-BE49-F238E27FC236}">
                <a16:creationId xmlns:a16="http://schemas.microsoft.com/office/drawing/2014/main" id="{27A83B70-48D5-1CF0-1DA8-75AA875A9F83}"/>
              </a:ext>
            </a:extLst>
          </p:cNvPr>
          <p:cNvPicPr>
            <a:picLocks noGrp="1" noChangeAspect="1"/>
          </p:cNvPicPr>
          <p:nvPr>
            <p:ph idx="1"/>
          </p:nvPr>
        </p:nvPicPr>
        <p:blipFill>
          <a:blip r:embed="rId2"/>
          <a:stretch>
            <a:fillRect/>
          </a:stretch>
        </p:blipFill>
        <p:spPr>
          <a:xfrm>
            <a:off x="1541574" y="2557993"/>
            <a:ext cx="9108852" cy="3317875"/>
          </a:xfrm>
          <a:prstGeom prst="rect">
            <a:avLst/>
          </a:prstGeom>
        </p:spPr>
      </p:pic>
    </p:spTree>
    <p:extLst>
      <p:ext uri="{BB962C8B-B14F-4D97-AF65-F5344CB8AC3E}">
        <p14:creationId xmlns:p14="http://schemas.microsoft.com/office/powerpoint/2010/main" val="922331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6E147-DB85-5EB6-8D27-1E50A57CC6F7}"/>
              </a:ext>
            </a:extLst>
          </p:cNvPr>
          <p:cNvSpPr>
            <a:spLocks noGrp="1"/>
          </p:cNvSpPr>
          <p:nvPr>
            <p:ph type="title"/>
          </p:nvPr>
        </p:nvSpPr>
        <p:spPr/>
        <p:txBody>
          <a:bodyPr/>
          <a:lstStyle/>
          <a:p>
            <a:r>
              <a:rPr lang="en-US" dirty="0"/>
              <a:t>Filtering &amp; Sorting Data</a:t>
            </a:r>
            <a:endParaRPr lang="en-TR" dirty="0"/>
          </a:p>
        </p:txBody>
      </p:sp>
      <p:pic>
        <p:nvPicPr>
          <p:cNvPr id="4" name="Content Placeholder 3">
            <a:extLst>
              <a:ext uri="{FF2B5EF4-FFF2-40B4-BE49-F238E27FC236}">
                <a16:creationId xmlns:a16="http://schemas.microsoft.com/office/drawing/2014/main" id="{17C36097-1AFD-794C-4695-B801A571CC1E}"/>
              </a:ext>
            </a:extLst>
          </p:cNvPr>
          <p:cNvPicPr>
            <a:picLocks noGrp="1" noChangeAspect="1"/>
          </p:cNvPicPr>
          <p:nvPr>
            <p:ph idx="1"/>
          </p:nvPr>
        </p:nvPicPr>
        <p:blipFill>
          <a:blip r:embed="rId2"/>
          <a:stretch>
            <a:fillRect/>
          </a:stretch>
        </p:blipFill>
        <p:spPr>
          <a:xfrm>
            <a:off x="1541574" y="2557993"/>
            <a:ext cx="9108852" cy="3317875"/>
          </a:xfrm>
          <a:prstGeom prst="rect">
            <a:avLst/>
          </a:prstGeom>
        </p:spPr>
      </p:pic>
    </p:spTree>
    <p:extLst>
      <p:ext uri="{BB962C8B-B14F-4D97-AF65-F5344CB8AC3E}">
        <p14:creationId xmlns:p14="http://schemas.microsoft.com/office/powerpoint/2010/main" val="1746415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33B4F-5608-1EB4-A2FA-75457CBD988F}"/>
              </a:ext>
            </a:extLst>
          </p:cNvPr>
          <p:cNvSpPr>
            <a:spLocks noGrp="1"/>
          </p:cNvSpPr>
          <p:nvPr>
            <p:ph type="title"/>
          </p:nvPr>
        </p:nvSpPr>
        <p:spPr/>
        <p:txBody>
          <a:bodyPr/>
          <a:lstStyle/>
          <a:p>
            <a:r>
              <a:rPr lang="en-US" dirty="0"/>
              <a:t>Joins &amp; Relationships</a:t>
            </a:r>
            <a:endParaRPr lang="en-TR" dirty="0"/>
          </a:p>
        </p:txBody>
      </p:sp>
      <p:pic>
        <p:nvPicPr>
          <p:cNvPr id="4" name="Content Placeholder 3">
            <a:extLst>
              <a:ext uri="{FF2B5EF4-FFF2-40B4-BE49-F238E27FC236}">
                <a16:creationId xmlns:a16="http://schemas.microsoft.com/office/drawing/2014/main" id="{1744913C-42C5-6DEB-34FD-7BBE6CA5231A}"/>
              </a:ext>
            </a:extLst>
          </p:cNvPr>
          <p:cNvPicPr>
            <a:picLocks noGrp="1" noChangeAspect="1"/>
          </p:cNvPicPr>
          <p:nvPr>
            <p:ph idx="1"/>
          </p:nvPr>
        </p:nvPicPr>
        <p:blipFill>
          <a:blip r:embed="rId2"/>
          <a:stretch>
            <a:fillRect/>
          </a:stretch>
        </p:blipFill>
        <p:spPr>
          <a:xfrm>
            <a:off x="1541574" y="2557463"/>
            <a:ext cx="9108852" cy="3317875"/>
          </a:xfrm>
          <a:prstGeom prst="rect">
            <a:avLst/>
          </a:prstGeom>
        </p:spPr>
      </p:pic>
    </p:spTree>
    <p:extLst>
      <p:ext uri="{BB962C8B-B14F-4D97-AF65-F5344CB8AC3E}">
        <p14:creationId xmlns:p14="http://schemas.microsoft.com/office/powerpoint/2010/main" val="1118854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500" dirty="0">
                <a:latin typeface="Algerian" panose="04020705040A02060702" pitchFamily="82" charset="0"/>
              </a:rPr>
              <a:t>Object-Relation Mapping (ORM)</a:t>
            </a:r>
          </a:p>
        </p:txBody>
      </p:sp>
      <p:sp>
        <p:nvSpPr>
          <p:cNvPr id="8" name="Content Placeholder 7"/>
          <p:cNvSpPr>
            <a:spLocks noGrp="1"/>
          </p:cNvSpPr>
          <p:nvPr>
            <p:ph sz="half" idx="2"/>
          </p:nvPr>
        </p:nvSpPr>
        <p:spPr>
          <a:xfrm>
            <a:off x="1354974" y="2658534"/>
            <a:ext cx="4658729" cy="3217334"/>
          </a:xfrm>
        </p:spPr>
        <p:txBody>
          <a:bodyPr>
            <a:normAutofit fontScale="85000" lnSpcReduction="10000"/>
          </a:bodyPr>
          <a:lstStyle/>
          <a:p>
            <a:pPr marL="0" indent="0">
              <a:buNone/>
            </a:pPr>
            <a:r>
              <a:rPr lang="tr-TR" dirty="0"/>
              <a:t>    </a:t>
            </a:r>
            <a:r>
              <a:rPr lang="en-US" dirty="0"/>
              <a:t>In ORM, the mapping of Java objects to database tables, and vice-versa is called </a:t>
            </a:r>
            <a:r>
              <a:rPr lang="en-US" b="1" dirty="0"/>
              <a:t>Object-Relational Mapping.</a:t>
            </a:r>
            <a:r>
              <a:rPr lang="en-US" dirty="0"/>
              <a:t> The ORM mapping works as a bridge between a </a:t>
            </a:r>
            <a:r>
              <a:rPr lang="en-US" b="1" dirty="0"/>
              <a:t>relational database</a:t>
            </a:r>
            <a:r>
              <a:rPr lang="en-US" dirty="0"/>
              <a:t> (tables and records) and </a:t>
            </a:r>
            <a:r>
              <a:rPr lang="en-US" b="1" dirty="0"/>
              <a:t>Java application</a:t>
            </a:r>
            <a:r>
              <a:rPr lang="en-US" dirty="0"/>
              <a:t> (classes and objects).</a:t>
            </a:r>
          </a:p>
          <a:p>
            <a:pPr marL="0" indent="0">
              <a:buNone/>
            </a:pPr>
            <a:r>
              <a:rPr lang="tr-TR" dirty="0"/>
              <a:t>    As </a:t>
            </a:r>
            <a:r>
              <a:rPr lang="tr-TR" dirty="0" err="1"/>
              <a:t>you</a:t>
            </a:r>
            <a:r>
              <a:rPr lang="tr-TR" dirty="0"/>
              <a:t> can </a:t>
            </a:r>
            <a:r>
              <a:rPr lang="tr-TR" dirty="0" err="1"/>
              <a:t>see</a:t>
            </a:r>
            <a:r>
              <a:rPr lang="tr-TR" dirty="0"/>
              <a:t> on </a:t>
            </a:r>
            <a:r>
              <a:rPr lang="tr-TR" dirty="0" err="1"/>
              <a:t>the</a:t>
            </a:r>
            <a:r>
              <a:rPr lang="tr-TR" dirty="0"/>
              <a:t> </a:t>
            </a:r>
            <a:r>
              <a:rPr lang="tr-TR" dirty="0" err="1"/>
              <a:t>picture</a:t>
            </a:r>
            <a:r>
              <a:rPr lang="en-US" dirty="0"/>
              <a:t>, the ORM layer is an adapter layer. It adapts the language of object graphs to the language of SQL and relation tables.</a:t>
            </a:r>
          </a:p>
          <a:p>
            <a:endParaRPr lang="en-US" dirty="0"/>
          </a:p>
        </p:txBody>
      </p:sp>
      <p:pic>
        <p:nvPicPr>
          <p:cNvPr id="11" name="Content Placeholder 10"/>
          <p:cNvPicPr>
            <a:picLocks noGrp="1" noChangeAspect="1"/>
          </p:cNvPicPr>
          <p:nvPr>
            <p:ph sz="quarter" idx="4"/>
          </p:nvPr>
        </p:nvPicPr>
        <p:blipFill>
          <a:blip r:embed="rId2"/>
          <a:stretch>
            <a:fillRect/>
          </a:stretch>
        </p:blipFill>
        <p:spPr>
          <a:xfrm>
            <a:off x="6180138" y="2675705"/>
            <a:ext cx="4718050" cy="3182990"/>
          </a:xfrm>
          <a:prstGeom prst="rect">
            <a:avLst/>
          </a:prstGeom>
        </p:spPr>
      </p:pic>
    </p:spTree>
    <p:extLst>
      <p:ext uri="{BB962C8B-B14F-4D97-AF65-F5344CB8AC3E}">
        <p14:creationId xmlns:p14="http://schemas.microsoft.com/office/powerpoint/2010/main" val="3276629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a:latin typeface="Algerian" panose="04020705040A02060702" pitchFamily="82" charset="0"/>
              </a:rPr>
              <a:t>Spring </a:t>
            </a:r>
            <a:r>
              <a:rPr lang="tr-TR" sz="3500" dirty="0" err="1">
                <a:latin typeface="Algerian" panose="04020705040A02060702" pitchFamily="82" charset="0"/>
              </a:rPr>
              <a:t>Boot</a:t>
            </a:r>
            <a:r>
              <a:rPr lang="tr-TR" sz="3500" dirty="0">
                <a:latin typeface="Algerian" panose="04020705040A02060702" pitchFamily="82" charset="0"/>
              </a:rPr>
              <a:t> Data</a:t>
            </a:r>
            <a:br>
              <a:rPr lang="tr-TR" sz="3500" dirty="0">
                <a:latin typeface="Algerian" panose="04020705040A02060702" pitchFamily="82" charset="0"/>
              </a:rPr>
            </a:br>
            <a:r>
              <a:rPr lang="tr-TR" sz="3500" dirty="0">
                <a:latin typeface="Algerian" panose="04020705040A02060702" pitchFamily="82" charset="0"/>
              </a:rPr>
              <a:t>JPA</a:t>
            </a:r>
            <a:endParaRPr lang="en-US" sz="3500" dirty="0">
              <a:latin typeface="Algerian" panose="04020705040A02060702" pitchFamily="82" charset="0"/>
            </a:endParaRPr>
          </a:p>
        </p:txBody>
      </p:sp>
      <p:sp>
        <p:nvSpPr>
          <p:cNvPr id="3" name="Content Placeholder 2"/>
          <p:cNvSpPr>
            <a:spLocks noGrp="1"/>
          </p:cNvSpPr>
          <p:nvPr>
            <p:ph idx="1"/>
          </p:nvPr>
        </p:nvSpPr>
        <p:spPr/>
        <p:txBody>
          <a:bodyPr>
            <a:normAutofit fontScale="70000" lnSpcReduction="20000"/>
          </a:bodyPr>
          <a:lstStyle/>
          <a:p>
            <a:pPr marL="0" indent="0">
              <a:buNone/>
            </a:pPr>
            <a:r>
              <a:rPr lang="tr-TR" b="1" dirty="0"/>
              <a:t>    </a:t>
            </a:r>
            <a:r>
              <a:rPr lang="en-US" b="1" dirty="0"/>
              <a:t>Spring Boot JPA </a:t>
            </a:r>
            <a:r>
              <a:rPr lang="en-US" dirty="0"/>
              <a:t>is a Java specification for managing </a:t>
            </a:r>
            <a:r>
              <a:rPr lang="en-US" b="1" dirty="0"/>
              <a:t>relational</a:t>
            </a:r>
            <a:r>
              <a:rPr lang="en-US" dirty="0"/>
              <a:t> data in Java applications. It allows us to access and persist data between Java object/ class and relational database. JPA follows </a:t>
            </a:r>
            <a:r>
              <a:rPr lang="en-US" b="1" dirty="0"/>
              <a:t>Object-Relation Mapping </a:t>
            </a:r>
            <a:r>
              <a:rPr lang="en-US" dirty="0"/>
              <a:t>(ORM). It is a set of interfaces. It also provides a runtime </a:t>
            </a:r>
            <a:r>
              <a:rPr lang="en-US" b="1" dirty="0" err="1"/>
              <a:t>EntityManager</a:t>
            </a:r>
            <a:r>
              <a:rPr lang="en-US" dirty="0"/>
              <a:t> API for processing queries and transactions on the objects against the database. It uses a platform-independent object-oriented query language JPQL (Java Persistent Query Language).</a:t>
            </a:r>
            <a:endParaRPr lang="tr-TR" dirty="0"/>
          </a:p>
          <a:p>
            <a:pPr marL="0" indent="0">
              <a:buNone/>
            </a:pPr>
            <a:r>
              <a:rPr lang="en-US" dirty="0"/>
              <a:t>In the context of persistence, it covers three areas:</a:t>
            </a:r>
          </a:p>
          <a:p>
            <a:r>
              <a:rPr lang="en-US" dirty="0"/>
              <a:t>The Java Persistence API</a:t>
            </a:r>
          </a:p>
          <a:p>
            <a:r>
              <a:rPr lang="en-US" b="1" dirty="0"/>
              <a:t>Object-Relational</a:t>
            </a:r>
            <a:r>
              <a:rPr lang="en-US" dirty="0"/>
              <a:t> metadata</a:t>
            </a:r>
          </a:p>
          <a:p>
            <a:r>
              <a:rPr lang="en-US" dirty="0"/>
              <a:t>The API itself, defined in the </a:t>
            </a:r>
            <a:r>
              <a:rPr lang="en-US" b="1" dirty="0"/>
              <a:t>persistence</a:t>
            </a:r>
            <a:r>
              <a:rPr lang="en-US" dirty="0"/>
              <a:t> package</a:t>
            </a:r>
          </a:p>
          <a:p>
            <a:pPr marL="0" indent="0">
              <a:buNone/>
            </a:pPr>
            <a:r>
              <a:rPr lang="tr-TR" dirty="0">
                <a:solidFill>
                  <a:srgbClr val="FF0000"/>
                </a:solidFill>
              </a:rPr>
              <a:t>(#)</a:t>
            </a:r>
            <a:r>
              <a:rPr lang="tr-TR" dirty="0"/>
              <a:t> </a:t>
            </a:r>
            <a:r>
              <a:rPr lang="en-US" dirty="0"/>
              <a:t>JPA is not a framework. It defines a concept that can be implemented by any framework.</a:t>
            </a:r>
          </a:p>
        </p:txBody>
      </p:sp>
    </p:spTree>
    <p:extLst>
      <p:ext uri="{BB962C8B-B14F-4D97-AF65-F5344CB8AC3E}">
        <p14:creationId xmlns:p14="http://schemas.microsoft.com/office/powerpoint/2010/main" val="3719752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tr-TR" sz="3500" dirty="0" err="1">
                <a:latin typeface="Algerian" panose="04020705040A02060702" pitchFamily="82" charset="0"/>
              </a:rPr>
              <a:t>Why</a:t>
            </a:r>
            <a:r>
              <a:rPr lang="tr-TR" sz="3500" dirty="0">
                <a:latin typeface="Algerian" panose="04020705040A02060702" pitchFamily="82" charset="0"/>
              </a:rPr>
              <a:t> </a:t>
            </a:r>
            <a:r>
              <a:rPr lang="tr-TR" sz="3500" dirty="0" err="1">
                <a:latin typeface="Algerian" panose="04020705040A02060702" pitchFamily="82" charset="0"/>
              </a:rPr>
              <a:t>to</a:t>
            </a:r>
            <a:r>
              <a:rPr lang="tr-TR" sz="3500" dirty="0">
                <a:latin typeface="Algerian" panose="04020705040A02060702" pitchFamily="82" charset="0"/>
              </a:rPr>
              <a:t> </a:t>
            </a:r>
            <a:r>
              <a:rPr lang="tr-TR" sz="3500" dirty="0" err="1">
                <a:latin typeface="Algerian" panose="04020705040A02060702" pitchFamily="82" charset="0"/>
              </a:rPr>
              <a:t>use</a:t>
            </a:r>
            <a:r>
              <a:rPr lang="tr-TR" sz="3500" dirty="0">
                <a:latin typeface="Algerian" panose="04020705040A02060702" pitchFamily="82" charset="0"/>
              </a:rPr>
              <a:t> JPA</a:t>
            </a:r>
            <a:endParaRPr lang="en-US" sz="3500" dirty="0">
              <a:latin typeface="Algerian" panose="04020705040A02060702" pitchFamily="82" charset="0"/>
            </a:endParaRPr>
          </a:p>
        </p:txBody>
      </p:sp>
      <p:sp>
        <p:nvSpPr>
          <p:cNvPr id="3" name="Content Placeholder 2"/>
          <p:cNvSpPr>
            <a:spLocks noGrp="1"/>
          </p:cNvSpPr>
          <p:nvPr>
            <p:ph idx="1"/>
          </p:nvPr>
        </p:nvSpPr>
        <p:spPr/>
        <p:txBody>
          <a:bodyPr>
            <a:normAutofit lnSpcReduction="10000"/>
          </a:bodyPr>
          <a:lstStyle/>
          <a:p>
            <a:r>
              <a:rPr lang="en-US" dirty="0"/>
              <a:t>JPA avoids writing </a:t>
            </a:r>
            <a:r>
              <a:rPr lang="en-US" b="1" dirty="0"/>
              <a:t>DDL</a:t>
            </a:r>
            <a:r>
              <a:rPr lang="en-US" dirty="0"/>
              <a:t> in a database-specific dialect of SQL. Instead of this, it allows </a:t>
            </a:r>
            <a:r>
              <a:rPr lang="en-US" b="1" dirty="0"/>
              <a:t>mapping in XML</a:t>
            </a:r>
            <a:r>
              <a:rPr lang="en-US" dirty="0"/>
              <a:t> or using </a:t>
            </a:r>
            <a:r>
              <a:rPr lang="en-US" b="1" dirty="0"/>
              <a:t>Java annotations</a:t>
            </a:r>
            <a:r>
              <a:rPr lang="en-US" dirty="0"/>
              <a:t>.</a:t>
            </a:r>
          </a:p>
          <a:p>
            <a:r>
              <a:rPr lang="en-US" dirty="0"/>
              <a:t>JPA allows us to </a:t>
            </a:r>
            <a:r>
              <a:rPr lang="en-US" b="1" dirty="0"/>
              <a:t>avoid writing DML </a:t>
            </a:r>
            <a:r>
              <a:rPr lang="en-US" dirty="0"/>
              <a:t>in the database-specific dialect of SQL.</a:t>
            </a:r>
          </a:p>
          <a:p>
            <a:r>
              <a:rPr lang="en-US" dirty="0"/>
              <a:t>JPA allows us to save and load Java objects and graphs without any DML language at all.</a:t>
            </a:r>
          </a:p>
          <a:p>
            <a:r>
              <a:rPr lang="en-US" dirty="0"/>
              <a:t>When we need to perform queries </a:t>
            </a:r>
            <a:r>
              <a:rPr lang="en-US" b="1" dirty="0"/>
              <a:t>JPQL</a:t>
            </a:r>
            <a:r>
              <a:rPr lang="en-US" dirty="0"/>
              <a:t>, it allows us to express the queries in terms of Java entities rather than the (native) SQL table and columns.</a:t>
            </a:r>
          </a:p>
        </p:txBody>
      </p:sp>
    </p:spTree>
    <p:extLst>
      <p:ext uri="{BB962C8B-B14F-4D97-AF65-F5344CB8AC3E}">
        <p14:creationId xmlns:p14="http://schemas.microsoft.com/office/powerpoint/2010/main" val="273267634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2342</TotalTime>
  <Words>1419</Words>
  <Application>Microsoft Macintosh PowerPoint</Application>
  <PresentationFormat>Widescreen</PresentationFormat>
  <Paragraphs>117</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Algerian</vt:lpstr>
      <vt:lpstr>Arial</vt:lpstr>
      <vt:lpstr>Comic Sans MS</vt:lpstr>
      <vt:lpstr>Garamond</vt:lpstr>
      <vt:lpstr>Organic</vt:lpstr>
      <vt:lpstr>Week 4</vt:lpstr>
      <vt:lpstr>SQL</vt:lpstr>
      <vt:lpstr>Basic SQL Commands</vt:lpstr>
      <vt:lpstr>Writing Simple Queries</vt:lpstr>
      <vt:lpstr>Filtering &amp; Sorting Data</vt:lpstr>
      <vt:lpstr>Joins &amp; Relationships</vt:lpstr>
      <vt:lpstr>Object-Relation Mapping (ORM)</vt:lpstr>
      <vt:lpstr>Spring Boot Data JPA</vt:lpstr>
      <vt:lpstr>Why to use JPA</vt:lpstr>
      <vt:lpstr>JPA Architecture</vt:lpstr>
      <vt:lpstr>JPA ARCHITECTURE &amp; FLOW</vt:lpstr>
      <vt:lpstr>HIBERNATE</vt:lpstr>
      <vt:lpstr>HIBERNATE ADVANTAGES</vt:lpstr>
      <vt:lpstr>LOMBOK</vt:lpstr>
      <vt:lpstr>CODE FIRST &amp; DATABASE FIRST</vt:lpstr>
      <vt:lpstr>CODE-FIRST DATABASE</vt:lpstr>
      <vt:lpstr>Database-First Database</vt:lpstr>
      <vt:lpstr>Technical Practise Time</vt:lpstr>
      <vt:lpstr>PowerPoint Presentation</vt:lpstr>
    </vt:vector>
  </TitlesOfParts>
  <Company>Daimler AG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4</dc:title>
  <dc:creator>Sakin, Ramazan (401-Extern-evatro)</dc:creator>
  <cp:lastModifiedBy>Sakin, Ramazan</cp:lastModifiedBy>
  <cp:revision>6</cp:revision>
  <dcterms:created xsi:type="dcterms:W3CDTF">2022-01-30T12:24:20Z</dcterms:created>
  <dcterms:modified xsi:type="dcterms:W3CDTF">2025-04-13T18:48:49Z</dcterms:modified>
</cp:coreProperties>
</file>