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306" r:id="rId23"/>
    <p:sldId id="307" r:id="rId24"/>
    <p:sldId id="308" r:id="rId25"/>
    <p:sldId id="309" r:id="rId26"/>
    <p:sldId id="310" r:id="rId27"/>
    <p:sldId id="311" r:id="rId28"/>
    <p:sldId id="304" r:id="rId29"/>
    <p:sldId id="30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4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3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7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08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72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566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12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49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3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3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7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37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CCC9FD-0817-43A1-8424-212649146A6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BDCC76-D3EC-45E2-BA71-F5004B7F0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1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3500" dirty="0" err="1">
                <a:latin typeface="Algerian" panose="04020705040A02060702" pitchFamily="82" charset="0"/>
              </a:rPr>
              <a:t>Week</a:t>
            </a:r>
            <a:r>
              <a:rPr lang="tr-TR" sz="3500" dirty="0">
                <a:latin typeface="Algerian" panose="04020705040A02060702" pitchFamily="82" charset="0"/>
              </a:rPr>
              <a:t> 2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92398" y="3574472"/>
            <a:ext cx="6815669" cy="1751671"/>
          </a:xfrm>
        </p:spPr>
        <p:txBody>
          <a:bodyPr>
            <a:normAutofit fontScale="85000" lnSpcReduction="20000"/>
          </a:bodyPr>
          <a:lstStyle/>
          <a:p>
            <a:r>
              <a:rPr lang="tr-TR" sz="2000" dirty="0"/>
              <a:t>Spring</a:t>
            </a:r>
          </a:p>
          <a:p>
            <a:r>
              <a:rPr lang="tr-TR" sz="2000" dirty="0"/>
              <a:t>Spring </a:t>
            </a:r>
            <a:r>
              <a:rPr lang="tr-TR" sz="2000" dirty="0" err="1"/>
              <a:t>Boot</a:t>
            </a:r>
            <a:endParaRPr lang="tr-TR" sz="2000" dirty="0"/>
          </a:p>
          <a:p>
            <a:r>
              <a:rPr lang="tr-TR" sz="2000" dirty="0" err="1"/>
              <a:t>Reactive</a:t>
            </a:r>
            <a:r>
              <a:rPr lang="tr-TR" sz="2000" dirty="0"/>
              <a:t> Programming </a:t>
            </a:r>
            <a:r>
              <a:rPr lang="tr-TR" sz="2000" dirty="0" err="1"/>
              <a:t>Approach</a:t>
            </a:r>
            <a:endParaRPr lang="tr-TR" sz="2000" dirty="0"/>
          </a:p>
          <a:p>
            <a:r>
              <a:rPr lang="tr-TR" sz="2000" dirty="0"/>
              <a:t>Spring </a:t>
            </a:r>
            <a:r>
              <a:rPr lang="tr-TR" sz="2000" dirty="0" err="1"/>
              <a:t>WebFlux</a:t>
            </a:r>
            <a:endParaRPr lang="tr-TR" sz="2000" dirty="0"/>
          </a:p>
          <a:p>
            <a:r>
              <a:rPr lang="tr-TR" sz="2000" dirty="0"/>
              <a:t>GIT – VCS/</a:t>
            </a:r>
            <a:r>
              <a:rPr lang="tr-TR" sz="2000" dirty="0" err="1"/>
              <a:t>Version</a:t>
            </a:r>
            <a:r>
              <a:rPr lang="tr-TR" sz="2000" dirty="0"/>
              <a:t> </a:t>
            </a:r>
            <a:r>
              <a:rPr lang="tr-TR" sz="2000" dirty="0" err="1"/>
              <a:t>Controlling</a:t>
            </a:r>
            <a:r>
              <a:rPr lang="tr-TR" sz="2000" dirty="0"/>
              <a:t> </a:t>
            </a:r>
            <a:r>
              <a:rPr lang="tr-TR" sz="2000" dirty="0" err="1"/>
              <a:t>System</a:t>
            </a:r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31513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2274" y="479921"/>
            <a:ext cx="9601196" cy="806334"/>
          </a:xfrm>
        </p:spPr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Spring </a:t>
            </a:r>
            <a:r>
              <a:rPr lang="tr-TR" sz="3500" dirty="0" err="1">
                <a:latin typeface="Algerian" panose="04020705040A02060702" pitchFamily="82" charset="0"/>
              </a:rPr>
              <a:t>Vs</a:t>
            </a:r>
            <a:r>
              <a:rPr lang="tr-TR" sz="3500" dirty="0">
                <a:latin typeface="Algerian" panose="04020705040A02060702" pitchFamily="82" charset="0"/>
              </a:rPr>
              <a:t> Spring </a:t>
            </a:r>
            <a:r>
              <a:rPr lang="tr-TR" sz="3500" dirty="0" err="1">
                <a:latin typeface="Algerian" panose="04020705040A02060702" pitchFamily="82" charset="0"/>
              </a:rPr>
              <a:t>Boot</a:t>
            </a:r>
            <a:endParaRPr lang="en-US" sz="35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218" y="1172093"/>
            <a:ext cx="9985030" cy="50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SPRING BOOT ADVANTAGES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It creates </a:t>
            </a:r>
            <a:r>
              <a:rPr lang="en-US" b="1" dirty="0"/>
              <a:t>stand-alone</a:t>
            </a:r>
            <a:r>
              <a:rPr lang="en-US" dirty="0"/>
              <a:t> Spring applications that can be started using Java </a:t>
            </a:r>
            <a:r>
              <a:rPr lang="en-US" b="1" dirty="0"/>
              <a:t>-jar</a:t>
            </a:r>
            <a:r>
              <a:rPr lang="en-US" dirty="0"/>
              <a:t>.</a:t>
            </a:r>
          </a:p>
          <a:p>
            <a:r>
              <a:rPr lang="en-US" dirty="0"/>
              <a:t>It tests web applications easily with the help of different </a:t>
            </a:r>
            <a:r>
              <a:rPr lang="en-US" b="1" dirty="0"/>
              <a:t>Embedded</a:t>
            </a:r>
            <a:r>
              <a:rPr lang="en-US" dirty="0"/>
              <a:t> HTTP servers such as </a:t>
            </a:r>
            <a:r>
              <a:rPr lang="en-US" b="1" dirty="0"/>
              <a:t>Tomcat, Jetty,</a:t>
            </a:r>
            <a:r>
              <a:rPr lang="en-US" dirty="0"/>
              <a:t> etc. We don't need to deploy WAR files.</a:t>
            </a:r>
          </a:p>
          <a:p>
            <a:r>
              <a:rPr lang="en-US" dirty="0"/>
              <a:t>It provides opinionated '</a:t>
            </a:r>
            <a:r>
              <a:rPr lang="en-US" b="1" dirty="0"/>
              <a:t>starter</a:t>
            </a:r>
            <a:r>
              <a:rPr lang="en-US" dirty="0"/>
              <a:t>' POMs to simplify our Maven configuration.</a:t>
            </a:r>
          </a:p>
          <a:p>
            <a:r>
              <a:rPr lang="en-US" dirty="0"/>
              <a:t>It provides </a:t>
            </a:r>
            <a:r>
              <a:rPr lang="en-US" b="1" dirty="0"/>
              <a:t>production-ready</a:t>
            </a:r>
            <a:r>
              <a:rPr lang="en-US" dirty="0"/>
              <a:t> features such as </a:t>
            </a:r>
            <a:r>
              <a:rPr lang="en-US" b="1" dirty="0"/>
              <a:t>metrics, health checks,</a:t>
            </a:r>
            <a:r>
              <a:rPr lang="en-US" dirty="0"/>
              <a:t> and </a:t>
            </a:r>
            <a:r>
              <a:rPr lang="en-US" b="1" dirty="0"/>
              <a:t>externalized configuration</a:t>
            </a:r>
            <a:r>
              <a:rPr lang="en-US" dirty="0"/>
              <a:t>.</a:t>
            </a:r>
          </a:p>
          <a:p>
            <a:r>
              <a:rPr lang="en-US" dirty="0"/>
              <a:t>There is no requirement for </a:t>
            </a:r>
            <a:r>
              <a:rPr lang="en-US" b="1" dirty="0"/>
              <a:t>XML</a:t>
            </a:r>
            <a:r>
              <a:rPr lang="en-US" dirty="0"/>
              <a:t> configuration.</a:t>
            </a:r>
          </a:p>
          <a:p>
            <a:r>
              <a:rPr lang="en-US" dirty="0"/>
              <a:t>It offers a </a:t>
            </a:r>
            <a:r>
              <a:rPr lang="en-US" b="1" dirty="0"/>
              <a:t>CLI</a:t>
            </a:r>
            <a:r>
              <a:rPr lang="en-US" dirty="0"/>
              <a:t> tool for developing and testing the Spring Boot application.</a:t>
            </a:r>
          </a:p>
          <a:p>
            <a:r>
              <a:rPr lang="en-US" dirty="0"/>
              <a:t>It offers the number of </a:t>
            </a:r>
            <a:r>
              <a:rPr lang="en-US" b="1" dirty="0"/>
              <a:t>plug-ins</a:t>
            </a:r>
            <a:r>
              <a:rPr lang="en-US" dirty="0"/>
              <a:t>.</a:t>
            </a:r>
          </a:p>
          <a:p>
            <a:r>
              <a:rPr lang="en-US" dirty="0"/>
              <a:t>It also minimizes writing multiple </a:t>
            </a:r>
            <a:r>
              <a:rPr lang="en-US" b="1" dirty="0"/>
              <a:t>boilerplate codes</a:t>
            </a:r>
            <a:r>
              <a:rPr lang="en-US" dirty="0"/>
              <a:t> (the code that has to be included in many places with little or no alteration), XML configuration, and annotations.</a:t>
            </a:r>
          </a:p>
          <a:p>
            <a:r>
              <a:rPr lang="en-US" dirty="0"/>
              <a:t>It </a:t>
            </a:r>
            <a:r>
              <a:rPr lang="en-US" b="1" dirty="0"/>
              <a:t>increases productivity</a:t>
            </a:r>
            <a:r>
              <a:rPr lang="en-US" dirty="0"/>
              <a:t> and reduces development time.</a:t>
            </a:r>
          </a:p>
        </p:txBody>
      </p:sp>
    </p:spTree>
    <p:extLst>
      <p:ext uri="{BB962C8B-B14F-4D97-AF65-F5344CB8AC3E}">
        <p14:creationId xmlns:p14="http://schemas.microsoft.com/office/powerpoint/2010/main" val="192674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SPRING BOOT ARCHITECTURE</a:t>
            </a:r>
            <a:endParaRPr lang="en-US" sz="35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352" y="2557463"/>
            <a:ext cx="4188278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35" y="2557463"/>
            <a:ext cx="5070763" cy="33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Algerian" panose="04020705040A02060702" pitchFamily="82" charset="0"/>
              </a:rPr>
              <a:t>Spring </a:t>
            </a:r>
            <a:r>
              <a:rPr lang="en-US" sz="3500" dirty="0" err="1">
                <a:latin typeface="Algerian" panose="04020705040A02060702" pitchFamily="82" charset="0"/>
              </a:rPr>
              <a:t>Initializr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Spring </a:t>
            </a:r>
            <a:r>
              <a:rPr lang="en-US" b="1" dirty="0" err="1"/>
              <a:t>Initializr</a:t>
            </a:r>
            <a:r>
              <a:rPr lang="en-US" dirty="0"/>
              <a:t> is a </a:t>
            </a:r>
            <a:r>
              <a:rPr lang="en-US" b="1" dirty="0"/>
              <a:t>web-based tool</a:t>
            </a:r>
            <a:r>
              <a:rPr lang="en-US" dirty="0"/>
              <a:t> provided by the Pivotal Web Service. With the help of </a:t>
            </a:r>
            <a:r>
              <a:rPr lang="en-US" b="1" dirty="0"/>
              <a:t>Spring </a:t>
            </a:r>
            <a:r>
              <a:rPr lang="en-US" b="1" dirty="0" err="1"/>
              <a:t>Initializr</a:t>
            </a:r>
            <a:r>
              <a:rPr lang="en-US" dirty="0"/>
              <a:t>, we can easily generate the structure of the </a:t>
            </a:r>
            <a:r>
              <a:rPr lang="en-US" b="1" dirty="0"/>
              <a:t>Spring Boot Project</a:t>
            </a:r>
            <a:r>
              <a:rPr lang="en-US" dirty="0"/>
              <a:t>. It offers extensible API for creating JVM-based projects.</a:t>
            </a:r>
          </a:p>
          <a:p>
            <a:r>
              <a:rPr lang="en-US" dirty="0"/>
              <a:t>It also provides various options for the project that are expressed in a metadata model. The metadata model allows us to configure the list of dependencies supported by JVM and platform versions, etc. It serves its metadata in a well-known that provides necessary assistance to third-party clients.</a:t>
            </a:r>
          </a:p>
        </p:txBody>
      </p:sp>
    </p:spTree>
    <p:extLst>
      <p:ext uri="{BB962C8B-B14F-4D97-AF65-F5344CB8AC3E}">
        <p14:creationId xmlns:p14="http://schemas.microsoft.com/office/powerpoint/2010/main" val="367183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>
                <a:latin typeface="Algerian" panose="04020705040A02060702" pitchFamily="82" charset="0"/>
              </a:rPr>
              <a:t>Mostly</a:t>
            </a:r>
            <a:r>
              <a:rPr lang="tr-TR" sz="3500" dirty="0">
                <a:latin typeface="Algerian" panose="04020705040A02060702" pitchFamily="82" charset="0"/>
              </a:rPr>
              <a:t> </a:t>
            </a:r>
            <a:r>
              <a:rPr lang="tr-TR" sz="3500" dirty="0" err="1">
                <a:latin typeface="Algerian" panose="04020705040A02060702" pitchFamily="82" charset="0"/>
              </a:rPr>
              <a:t>Used</a:t>
            </a:r>
            <a:r>
              <a:rPr lang="tr-TR" sz="3500" dirty="0">
                <a:latin typeface="Algerian" panose="04020705040A02060702" pitchFamily="82" charset="0"/>
              </a:rPr>
              <a:t> </a:t>
            </a:r>
            <a:r>
              <a:rPr lang="tr-TR" sz="3500" dirty="0" err="1">
                <a:latin typeface="Algerian" panose="04020705040A02060702" pitchFamily="82" charset="0"/>
              </a:rPr>
              <a:t>Annotations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 @Bean</a:t>
            </a:r>
          </a:p>
          <a:p>
            <a:r>
              <a:rPr lang="en-US" b="1" dirty="0">
                <a:solidFill>
                  <a:schemeClr val="tx1"/>
                </a:solidFill>
              </a:rPr>
              <a:t>2. @Service</a:t>
            </a:r>
          </a:p>
          <a:p>
            <a:r>
              <a:rPr lang="en-US" b="1" dirty="0">
                <a:solidFill>
                  <a:schemeClr val="tx1"/>
                </a:solidFill>
              </a:rPr>
              <a:t>3. @Repository</a:t>
            </a:r>
          </a:p>
          <a:p>
            <a:r>
              <a:rPr lang="en-US" b="1" dirty="0">
                <a:solidFill>
                  <a:schemeClr val="tx1"/>
                </a:solidFill>
              </a:rPr>
              <a:t>4. @Configuration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@Controller</a:t>
            </a:r>
          </a:p>
          <a:p>
            <a:r>
              <a:rPr lang="en-US" b="1" dirty="0">
                <a:solidFill>
                  <a:schemeClr val="tx1"/>
                </a:solidFill>
              </a:rPr>
              <a:t>6. @</a:t>
            </a:r>
            <a:r>
              <a:rPr lang="en-US" b="1" dirty="0" err="1">
                <a:solidFill>
                  <a:schemeClr val="tx1"/>
                </a:solidFill>
              </a:rPr>
              <a:t>RequestMapping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7. @</a:t>
            </a:r>
            <a:r>
              <a:rPr lang="en-US" b="1" dirty="0" err="1">
                <a:solidFill>
                  <a:schemeClr val="tx1"/>
                </a:solidFill>
              </a:rPr>
              <a:t>Autowired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8. @Component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9. @</a:t>
            </a:r>
            <a:r>
              <a:rPr lang="en-US" b="1" dirty="0" err="1"/>
              <a:t>SpringBootApplication</a:t>
            </a:r>
            <a:endParaRPr lang="en-US" b="1" dirty="0"/>
          </a:p>
          <a:p>
            <a:r>
              <a:rPr lang="en-US" b="1" dirty="0"/>
              <a:t>10. @</a:t>
            </a:r>
            <a:r>
              <a:rPr lang="en-US" b="1" dirty="0" err="1"/>
              <a:t>EnableAutoConfiguration</a:t>
            </a:r>
            <a:endParaRPr lang="en-US" b="1" dirty="0"/>
          </a:p>
          <a:p>
            <a:r>
              <a:rPr lang="en-US" b="1" dirty="0"/>
              <a:t>11. @</a:t>
            </a:r>
            <a:r>
              <a:rPr lang="en-US" b="1" dirty="0" err="1"/>
              <a:t>ComponetScan</a:t>
            </a:r>
            <a:endParaRPr lang="en-US" b="1" dirty="0"/>
          </a:p>
          <a:p>
            <a:r>
              <a:rPr lang="en-US" b="1" dirty="0"/>
              <a:t>12. @Required</a:t>
            </a:r>
          </a:p>
          <a:p>
            <a:r>
              <a:rPr lang="en-US" b="1" dirty="0"/>
              <a:t>13. @Qualifier</a:t>
            </a:r>
          </a:p>
        </p:txBody>
      </p:sp>
    </p:spTree>
    <p:extLst>
      <p:ext uri="{BB962C8B-B14F-4D97-AF65-F5344CB8AC3E}">
        <p14:creationId xmlns:p14="http://schemas.microsoft.com/office/powerpoint/2010/main" val="370510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VCS / GIT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a modern and widely used </a:t>
            </a:r>
            <a:r>
              <a:rPr lang="en-US" b="1" dirty="0"/>
              <a:t>distributed version control</a:t>
            </a:r>
            <a:r>
              <a:rPr lang="en-US" dirty="0"/>
              <a:t> </a:t>
            </a:r>
            <a:r>
              <a:rPr lang="en-US" b="1" dirty="0"/>
              <a:t>system</a:t>
            </a:r>
            <a:r>
              <a:rPr lang="en-US" dirty="0"/>
              <a:t> in the world. It is developed to manage projects with </a:t>
            </a:r>
            <a:r>
              <a:rPr lang="en-US" b="1" dirty="0"/>
              <a:t>high speed and efficiency</a:t>
            </a:r>
            <a:r>
              <a:rPr lang="en-US" dirty="0"/>
              <a:t>. The version control system allows us to </a:t>
            </a:r>
            <a:r>
              <a:rPr lang="en-US" b="1" dirty="0"/>
              <a:t>monitor and work together with our team members at the same workspace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Git</a:t>
            </a:r>
            <a:r>
              <a:rPr lang="en-US" dirty="0"/>
              <a:t> is an </a:t>
            </a:r>
            <a:r>
              <a:rPr lang="en-US" b="1" dirty="0"/>
              <a:t>open-source distributed version control system</a:t>
            </a:r>
            <a:r>
              <a:rPr lang="en-US" dirty="0"/>
              <a:t>. It is designed to handle minor to major projects with high speed and efficiency. It is </a:t>
            </a:r>
            <a:r>
              <a:rPr lang="en-US" b="1" dirty="0"/>
              <a:t>developed to co-ordinate the work among the developers</a:t>
            </a:r>
            <a:r>
              <a:rPr lang="en-US" dirty="0"/>
              <a:t>. The version control allows us to </a:t>
            </a:r>
            <a:r>
              <a:rPr lang="en-US" b="1" dirty="0"/>
              <a:t>track</a:t>
            </a:r>
            <a:r>
              <a:rPr lang="en-US" dirty="0"/>
              <a:t> and </a:t>
            </a:r>
            <a:r>
              <a:rPr lang="en-US" b="1" dirty="0"/>
              <a:t>work together </a:t>
            </a:r>
            <a:r>
              <a:rPr lang="en-US" dirty="0"/>
              <a:t>with our team members at the same workspace.</a:t>
            </a:r>
          </a:p>
          <a:p>
            <a:r>
              <a:rPr lang="en-US" dirty="0" err="1"/>
              <a:t>Git</a:t>
            </a:r>
            <a:r>
              <a:rPr lang="en-US" dirty="0"/>
              <a:t> is foundation of many services like </a:t>
            </a:r>
            <a:r>
              <a:rPr lang="en-US" b="1" dirty="0"/>
              <a:t>GitHub</a:t>
            </a:r>
            <a:r>
              <a:rPr lang="en-US" dirty="0"/>
              <a:t> and </a:t>
            </a:r>
            <a:r>
              <a:rPr lang="en-US" b="1" dirty="0" err="1"/>
              <a:t>GitLab</a:t>
            </a:r>
            <a:r>
              <a:rPr lang="en-US" dirty="0"/>
              <a:t>, but we can use </a:t>
            </a:r>
            <a:r>
              <a:rPr lang="en-US" dirty="0" err="1"/>
              <a:t>Git</a:t>
            </a:r>
            <a:r>
              <a:rPr lang="en-US" dirty="0"/>
              <a:t> without using any other </a:t>
            </a:r>
            <a:r>
              <a:rPr lang="en-US" dirty="0" err="1"/>
              <a:t>Git</a:t>
            </a:r>
            <a:r>
              <a:rPr lang="en-US" dirty="0"/>
              <a:t> services. </a:t>
            </a:r>
            <a:r>
              <a:rPr lang="en-US" dirty="0" err="1"/>
              <a:t>Git</a:t>
            </a:r>
            <a:r>
              <a:rPr lang="en-US" dirty="0"/>
              <a:t> can be used </a:t>
            </a:r>
            <a:r>
              <a:rPr lang="en-US" b="1" dirty="0"/>
              <a:t>privately</a:t>
            </a:r>
            <a:r>
              <a:rPr lang="en-US" dirty="0"/>
              <a:t> and </a:t>
            </a:r>
            <a:r>
              <a:rPr lang="en-US" b="1" dirty="0"/>
              <a:t>publicly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60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GIT FEATURES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Open Source</a:t>
            </a:r>
            <a:endParaRPr lang="tr-TR" b="1" dirty="0"/>
          </a:p>
          <a:p>
            <a:r>
              <a:rPr lang="en-US" b="1" dirty="0"/>
              <a:t>Scalable</a:t>
            </a:r>
            <a:endParaRPr lang="tr-TR" b="1" dirty="0"/>
          </a:p>
          <a:p>
            <a:r>
              <a:rPr lang="en-US" b="1" dirty="0"/>
              <a:t>Distributed</a:t>
            </a:r>
            <a:endParaRPr lang="tr-TR" b="1" dirty="0"/>
          </a:p>
          <a:p>
            <a:r>
              <a:rPr lang="en-US" b="1" dirty="0"/>
              <a:t>Security</a:t>
            </a:r>
            <a:endParaRPr lang="tr-TR" b="1" dirty="0"/>
          </a:p>
          <a:p>
            <a:r>
              <a:rPr lang="en-US" b="1" dirty="0"/>
              <a:t>Speed</a:t>
            </a:r>
            <a:endParaRPr lang="tr-TR" b="1" dirty="0"/>
          </a:p>
          <a:p>
            <a:r>
              <a:rPr lang="en-US" b="1" dirty="0"/>
              <a:t>Supports non-linear development</a:t>
            </a:r>
            <a:endParaRPr lang="tr-TR" b="1" dirty="0"/>
          </a:p>
          <a:p>
            <a:r>
              <a:rPr lang="en-US" b="1" dirty="0"/>
              <a:t>Branching and Merging</a:t>
            </a:r>
            <a:endParaRPr lang="tr-TR" b="1" dirty="0"/>
          </a:p>
          <a:p>
            <a:r>
              <a:rPr lang="en-US" b="1" dirty="0"/>
              <a:t>Data Assurance</a:t>
            </a:r>
            <a:endParaRPr lang="tr-TR" b="1" dirty="0"/>
          </a:p>
          <a:p>
            <a:r>
              <a:rPr lang="en-US" b="1" dirty="0"/>
              <a:t>Staging Area</a:t>
            </a:r>
            <a:endParaRPr lang="tr-TR" b="1" dirty="0"/>
          </a:p>
          <a:p>
            <a:r>
              <a:rPr lang="en-US" b="1" dirty="0"/>
              <a:t>Maintain the clean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2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GIT BENEFITS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A version control application allows us to </a:t>
            </a:r>
            <a:r>
              <a:rPr lang="en-US" b="1" dirty="0"/>
              <a:t>keep track</a:t>
            </a:r>
            <a:r>
              <a:rPr lang="en-US" dirty="0"/>
              <a:t> of all the changes that we make in the files of our project. Every time we make changes in files of an existing project, we can push those changes to a repository. Other developers are allowed to pull your changes from the repository and continue to work with the updates that you added to the project files.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Some </a:t>
            </a:r>
            <a:r>
              <a:rPr lang="en-US" b="1" dirty="0"/>
              <a:t>significant benefits</a:t>
            </a:r>
            <a:r>
              <a:rPr lang="en-US" dirty="0"/>
              <a:t> of using </a:t>
            </a:r>
            <a:r>
              <a:rPr lang="en-US" dirty="0" err="1"/>
              <a:t>Git</a:t>
            </a:r>
            <a:r>
              <a:rPr lang="en-US" dirty="0"/>
              <a:t> are as follows:</a:t>
            </a:r>
            <a:endParaRPr lang="tr-TR" dirty="0"/>
          </a:p>
          <a:p>
            <a:r>
              <a:rPr lang="en-US" b="1" dirty="0"/>
              <a:t>Saves Time</a:t>
            </a:r>
            <a:endParaRPr lang="tr-TR" b="1" dirty="0"/>
          </a:p>
          <a:p>
            <a:r>
              <a:rPr lang="en-US" b="1" dirty="0"/>
              <a:t>Offline Working</a:t>
            </a:r>
            <a:endParaRPr lang="tr-TR" b="1" dirty="0"/>
          </a:p>
          <a:p>
            <a:r>
              <a:rPr lang="en-US" b="1" dirty="0"/>
              <a:t>Undo Mistakes</a:t>
            </a:r>
            <a:endParaRPr lang="tr-TR" b="1" dirty="0"/>
          </a:p>
          <a:p>
            <a:r>
              <a:rPr lang="en-US" b="1" dirty="0"/>
              <a:t>Track the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8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GITHUB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GitHub is a </a:t>
            </a:r>
            <a:r>
              <a:rPr lang="en-US" dirty="0" err="1"/>
              <a:t>Git</a:t>
            </a:r>
            <a:r>
              <a:rPr lang="en-US" dirty="0"/>
              <a:t> repository hosting service. GitHub also facilitates with many of its features, such as access control and collaboration. It provides a Web-based graphical interface.</a:t>
            </a:r>
          </a:p>
          <a:p>
            <a:r>
              <a:rPr lang="en-US" dirty="0"/>
              <a:t>GitHub is an American company. It hosts source code of your project in the form of different programming languages and keeps track of the various changes made by programmers.</a:t>
            </a:r>
          </a:p>
          <a:p>
            <a:r>
              <a:rPr lang="en-US" dirty="0"/>
              <a:t>It offers both </a:t>
            </a:r>
            <a:r>
              <a:rPr lang="en-US" b="1" dirty="0"/>
              <a:t>distributed version control and source code management (SCM)</a:t>
            </a:r>
            <a:r>
              <a:rPr lang="en-US" dirty="0"/>
              <a:t> functionality of </a:t>
            </a:r>
            <a:r>
              <a:rPr lang="en-US" dirty="0" err="1"/>
              <a:t>Git</a:t>
            </a:r>
            <a:r>
              <a:rPr lang="en-US" dirty="0"/>
              <a:t>. It also facilitates with some </a:t>
            </a:r>
            <a:r>
              <a:rPr lang="en-US" b="1" dirty="0"/>
              <a:t>collaboration</a:t>
            </a:r>
            <a:r>
              <a:rPr lang="en-US" dirty="0"/>
              <a:t> features such as </a:t>
            </a:r>
            <a:r>
              <a:rPr lang="en-US" b="1" dirty="0"/>
              <a:t>bug tracking</a:t>
            </a:r>
            <a:r>
              <a:rPr lang="en-US" dirty="0"/>
              <a:t>, </a:t>
            </a:r>
            <a:r>
              <a:rPr lang="en-US" b="1" dirty="0"/>
              <a:t>feature requests</a:t>
            </a:r>
            <a:r>
              <a:rPr lang="en-US" dirty="0"/>
              <a:t>, </a:t>
            </a:r>
            <a:r>
              <a:rPr lang="en-US" b="1" dirty="0"/>
              <a:t>task management </a:t>
            </a:r>
            <a:r>
              <a:rPr lang="en-US" dirty="0"/>
              <a:t>for every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35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Algerian" panose="04020705040A02060702" pitchFamily="82" charset="0"/>
              </a:rPr>
              <a:t>Features of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77193"/>
            <a:ext cx="9601194" cy="37157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GitHub is a place where </a:t>
            </a:r>
            <a:r>
              <a:rPr lang="en-US" b="1" dirty="0"/>
              <a:t>programmers and designers work together</a:t>
            </a:r>
            <a:r>
              <a:rPr lang="en-US" dirty="0"/>
              <a:t>. They collaborate, contribute, and fix bugs together. It hosts plenty of </a:t>
            </a:r>
            <a:r>
              <a:rPr lang="en-US" b="1" dirty="0"/>
              <a:t>open source projects </a:t>
            </a:r>
            <a:r>
              <a:rPr lang="en-US" dirty="0"/>
              <a:t>and </a:t>
            </a:r>
            <a:r>
              <a:rPr lang="en-US" b="1" dirty="0"/>
              <a:t>codes</a:t>
            </a:r>
            <a:r>
              <a:rPr lang="en-US" dirty="0"/>
              <a:t> of </a:t>
            </a:r>
            <a:r>
              <a:rPr lang="en-US" b="1" dirty="0"/>
              <a:t>various programming languages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Collaboration</a:t>
            </a:r>
          </a:p>
          <a:p>
            <a:r>
              <a:rPr lang="en-US" dirty="0"/>
              <a:t>Integrated issue and bug tracking</a:t>
            </a:r>
          </a:p>
          <a:p>
            <a:r>
              <a:rPr lang="en-US" dirty="0"/>
              <a:t>Graphical representation of branches</a:t>
            </a:r>
          </a:p>
          <a:p>
            <a:r>
              <a:rPr lang="en-US" dirty="0" err="1"/>
              <a:t>Git</a:t>
            </a:r>
            <a:r>
              <a:rPr lang="en-US" dirty="0"/>
              <a:t> repositories hosting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Team management</a:t>
            </a:r>
          </a:p>
          <a:p>
            <a:r>
              <a:rPr lang="en-US" dirty="0"/>
              <a:t>Code hosting</a:t>
            </a:r>
          </a:p>
          <a:p>
            <a:r>
              <a:rPr lang="en-US" dirty="0"/>
              <a:t>Track and assign tasks</a:t>
            </a:r>
          </a:p>
          <a:p>
            <a:r>
              <a:rPr lang="en-US" dirty="0"/>
              <a:t>Conversations</a:t>
            </a:r>
          </a:p>
          <a:p>
            <a:r>
              <a:rPr lang="en-US" dirty="0"/>
              <a:t>Wiki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1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Spring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Spring is a </a:t>
            </a:r>
            <a:r>
              <a:rPr lang="en-US" i="1" dirty="0"/>
              <a:t>lightweight</a:t>
            </a:r>
            <a:r>
              <a:rPr lang="en-US" dirty="0"/>
              <a:t> framework. It can be thought of as a </a:t>
            </a:r>
            <a:r>
              <a:rPr lang="en-US" i="1" dirty="0"/>
              <a:t>framework of frameworks</a:t>
            </a:r>
            <a:r>
              <a:rPr lang="en-US" dirty="0"/>
              <a:t> because it provides support to various frameworks such as Struts, Hibernate, Tapestry, EJB, JSF, etc. The framework, in broader sense, can be defined as a structure where we find solution of the various technical problems.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IOC ( </a:t>
            </a:r>
            <a:r>
              <a:rPr lang="tr-TR" dirty="0" err="1"/>
              <a:t>Inversion</a:t>
            </a:r>
            <a:r>
              <a:rPr lang="tr-TR" dirty="0"/>
              <a:t> of Control ) - </a:t>
            </a:r>
            <a:r>
              <a:rPr lang="tr-TR" dirty="0" err="1"/>
              <a:t>Specification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DI ( </a:t>
            </a:r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 )  - </a:t>
            </a:r>
            <a:r>
              <a:rPr lang="tr-TR" dirty="0" err="1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9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Algerian" panose="04020705040A02060702" pitchFamily="82" charset="0"/>
              </a:rPr>
              <a:t>Benefits of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68879"/>
            <a:ext cx="9601194" cy="37407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GitHub can be separated as the </a:t>
            </a:r>
            <a:r>
              <a:rPr lang="en-US" dirty="0" err="1"/>
              <a:t>Git</a:t>
            </a:r>
            <a:r>
              <a:rPr lang="en-US" dirty="0"/>
              <a:t> and the Hub. GitHub service includes access controls as well as collaboration features like task management, repository hosting, and team management.</a:t>
            </a:r>
          </a:p>
          <a:p>
            <a:pPr marL="0" indent="0">
              <a:buNone/>
            </a:pPr>
            <a:r>
              <a:rPr lang="en-US" dirty="0"/>
              <a:t>The key benefits of GitHub are as follows</a:t>
            </a:r>
            <a:r>
              <a:rPr lang="tr-TR" dirty="0"/>
              <a:t>:</a:t>
            </a:r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easy to contribute to open source projects </a:t>
            </a:r>
            <a:r>
              <a:rPr lang="en-US" dirty="0"/>
              <a:t>via GitHub.</a:t>
            </a:r>
          </a:p>
          <a:p>
            <a:r>
              <a:rPr lang="en-US" dirty="0"/>
              <a:t>It helps to create an </a:t>
            </a:r>
            <a:r>
              <a:rPr lang="en-US" b="1" dirty="0"/>
              <a:t>excellent document</a:t>
            </a:r>
            <a:r>
              <a:rPr lang="en-US" dirty="0"/>
              <a:t>.</a:t>
            </a:r>
          </a:p>
          <a:p>
            <a:r>
              <a:rPr lang="en-US" dirty="0"/>
              <a:t>You can </a:t>
            </a:r>
            <a:r>
              <a:rPr lang="en-US" b="1" dirty="0"/>
              <a:t>attract recruiter by showing off your work</a:t>
            </a:r>
            <a:r>
              <a:rPr lang="en-US" dirty="0"/>
              <a:t>. If you have a profile on GitHub, you will have a higher chance of being recruited.</a:t>
            </a:r>
          </a:p>
          <a:p>
            <a:r>
              <a:rPr lang="en-US" dirty="0"/>
              <a:t>It allows your work to get out there </a:t>
            </a:r>
            <a:r>
              <a:rPr lang="en-US" b="1" dirty="0"/>
              <a:t>in front of the public</a:t>
            </a:r>
            <a:r>
              <a:rPr lang="en-US" dirty="0"/>
              <a:t>.</a:t>
            </a:r>
          </a:p>
          <a:p>
            <a:r>
              <a:rPr lang="en-US" dirty="0"/>
              <a:t>You can </a:t>
            </a:r>
            <a:r>
              <a:rPr lang="en-US" b="1" dirty="0"/>
              <a:t>track changes </a:t>
            </a:r>
            <a:r>
              <a:rPr lang="en-US" dirty="0"/>
              <a:t>in your code across versions.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9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GIT COMMANDS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https://rogerdudler.github.io/git-guide/</a:t>
            </a:r>
          </a:p>
        </p:txBody>
      </p:sp>
    </p:spTree>
    <p:extLst>
      <p:ext uri="{BB962C8B-B14F-4D97-AF65-F5344CB8AC3E}">
        <p14:creationId xmlns:p14="http://schemas.microsoft.com/office/powerpoint/2010/main" val="1981476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197A-2457-D9AC-3539-C2CE5100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Reactive Programming</a:t>
            </a:r>
            <a:br>
              <a:rPr lang="en-TR" dirty="0"/>
            </a:br>
            <a:r>
              <a:rPr lang="en-US" sz="2800" dirty="0"/>
              <a:t>What is Reactive Programming?</a:t>
            </a:r>
            <a:endParaRPr lang="en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DC60-9313-C0F4-A883-E7652558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programming paradigm focused on </a:t>
            </a:r>
            <a:r>
              <a:rPr lang="en-US" b="1" dirty="0"/>
              <a:t>asynchronous data streams</a:t>
            </a:r>
            <a:r>
              <a:rPr lang="en-US" dirty="0"/>
              <a:t> and the </a:t>
            </a:r>
            <a:r>
              <a:rPr lang="en-US" b="1" dirty="0"/>
              <a:t>propagation of change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the </a:t>
            </a:r>
            <a:r>
              <a:rPr lang="en-US" b="1" dirty="0"/>
              <a:t>observer pattern</a:t>
            </a:r>
            <a:r>
              <a:rPr lang="en-US" dirty="0"/>
              <a:t>: when data changes, all dependent components automatically update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of a spreadsheet: change one cell, and formulas using that cell recalculate automatically</a:t>
            </a:r>
          </a:p>
          <a:p>
            <a:r>
              <a:rPr lang="en-US" b="1" dirty="0"/>
              <a:t>Key principle:</a:t>
            </a:r>
            <a:r>
              <a:rPr lang="en-US" dirty="0"/>
              <a:t> Instead of pulling data, we react to data as it arrives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1039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0CE8-B22E-CB52-46A4-D642C322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Core Concepts of Reactive Programming</a:t>
            </a:r>
            <a:endParaRPr lang="en-T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46F8-7621-BFB1-749C-08EF2C3B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Observable Streams:</a:t>
            </a:r>
            <a:r>
              <a:rPr lang="en-US" dirty="0"/>
              <a:t> Sources of data that emit values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user events, API responses, property changes, etc.</a:t>
            </a:r>
          </a:p>
          <a:p>
            <a:pPr>
              <a:buNone/>
            </a:pPr>
            <a:r>
              <a:rPr lang="en-US" b="1" dirty="0"/>
              <a:t>Operators:</a:t>
            </a:r>
            <a:r>
              <a:rPr lang="en-US" dirty="0"/>
              <a:t> Functions that transform, filter, or combine streams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map, filter, merge, combine, debounce</a:t>
            </a:r>
          </a:p>
          <a:p>
            <a:r>
              <a:rPr lang="en-US" b="1" dirty="0"/>
              <a:t>Subscribers/Observers:</a:t>
            </a:r>
            <a:r>
              <a:rPr lang="en-US" dirty="0"/>
              <a:t> Components that "listen" to streams and react when new data arrives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643909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AA51-ABCF-1629-0CDD-832976F9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Benefits and Use Cases</a:t>
            </a:r>
            <a:endParaRPr lang="en-T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6C9C-0A22-1931-E215-88B7DCF9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Benefits: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Naturally handles async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Simplifies complex event-handling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Makes data flow explicit and manageable</a:t>
            </a:r>
          </a:p>
          <a:p>
            <a:pPr>
              <a:buNone/>
            </a:pPr>
            <a:r>
              <a:rPr lang="en-US" b="1" dirty="0"/>
              <a:t>Ideal for: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UI development (responding to user events)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applications (chat, monitoring)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Processing event-based data streams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8622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9FBD-5D77-5D50-9A8C-5B1BE710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3900" b="1" dirty="0"/>
              <a:t>Spring WebFlux</a:t>
            </a:r>
            <a:br>
              <a:rPr lang="en-TR" dirty="0"/>
            </a:br>
            <a:r>
              <a:rPr lang="en-US" sz="3300" dirty="0"/>
              <a:t>Reactive Programming with Spring</a:t>
            </a:r>
            <a:endParaRPr lang="en-TR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1428-51F6-4BF8-BCBE-B6A26370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Spring </a:t>
            </a:r>
            <a:r>
              <a:rPr lang="en-US" b="1" dirty="0" err="1"/>
              <a:t>WebFlux</a:t>
            </a:r>
            <a:r>
              <a:rPr lang="en-US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Reactive web framework</a:t>
            </a:r>
            <a:r>
              <a:rPr lang="en-US" dirty="0"/>
              <a:t> introduced in Spring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Alternative to the traditional Spring MVC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on </a:t>
            </a:r>
            <a:r>
              <a:rPr lang="en-US" b="1" dirty="0"/>
              <a:t>Project Reactor</a:t>
            </a:r>
            <a:r>
              <a:rPr lang="en-US" dirty="0"/>
              <a:t> (implements Reactive Streams specification)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Non-blocking, asynchronous programming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to handle </a:t>
            </a:r>
            <a:r>
              <a:rPr lang="en-US" b="1" dirty="0"/>
              <a:t>concurrent requests</a:t>
            </a:r>
            <a:r>
              <a:rPr lang="en-US" dirty="0"/>
              <a:t> with fewer resources</a:t>
            </a:r>
          </a:p>
        </p:txBody>
      </p:sp>
    </p:spTree>
    <p:extLst>
      <p:ext uri="{BB962C8B-B14F-4D97-AF65-F5344CB8AC3E}">
        <p14:creationId xmlns:p14="http://schemas.microsoft.com/office/powerpoint/2010/main" val="141088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69B6-8718-FF3A-2132-7327B26E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Core Components of </a:t>
            </a:r>
            <a:r>
              <a:rPr lang="en-US" sz="3000" b="1" dirty="0" err="1"/>
              <a:t>WebFlux</a:t>
            </a:r>
            <a:endParaRPr lang="en-T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9F9D-D4A7-DBF6-32E1-AC243F66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122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Reactor Types: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Mono&lt;T&gt;</a:t>
            </a:r>
            <a:r>
              <a:rPr lang="en-US" dirty="0"/>
              <a:t>: Emits 0 or 1 item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Flux&lt;T&gt;</a:t>
            </a:r>
            <a:r>
              <a:rPr lang="en-US" dirty="0"/>
              <a:t>: Emits 0 to N items</a:t>
            </a:r>
          </a:p>
          <a:p>
            <a:pPr>
              <a:buNone/>
            </a:pPr>
            <a:r>
              <a:rPr lang="en-US" b="1" dirty="0" err="1"/>
              <a:t>RouterFunction</a:t>
            </a:r>
            <a:r>
              <a:rPr lang="en-US" b="1" dirty="0"/>
              <a:t> &amp; </a:t>
            </a:r>
            <a:r>
              <a:rPr lang="en-US" b="1" dirty="0" err="1"/>
              <a:t>HandlerFunction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alternative to @Controller annotations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Declarative routing for HTTP requests</a:t>
            </a:r>
          </a:p>
          <a:p>
            <a:pPr>
              <a:buNone/>
            </a:pPr>
            <a:r>
              <a:rPr lang="en-US" b="1" dirty="0" err="1"/>
              <a:t>WebClient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Non-blocking, reactive HTTP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Replaces </a:t>
            </a:r>
            <a:r>
              <a:rPr lang="en-US" dirty="0" err="1"/>
              <a:t>RestTemplate</a:t>
            </a:r>
            <a:r>
              <a:rPr lang="en-US" dirty="0"/>
              <a:t> for reactive applications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1659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3878-77DE-9024-9F3D-9FACC99B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Benefits &amp; When to Use </a:t>
            </a:r>
            <a:r>
              <a:rPr lang="en-US" sz="3000" b="1" dirty="0" err="1"/>
              <a:t>WebFlux</a:t>
            </a:r>
            <a:endParaRPr lang="en-T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E007-F7F9-111D-3C3D-543B81D3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6544"/>
            <a:ext cx="5155641" cy="374338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Benefits: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Better resource utilization with fewer threads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Improved scalability with high concurrency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Enhanced throughput for I/O-bound applications</a:t>
            </a:r>
          </a:p>
          <a:p>
            <a:pPr>
              <a:buNone/>
            </a:pPr>
            <a:r>
              <a:rPr lang="en-US" sz="1800" b="1" dirty="0"/>
              <a:t>Best for: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Microservices with high throughput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Applications with many concurrent 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Streaming data and real-time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Services that call other services (reactive chain)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1F5D6-446B-4D6A-CB4A-6FE01159475A}"/>
              </a:ext>
            </a:extLst>
          </p:cNvPr>
          <p:cNvSpPr txBox="1"/>
          <p:nvPr/>
        </p:nvSpPr>
        <p:spPr>
          <a:xfrm>
            <a:off x="7295103" y="3195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639974-7EB1-F59E-F760-74A42F8431A6}"/>
              </a:ext>
            </a:extLst>
          </p:cNvPr>
          <p:cNvSpPr txBox="1">
            <a:spLocks/>
          </p:cNvSpPr>
          <p:nvPr/>
        </p:nvSpPr>
        <p:spPr>
          <a:xfrm>
            <a:off x="6775937" y="2729346"/>
            <a:ext cx="4120661" cy="1842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/>
              <a:t>Not ideal for: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CRUD applications with simple database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When your team is unfamiliar with 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4208443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Technical </a:t>
            </a:r>
            <a:r>
              <a:rPr lang="tr-TR" sz="3500" dirty="0" err="1">
                <a:latin typeface="Algerian" panose="04020705040A02060702" pitchFamily="82" charset="0"/>
              </a:rPr>
              <a:t>Practise</a:t>
            </a:r>
            <a:r>
              <a:rPr lang="tr-TR" sz="3500" dirty="0">
                <a:latin typeface="Algerian" panose="04020705040A02060702" pitchFamily="82" charset="0"/>
              </a:rPr>
              <a:t> Time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>
                <a:latin typeface="Comic Sans MS" panose="030F0702030302020204" pitchFamily="66" charset="0"/>
              </a:rPr>
              <a:t>LET’S GET OUR HANDS DIRTY</a:t>
            </a:r>
          </a:p>
          <a:p>
            <a:pPr marL="0" indent="0" algn="ctr">
              <a:buNone/>
            </a:pPr>
            <a:r>
              <a:rPr lang="tr-TR" dirty="0">
                <a:latin typeface="Comic Sans MS" panose="030F0702030302020204" pitchFamily="66" charset="0"/>
              </a:rPr>
              <a:t>------------- ------------- -------------</a:t>
            </a:r>
          </a:p>
          <a:p>
            <a:pPr marL="0" indent="0" algn="ctr">
              <a:buNone/>
            </a:pPr>
            <a:r>
              <a:rPr lang="tr-TR" dirty="0" err="1">
                <a:latin typeface="Comic Sans MS" panose="030F0702030302020204" pitchFamily="66" charset="0"/>
              </a:rPr>
              <a:t>Sample</a:t>
            </a:r>
            <a:r>
              <a:rPr lang="tr-TR" dirty="0">
                <a:latin typeface="Comic Sans MS" panose="030F0702030302020204" pitchFamily="66" charset="0"/>
              </a:rPr>
              <a:t> Project </a:t>
            </a:r>
            <a:r>
              <a:rPr lang="tr-TR" dirty="0" err="1">
                <a:latin typeface="Comic Sans MS" panose="030F0702030302020204" pitchFamily="66" charset="0"/>
              </a:rPr>
              <a:t>initialization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tr-TR" dirty="0" err="1">
                <a:latin typeface="Comic Sans MS" panose="030F0702030302020204" pitchFamily="66" charset="0"/>
              </a:rPr>
              <a:t>with</a:t>
            </a:r>
            <a:r>
              <a:rPr lang="tr-TR" dirty="0">
                <a:latin typeface="Comic Sans MS" panose="030F0702030302020204" pitchFamily="66" charset="0"/>
              </a:rPr>
              <a:t> Spring </a:t>
            </a:r>
            <a:r>
              <a:rPr lang="tr-TR" dirty="0" err="1">
                <a:latin typeface="Comic Sans MS" panose="030F0702030302020204" pitchFamily="66" charset="0"/>
              </a:rPr>
              <a:t>Initializr</a:t>
            </a:r>
            <a:endParaRPr lang="tr-TR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tr-TR" dirty="0">
                <a:latin typeface="Comic Sans MS" panose="030F0702030302020204" pitchFamily="66" charset="0"/>
              </a:rPr>
              <a:t>Spring </a:t>
            </a:r>
            <a:r>
              <a:rPr lang="tr-TR" dirty="0" err="1">
                <a:latin typeface="Comic Sans MS" panose="030F0702030302020204" pitchFamily="66" charset="0"/>
              </a:rPr>
              <a:t>Boot</a:t>
            </a:r>
            <a:r>
              <a:rPr lang="tr-TR" dirty="0">
                <a:latin typeface="Comic Sans MS" panose="030F0702030302020204" pitchFamily="66" charset="0"/>
              </a:rPr>
              <a:t> Project </a:t>
            </a:r>
            <a:r>
              <a:rPr lang="tr-TR" dirty="0" err="1">
                <a:latin typeface="Comic Sans MS" panose="030F0702030302020204" pitchFamily="66" charset="0"/>
              </a:rPr>
              <a:t>Init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tr-TR" dirty="0">
                <a:latin typeface="Comic Sans MS" panose="030F0702030302020204" pitchFamily="66" charset="0"/>
              </a:rPr>
              <a:t>GIT </a:t>
            </a:r>
            <a:r>
              <a:rPr lang="tr-TR" dirty="0" err="1">
                <a:latin typeface="Comic Sans MS" panose="030F0702030302020204" pitchFamily="66" charset="0"/>
              </a:rPr>
              <a:t>Usage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8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89461" y="681644"/>
            <a:ext cx="10415847" cy="54448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500" b="1" dirty="0"/>
              <a:t>HW#2</a:t>
            </a:r>
          </a:p>
          <a:p>
            <a:pPr marL="0" indent="0">
              <a:buNone/>
            </a:pPr>
            <a:r>
              <a:rPr lang="tr-TR" sz="1600" b="1" dirty="0"/>
              <a:t>1</a:t>
            </a:r>
            <a:r>
              <a:rPr lang="tr-TR" sz="1600" dirty="0"/>
              <a:t> – IOC </a:t>
            </a:r>
            <a:r>
              <a:rPr lang="tr-TR" sz="1600" dirty="0" err="1"/>
              <a:t>and</a:t>
            </a:r>
            <a:r>
              <a:rPr lang="tr-TR" sz="1600" dirty="0"/>
              <a:t> DI </a:t>
            </a:r>
            <a:r>
              <a:rPr lang="tr-TR" sz="1600" dirty="0" err="1"/>
              <a:t>means</a:t>
            </a:r>
            <a:r>
              <a:rPr lang="tr-TR" sz="1600" dirty="0"/>
              <a:t> ?</a:t>
            </a:r>
          </a:p>
          <a:p>
            <a:pPr marL="0" indent="0">
              <a:buNone/>
            </a:pPr>
            <a:r>
              <a:rPr lang="tr-TR" sz="1600" b="1" dirty="0"/>
              <a:t>2</a:t>
            </a:r>
            <a:r>
              <a:rPr lang="tr-TR" sz="1600" dirty="0"/>
              <a:t> – Spring </a:t>
            </a:r>
            <a:r>
              <a:rPr lang="tr-TR" sz="1600" dirty="0" err="1"/>
              <a:t>Bean</a:t>
            </a:r>
            <a:r>
              <a:rPr lang="tr-TR" sz="1600" dirty="0"/>
              <a:t> </a:t>
            </a:r>
            <a:r>
              <a:rPr lang="tr-TR" sz="1600" dirty="0" err="1"/>
              <a:t>Scopes</a:t>
            </a:r>
            <a:r>
              <a:rPr lang="tr-TR" sz="1600" dirty="0"/>
              <a:t> ?</a:t>
            </a:r>
          </a:p>
          <a:p>
            <a:pPr marL="0" indent="0">
              <a:buNone/>
            </a:pPr>
            <a:r>
              <a:rPr lang="tr-TR" sz="1600" b="1" dirty="0"/>
              <a:t>3</a:t>
            </a:r>
            <a:r>
              <a:rPr lang="tr-TR" sz="1600" dirty="0"/>
              <a:t> – </a:t>
            </a:r>
            <a:r>
              <a:rPr lang="tr-TR" sz="1600" dirty="0" err="1"/>
              <a:t>What</a:t>
            </a:r>
            <a:r>
              <a:rPr lang="tr-TR" sz="1600" dirty="0"/>
              <a:t> </a:t>
            </a:r>
            <a:r>
              <a:rPr lang="tr-TR" sz="1600" dirty="0" err="1"/>
              <a:t>does</a:t>
            </a:r>
            <a:r>
              <a:rPr lang="tr-TR" sz="1600" dirty="0"/>
              <a:t> @</a:t>
            </a:r>
            <a:r>
              <a:rPr lang="tr-TR" sz="1600" dirty="0" err="1"/>
              <a:t>SpringBootApplication</a:t>
            </a:r>
            <a:r>
              <a:rPr lang="tr-TR" sz="1600" dirty="0"/>
              <a:t> do ?</a:t>
            </a:r>
          </a:p>
          <a:p>
            <a:pPr marL="0" indent="0">
              <a:buNone/>
            </a:pPr>
            <a:r>
              <a:rPr lang="tr-TR" sz="1600" b="1" dirty="0"/>
              <a:t>4</a:t>
            </a:r>
            <a:r>
              <a:rPr lang="tr-TR" sz="1600" dirty="0"/>
              <a:t> – </a:t>
            </a:r>
            <a:r>
              <a:rPr lang="tr-TR" sz="1600" dirty="0" err="1"/>
              <a:t>What</a:t>
            </a:r>
            <a:r>
              <a:rPr lang="tr-TR" sz="1600" dirty="0"/>
              <a:t> is Spring AOP ? </a:t>
            </a:r>
            <a:r>
              <a:rPr lang="tr-TR" sz="1600" dirty="0" err="1"/>
              <a:t>Where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How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use</a:t>
            </a:r>
            <a:r>
              <a:rPr lang="tr-TR" sz="1600" dirty="0"/>
              <a:t> it ?</a:t>
            </a:r>
          </a:p>
          <a:p>
            <a:pPr marL="0" indent="0">
              <a:buNone/>
            </a:pPr>
            <a:r>
              <a:rPr lang="tr-TR" sz="1600" b="1" dirty="0"/>
              <a:t>5</a:t>
            </a:r>
            <a:r>
              <a:rPr lang="tr-TR" sz="1600" dirty="0"/>
              <a:t> – </a:t>
            </a:r>
            <a:r>
              <a:rPr lang="tr-TR" sz="1600" dirty="0" err="1"/>
              <a:t>What</a:t>
            </a:r>
            <a:r>
              <a:rPr lang="tr-TR" sz="1600" dirty="0"/>
              <a:t> is </a:t>
            </a:r>
            <a:r>
              <a:rPr lang="tr-TR" sz="1600" dirty="0" err="1"/>
              <a:t>Singleton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where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use</a:t>
            </a:r>
            <a:r>
              <a:rPr lang="tr-TR" sz="1600" dirty="0"/>
              <a:t> it ?</a:t>
            </a:r>
          </a:p>
          <a:p>
            <a:pPr marL="0" indent="0">
              <a:buNone/>
            </a:pPr>
            <a:r>
              <a:rPr lang="tr-TR" sz="1600" b="1" dirty="0"/>
              <a:t>6</a:t>
            </a:r>
            <a:r>
              <a:rPr lang="tr-TR" sz="1600" dirty="0"/>
              <a:t> – </a:t>
            </a:r>
            <a:r>
              <a:rPr lang="tr-TR" sz="1600" dirty="0" err="1"/>
              <a:t>What</a:t>
            </a:r>
            <a:r>
              <a:rPr lang="tr-TR" sz="1600" dirty="0"/>
              <a:t> is Spring </a:t>
            </a:r>
            <a:r>
              <a:rPr lang="tr-TR" sz="1600" dirty="0" err="1"/>
              <a:t>Boot</a:t>
            </a:r>
            <a:r>
              <a:rPr lang="tr-TR" sz="1600" dirty="0"/>
              <a:t> </a:t>
            </a:r>
            <a:r>
              <a:rPr lang="tr-TR" sz="1600" dirty="0" err="1"/>
              <a:t>Actuator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Where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use</a:t>
            </a:r>
            <a:r>
              <a:rPr lang="tr-TR" sz="1600" dirty="0"/>
              <a:t> it ?</a:t>
            </a:r>
          </a:p>
          <a:p>
            <a:pPr marL="0" indent="0">
              <a:buNone/>
            </a:pPr>
            <a:r>
              <a:rPr lang="tr-TR" sz="1600" b="1" dirty="0"/>
              <a:t>7</a:t>
            </a:r>
            <a:r>
              <a:rPr lang="tr-TR" sz="1600" dirty="0"/>
              <a:t> - </a:t>
            </a:r>
            <a:r>
              <a:rPr lang="en-US" sz="1600" dirty="0"/>
              <a:t>What is the primary difference between Spring and Spring Boot</a:t>
            </a:r>
            <a:r>
              <a:rPr lang="tr-TR" sz="1600" dirty="0"/>
              <a:t> </a:t>
            </a:r>
            <a:r>
              <a:rPr lang="en-US" sz="1600" dirty="0"/>
              <a:t>?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8</a:t>
            </a:r>
            <a:r>
              <a:rPr lang="tr-TR" sz="1600" dirty="0"/>
              <a:t> – </a:t>
            </a:r>
            <a:r>
              <a:rPr lang="tr-TR" sz="1600" dirty="0" err="1"/>
              <a:t>Why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use</a:t>
            </a:r>
            <a:r>
              <a:rPr lang="tr-TR" sz="1600" dirty="0"/>
              <a:t> VCS ?</a:t>
            </a:r>
          </a:p>
          <a:p>
            <a:pPr marL="0" indent="0">
              <a:buNone/>
            </a:pPr>
            <a:r>
              <a:rPr lang="tr-TR" sz="1600" b="1" dirty="0"/>
              <a:t>9</a:t>
            </a:r>
            <a:r>
              <a:rPr lang="tr-TR" sz="1600" dirty="0"/>
              <a:t> – </a:t>
            </a:r>
            <a:r>
              <a:rPr lang="tr-TR" sz="1600" dirty="0" err="1"/>
              <a:t>What</a:t>
            </a:r>
            <a:r>
              <a:rPr lang="tr-TR" sz="1600" dirty="0"/>
              <a:t> </a:t>
            </a:r>
            <a:r>
              <a:rPr lang="tr-TR" sz="1600" dirty="0" err="1"/>
              <a:t>are</a:t>
            </a:r>
            <a:r>
              <a:rPr lang="tr-TR" sz="1600" dirty="0"/>
              <a:t> SOLID </a:t>
            </a:r>
            <a:r>
              <a:rPr lang="tr-TR" sz="1600" dirty="0" err="1"/>
              <a:t>Principles</a:t>
            </a:r>
            <a:r>
              <a:rPr lang="tr-TR" sz="1600" dirty="0"/>
              <a:t> ? </a:t>
            </a:r>
            <a:r>
              <a:rPr lang="tr-TR" sz="1600" dirty="0" err="1"/>
              <a:t>Give</a:t>
            </a:r>
            <a:r>
              <a:rPr lang="tr-TR" sz="1600" dirty="0"/>
              <a:t> </a:t>
            </a:r>
            <a:r>
              <a:rPr lang="tr-TR" sz="1600" dirty="0" err="1"/>
              <a:t>sample</a:t>
            </a:r>
            <a:r>
              <a:rPr lang="tr-TR" sz="1600" dirty="0"/>
              <a:t> </a:t>
            </a:r>
            <a:r>
              <a:rPr lang="tr-TR" sz="1600" dirty="0" err="1"/>
              <a:t>usages</a:t>
            </a:r>
            <a:r>
              <a:rPr lang="tr-TR" sz="1600" dirty="0"/>
              <a:t> in Java ?</a:t>
            </a:r>
          </a:p>
          <a:p>
            <a:pPr marL="0" indent="0">
              <a:buNone/>
            </a:pPr>
            <a:r>
              <a:rPr lang="tr-TR" sz="1600" b="1" dirty="0"/>
              <a:t>10</a:t>
            </a:r>
            <a:r>
              <a:rPr lang="tr-TR" sz="1600" dirty="0"/>
              <a:t> - </a:t>
            </a:r>
            <a:r>
              <a:rPr lang="en-US" sz="1600" dirty="0"/>
              <a:t>What is RAD model</a:t>
            </a:r>
            <a:r>
              <a:rPr lang="tr-TR" sz="1600" dirty="0"/>
              <a:t> </a:t>
            </a:r>
            <a:r>
              <a:rPr lang="en-US" sz="1600" dirty="0"/>
              <a:t>?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11</a:t>
            </a:r>
            <a:r>
              <a:rPr lang="tr-TR" sz="1600" dirty="0"/>
              <a:t> - </a:t>
            </a:r>
            <a:r>
              <a:rPr lang="en-US" sz="1600" dirty="0"/>
              <a:t>What is Spring Boot starter</a:t>
            </a:r>
            <a:r>
              <a:rPr lang="tr-TR" sz="1600" dirty="0"/>
              <a:t> </a:t>
            </a:r>
            <a:r>
              <a:rPr lang="en-US" sz="1600" dirty="0"/>
              <a:t>? How is it useful</a:t>
            </a:r>
            <a:r>
              <a:rPr lang="tr-TR" sz="1600" dirty="0"/>
              <a:t> </a:t>
            </a:r>
            <a:r>
              <a:rPr lang="en-US" sz="1600" dirty="0"/>
              <a:t>?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12</a:t>
            </a:r>
            <a:r>
              <a:rPr lang="tr-TR" sz="1600" dirty="0"/>
              <a:t> – </a:t>
            </a:r>
            <a:r>
              <a:rPr lang="tr-TR" sz="1600" dirty="0" err="1"/>
              <a:t>What</a:t>
            </a:r>
            <a:r>
              <a:rPr lang="tr-TR" sz="1600" dirty="0"/>
              <a:t> is </a:t>
            </a:r>
            <a:r>
              <a:rPr lang="tr-TR" sz="1600" dirty="0" err="1"/>
              <a:t>Caching</a:t>
            </a:r>
            <a:r>
              <a:rPr lang="tr-TR" sz="1600" dirty="0"/>
              <a:t> ? How can </a:t>
            </a:r>
            <a:r>
              <a:rPr lang="tr-TR" sz="1600" dirty="0" err="1"/>
              <a:t>we</a:t>
            </a:r>
            <a:r>
              <a:rPr lang="tr-TR" sz="1600" dirty="0"/>
              <a:t> </a:t>
            </a:r>
            <a:r>
              <a:rPr lang="tr-TR" sz="1600" dirty="0" err="1"/>
              <a:t>achive</a:t>
            </a:r>
            <a:r>
              <a:rPr lang="tr-TR" sz="1600" dirty="0"/>
              <a:t> </a:t>
            </a:r>
            <a:r>
              <a:rPr lang="tr-TR" sz="1600" dirty="0" err="1"/>
              <a:t>caching</a:t>
            </a:r>
            <a:r>
              <a:rPr lang="tr-TR" sz="1600" dirty="0"/>
              <a:t> in Spring </a:t>
            </a:r>
            <a:r>
              <a:rPr lang="tr-TR" sz="1600" dirty="0" err="1"/>
              <a:t>Boot</a:t>
            </a:r>
            <a:r>
              <a:rPr lang="tr-TR" sz="1600" dirty="0"/>
              <a:t> ?</a:t>
            </a:r>
          </a:p>
          <a:p>
            <a:pPr marL="0" indent="0">
              <a:buNone/>
            </a:pPr>
            <a:r>
              <a:rPr lang="tr-TR" sz="1600" b="1" dirty="0"/>
              <a:t>13</a:t>
            </a:r>
            <a:r>
              <a:rPr lang="tr-TR" sz="1600" dirty="0"/>
              <a:t> – </a:t>
            </a:r>
            <a:r>
              <a:rPr lang="tr-TR" sz="1600" dirty="0" err="1"/>
              <a:t>What</a:t>
            </a:r>
            <a:r>
              <a:rPr lang="tr-TR" sz="1600" dirty="0"/>
              <a:t> &amp; How &amp; </a:t>
            </a:r>
            <a:r>
              <a:rPr lang="tr-TR" sz="1600" dirty="0" err="1"/>
              <a:t>Where</a:t>
            </a:r>
            <a:r>
              <a:rPr lang="tr-TR" sz="1600" dirty="0"/>
              <a:t> &amp; </a:t>
            </a:r>
            <a:r>
              <a:rPr lang="tr-TR" sz="1600" dirty="0" err="1"/>
              <a:t>Why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logging</a:t>
            </a:r>
            <a:r>
              <a:rPr lang="tr-TR" sz="1600"/>
              <a:t> </a:t>
            </a:r>
            <a:r>
              <a:rPr lang="tr-TR" sz="1600" dirty="0"/>
              <a:t>?</a:t>
            </a:r>
          </a:p>
          <a:p>
            <a:pPr marL="0" indent="0">
              <a:buNone/>
            </a:pPr>
            <a:r>
              <a:rPr lang="tr-TR" sz="1600" b="1" dirty="0"/>
              <a:t>14</a:t>
            </a:r>
            <a:r>
              <a:rPr lang="tr-TR" sz="1600" dirty="0"/>
              <a:t> - </a:t>
            </a:r>
            <a:r>
              <a:rPr lang="en-US" sz="1600" dirty="0"/>
              <a:t>What is Swagger? Have you implemented it using Spring Boot?</a:t>
            </a:r>
          </a:p>
        </p:txBody>
      </p:sp>
    </p:spTree>
    <p:extLst>
      <p:ext uri="{BB962C8B-B14F-4D97-AF65-F5344CB8AC3E}">
        <p14:creationId xmlns:p14="http://schemas.microsoft.com/office/powerpoint/2010/main" val="146153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SPRING MODULES</a:t>
            </a:r>
            <a:endParaRPr lang="en-US" sz="35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224" y="2468880"/>
            <a:ext cx="3861127" cy="37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9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Spring </a:t>
            </a:r>
            <a:r>
              <a:rPr lang="tr-TR" sz="3500" dirty="0" err="1">
                <a:latin typeface="Algerian" panose="04020705040A02060702" pitchFamily="82" charset="0"/>
              </a:rPr>
              <a:t>AdvantageS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60319"/>
            <a:ext cx="9743901" cy="3574474"/>
          </a:xfrm>
        </p:spPr>
        <p:txBody>
          <a:bodyPr>
            <a:normAutofit fontScale="47500" lnSpcReduction="20000"/>
          </a:bodyPr>
          <a:lstStyle/>
          <a:p>
            <a:r>
              <a:rPr lang="en-US" sz="2500" b="1" dirty="0"/>
              <a:t>1)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Predefined Templates</a:t>
            </a:r>
          </a:p>
          <a:p>
            <a:pPr marL="0" indent="0">
              <a:buNone/>
            </a:pPr>
            <a:r>
              <a:rPr lang="tr-TR" sz="2500" dirty="0"/>
              <a:t>	    </a:t>
            </a:r>
            <a:r>
              <a:rPr lang="en-US" sz="2500" dirty="0"/>
              <a:t>Spring framework provides templates for JDBC, Hibernate, JPA etc. technologies. So there is no need to write too much code. It hides the basic steps of these </a:t>
            </a:r>
            <a:r>
              <a:rPr lang="tr-TR" sz="2500" dirty="0"/>
              <a:t>	</a:t>
            </a:r>
            <a:r>
              <a:rPr lang="en-US" sz="2500" dirty="0"/>
              <a:t>technologies.</a:t>
            </a:r>
          </a:p>
          <a:p>
            <a:pPr marL="0" indent="0">
              <a:buNone/>
            </a:pPr>
            <a:r>
              <a:rPr lang="tr-TR" sz="2500" dirty="0"/>
              <a:t>	    </a:t>
            </a:r>
            <a:r>
              <a:rPr lang="en-US" sz="2500" dirty="0"/>
              <a:t>Let's take the example of </a:t>
            </a:r>
            <a:r>
              <a:rPr lang="en-US" sz="2500" dirty="0" err="1"/>
              <a:t>JdbcTemplate</a:t>
            </a:r>
            <a:r>
              <a:rPr lang="en-US" sz="2500" dirty="0"/>
              <a:t>, you don't need to write the code for exception handling, creating connection, creating statement, committing transaction, </a:t>
            </a:r>
            <a:r>
              <a:rPr lang="tr-TR" sz="2500" dirty="0"/>
              <a:t>	</a:t>
            </a:r>
            <a:r>
              <a:rPr lang="en-US" sz="2500" dirty="0"/>
              <a:t>closing connection etc. You need to write the code of executing query only. Thus, it save a lot of JDBC code.</a:t>
            </a:r>
          </a:p>
          <a:p>
            <a:r>
              <a:rPr lang="en-US" sz="2500" b="1" dirty="0"/>
              <a:t>2)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Loose Coupling</a:t>
            </a:r>
          </a:p>
          <a:p>
            <a:pPr marL="0" indent="0">
              <a:buNone/>
            </a:pPr>
            <a:r>
              <a:rPr lang="tr-TR" sz="2500" dirty="0"/>
              <a:t>	</a:t>
            </a:r>
            <a:r>
              <a:rPr lang="en-US" sz="2500" dirty="0"/>
              <a:t>The Spring applications are loosely coupled because of dependency injection.</a:t>
            </a:r>
          </a:p>
          <a:p>
            <a:r>
              <a:rPr lang="en-US" sz="2500" b="1" dirty="0"/>
              <a:t>3)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Easy to test</a:t>
            </a:r>
          </a:p>
          <a:p>
            <a:pPr marL="0" indent="0">
              <a:buNone/>
            </a:pPr>
            <a:r>
              <a:rPr lang="tr-TR" sz="2500" dirty="0"/>
              <a:t>	    </a:t>
            </a:r>
            <a:r>
              <a:rPr lang="en-US" sz="2500" dirty="0"/>
              <a:t>The Dependency Injection makes easier to test the application. The EJB or Struts application require server to run the application but Spring framework doesn't </a:t>
            </a:r>
            <a:r>
              <a:rPr lang="tr-TR" sz="2500" dirty="0"/>
              <a:t>	</a:t>
            </a:r>
            <a:r>
              <a:rPr lang="en-US" sz="2500" dirty="0"/>
              <a:t>require server.</a:t>
            </a:r>
          </a:p>
          <a:p>
            <a:r>
              <a:rPr lang="en-US" sz="2500" b="1" dirty="0"/>
              <a:t>4)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Lightweight</a:t>
            </a:r>
          </a:p>
          <a:p>
            <a:pPr marL="0" indent="0">
              <a:buNone/>
            </a:pPr>
            <a:r>
              <a:rPr lang="tr-TR" sz="2500" dirty="0"/>
              <a:t>	    </a:t>
            </a:r>
            <a:r>
              <a:rPr lang="en-US" sz="2500" dirty="0"/>
              <a:t>Spring framework is lightweight because of its POJO implementation. The Spring Framework doesn't force the programmer to inherit any class or implement any </a:t>
            </a:r>
            <a:r>
              <a:rPr lang="tr-TR" sz="2500" dirty="0"/>
              <a:t>	</a:t>
            </a:r>
            <a:r>
              <a:rPr lang="en-US" sz="2500" dirty="0"/>
              <a:t>interface. That is why it is said non-invasive.</a:t>
            </a:r>
          </a:p>
          <a:p>
            <a:r>
              <a:rPr lang="en-US" sz="2500" b="1" dirty="0"/>
              <a:t>5)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Fast Development</a:t>
            </a:r>
          </a:p>
          <a:p>
            <a:pPr marL="0" indent="0">
              <a:buNone/>
            </a:pPr>
            <a:r>
              <a:rPr lang="tr-TR" sz="2500" dirty="0"/>
              <a:t>    	</a:t>
            </a:r>
            <a:r>
              <a:rPr lang="en-US" sz="2500" dirty="0"/>
              <a:t>The Dependency Injection feature of Spring Framework and it support to various frameworks makes the easy development of </a:t>
            </a:r>
            <a:r>
              <a:rPr lang="en-US" sz="2500" dirty="0" err="1"/>
              <a:t>JavaEE</a:t>
            </a:r>
            <a:r>
              <a:rPr lang="en-US" sz="2500" dirty="0"/>
              <a:t>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IOC &amp; DI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749927"/>
            <a:ext cx="986859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Inversion-of-Control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IoC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pattern, is about providing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any kind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of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(which controls reaction), instead of acting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ourself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 directly (in other words, inversion and/or redirecting control to external handler/controller).</a:t>
            </a:r>
            <a:endParaRPr kumimoji="0" lang="tr-TR" altLang="en-US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dirty="0">
                <a:solidFill>
                  <a:srgbClr val="232629"/>
                </a:solidFill>
                <a:latin typeface="-apple-system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Dependency-Injection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(DI)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pattern is a more specific</a:t>
            </a:r>
            <a:r>
              <a:rPr lang="tr-TR" altLang="en-US" dirty="0">
                <a:solidFill>
                  <a:srgbClr val="232629"/>
                </a:solidFill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version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IoC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 pattern, and is all about removing dependencies from your code.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Let’s</a:t>
            </a: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see</a:t>
            </a: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 </a:t>
            </a:r>
            <a:r>
              <a:rPr kumimoji="0" lang="tr-T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022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SPRING BEAN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In Spring, the objects that form the backbone of your application and that are managed by the Spring </a:t>
            </a:r>
            <a:r>
              <a:rPr lang="en-US" dirty="0" err="1"/>
              <a:t>IoC</a:t>
            </a:r>
            <a:r>
              <a:rPr lang="en-US" dirty="0"/>
              <a:t> container are called beans. A bean is an object that is instantiated, assembled, and otherwise managed by a Spring </a:t>
            </a:r>
            <a:r>
              <a:rPr lang="en-US" dirty="0" err="1"/>
              <a:t>IoC</a:t>
            </a:r>
            <a:r>
              <a:rPr lang="en-US" dirty="0"/>
              <a:t> container.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Some</a:t>
            </a:r>
            <a:r>
              <a:rPr lang="tr-TR" dirty="0"/>
              <a:t> of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Spring </a:t>
            </a:r>
            <a:r>
              <a:rPr lang="tr-TR" dirty="0" err="1"/>
              <a:t>Bean</a:t>
            </a:r>
            <a:r>
              <a:rPr lang="tr-TR" dirty="0"/>
              <a:t> </a:t>
            </a:r>
            <a:r>
              <a:rPr lang="tr-TR" dirty="0" err="1"/>
              <a:t>annotations</a:t>
            </a:r>
            <a:r>
              <a:rPr lang="tr-TR" dirty="0"/>
              <a:t> :</a:t>
            </a:r>
          </a:p>
          <a:p>
            <a:pPr marL="0" indent="0">
              <a:buNone/>
            </a:pPr>
            <a:r>
              <a:rPr lang="en-US" b="1" i="1" dirty="0"/>
              <a:t>@</a:t>
            </a:r>
            <a:r>
              <a:rPr lang="en-US" b="1" i="1" dirty="0" err="1"/>
              <a:t>ComponentScan</a:t>
            </a:r>
            <a:r>
              <a:rPr lang="tr-TR" i="1" dirty="0"/>
              <a:t> 							</a:t>
            </a:r>
            <a:r>
              <a:rPr lang="tr-TR" b="1" i="1" dirty="0"/>
              <a:t>@</a:t>
            </a:r>
            <a:r>
              <a:rPr lang="tr-TR" b="1" i="1" dirty="0" err="1"/>
              <a:t>RequestBody</a:t>
            </a:r>
            <a:endParaRPr lang="tr-TR" b="1" i="1" dirty="0"/>
          </a:p>
          <a:p>
            <a:pPr marL="0" indent="0">
              <a:buNone/>
            </a:pPr>
            <a:r>
              <a:rPr lang="en-US" b="1" i="1" dirty="0"/>
              <a:t>@Component</a:t>
            </a:r>
            <a:r>
              <a:rPr lang="tr-TR" b="1" i="1" dirty="0"/>
              <a:t>								@</a:t>
            </a:r>
            <a:r>
              <a:rPr lang="tr-TR" b="1" i="1" dirty="0" err="1"/>
              <a:t>PathVariable</a:t>
            </a:r>
            <a:endParaRPr lang="tr-TR" b="1" i="1" dirty="0"/>
          </a:p>
          <a:p>
            <a:pPr marL="0" indent="0">
              <a:buNone/>
            </a:pPr>
            <a:r>
              <a:rPr lang="en-US" b="1" i="1" dirty="0"/>
              <a:t>@Repository</a:t>
            </a:r>
            <a:r>
              <a:rPr lang="tr-TR" b="1" i="1" dirty="0"/>
              <a:t>								@</a:t>
            </a:r>
            <a:r>
              <a:rPr lang="tr-TR" b="1" i="1" dirty="0" err="1"/>
              <a:t>RequestHeader</a:t>
            </a:r>
            <a:endParaRPr lang="tr-TR" b="1" i="1" dirty="0"/>
          </a:p>
          <a:p>
            <a:pPr marL="0" indent="0">
              <a:buNone/>
            </a:pPr>
            <a:r>
              <a:rPr lang="en-US" b="1" i="1" dirty="0"/>
              <a:t>@Service</a:t>
            </a:r>
            <a:r>
              <a:rPr lang="tr-TR" b="1" i="1" dirty="0"/>
              <a:t>									</a:t>
            </a:r>
            <a:endParaRPr lang="en-US" b="1" dirty="0"/>
          </a:p>
          <a:p>
            <a:pPr marL="0" indent="0">
              <a:buNone/>
            </a:pPr>
            <a:r>
              <a:rPr lang="en-US" b="1" i="1" dirty="0"/>
              <a:t>@Controller</a:t>
            </a:r>
            <a:endParaRPr lang="tr-TR" b="1" i="1" dirty="0"/>
          </a:p>
          <a:p>
            <a:pPr marL="0" indent="0">
              <a:buNone/>
            </a:pPr>
            <a:r>
              <a:rPr lang="en-US" b="1" i="1" dirty="0"/>
              <a:t>@Configuration</a:t>
            </a:r>
            <a:endParaRPr lang="en-US" b="1" dirty="0"/>
          </a:p>
          <a:p>
            <a:pPr>
              <a:buFontTx/>
              <a:buChar char="-"/>
            </a:pPr>
            <a:endParaRPr lang="tr-TR" i="1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SPRING BEAN LIFE-CYCLE</a:t>
            </a:r>
            <a:endParaRPr lang="en-US" sz="35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987" y="2773363"/>
            <a:ext cx="47720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SPRING BOOT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Spring Boot is a project that is </a:t>
            </a:r>
            <a:r>
              <a:rPr lang="en-US" i="1" dirty="0"/>
              <a:t>built on the top of</a:t>
            </a:r>
            <a:r>
              <a:rPr lang="en-US" dirty="0"/>
              <a:t> the Spring Framework. It provides an easier and faster way to set up, configure, and run both simple and web-based applications.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It is a Spring module that provides the </a:t>
            </a:r>
            <a:r>
              <a:rPr lang="en-US" b="1" dirty="0"/>
              <a:t>RAD (</a:t>
            </a:r>
            <a:r>
              <a:rPr lang="en-US" b="1" i="1" dirty="0"/>
              <a:t>Rapid Application Development</a:t>
            </a:r>
            <a:r>
              <a:rPr lang="en-US" b="1" dirty="0"/>
              <a:t>)</a:t>
            </a:r>
            <a:r>
              <a:rPr lang="en-US" dirty="0"/>
              <a:t> feature to the Spring Framework. It is used to create a stand-alone Spring-based application that you can just run because it needs </a:t>
            </a:r>
            <a:r>
              <a:rPr lang="en-US" b="1" dirty="0"/>
              <a:t>minimal</a:t>
            </a:r>
            <a:r>
              <a:rPr lang="en-US" dirty="0"/>
              <a:t> Spring configuration.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443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SPRING &gt; </a:t>
            </a:r>
            <a:r>
              <a:rPr lang="tr-TR" sz="3500" dirty="0" err="1">
                <a:latin typeface="Algerian" panose="04020705040A02060702" pitchFamily="82" charset="0"/>
              </a:rPr>
              <a:t>to</a:t>
            </a:r>
            <a:r>
              <a:rPr lang="tr-TR" sz="3500" dirty="0">
                <a:latin typeface="Algerian" panose="04020705040A02060702" pitchFamily="82" charset="0"/>
              </a:rPr>
              <a:t> &gt; SPRING BOOT</a:t>
            </a:r>
            <a:endParaRPr lang="en-US" sz="3500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3187700"/>
            <a:ext cx="8382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9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390</TotalTime>
  <Words>1954</Words>
  <Application>Microsoft Macintosh PowerPoint</Application>
  <PresentationFormat>Widescreen</PresentationFormat>
  <Paragraphs>191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-apple-system</vt:lpstr>
      <vt:lpstr>Algerian</vt:lpstr>
      <vt:lpstr>Arial</vt:lpstr>
      <vt:lpstr>Comic Sans MS</vt:lpstr>
      <vt:lpstr>Garamond</vt:lpstr>
      <vt:lpstr>var(--ff-mono)</vt:lpstr>
      <vt:lpstr>Wingdings</vt:lpstr>
      <vt:lpstr>Organic</vt:lpstr>
      <vt:lpstr>Week 2</vt:lpstr>
      <vt:lpstr>Spring</vt:lpstr>
      <vt:lpstr>SPRING MODULES</vt:lpstr>
      <vt:lpstr>Spring AdvantageS</vt:lpstr>
      <vt:lpstr>IOC &amp; DI</vt:lpstr>
      <vt:lpstr>SPRING BEAN</vt:lpstr>
      <vt:lpstr>SPRING BEAN LIFE-CYCLE</vt:lpstr>
      <vt:lpstr>SPRING BOOT</vt:lpstr>
      <vt:lpstr>SPRING &gt; to &gt; SPRING BOOT</vt:lpstr>
      <vt:lpstr>Spring Vs Spring Boot</vt:lpstr>
      <vt:lpstr>SPRING BOOT ADVANTAGES</vt:lpstr>
      <vt:lpstr>SPRING BOOT ARCHITECTURE</vt:lpstr>
      <vt:lpstr>Spring Initializr</vt:lpstr>
      <vt:lpstr>Mostly Used Annotations</vt:lpstr>
      <vt:lpstr>VCS / GIT</vt:lpstr>
      <vt:lpstr>GIT FEATURES</vt:lpstr>
      <vt:lpstr>GIT BENEFITS</vt:lpstr>
      <vt:lpstr>GITHUB</vt:lpstr>
      <vt:lpstr>Features of GitHub</vt:lpstr>
      <vt:lpstr>Benefits of GitHub</vt:lpstr>
      <vt:lpstr>GIT COMMANDS</vt:lpstr>
      <vt:lpstr>Reactive Programming What is Reactive Programming?</vt:lpstr>
      <vt:lpstr>Core Concepts of Reactive Programming</vt:lpstr>
      <vt:lpstr>Benefits and Use Cases</vt:lpstr>
      <vt:lpstr>Spring WebFlux Reactive Programming with Spring</vt:lpstr>
      <vt:lpstr>Core Components of WebFlux</vt:lpstr>
      <vt:lpstr>Benefits &amp; When to Use WebFlux</vt:lpstr>
      <vt:lpstr>Technical Practise Time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Sakin, Ramazan (401-Extern-evatro)</dc:creator>
  <cp:lastModifiedBy>Sakin, Ramazan</cp:lastModifiedBy>
  <cp:revision>10</cp:revision>
  <dcterms:created xsi:type="dcterms:W3CDTF">2022-01-16T12:15:24Z</dcterms:created>
  <dcterms:modified xsi:type="dcterms:W3CDTF">2025-03-22T12:46:00Z</dcterms:modified>
</cp:coreProperties>
</file>