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7" d="100"/>
          <a:sy n="127"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05397B2-A500-462E-A2B6-E1F5E67979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75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7AB476-1D58-4FD7-B0D1-9B8A996C3FFE}"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18977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283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8782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1160287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0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116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98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54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168834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7AB476-1D58-4FD7-B0D1-9B8A996C3FFE}" type="datetimeFigureOut">
              <a:rPr lang="en-US" smtClean="0"/>
              <a:t>3/16/25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397B2-A500-462E-A2B6-E1F5E67979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068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7AB476-1D58-4FD7-B0D1-9B8A996C3FFE}"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1509563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7AB476-1D58-4FD7-B0D1-9B8A996C3FFE}" type="datetimeFigureOut">
              <a:rPr lang="en-US" smtClean="0"/>
              <a:t>3/16/25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397B2-A500-462E-A2B6-E1F5E67979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87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7AB476-1D58-4FD7-B0D1-9B8A996C3FFE}" type="datetimeFigureOut">
              <a:rPr lang="en-US" smtClean="0"/>
              <a:t>3/16/25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397B2-A500-462E-A2B6-E1F5E67979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086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AB476-1D58-4FD7-B0D1-9B8A996C3FFE}" type="datetimeFigureOut">
              <a:rPr lang="en-US" smtClean="0"/>
              <a:t>3/16/25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308806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7AB476-1D58-4FD7-B0D1-9B8A996C3FFE}"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397B2-A500-462E-A2B6-E1F5E67979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319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7AB476-1D58-4FD7-B0D1-9B8A996C3FFE}" type="datetimeFigureOut">
              <a:rPr lang="en-US" smtClean="0"/>
              <a:t>3/16/25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397B2-A500-462E-A2B6-E1F5E67979AE}" type="slidenum">
              <a:rPr lang="en-US" smtClean="0"/>
              <a:t>‹#›</a:t>
            </a:fld>
            <a:endParaRPr lang="en-US"/>
          </a:p>
        </p:txBody>
      </p:sp>
    </p:spTree>
    <p:extLst>
      <p:ext uri="{BB962C8B-B14F-4D97-AF65-F5344CB8AC3E}">
        <p14:creationId xmlns:p14="http://schemas.microsoft.com/office/powerpoint/2010/main" val="397322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7AB476-1D58-4FD7-B0D1-9B8A996C3FFE}" type="datetimeFigureOut">
              <a:rPr lang="en-US" smtClean="0"/>
              <a:t>3/16/25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5397B2-A500-462E-A2B6-E1F5E67979AE}" type="slidenum">
              <a:rPr lang="en-US" smtClean="0"/>
              <a:t>‹#›</a:t>
            </a:fld>
            <a:endParaRPr lang="en-US"/>
          </a:p>
        </p:txBody>
      </p:sp>
    </p:spTree>
    <p:extLst>
      <p:ext uri="{BB962C8B-B14F-4D97-AF65-F5344CB8AC3E}">
        <p14:creationId xmlns:p14="http://schemas.microsoft.com/office/powerpoint/2010/main" val="1129446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ndex.php?title=Design-driven_development&amp;action=edit&amp;redlink=1" TargetMode="External"/><Relationship Id="rId2" Type="http://schemas.openxmlformats.org/officeDocument/2006/relationships/hyperlink" Target="https://en.wikipedia.org/wiki/Behavior-driven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Value-driven_design" TargetMode="External"/><Relationship Id="rId5" Type="http://schemas.openxmlformats.org/officeDocument/2006/relationships/hyperlink" Target="https://en.wikipedia.org/wiki/Test-driven_development" TargetMode="External"/><Relationship Id="rId4" Type="http://schemas.openxmlformats.org/officeDocument/2006/relationships/hyperlink" Target="https://en.wikipedia.org/wiki/Domain-driven_desig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3500" dirty="0" err="1">
                <a:latin typeface="Algerian" panose="04020705040A02060702" pitchFamily="82" charset="0"/>
              </a:rPr>
              <a:t>Week</a:t>
            </a:r>
            <a:r>
              <a:rPr lang="tr-TR" sz="3500" dirty="0">
                <a:latin typeface="Algerian" panose="04020705040A02060702" pitchFamily="82" charset="0"/>
              </a:rPr>
              <a:t> 6</a:t>
            </a:r>
            <a:endParaRPr lang="en-US" sz="3500" dirty="0">
              <a:latin typeface="Algerian" panose="04020705040A02060702" pitchFamily="82" charset="0"/>
            </a:endParaRPr>
          </a:p>
        </p:txBody>
      </p:sp>
      <p:sp>
        <p:nvSpPr>
          <p:cNvPr id="3" name="Content Placeholder 2"/>
          <p:cNvSpPr>
            <a:spLocks noGrp="1"/>
          </p:cNvSpPr>
          <p:nvPr>
            <p:ph type="subTitle" idx="1"/>
          </p:nvPr>
        </p:nvSpPr>
        <p:spPr>
          <a:xfrm>
            <a:off x="2688165" y="3687743"/>
            <a:ext cx="6815669" cy="1704112"/>
          </a:xfrm>
        </p:spPr>
        <p:txBody>
          <a:bodyPr>
            <a:normAutofit/>
          </a:bodyPr>
          <a:lstStyle/>
          <a:p>
            <a:pPr lvl="1"/>
            <a:r>
              <a:rPr lang="tr-TR" dirty="0">
                <a:solidFill>
                  <a:schemeClr val="tx2"/>
                </a:solidFill>
              </a:rPr>
              <a:t>TDD</a:t>
            </a:r>
          </a:p>
          <a:p>
            <a:pPr lvl="1"/>
            <a:r>
              <a:rPr lang="tr-TR" dirty="0" err="1">
                <a:solidFill>
                  <a:schemeClr val="tx2"/>
                </a:solidFill>
              </a:rPr>
              <a:t>Unit</a:t>
            </a:r>
            <a:r>
              <a:rPr lang="tr-TR" dirty="0">
                <a:solidFill>
                  <a:schemeClr val="tx2"/>
                </a:solidFill>
              </a:rPr>
              <a:t> Test / Integration Test</a:t>
            </a:r>
          </a:p>
          <a:p>
            <a:pPr lvl="1"/>
            <a:r>
              <a:rPr lang="tr-TR" dirty="0">
                <a:solidFill>
                  <a:schemeClr val="tx2"/>
                </a:solidFill>
              </a:rPr>
              <a:t>H2 DB </a:t>
            </a:r>
            <a:r>
              <a:rPr lang="tr-TR" dirty="0" err="1">
                <a:solidFill>
                  <a:schemeClr val="tx2"/>
                </a:solidFill>
              </a:rPr>
              <a:t>Usage</a:t>
            </a:r>
            <a:r>
              <a:rPr lang="tr-TR" dirty="0">
                <a:solidFill>
                  <a:schemeClr val="tx2"/>
                </a:solidFill>
              </a:rPr>
              <a:t> </a:t>
            </a:r>
            <a:r>
              <a:rPr lang="tr-TR" dirty="0" err="1">
                <a:solidFill>
                  <a:schemeClr val="tx2"/>
                </a:solidFill>
              </a:rPr>
              <a:t>for</a:t>
            </a:r>
            <a:r>
              <a:rPr lang="tr-TR" dirty="0">
                <a:solidFill>
                  <a:schemeClr val="tx2"/>
                </a:solidFill>
              </a:rPr>
              <a:t> test </a:t>
            </a:r>
            <a:r>
              <a:rPr lang="tr-TR" dirty="0" err="1">
                <a:solidFill>
                  <a:schemeClr val="tx2"/>
                </a:solidFill>
              </a:rPr>
              <a:t>environment</a:t>
            </a:r>
            <a:endParaRPr lang="tr-TR" dirty="0">
              <a:solidFill>
                <a:schemeClr val="tx2"/>
              </a:solidFill>
            </a:endParaRPr>
          </a:p>
        </p:txBody>
      </p:sp>
    </p:spTree>
    <p:extLst>
      <p:ext uri="{BB962C8B-B14F-4D97-AF65-F5344CB8AC3E}">
        <p14:creationId xmlns:p14="http://schemas.microsoft.com/office/powerpoint/2010/main" val="403390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Software development processes</a:t>
            </a:r>
          </a:p>
        </p:txBody>
      </p:sp>
      <p:sp>
        <p:nvSpPr>
          <p:cNvPr id="3" name="Content Placeholder 2"/>
          <p:cNvSpPr>
            <a:spLocks noGrp="1"/>
          </p:cNvSpPr>
          <p:nvPr>
            <p:ph idx="1"/>
          </p:nvPr>
        </p:nvSpPr>
        <p:spPr/>
        <p:txBody>
          <a:bodyPr/>
          <a:lstStyle/>
          <a:p>
            <a:r>
              <a:rPr lang="en-US" dirty="0">
                <a:hlinkClick r:id="rId2" tooltip="Behavior-driven development"/>
              </a:rPr>
              <a:t>Behavior-driven development</a:t>
            </a:r>
            <a:r>
              <a:rPr lang="en-US" dirty="0"/>
              <a:t> (BDD)</a:t>
            </a:r>
          </a:p>
          <a:p>
            <a:r>
              <a:rPr lang="en-US" dirty="0">
                <a:hlinkClick r:id="rId3" tooltip="Design-driven development (page does not exist)"/>
              </a:rPr>
              <a:t>Design-driven development</a:t>
            </a:r>
            <a:r>
              <a:rPr lang="en-US" dirty="0"/>
              <a:t> (D3)</a:t>
            </a:r>
          </a:p>
          <a:p>
            <a:r>
              <a:rPr lang="en-US" dirty="0">
                <a:hlinkClick r:id="rId4" tooltip="Domain-driven design"/>
              </a:rPr>
              <a:t>Domain-driven design</a:t>
            </a:r>
            <a:r>
              <a:rPr lang="en-US" dirty="0"/>
              <a:t> (DDD)</a:t>
            </a:r>
          </a:p>
          <a:p>
            <a:r>
              <a:rPr lang="en-US" dirty="0">
                <a:hlinkClick r:id="rId5" tooltip="Test-driven development"/>
              </a:rPr>
              <a:t>Test-driven development</a:t>
            </a:r>
            <a:r>
              <a:rPr lang="en-US" dirty="0"/>
              <a:t> (TDD)</a:t>
            </a:r>
          </a:p>
          <a:p>
            <a:r>
              <a:rPr lang="en-US" dirty="0">
                <a:hlinkClick r:id="rId6" tooltip="Value-driven design"/>
              </a:rPr>
              <a:t>Value-driven design</a:t>
            </a:r>
            <a:r>
              <a:rPr lang="en-US" dirty="0"/>
              <a:t> (VDD)</a:t>
            </a:r>
          </a:p>
        </p:txBody>
      </p:sp>
    </p:spTree>
    <p:extLst>
      <p:ext uri="{BB962C8B-B14F-4D97-AF65-F5344CB8AC3E}">
        <p14:creationId xmlns:p14="http://schemas.microsoft.com/office/powerpoint/2010/main" val="189549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TEST DRIVEN DEVELOPMENT (TDD)</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b="1" dirty="0"/>
              <a:t>Test Driven Development (TDD)</a:t>
            </a:r>
            <a:r>
              <a:rPr lang="en-US" dirty="0"/>
              <a:t> is software development approach in which test cases are developed to specify and validate what the code will do. In simple terms, test cases for each functionality are created and tested first and if the test fails then the new code is written in order to pass the test and making code simple and bug-free.</a:t>
            </a:r>
          </a:p>
          <a:p>
            <a:r>
              <a:rPr lang="en-US" dirty="0"/>
              <a:t>Test-Driven Development starts with designing and developing tests for every small functionality of an application. TDD framework instructs developers to write new code only if an automated test has failed. This avoids duplication of code.</a:t>
            </a:r>
          </a:p>
        </p:txBody>
      </p:sp>
    </p:spTree>
    <p:extLst>
      <p:ext uri="{BB962C8B-B14F-4D97-AF65-F5344CB8AC3E}">
        <p14:creationId xmlns:p14="http://schemas.microsoft.com/office/powerpoint/2010/main" val="17925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TDD – TEST FIRST DEVELOPMENT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2476500" y="2921000"/>
            <a:ext cx="7239000" cy="2590800"/>
          </a:xfrm>
          <a:prstGeom prst="rect">
            <a:avLst/>
          </a:prstGeom>
        </p:spPr>
      </p:pic>
    </p:spTree>
    <p:extLst>
      <p:ext uri="{BB962C8B-B14F-4D97-AF65-F5344CB8AC3E}">
        <p14:creationId xmlns:p14="http://schemas.microsoft.com/office/powerpoint/2010/main" val="344531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TDD TEST FLOW</a:t>
            </a:r>
            <a:endParaRPr lang="en-US" sz="3500" dirty="0">
              <a:latin typeface="Algerian" panose="04020705040A02060702" pitchFamily="82" charset="0"/>
            </a:endParaRPr>
          </a:p>
        </p:txBody>
      </p:sp>
      <p:sp>
        <p:nvSpPr>
          <p:cNvPr id="6" name="Content Placeholder 5"/>
          <p:cNvSpPr>
            <a:spLocks noGrp="1"/>
          </p:cNvSpPr>
          <p:nvPr>
            <p:ph idx="1"/>
          </p:nvPr>
        </p:nvSpPr>
        <p:spPr/>
        <p:txBody>
          <a:bodyPr/>
          <a:lstStyle/>
          <a:p>
            <a:r>
              <a:rPr lang="en-US" dirty="0"/>
              <a:t>Add</a:t>
            </a:r>
            <a:r>
              <a:rPr lang="tr-TR" dirty="0"/>
              <a:t> </a:t>
            </a:r>
            <a:r>
              <a:rPr lang="tr-TR" dirty="0" err="1"/>
              <a:t>new</a:t>
            </a:r>
            <a:r>
              <a:rPr lang="en-US" dirty="0"/>
              <a:t> test</a:t>
            </a:r>
            <a:r>
              <a:rPr lang="tr-TR" dirty="0"/>
              <a:t>(s)</a:t>
            </a:r>
            <a:endParaRPr lang="en-US" dirty="0"/>
          </a:p>
          <a:p>
            <a:r>
              <a:rPr lang="en-US" dirty="0"/>
              <a:t>Run all tests and see if any new test fails</a:t>
            </a:r>
          </a:p>
          <a:p>
            <a:r>
              <a:rPr lang="en-US" dirty="0"/>
              <a:t>Write some code</a:t>
            </a:r>
          </a:p>
          <a:p>
            <a:r>
              <a:rPr lang="en-US" dirty="0"/>
              <a:t>Run tests and Refactor code</a:t>
            </a:r>
          </a:p>
          <a:p>
            <a:r>
              <a:rPr lang="en-US" dirty="0"/>
              <a:t>Repeat</a:t>
            </a:r>
            <a:endParaRPr lang="tr-TR" dirty="0"/>
          </a:p>
          <a:p>
            <a:pPr marL="0" indent="0">
              <a:buNone/>
            </a:pPr>
            <a:r>
              <a:rPr lang="tr-TR" dirty="0"/>
              <a:t>F.e; </a:t>
            </a:r>
            <a:r>
              <a:rPr lang="tr-TR" dirty="0" err="1"/>
              <a:t>HackerRank</a:t>
            </a:r>
            <a:r>
              <a:rPr lang="tr-TR" dirty="0"/>
              <a:t>, </a:t>
            </a:r>
            <a:r>
              <a:rPr lang="tr-TR" dirty="0" err="1"/>
              <a:t>Coderbyte</a:t>
            </a:r>
            <a:r>
              <a:rPr lang="tr-TR" dirty="0"/>
              <a:t> </a:t>
            </a:r>
            <a:r>
              <a:rPr lang="tr-TR" dirty="0" err="1"/>
              <a:t>etc</a:t>
            </a:r>
            <a:r>
              <a:rPr lang="tr-TR" dirty="0"/>
              <a:t>…</a:t>
            </a:r>
            <a:endParaRPr lang="en-US" dirty="0"/>
          </a:p>
        </p:txBody>
      </p:sp>
      <p:pic>
        <p:nvPicPr>
          <p:cNvPr id="7" name="Picture 6"/>
          <p:cNvPicPr>
            <a:picLocks noChangeAspect="1"/>
          </p:cNvPicPr>
          <p:nvPr/>
        </p:nvPicPr>
        <p:blipFill>
          <a:blip r:embed="rId2"/>
          <a:stretch>
            <a:fillRect/>
          </a:stretch>
        </p:blipFill>
        <p:spPr>
          <a:xfrm>
            <a:off x="7222371" y="2450882"/>
            <a:ext cx="3674226" cy="3776507"/>
          </a:xfrm>
          <a:prstGeom prst="rect">
            <a:avLst/>
          </a:prstGeom>
        </p:spPr>
      </p:pic>
    </p:spTree>
    <p:extLst>
      <p:ext uri="{BB962C8B-B14F-4D97-AF65-F5344CB8AC3E}">
        <p14:creationId xmlns:p14="http://schemas.microsoft.com/office/powerpoint/2010/main" val="2212968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TDD </a:t>
            </a:r>
            <a:r>
              <a:rPr lang="tr-TR" sz="3500" dirty="0">
                <a:latin typeface="Algerian" panose="04020705040A02060702" pitchFamily="82" charset="0"/>
              </a:rPr>
              <a:t>–</a:t>
            </a:r>
            <a:r>
              <a:rPr lang="en-US" sz="3500" dirty="0">
                <a:latin typeface="Algerian" panose="04020705040A02060702" pitchFamily="82" charset="0"/>
              </a:rPr>
              <a:t>Vs</a:t>
            </a:r>
            <a:r>
              <a:rPr lang="tr-TR" sz="3500" dirty="0">
                <a:latin typeface="Algerian" panose="04020705040A02060702" pitchFamily="82" charset="0"/>
              </a:rPr>
              <a:t>-</a:t>
            </a:r>
            <a:r>
              <a:rPr lang="en-US" sz="3500" dirty="0">
                <a:latin typeface="Algerian" panose="04020705040A02060702" pitchFamily="82" charset="0"/>
              </a:rPr>
              <a:t> Traditional Testing</a:t>
            </a:r>
          </a:p>
        </p:txBody>
      </p:sp>
      <p:sp>
        <p:nvSpPr>
          <p:cNvPr id="3" name="Content Placeholder 2"/>
          <p:cNvSpPr>
            <a:spLocks noGrp="1"/>
          </p:cNvSpPr>
          <p:nvPr>
            <p:ph idx="1"/>
          </p:nvPr>
        </p:nvSpPr>
        <p:spPr>
          <a:xfrm>
            <a:off x="1295401" y="2443943"/>
            <a:ext cx="9710650" cy="3757352"/>
          </a:xfrm>
        </p:spPr>
        <p:txBody>
          <a:bodyPr>
            <a:noAutofit/>
          </a:bodyPr>
          <a:lstStyle/>
          <a:p>
            <a:r>
              <a:rPr lang="en-US" sz="1600" dirty="0"/>
              <a:t>In </a:t>
            </a:r>
            <a:r>
              <a:rPr lang="en-US" sz="1600" b="1" dirty="0"/>
              <a:t>traditional testing</a:t>
            </a:r>
            <a:r>
              <a:rPr lang="en-US" sz="1600" dirty="0"/>
              <a:t>, a successfully executed test discovers one or more than one bugs. The same is in TDD. When a test case fails, there is some development or progress as we know that the problem has to be resolved.</a:t>
            </a:r>
          </a:p>
          <a:p>
            <a:r>
              <a:rPr lang="en-US" sz="1600" dirty="0"/>
              <a:t>TDD makes sure that the system meets all the </a:t>
            </a:r>
            <a:r>
              <a:rPr lang="en-US" sz="1600" b="1" dirty="0"/>
              <a:t>specified requirements</a:t>
            </a:r>
            <a:r>
              <a:rPr lang="en-US" sz="1600" dirty="0"/>
              <a:t>. It helps build and boost confidence in the system.</a:t>
            </a:r>
          </a:p>
          <a:p>
            <a:r>
              <a:rPr lang="en-US" sz="1600" dirty="0"/>
              <a:t>TDD emphasizes </a:t>
            </a:r>
            <a:r>
              <a:rPr lang="en-US" sz="1600" b="1" dirty="0"/>
              <a:t>product code</a:t>
            </a:r>
            <a:r>
              <a:rPr lang="en-US" sz="1600" dirty="0"/>
              <a:t> that determines if the testing will be successful or not. While traditional testing focuses on the designing of test cases, and also if the test will execute properly or not to meet the specified requirements.</a:t>
            </a:r>
          </a:p>
          <a:p>
            <a:r>
              <a:rPr lang="en-US" sz="1600" dirty="0"/>
              <a:t>In TDD, complete </a:t>
            </a:r>
            <a:r>
              <a:rPr lang="en-US" sz="1600" b="1" dirty="0"/>
              <a:t>coverage of the testing</a:t>
            </a:r>
            <a:r>
              <a:rPr lang="en-US" sz="1600" dirty="0"/>
              <a:t> is achieved. Unlike traditional testing, in TDD we test each line of the code.</a:t>
            </a:r>
          </a:p>
          <a:p>
            <a:r>
              <a:rPr lang="en-US" sz="1600" dirty="0"/>
              <a:t>TDD and traditional testing, when combines, explain why the </a:t>
            </a:r>
            <a:r>
              <a:rPr lang="en-US" sz="1600" b="1" dirty="0"/>
              <a:t>testing of the system</a:t>
            </a:r>
            <a:r>
              <a:rPr lang="en-US" sz="1600" dirty="0"/>
              <a:t> is so important.</a:t>
            </a:r>
          </a:p>
          <a:p>
            <a:r>
              <a:rPr lang="en-US" sz="1600" dirty="0"/>
              <a:t>In agile modelling, the testing should have a specific purpose. We should </a:t>
            </a:r>
            <a:r>
              <a:rPr lang="en-US" sz="1600" b="1" dirty="0"/>
              <a:t>be aware of why</a:t>
            </a:r>
            <a:r>
              <a:rPr lang="en-US" sz="1600" dirty="0"/>
              <a:t> </a:t>
            </a:r>
            <a:r>
              <a:rPr lang="tr-TR" sz="1600" dirty="0"/>
              <a:t>w</a:t>
            </a:r>
            <a:r>
              <a:rPr lang="en-US" sz="1600" dirty="0"/>
              <a:t>e are testing and the level of the testing.</a:t>
            </a:r>
          </a:p>
        </p:txBody>
      </p:sp>
    </p:spTree>
    <p:extLst>
      <p:ext uri="{BB962C8B-B14F-4D97-AF65-F5344CB8AC3E}">
        <p14:creationId xmlns:p14="http://schemas.microsoft.com/office/powerpoint/2010/main" val="145628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2" y="982132"/>
            <a:ext cx="9601196" cy="1303867"/>
          </a:xfrm>
        </p:spPr>
        <p:txBody>
          <a:bodyPr>
            <a:normAutofit/>
          </a:bodyPr>
          <a:lstStyle/>
          <a:p>
            <a:r>
              <a:rPr lang="tr-TR" sz="3500" dirty="0">
                <a:latin typeface="Algerian" panose="04020705040A02060702" pitchFamily="82" charset="0"/>
              </a:rPr>
              <a:t>Technical </a:t>
            </a:r>
            <a:r>
              <a:rPr lang="tr-TR" sz="3500" dirty="0" err="1">
                <a:latin typeface="Algerian" panose="04020705040A02060702" pitchFamily="82" charset="0"/>
              </a:rPr>
              <a:t>Practise</a:t>
            </a:r>
            <a:r>
              <a:rPr lang="tr-TR" sz="3500" dirty="0">
                <a:latin typeface="Algerian" panose="04020705040A02060702" pitchFamily="82" charset="0"/>
              </a:rPr>
              <a:t> Time</a:t>
            </a:r>
            <a:endParaRPr lang="en-US" sz="3500" dirty="0">
              <a:latin typeface="Algerian" panose="04020705040A02060702" pitchFamily="82" charset="0"/>
            </a:endParaRPr>
          </a:p>
        </p:txBody>
      </p:sp>
      <p:sp>
        <p:nvSpPr>
          <p:cNvPr id="7" name="Content Placeholder 2"/>
          <p:cNvSpPr>
            <a:spLocks noGrp="1"/>
          </p:cNvSpPr>
          <p:nvPr>
            <p:ph idx="1"/>
          </p:nvPr>
        </p:nvSpPr>
        <p:spPr>
          <a:xfrm>
            <a:off x="1295401" y="2556932"/>
            <a:ext cx="9601196" cy="3318936"/>
          </a:xfrm>
        </p:spPr>
        <p:txBody>
          <a:bodyPr>
            <a:normAutofit/>
          </a:bodyPr>
          <a:lstStyle/>
          <a:p>
            <a:pPr marL="0" indent="0" algn="ctr">
              <a:buNone/>
            </a:pPr>
            <a:r>
              <a:rPr lang="tr-TR" dirty="0">
                <a:latin typeface="Comic Sans MS" panose="030F0702030302020204" pitchFamily="66" charset="0"/>
              </a:rPr>
              <a:t>LET’S GET OUR HANDS DIRTY</a:t>
            </a:r>
          </a:p>
          <a:p>
            <a:pPr marL="0" indent="0" algn="ctr">
              <a:buNone/>
            </a:pPr>
            <a:r>
              <a:rPr lang="tr-TR" dirty="0">
                <a:latin typeface="Comic Sans MS" panose="030F0702030302020204" pitchFamily="66" charset="0"/>
              </a:rPr>
              <a:t>-------------</a:t>
            </a:r>
          </a:p>
          <a:p>
            <a:pPr marL="0" indent="0" algn="ctr">
              <a:buNone/>
            </a:pPr>
            <a:r>
              <a:rPr lang="tr-TR" dirty="0">
                <a:latin typeface="Comic Sans MS" panose="030F0702030302020204" pitchFamily="66" charset="0"/>
              </a:rPr>
              <a:t>Spring </a:t>
            </a:r>
            <a:r>
              <a:rPr lang="tr-TR" dirty="0" err="1">
                <a:latin typeface="Comic Sans MS" panose="030F0702030302020204" pitchFamily="66" charset="0"/>
              </a:rPr>
              <a:t>Boot</a:t>
            </a:r>
            <a:r>
              <a:rPr lang="tr-TR" dirty="0">
                <a:latin typeface="Comic Sans MS" panose="030F0702030302020204" pitchFamily="66" charset="0"/>
              </a:rPr>
              <a:t> Test </a:t>
            </a:r>
            <a:r>
              <a:rPr lang="tr-TR" dirty="0" err="1">
                <a:latin typeface="Comic Sans MS" panose="030F0702030302020204" pitchFamily="66" charset="0"/>
              </a:rPr>
              <a:t>Usages</a:t>
            </a:r>
            <a:endParaRPr lang="tr-TR" dirty="0">
              <a:latin typeface="Comic Sans MS" panose="030F0702030302020204" pitchFamily="66" charset="0"/>
            </a:endParaRPr>
          </a:p>
          <a:p>
            <a:pPr marL="0" indent="0" algn="ctr">
              <a:buNone/>
            </a:pPr>
            <a:r>
              <a:rPr lang="tr-TR" dirty="0" err="1">
                <a:latin typeface="Comic Sans MS" panose="030F0702030302020204" pitchFamily="66" charset="0"/>
              </a:rPr>
              <a:t>Unit</a:t>
            </a:r>
            <a:r>
              <a:rPr lang="tr-TR" dirty="0">
                <a:latin typeface="Comic Sans MS" panose="030F0702030302020204" pitchFamily="66" charset="0"/>
              </a:rPr>
              <a:t> Test</a:t>
            </a:r>
          </a:p>
          <a:p>
            <a:pPr marL="0" indent="0" algn="ctr">
              <a:buNone/>
            </a:pPr>
            <a:r>
              <a:rPr lang="tr-TR" dirty="0">
                <a:latin typeface="Comic Sans MS" panose="030F0702030302020204" pitchFamily="66" charset="0"/>
              </a:rPr>
              <a:t>Integration Test</a:t>
            </a:r>
            <a:endParaRPr lang="en-US" dirty="0">
              <a:latin typeface="Comic Sans MS" panose="030F0702030302020204" pitchFamily="66" charset="0"/>
            </a:endParaRPr>
          </a:p>
        </p:txBody>
      </p:sp>
    </p:spTree>
    <p:extLst>
      <p:ext uri="{BB962C8B-B14F-4D97-AF65-F5344CB8AC3E}">
        <p14:creationId xmlns:p14="http://schemas.microsoft.com/office/powerpoint/2010/main" val="14422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89461" y="681644"/>
            <a:ext cx="10415847" cy="553126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a:t>HW#6</a:t>
            </a:r>
          </a:p>
          <a:p>
            <a:pPr marL="0" indent="0">
              <a:buNone/>
            </a:pPr>
            <a:r>
              <a:rPr lang="tr-TR" sz="1600" b="1" dirty="0"/>
              <a:t>1</a:t>
            </a:r>
            <a:r>
              <a:rPr lang="tr-TR" sz="1600" dirty="0"/>
              <a:t> – </a:t>
            </a:r>
            <a:r>
              <a:rPr lang="en-US" sz="1600" dirty="0"/>
              <a:t>What is the difference between manual testing and automated testing</a:t>
            </a:r>
            <a:r>
              <a:rPr lang="tr-TR" sz="1600" dirty="0"/>
              <a:t> </a:t>
            </a:r>
            <a:r>
              <a:rPr lang="en-US" sz="1600" dirty="0"/>
              <a:t>?</a:t>
            </a:r>
            <a:endParaRPr lang="tr-TR" sz="1600" dirty="0"/>
          </a:p>
          <a:p>
            <a:pPr marL="0" indent="0">
              <a:buNone/>
            </a:pPr>
            <a:r>
              <a:rPr lang="tr-TR" sz="1600" b="1" dirty="0"/>
              <a:t>2</a:t>
            </a:r>
            <a:r>
              <a:rPr lang="tr-TR" sz="1600" dirty="0"/>
              <a:t> – </a:t>
            </a:r>
            <a:r>
              <a:rPr lang="en-US" sz="1600" dirty="0"/>
              <a:t>What does Assert class</a:t>
            </a:r>
            <a:r>
              <a:rPr lang="tr-TR" sz="1600" dirty="0"/>
              <a:t> </a:t>
            </a:r>
            <a:r>
              <a:rPr lang="en-US" sz="1600" dirty="0"/>
              <a:t>?</a:t>
            </a:r>
            <a:endParaRPr lang="tr-TR" sz="1600" dirty="0"/>
          </a:p>
          <a:p>
            <a:pPr marL="0" indent="0">
              <a:buNone/>
            </a:pPr>
            <a:r>
              <a:rPr lang="tr-TR" sz="1600" b="1" dirty="0"/>
              <a:t>3</a:t>
            </a:r>
            <a:r>
              <a:rPr lang="tr-TR" sz="1600" dirty="0"/>
              <a:t> - </a:t>
            </a:r>
            <a:r>
              <a:rPr lang="en-US" sz="1600" dirty="0"/>
              <a:t>How </a:t>
            </a:r>
            <a:r>
              <a:rPr lang="tr-TR" sz="1600" dirty="0"/>
              <a:t>can be</a:t>
            </a:r>
            <a:r>
              <a:rPr lang="en-US" sz="1600" dirty="0"/>
              <a:t> test</a:t>
            </a:r>
            <a:r>
              <a:rPr lang="tr-TR" sz="1600" dirty="0" err="1"/>
              <a:t>ed</a:t>
            </a:r>
            <a:r>
              <a:rPr lang="en-US" sz="1600" dirty="0"/>
              <a:t> 'private' </a:t>
            </a:r>
            <a:r>
              <a:rPr lang="en-US" sz="1600" dirty="0" err="1"/>
              <a:t>metho</a:t>
            </a:r>
            <a:r>
              <a:rPr lang="tr-TR" sz="1600" dirty="0" err="1"/>
              <a:t>ds</a:t>
            </a:r>
            <a:r>
              <a:rPr lang="tr-TR" sz="1600" dirty="0"/>
              <a:t> </a:t>
            </a:r>
            <a:r>
              <a:rPr lang="en-US" sz="1600" dirty="0"/>
              <a:t>?</a:t>
            </a:r>
            <a:endParaRPr lang="tr-TR" sz="1600" dirty="0"/>
          </a:p>
          <a:p>
            <a:pPr marL="0" indent="0">
              <a:buNone/>
            </a:pPr>
            <a:r>
              <a:rPr lang="tr-TR" sz="1600" b="1" dirty="0"/>
              <a:t>4</a:t>
            </a:r>
            <a:r>
              <a:rPr lang="tr-TR" sz="1600" dirty="0"/>
              <a:t> – </a:t>
            </a:r>
            <a:r>
              <a:rPr lang="tr-TR" sz="1600" dirty="0" err="1"/>
              <a:t>What</a:t>
            </a:r>
            <a:r>
              <a:rPr lang="tr-TR" sz="1600" dirty="0"/>
              <a:t> is </a:t>
            </a:r>
            <a:r>
              <a:rPr lang="tr-TR" sz="1600" dirty="0" err="1"/>
              <a:t>Monolithic</a:t>
            </a:r>
            <a:r>
              <a:rPr lang="tr-TR" sz="1600" dirty="0"/>
              <a:t> Architecture ?</a:t>
            </a:r>
          </a:p>
          <a:p>
            <a:pPr marL="0" indent="0">
              <a:buNone/>
            </a:pPr>
            <a:r>
              <a:rPr lang="tr-TR" sz="1600" b="1" dirty="0"/>
              <a:t>5</a:t>
            </a:r>
            <a:r>
              <a:rPr lang="tr-TR" sz="1600" dirty="0"/>
              <a:t> - </a:t>
            </a:r>
            <a:r>
              <a:rPr lang="en-US" sz="1600" dirty="0"/>
              <a:t>What are the best practices to write a Unit Test Case</a:t>
            </a:r>
            <a:r>
              <a:rPr lang="tr-TR" sz="1600" dirty="0"/>
              <a:t> </a:t>
            </a:r>
            <a:r>
              <a:rPr lang="en-US" sz="1600" dirty="0"/>
              <a:t>?</a:t>
            </a:r>
          </a:p>
          <a:p>
            <a:pPr marL="0" indent="0">
              <a:buNone/>
            </a:pPr>
            <a:r>
              <a:rPr lang="tr-TR" sz="1600" b="1" dirty="0"/>
              <a:t>6</a:t>
            </a:r>
            <a:r>
              <a:rPr lang="tr-TR" sz="1600" dirty="0"/>
              <a:t> - </a:t>
            </a:r>
            <a:r>
              <a:rPr lang="en-US" sz="1600" dirty="0"/>
              <a:t>Why does JUnit only report the first failure in a single test</a:t>
            </a:r>
            <a:r>
              <a:rPr lang="tr-TR" sz="1600" dirty="0"/>
              <a:t> </a:t>
            </a:r>
            <a:r>
              <a:rPr lang="en-US" sz="1600" dirty="0"/>
              <a:t>?</a:t>
            </a:r>
            <a:endParaRPr lang="tr-TR" sz="1600" dirty="0"/>
          </a:p>
          <a:p>
            <a:pPr marL="0" indent="0">
              <a:buNone/>
            </a:pPr>
            <a:r>
              <a:rPr lang="tr-TR" sz="1600" b="1" dirty="0"/>
              <a:t>7</a:t>
            </a:r>
            <a:r>
              <a:rPr lang="tr-TR" sz="1600" dirty="0"/>
              <a:t> - </a:t>
            </a:r>
            <a:r>
              <a:rPr lang="en-US" sz="1600" dirty="0"/>
              <a:t>What are the benefits and drawbacks of </a:t>
            </a:r>
            <a:r>
              <a:rPr lang="en-US" sz="1600" dirty="0" err="1"/>
              <a:t>Microservices</a:t>
            </a:r>
            <a:r>
              <a:rPr lang="tr-TR" sz="1600" dirty="0"/>
              <a:t> </a:t>
            </a:r>
            <a:r>
              <a:rPr lang="en-US" sz="1600" dirty="0"/>
              <a:t>?</a:t>
            </a:r>
          </a:p>
          <a:p>
            <a:pPr marL="0" indent="0">
              <a:buNone/>
            </a:pPr>
            <a:r>
              <a:rPr lang="tr-TR" sz="1600" b="1" dirty="0"/>
              <a:t>8</a:t>
            </a:r>
            <a:r>
              <a:rPr lang="tr-TR" sz="1600" dirty="0"/>
              <a:t> - </a:t>
            </a:r>
            <a:r>
              <a:rPr lang="en-US" sz="1600" dirty="0"/>
              <a:t>What is the role of actuator in spring boot</a:t>
            </a:r>
            <a:r>
              <a:rPr lang="tr-TR" sz="1600" dirty="0"/>
              <a:t> </a:t>
            </a:r>
            <a:r>
              <a:rPr lang="en-US" sz="1600" dirty="0"/>
              <a:t>?</a:t>
            </a:r>
          </a:p>
          <a:p>
            <a:pPr marL="0" indent="0">
              <a:buNone/>
            </a:pPr>
            <a:r>
              <a:rPr lang="tr-TR" sz="1600" b="1" dirty="0"/>
              <a:t>9</a:t>
            </a:r>
            <a:r>
              <a:rPr lang="tr-TR" sz="1600" dirty="0"/>
              <a:t> - </a:t>
            </a:r>
            <a:r>
              <a:rPr lang="en-US" sz="1600" dirty="0"/>
              <a:t>What are the challenges that one has to face while using </a:t>
            </a:r>
            <a:r>
              <a:rPr lang="en-US" sz="1600" dirty="0" err="1"/>
              <a:t>Microservices</a:t>
            </a:r>
            <a:r>
              <a:rPr lang="tr-TR" sz="1600" dirty="0"/>
              <a:t> </a:t>
            </a:r>
            <a:r>
              <a:rPr lang="en-US" sz="1600" dirty="0"/>
              <a:t>?</a:t>
            </a:r>
          </a:p>
          <a:p>
            <a:pPr marL="0" indent="0">
              <a:buNone/>
            </a:pPr>
            <a:r>
              <a:rPr lang="tr-TR" sz="1600" b="1" dirty="0"/>
              <a:t>10</a:t>
            </a:r>
            <a:r>
              <a:rPr lang="tr-TR" sz="1600" dirty="0"/>
              <a:t> - H</a:t>
            </a:r>
            <a:r>
              <a:rPr lang="en-US" sz="1600" dirty="0"/>
              <a:t>ow independent </a:t>
            </a:r>
            <a:r>
              <a:rPr lang="en-US" sz="1600" dirty="0" err="1"/>
              <a:t>microservices</a:t>
            </a:r>
            <a:r>
              <a:rPr lang="en-US" sz="1600" dirty="0"/>
              <a:t> communicate with each other</a:t>
            </a:r>
            <a:r>
              <a:rPr lang="tr-TR" sz="1600" dirty="0"/>
              <a:t>?</a:t>
            </a:r>
            <a:endParaRPr lang="en-US" sz="1600" dirty="0"/>
          </a:p>
          <a:p>
            <a:pPr marL="0" indent="0">
              <a:buNone/>
            </a:pPr>
            <a:r>
              <a:rPr lang="tr-TR" sz="1600" b="1" dirty="0"/>
              <a:t>11</a:t>
            </a:r>
            <a:r>
              <a:rPr lang="tr-TR" sz="1600" dirty="0"/>
              <a:t> - </a:t>
            </a:r>
            <a:r>
              <a:rPr lang="en-US" sz="1600" dirty="0"/>
              <a:t>What do you mean by Domain driven design</a:t>
            </a:r>
            <a:r>
              <a:rPr lang="tr-TR" sz="1600" dirty="0"/>
              <a:t> </a:t>
            </a:r>
            <a:r>
              <a:rPr lang="en-US" sz="1600" dirty="0"/>
              <a:t>?</a:t>
            </a:r>
            <a:endParaRPr lang="tr-TR" sz="1600" dirty="0"/>
          </a:p>
          <a:p>
            <a:pPr marL="0" indent="0">
              <a:buNone/>
            </a:pPr>
            <a:r>
              <a:rPr lang="tr-TR" sz="1600" b="1" dirty="0"/>
              <a:t>12</a:t>
            </a:r>
            <a:r>
              <a:rPr lang="tr-TR" sz="1600" dirty="0"/>
              <a:t> – </a:t>
            </a:r>
            <a:r>
              <a:rPr lang="tr-TR" sz="1600" dirty="0" err="1"/>
              <a:t>What</a:t>
            </a:r>
            <a:r>
              <a:rPr lang="tr-TR" sz="1600" dirty="0"/>
              <a:t> is </a:t>
            </a:r>
            <a:r>
              <a:rPr lang="tr-TR" sz="1600" dirty="0" err="1"/>
              <a:t>container</a:t>
            </a:r>
            <a:r>
              <a:rPr lang="tr-TR" sz="1600" dirty="0"/>
              <a:t> in </a:t>
            </a:r>
            <a:r>
              <a:rPr lang="tr-TR" sz="1600" dirty="0" err="1"/>
              <a:t>Microservices</a:t>
            </a:r>
            <a:r>
              <a:rPr lang="tr-TR" sz="1600" dirty="0"/>
              <a:t> ?</a:t>
            </a:r>
          </a:p>
          <a:p>
            <a:pPr marL="0" indent="0">
              <a:buNone/>
            </a:pPr>
            <a:r>
              <a:rPr lang="tr-TR" sz="1600" b="1" dirty="0"/>
              <a:t>13</a:t>
            </a:r>
            <a:r>
              <a:rPr lang="tr-TR" sz="1600" dirty="0"/>
              <a:t> - </a:t>
            </a:r>
            <a:r>
              <a:rPr lang="en-US" sz="1600" dirty="0"/>
              <a:t>What are the main components of </a:t>
            </a:r>
            <a:r>
              <a:rPr lang="en-US" sz="1600" dirty="0" err="1"/>
              <a:t>Microservices</a:t>
            </a:r>
            <a:r>
              <a:rPr lang="tr-TR" sz="1600" dirty="0"/>
              <a:t> </a:t>
            </a:r>
            <a:r>
              <a:rPr lang="tr-TR" sz="1600" dirty="0" err="1"/>
              <a:t>architecture</a:t>
            </a:r>
            <a:r>
              <a:rPr lang="tr-TR" sz="1600" dirty="0"/>
              <a:t> </a:t>
            </a:r>
            <a:r>
              <a:rPr lang="en-US" sz="1600" dirty="0"/>
              <a:t>?</a:t>
            </a:r>
          </a:p>
          <a:p>
            <a:pPr marL="0" indent="0">
              <a:buNone/>
            </a:pPr>
            <a:r>
              <a:rPr lang="tr-TR" sz="1600" b="1" dirty="0"/>
              <a:t>14</a:t>
            </a:r>
            <a:r>
              <a:rPr lang="tr-TR" sz="1600" dirty="0"/>
              <a:t> - </a:t>
            </a:r>
            <a:r>
              <a:rPr lang="en-US" sz="1600" dirty="0"/>
              <a:t>How does a </a:t>
            </a:r>
            <a:r>
              <a:rPr lang="en-US" sz="1600" dirty="0" err="1"/>
              <a:t>Microservice</a:t>
            </a:r>
            <a:r>
              <a:rPr lang="en-US" sz="1600" dirty="0"/>
              <a:t> architecture work?</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0281639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TotalTime>
  <Words>556</Words>
  <Application>Microsoft Macintosh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Comic Sans MS</vt:lpstr>
      <vt:lpstr>Garamond</vt:lpstr>
      <vt:lpstr>Organic</vt:lpstr>
      <vt:lpstr>Week 6</vt:lpstr>
      <vt:lpstr>Software development processes</vt:lpstr>
      <vt:lpstr>TEST DRIVEN DEVELOPMENT (TDD)</vt:lpstr>
      <vt:lpstr>TDD – TEST FIRST DEVELOPMENT</vt:lpstr>
      <vt:lpstr>TDD TEST FLOW</vt:lpstr>
      <vt:lpstr>TDD –Vs- Traditional Testing</vt:lpstr>
      <vt:lpstr>Technical Practise Time</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6</dc:title>
  <dc:creator>Sakin, Ramazan (401-Extern-evatro)</dc:creator>
  <cp:lastModifiedBy>Sakin, Ramazan</cp:lastModifiedBy>
  <cp:revision>3</cp:revision>
  <dcterms:created xsi:type="dcterms:W3CDTF">2022-02-13T18:14:18Z</dcterms:created>
  <dcterms:modified xsi:type="dcterms:W3CDTF">2025-03-16T15:36:17Z</dcterms:modified>
</cp:coreProperties>
</file>