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80" r:id="rId10"/>
    <p:sldId id="281" r:id="rId11"/>
    <p:sldId id="282" r:id="rId12"/>
    <p:sldId id="283" r:id="rId13"/>
    <p:sldId id="284" r:id="rId14"/>
    <p:sldId id="285" r:id="rId15"/>
    <p:sldId id="286" r:id="rId16"/>
    <p:sldId id="287"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4437EE9-461A-477A-8A7B-C9303BAF45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65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CC00E2-D4BA-430A-8AF7-012F7315C6CF}"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60371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674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33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17008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526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325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01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93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4141700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CC00E2-D4BA-430A-8AF7-012F7315C6CF}"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37EE9-461A-477A-8A7B-C9303BAF45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485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CC00E2-D4BA-430A-8AF7-012F7315C6CF}"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418824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C00E2-D4BA-430A-8AF7-012F7315C6CF}" type="datetimeFigureOut">
              <a:rPr lang="en-US" smtClean="0"/>
              <a:t>3/16/25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37EE9-461A-477A-8A7B-C9303BAF45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34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C00E2-D4BA-430A-8AF7-012F7315C6CF}" type="datetimeFigureOut">
              <a:rPr lang="en-US" smtClean="0"/>
              <a:t>3/16/25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37EE9-461A-477A-8A7B-C9303BAF45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986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C00E2-D4BA-430A-8AF7-012F7315C6CF}" type="datetimeFigureOut">
              <a:rPr lang="en-US" smtClean="0"/>
              <a:t>3/16/25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214558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CC00E2-D4BA-430A-8AF7-012F7315C6CF}"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5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CC00E2-D4BA-430A-8AF7-012F7315C6CF}"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37EE9-461A-477A-8A7B-C9303BAF4539}" type="slidenum">
              <a:rPr lang="en-US" smtClean="0"/>
              <a:t>‹#›</a:t>
            </a:fld>
            <a:endParaRPr lang="en-US"/>
          </a:p>
        </p:txBody>
      </p:sp>
    </p:spTree>
    <p:extLst>
      <p:ext uri="{BB962C8B-B14F-4D97-AF65-F5344CB8AC3E}">
        <p14:creationId xmlns:p14="http://schemas.microsoft.com/office/powerpoint/2010/main" val="254400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CC00E2-D4BA-430A-8AF7-012F7315C6CF}" type="datetimeFigureOut">
              <a:rPr lang="en-US" smtClean="0"/>
              <a:t>3/16/25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437EE9-461A-477A-8A7B-C9303BAF4539}" type="slidenum">
              <a:rPr lang="en-US" smtClean="0"/>
              <a:t>‹#›</a:t>
            </a:fld>
            <a:endParaRPr lang="en-US"/>
          </a:p>
        </p:txBody>
      </p:sp>
    </p:spTree>
    <p:extLst>
      <p:ext uri="{BB962C8B-B14F-4D97-AF65-F5344CB8AC3E}">
        <p14:creationId xmlns:p14="http://schemas.microsoft.com/office/powerpoint/2010/main" val="2087726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a:latin typeface="Algerian" panose="04020705040A02060702" pitchFamily="82" charset="0"/>
              </a:rPr>
              <a:t>Week</a:t>
            </a:r>
            <a:r>
              <a:rPr lang="tr-TR" sz="3500" dirty="0">
                <a:latin typeface="Algerian" panose="04020705040A02060702" pitchFamily="82" charset="0"/>
              </a:rPr>
              <a:t> 7</a:t>
            </a:r>
            <a:endParaRPr lang="en-US" sz="3500" dirty="0">
              <a:latin typeface="Algerian" panose="04020705040A02060702" pitchFamily="82" charset="0"/>
            </a:endParaRPr>
          </a:p>
        </p:txBody>
      </p:sp>
      <p:sp>
        <p:nvSpPr>
          <p:cNvPr id="5" name="Subtitle 4"/>
          <p:cNvSpPr>
            <a:spLocks noGrp="1"/>
          </p:cNvSpPr>
          <p:nvPr>
            <p:ph type="subTitle" idx="1"/>
          </p:nvPr>
        </p:nvSpPr>
        <p:spPr>
          <a:xfrm>
            <a:off x="2692398" y="3657596"/>
            <a:ext cx="6815669" cy="1607740"/>
          </a:xfrm>
        </p:spPr>
        <p:txBody>
          <a:bodyPr>
            <a:normAutofit fontScale="92500" lnSpcReduction="20000"/>
          </a:bodyPr>
          <a:lstStyle/>
          <a:p>
            <a:r>
              <a:rPr lang="tr-TR" sz="2400" dirty="0" err="1"/>
              <a:t>Docker</a:t>
            </a:r>
            <a:r>
              <a:rPr lang="tr-TR" sz="2400" dirty="0"/>
              <a:t> - </a:t>
            </a:r>
            <a:r>
              <a:rPr lang="tr-TR" sz="2400" dirty="0" err="1"/>
              <a:t>Docker</a:t>
            </a:r>
            <a:r>
              <a:rPr lang="tr-TR" sz="2400" dirty="0"/>
              <a:t> </a:t>
            </a:r>
            <a:r>
              <a:rPr lang="tr-TR" sz="2400" dirty="0" err="1"/>
              <a:t>Compose</a:t>
            </a:r>
            <a:endParaRPr lang="tr-TR" sz="2400" dirty="0"/>
          </a:p>
          <a:p>
            <a:r>
              <a:rPr lang="tr-TR" sz="2400" dirty="0" err="1"/>
              <a:t>Swagger</a:t>
            </a:r>
            <a:r>
              <a:rPr lang="tr-TR" sz="2400" dirty="0"/>
              <a:t> – </a:t>
            </a:r>
            <a:r>
              <a:rPr lang="tr-TR" sz="2400" dirty="0" err="1"/>
              <a:t>OpenAPI</a:t>
            </a:r>
            <a:endParaRPr lang="tr-TR" sz="2400" dirty="0"/>
          </a:p>
          <a:p>
            <a:r>
              <a:rPr lang="tr-TR" sz="2400" dirty="0"/>
              <a:t>CI / CD</a:t>
            </a:r>
          </a:p>
          <a:p>
            <a:r>
              <a:rPr lang="tr-TR" sz="2400" dirty="0" err="1"/>
              <a:t>Monitoring</a:t>
            </a:r>
            <a:r>
              <a:rPr lang="tr-TR" sz="2400" dirty="0"/>
              <a:t> &amp; </a:t>
            </a:r>
            <a:r>
              <a:rPr lang="tr-TR" sz="2400" dirty="0" err="1"/>
              <a:t>Logging</a:t>
            </a:r>
            <a:endParaRPr lang="en-US" dirty="0"/>
          </a:p>
        </p:txBody>
      </p:sp>
    </p:spTree>
    <p:extLst>
      <p:ext uri="{BB962C8B-B14F-4D97-AF65-F5344CB8AC3E}">
        <p14:creationId xmlns:p14="http://schemas.microsoft.com/office/powerpoint/2010/main" val="126653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CI –</a:t>
            </a:r>
            <a:r>
              <a:rPr lang="tr-TR" sz="3500" dirty="0" err="1">
                <a:latin typeface="Algerian" panose="04020705040A02060702" pitchFamily="82" charset="0"/>
              </a:rPr>
              <a:t>vs</a:t>
            </a:r>
            <a:r>
              <a:rPr lang="tr-TR" sz="3500" dirty="0">
                <a:latin typeface="Algerian" panose="04020705040A02060702" pitchFamily="82" charset="0"/>
              </a:rPr>
              <a:t>- CD</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602799"/>
          </a:xfrm>
        </p:spPr>
        <p:txBody>
          <a:bodyPr>
            <a:normAutofit fontScale="70000" lnSpcReduction="20000"/>
          </a:bodyPr>
          <a:lstStyle/>
          <a:p>
            <a:r>
              <a:rPr lang="en-US" dirty="0"/>
              <a:t>The acronym CI/CD has a few different meanings. The "CI" in CI/CD always refers to continuous integration, which is an </a:t>
            </a:r>
            <a:r>
              <a:rPr lang="en-US" b="1" dirty="0"/>
              <a:t>automation process </a:t>
            </a:r>
            <a:r>
              <a:rPr lang="en-US" dirty="0"/>
              <a:t>for developers. </a:t>
            </a:r>
            <a:r>
              <a:rPr lang="en-US" b="1" dirty="0"/>
              <a:t>Successful CI</a:t>
            </a:r>
            <a:r>
              <a:rPr lang="en-US" dirty="0"/>
              <a:t> means </a:t>
            </a:r>
            <a:r>
              <a:rPr lang="en-US" b="1" dirty="0"/>
              <a:t>new code changes to an app are regularly built, tested, and merged to a shared repository</a:t>
            </a:r>
            <a:r>
              <a:rPr lang="en-US" dirty="0"/>
              <a:t>. It’s a solution to the problem of having too many branches of an app in development at once that might conflict with each other.</a:t>
            </a:r>
          </a:p>
          <a:p>
            <a:r>
              <a:rPr lang="en-US" dirty="0"/>
              <a:t>The "CD" in CI/CD refers to </a:t>
            </a:r>
            <a:r>
              <a:rPr lang="en-US" b="1" dirty="0"/>
              <a:t>continuous delivery </a:t>
            </a:r>
            <a:r>
              <a:rPr lang="en-US" dirty="0"/>
              <a:t>and/or </a:t>
            </a:r>
            <a:r>
              <a:rPr lang="en-US" b="1" dirty="0"/>
              <a:t>continuous deployment</a:t>
            </a:r>
            <a:r>
              <a:rPr lang="en-US" dirty="0"/>
              <a:t>, which are related concepts that sometimes </a:t>
            </a:r>
            <a:r>
              <a:rPr lang="en-US" b="1" dirty="0"/>
              <a:t>get used interchangeably</a:t>
            </a:r>
            <a:r>
              <a:rPr lang="en-US" dirty="0"/>
              <a:t>. Both are about automating further stages of the pipeline, but they’re sometimes used separately to illustrate just how much automation is happening.</a:t>
            </a:r>
          </a:p>
          <a:p>
            <a:r>
              <a:rPr lang="en-US" dirty="0"/>
              <a:t>Continuous delivery usually means a developer’s changes to an application are </a:t>
            </a:r>
            <a:r>
              <a:rPr lang="en-US" b="1" dirty="0"/>
              <a:t>automatically bug tested and uploaded to a repository </a:t>
            </a:r>
            <a:r>
              <a:rPr lang="en-US" dirty="0"/>
              <a:t>(like GitHub or a container registry), where they can then be deployed to a live production environment by the operations team. It’s an answer to the problem of poor visibility and communication between dev and business teams. To that end, the purpose of continuous delivery is to ensure that it takes </a:t>
            </a:r>
            <a:r>
              <a:rPr lang="en-US" b="1" dirty="0"/>
              <a:t>minimal effort to deploy new code</a:t>
            </a:r>
            <a:r>
              <a:rPr lang="en-US" dirty="0"/>
              <a:t>.</a:t>
            </a:r>
          </a:p>
        </p:txBody>
      </p:sp>
    </p:spTree>
    <p:extLst>
      <p:ext uri="{BB962C8B-B14F-4D97-AF65-F5344CB8AC3E}">
        <p14:creationId xmlns:p14="http://schemas.microsoft.com/office/powerpoint/2010/main" val="72262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CONTINUOUS DEPLOYMENT</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1526465"/>
          </a:xfrm>
        </p:spPr>
        <p:txBody>
          <a:bodyPr>
            <a:normAutofit fontScale="85000" lnSpcReduction="20000"/>
          </a:bodyPr>
          <a:lstStyle/>
          <a:p>
            <a:r>
              <a:rPr lang="en-US" b="1" dirty="0"/>
              <a:t>Continuous deployment </a:t>
            </a:r>
            <a:r>
              <a:rPr lang="en-US" dirty="0"/>
              <a:t>(the other </a:t>
            </a:r>
            <a:r>
              <a:rPr lang="en-US" b="1" dirty="0"/>
              <a:t>possible</a:t>
            </a:r>
            <a:r>
              <a:rPr lang="en-US" dirty="0"/>
              <a:t> "CD") can refer to automatically releasing a developer’s changes from the repository </a:t>
            </a:r>
            <a:r>
              <a:rPr lang="en-US" b="1" dirty="0"/>
              <a:t>to production</a:t>
            </a:r>
            <a:r>
              <a:rPr lang="en-US" dirty="0"/>
              <a:t>, where it is usable by customers. It addresses the problem of overloading operations teams with manual processes that </a:t>
            </a:r>
            <a:r>
              <a:rPr lang="en-US" b="1" dirty="0"/>
              <a:t>slow down app delivery</a:t>
            </a:r>
            <a:r>
              <a:rPr lang="en-US" dirty="0"/>
              <a:t>. It builds on the benefits of continuous delivery by automating the next stage in the pipeline.</a:t>
            </a: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en-US" dirty="0"/>
          </a:p>
        </p:txBody>
      </p:sp>
      <p:pic>
        <p:nvPicPr>
          <p:cNvPr id="4" name="Picture 3"/>
          <p:cNvPicPr>
            <a:picLocks noChangeAspect="1"/>
          </p:cNvPicPr>
          <p:nvPr/>
        </p:nvPicPr>
        <p:blipFill>
          <a:blip r:embed="rId2"/>
          <a:stretch>
            <a:fillRect/>
          </a:stretch>
        </p:blipFill>
        <p:spPr>
          <a:xfrm>
            <a:off x="2533303" y="4083397"/>
            <a:ext cx="7125392" cy="1495425"/>
          </a:xfrm>
          <a:prstGeom prst="rect">
            <a:avLst/>
          </a:prstGeom>
        </p:spPr>
      </p:pic>
    </p:spTree>
    <p:extLst>
      <p:ext uri="{BB962C8B-B14F-4D97-AF65-F5344CB8AC3E}">
        <p14:creationId xmlns:p14="http://schemas.microsoft.com/office/powerpoint/2010/main" val="828290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CI / CD Tools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tr-TR" b="1" dirty="0"/>
              <a:t>    </a:t>
            </a:r>
            <a:r>
              <a:rPr lang="en-US" b="1" dirty="0"/>
              <a:t>CI/CD tools </a:t>
            </a:r>
            <a:r>
              <a:rPr lang="en-US" dirty="0"/>
              <a:t>can help a team </a:t>
            </a:r>
            <a:r>
              <a:rPr lang="en-US" b="1" dirty="0"/>
              <a:t>automate</a:t>
            </a:r>
            <a:r>
              <a:rPr lang="en-US" dirty="0"/>
              <a:t> their development, deployment, and testing. Some tools specifically </a:t>
            </a:r>
            <a:r>
              <a:rPr lang="en-US" b="1" dirty="0"/>
              <a:t>handle the integration (CI) side</a:t>
            </a:r>
            <a:r>
              <a:rPr lang="en-US" dirty="0"/>
              <a:t>, some manage </a:t>
            </a:r>
            <a:r>
              <a:rPr lang="en-US" b="1" dirty="0"/>
              <a:t>development and deployment (CD)</a:t>
            </a:r>
            <a:r>
              <a:rPr lang="en-US" dirty="0"/>
              <a:t>, while others specialize in continuous testing or related functions.</a:t>
            </a:r>
            <a:endParaRPr lang="tr-TR" dirty="0"/>
          </a:p>
          <a:p>
            <a:r>
              <a:rPr lang="tr-TR" dirty="0" err="1"/>
              <a:t>Jenkins</a:t>
            </a:r>
            <a:endParaRPr lang="tr-TR" dirty="0"/>
          </a:p>
          <a:p>
            <a:r>
              <a:rPr lang="tr-TR" dirty="0" err="1"/>
              <a:t>GitLab</a:t>
            </a:r>
            <a:endParaRPr lang="tr-TR" dirty="0"/>
          </a:p>
          <a:p>
            <a:r>
              <a:rPr lang="tr-TR" dirty="0" err="1"/>
              <a:t>CircleCI</a:t>
            </a:r>
            <a:endParaRPr lang="tr-TR" dirty="0"/>
          </a:p>
          <a:p>
            <a:r>
              <a:rPr lang="tr-TR" dirty="0" err="1"/>
              <a:t>Travis</a:t>
            </a:r>
            <a:r>
              <a:rPr lang="tr-TR" dirty="0"/>
              <a:t> CI</a:t>
            </a:r>
          </a:p>
          <a:p>
            <a:r>
              <a:rPr lang="tr-TR" dirty="0" err="1"/>
              <a:t>Atlassian</a:t>
            </a:r>
            <a:r>
              <a:rPr lang="tr-TR" dirty="0"/>
              <a:t> </a:t>
            </a:r>
            <a:r>
              <a:rPr lang="tr-TR" dirty="0" err="1"/>
              <a:t>Bamboo</a:t>
            </a:r>
            <a:endParaRPr lang="en-US" dirty="0"/>
          </a:p>
        </p:txBody>
      </p:sp>
    </p:spTree>
    <p:extLst>
      <p:ext uri="{BB962C8B-B14F-4D97-AF65-F5344CB8AC3E}">
        <p14:creationId xmlns:p14="http://schemas.microsoft.com/office/powerpoint/2010/main" val="303026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74F1-692E-4157-09D0-DB727F682631}"/>
              </a:ext>
            </a:extLst>
          </p:cNvPr>
          <p:cNvSpPr>
            <a:spLocks noGrp="1"/>
          </p:cNvSpPr>
          <p:nvPr>
            <p:ph type="title"/>
          </p:nvPr>
        </p:nvSpPr>
        <p:spPr/>
        <p:txBody>
          <a:bodyPr/>
          <a:lstStyle/>
          <a:p>
            <a:r>
              <a:rPr lang="en-TR" dirty="0"/>
              <a:t>Monitoring &amp; Logging</a:t>
            </a:r>
          </a:p>
        </p:txBody>
      </p:sp>
      <p:sp>
        <p:nvSpPr>
          <p:cNvPr id="3" name="Content Placeholder 2">
            <a:extLst>
              <a:ext uri="{FF2B5EF4-FFF2-40B4-BE49-F238E27FC236}">
                <a16:creationId xmlns:a16="http://schemas.microsoft.com/office/drawing/2014/main" id="{991A9D17-404A-169A-3692-689FCE9485F0}"/>
              </a:ext>
            </a:extLst>
          </p:cNvPr>
          <p:cNvSpPr>
            <a:spLocks noGrp="1"/>
          </p:cNvSpPr>
          <p:nvPr>
            <p:ph idx="1"/>
          </p:nvPr>
        </p:nvSpPr>
        <p:spPr/>
        <p:txBody>
          <a:bodyPr/>
          <a:lstStyle/>
          <a:p>
            <a:pPr marL="0" indent="0">
              <a:buNone/>
            </a:pPr>
            <a:r>
              <a:rPr lang="en-US" dirty="0"/>
              <a:t>Why They Matter in Modern Applications</a:t>
            </a:r>
          </a:p>
          <a:p>
            <a:r>
              <a:rPr lang="en-US" dirty="0"/>
              <a:t>Monitoring and logging are key to understanding system health and diagnosing issues.</a:t>
            </a:r>
          </a:p>
          <a:p>
            <a:r>
              <a:rPr lang="en-US" dirty="0"/>
              <a:t>Essential for performance optimization, debugging, and security.</a:t>
            </a:r>
            <a:endParaRPr lang="en-TR" dirty="0"/>
          </a:p>
        </p:txBody>
      </p:sp>
    </p:spTree>
    <p:extLst>
      <p:ext uri="{BB962C8B-B14F-4D97-AF65-F5344CB8AC3E}">
        <p14:creationId xmlns:p14="http://schemas.microsoft.com/office/powerpoint/2010/main" val="29858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8386-6714-18DB-1813-BDC2F59D3C20}"/>
              </a:ext>
            </a:extLst>
          </p:cNvPr>
          <p:cNvSpPr>
            <a:spLocks noGrp="1"/>
          </p:cNvSpPr>
          <p:nvPr>
            <p:ph type="title"/>
          </p:nvPr>
        </p:nvSpPr>
        <p:spPr/>
        <p:txBody>
          <a:bodyPr/>
          <a:lstStyle/>
          <a:p>
            <a:r>
              <a:rPr lang="en-US" dirty="0"/>
              <a:t>What is Monitoring?</a:t>
            </a:r>
            <a:endParaRPr lang="en-TR" dirty="0"/>
          </a:p>
        </p:txBody>
      </p:sp>
      <p:sp>
        <p:nvSpPr>
          <p:cNvPr id="3" name="Content Placeholder 2">
            <a:extLst>
              <a:ext uri="{FF2B5EF4-FFF2-40B4-BE49-F238E27FC236}">
                <a16:creationId xmlns:a16="http://schemas.microsoft.com/office/drawing/2014/main" id="{241091DB-2690-1400-F60A-1567B5831F11}"/>
              </a:ext>
            </a:extLst>
          </p:cNvPr>
          <p:cNvSpPr>
            <a:spLocks noGrp="1"/>
          </p:cNvSpPr>
          <p:nvPr>
            <p:ph idx="1"/>
          </p:nvPr>
        </p:nvSpPr>
        <p:spPr/>
        <p:txBody>
          <a:bodyPr>
            <a:normAutofit fontScale="92500" lnSpcReduction="20000"/>
          </a:bodyPr>
          <a:lstStyle/>
          <a:p>
            <a:pPr marL="0" indent="0">
              <a:buNone/>
            </a:pPr>
            <a:r>
              <a:rPr lang="en-US" dirty="0"/>
              <a:t>Continuous observation of system metrics (CPU, memory, response times, errors, etc.).</a:t>
            </a:r>
          </a:p>
          <a:p>
            <a:pPr marL="0" indent="0">
              <a:buNone/>
            </a:pPr>
            <a:r>
              <a:rPr lang="en-US" b="1" dirty="0"/>
              <a:t>Types of Monitoring:</a:t>
            </a:r>
          </a:p>
          <a:p>
            <a:r>
              <a:rPr lang="en-US" b="1" dirty="0"/>
              <a:t>Infrastructure Monitoring</a:t>
            </a:r>
            <a:r>
              <a:rPr lang="en-US" dirty="0"/>
              <a:t>(CPU, Memory, Network)</a:t>
            </a:r>
          </a:p>
          <a:p>
            <a:r>
              <a:rPr lang="en-US" b="1" dirty="0"/>
              <a:t>Application Monitoring</a:t>
            </a:r>
            <a:r>
              <a:rPr lang="en-US" dirty="0"/>
              <a:t> (Response times, error rates)</a:t>
            </a:r>
          </a:p>
          <a:p>
            <a:pPr>
              <a:buFont typeface="Arial" panose="020B0604020202020204" pitchFamily="34" charset="0"/>
              <a:buChar char="•"/>
            </a:pPr>
            <a:r>
              <a:rPr lang="en-US" b="1" dirty="0"/>
              <a:t>User Monitoring</a:t>
            </a:r>
            <a:r>
              <a:rPr lang="en-US" dirty="0"/>
              <a:t> (Performance from the end-user perspective)</a:t>
            </a:r>
          </a:p>
          <a:p>
            <a:pPr marL="0" indent="0">
              <a:buNone/>
            </a:pPr>
            <a:endParaRPr lang="en-US" b="1" dirty="0"/>
          </a:p>
          <a:p>
            <a:pPr marL="0" indent="0">
              <a:buNone/>
            </a:pPr>
            <a:r>
              <a:rPr lang="en-US" b="1" dirty="0"/>
              <a:t>Popular Tools:</a:t>
            </a:r>
            <a:r>
              <a:rPr lang="en-US" dirty="0"/>
              <a:t> Prometheus, Grafana, Datadog, New Relic</a:t>
            </a:r>
          </a:p>
        </p:txBody>
      </p:sp>
    </p:spTree>
    <p:extLst>
      <p:ext uri="{BB962C8B-B14F-4D97-AF65-F5344CB8AC3E}">
        <p14:creationId xmlns:p14="http://schemas.microsoft.com/office/powerpoint/2010/main" val="52942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D126-42C0-8E55-77F6-8A2F4DB25EDE}"/>
              </a:ext>
            </a:extLst>
          </p:cNvPr>
          <p:cNvSpPr>
            <a:spLocks noGrp="1"/>
          </p:cNvSpPr>
          <p:nvPr>
            <p:ph type="title"/>
          </p:nvPr>
        </p:nvSpPr>
        <p:spPr/>
        <p:txBody>
          <a:bodyPr/>
          <a:lstStyle/>
          <a:p>
            <a:r>
              <a:rPr lang="en-US" dirty="0"/>
              <a:t>What is Logging?</a:t>
            </a:r>
            <a:endParaRPr lang="en-TR" dirty="0"/>
          </a:p>
        </p:txBody>
      </p:sp>
      <p:sp>
        <p:nvSpPr>
          <p:cNvPr id="3" name="Content Placeholder 2">
            <a:extLst>
              <a:ext uri="{FF2B5EF4-FFF2-40B4-BE49-F238E27FC236}">
                <a16:creationId xmlns:a16="http://schemas.microsoft.com/office/drawing/2014/main" id="{F4C13A09-2A66-C724-6CF1-44AD6D1F3E4C}"/>
              </a:ext>
            </a:extLst>
          </p:cNvPr>
          <p:cNvSpPr>
            <a:spLocks noGrp="1"/>
          </p:cNvSpPr>
          <p:nvPr>
            <p:ph idx="1"/>
          </p:nvPr>
        </p:nvSpPr>
        <p:spPr/>
        <p:txBody>
          <a:bodyPr>
            <a:normAutofit lnSpcReduction="10000"/>
          </a:bodyPr>
          <a:lstStyle/>
          <a:p>
            <a:pPr marL="0" indent="0">
              <a:buNone/>
            </a:pPr>
            <a:r>
              <a:rPr lang="en-US" dirty="0"/>
              <a:t>Capturing and storing application events and errors for analysis.</a:t>
            </a:r>
          </a:p>
          <a:p>
            <a:pPr marL="0" indent="0">
              <a:buNone/>
            </a:pPr>
            <a:r>
              <a:rPr lang="en-US" b="1" dirty="0"/>
              <a:t>Types of Logs:</a:t>
            </a:r>
          </a:p>
          <a:p>
            <a:pPr>
              <a:buFont typeface="Arial" panose="020B0604020202020204" pitchFamily="34" charset="0"/>
              <a:buChar char="•"/>
            </a:pPr>
            <a:r>
              <a:rPr lang="en-US" b="1" dirty="0"/>
              <a:t>Application Logs</a:t>
            </a:r>
            <a:r>
              <a:rPr lang="en-US" dirty="0"/>
              <a:t> (Requests, responses, errors)</a:t>
            </a:r>
          </a:p>
          <a:p>
            <a:pPr>
              <a:buFont typeface="Arial" panose="020B0604020202020204" pitchFamily="34" charset="0"/>
              <a:buChar char="•"/>
            </a:pPr>
            <a:r>
              <a:rPr lang="en-US" b="1" dirty="0"/>
              <a:t>System Logs</a:t>
            </a:r>
            <a:r>
              <a:rPr lang="en-US" dirty="0"/>
              <a:t> (Kernel, OS logs)</a:t>
            </a:r>
          </a:p>
          <a:p>
            <a:pPr>
              <a:buFont typeface="Arial" panose="020B0604020202020204" pitchFamily="34" charset="0"/>
              <a:buChar char="•"/>
            </a:pPr>
            <a:r>
              <a:rPr lang="en-US" b="1" dirty="0"/>
              <a:t>Security Logs</a:t>
            </a:r>
            <a:r>
              <a:rPr lang="en-US" dirty="0"/>
              <a:t> (Unauthorized access, failed login attempts)</a:t>
            </a:r>
          </a:p>
          <a:p>
            <a:pPr marL="0" indent="0">
              <a:buNone/>
            </a:pPr>
            <a:endParaRPr lang="en-US" b="1" dirty="0"/>
          </a:p>
          <a:p>
            <a:pPr marL="0" indent="0">
              <a:buNone/>
            </a:pPr>
            <a:r>
              <a:rPr lang="en-US" b="1" dirty="0"/>
              <a:t>Popular Tools:</a:t>
            </a:r>
            <a:r>
              <a:rPr lang="en-US" dirty="0"/>
              <a:t> ELK Stack (Elasticsearch, Logstash, Kibana), Loki, </a:t>
            </a:r>
            <a:r>
              <a:rPr lang="en-US" dirty="0" err="1"/>
              <a:t>Fluentd</a:t>
            </a:r>
            <a:endParaRPr lang="en-US" dirty="0"/>
          </a:p>
        </p:txBody>
      </p:sp>
    </p:spTree>
    <p:extLst>
      <p:ext uri="{BB962C8B-B14F-4D97-AF65-F5344CB8AC3E}">
        <p14:creationId xmlns:p14="http://schemas.microsoft.com/office/powerpoint/2010/main" val="30761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FD40-608A-754F-A3DA-B4E4FAB1DAA8}"/>
              </a:ext>
            </a:extLst>
          </p:cNvPr>
          <p:cNvSpPr>
            <a:spLocks noGrp="1"/>
          </p:cNvSpPr>
          <p:nvPr>
            <p:ph type="title"/>
          </p:nvPr>
        </p:nvSpPr>
        <p:spPr/>
        <p:txBody>
          <a:bodyPr/>
          <a:lstStyle/>
          <a:p>
            <a:r>
              <a:rPr lang="en-US" dirty="0"/>
              <a:t>Best Practices</a:t>
            </a:r>
            <a:endParaRPr lang="en-TR" dirty="0"/>
          </a:p>
        </p:txBody>
      </p:sp>
      <p:sp>
        <p:nvSpPr>
          <p:cNvPr id="3" name="Content Placeholder 2">
            <a:extLst>
              <a:ext uri="{FF2B5EF4-FFF2-40B4-BE49-F238E27FC236}">
                <a16:creationId xmlns:a16="http://schemas.microsoft.com/office/drawing/2014/main" id="{1CDA9C29-B0BC-C666-6BAA-A60AFC656FDC}"/>
              </a:ext>
            </a:extLst>
          </p:cNvPr>
          <p:cNvSpPr>
            <a:spLocks noGrp="1"/>
          </p:cNvSpPr>
          <p:nvPr>
            <p:ph idx="1"/>
          </p:nvPr>
        </p:nvSpPr>
        <p:spPr/>
        <p:txBody>
          <a:bodyPr/>
          <a:lstStyle/>
          <a:p>
            <a:r>
              <a:rPr lang="en-US" dirty="0"/>
              <a:t>Centralize logs and metrics.</a:t>
            </a:r>
          </a:p>
          <a:p>
            <a:r>
              <a:rPr lang="en-US" dirty="0"/>
              <a:t>Use structured logging (JSON format).</a:t>
            </a:r>
          </a:p>
          <a:p>
            <a:r>
              <a:rPr lang="en-US" dirty="0"/>
              <a:t>Set up alerts for critical metrics.</a:t>
            </a:r>
          </a:p>
          <a:p>
            <a:r>
              <a:rPr lang="en-US" dirty="0"/>
              <a:t>Store logs efficiently with retention policies.</a:t>
            </a:r>
          </a:p>
          <a:p>
            <a:r>
              <a:rPr lang="en-US" dirty="0"/>
              <a:t>Monitor trends over time to prevent failures.</a:t>
            </a:r>
            <a:endParaRPr lang="en-TR" dirty="0"/>
          </a:p>
        </p:txBody>
      </p:sp>
    </p:spTree>
    <p:extLst>
      <p:ext uri="{BB962C8B-B14F-4D97-AF65-F5344CB8AC3E}">
        <p14:creationId xmlns:p14="http://schemas.microsoft.com/office/powerpoint/2010/main" val="3826204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Technical </a:t>
            </a:r>
            <a:r>
              <a:rPr lang="tr-TR" sz="3500" dirty="0" err="1">
                <a:latin typeface="Algerian" panose="04020705040A02060702" pitchFamily="82" charset="0"/>
              </a:rPr>
              <a:t>Practise</a:t>
            </a:r>
            <a:r>
              <a:rPr lang="tr-TR" sz="3500" dirty="0">
                <a:latin typeface="Algerian" panose="04020705040A02060702" pitchFamily="82" charset="0"/>
              </a:rPr>
              <a:t> Time</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lgn="ctr">
              <a:buNone/>
            </a:pPr>
            <a:r>
              <a:rPr lang="tr-TR" dirty="0">
                <a:latin typeface="Comic Sans MS" panose="030F0702030302020204" pitchFamily="66" charset="0"/>
              </a:rPr>
              <a:t>LET’S GET OUR HANDS DIRTY</a:t>
            </a:r>
          </a:p>
          <a:p>
            <a:pPr marL="0" indent="0" algn="ctr">
              <a:buNone/>
            </a:pPr>
            <a:r>
              <a:rPr lang="tr-TR" dirty="0">
                <a:latin typeface="Comic Sans MS" panose="030F0702030302020204" pitchFamily="66" charset="0"/>
              </a:rPr>
              <a:t>-------------</a:t>
            </a:r>
          </a:p>
          <a:p>
            <a:pPr marL="0" indent="0" algn="ctr">
              <a:buNone/>
            </a:pPr>
            <a:r>
              <a:rPr lang="tr-TR" dirty="0" err="1">
                <a:latin typeface="Comic Sans MS" panose="030F0702030302020204" pitchFamily="66" charset="0"/>
              </a:rPr>
              <a:t>Swagger</a:t>
            </a:r>
            <a:r>
              <a:rPr lang="tr-TR" dirty="0">
                <a:latin typeface="Comic Sans MS" panose="030F0702030302020204" pitchFamily="66" charset="0"/>
              </a:rPr>
              <a:t> </a:t>
            </a:r>
            <a:r>
              <a:rPr lang="tr-TR" dirty="0" err="1">
                <a:latin typeface="Comic Sans MS" panose="030F0702030302020204" pitchFamily="66" charset="0"/>
              </a:rPr>
              <a:t>Documentation</a:t>
            </a:r>
            <a:endParaRPr lang="tr-TR" dirty="0">
              <a:latin typeface="Comic Sans MS" panose="030F0702030302020204" pitchFamily="66" charset="0"/>
            </a:endParaRPr>
          </a:p>
          <a:p>
            <a:pPr marL="0" indent="0" algn="ctr">
              <a:buNone/>
            </a:pPr>
            <a:r>
              <a:rPr lang="tr-TR" dirty="0" err="1">
                <a:latin typeface="Comic Sans MS" panose="030F0702030302020204" pitchFamily="66" charset="0"/>
              </a:rPr>
              <a:t>Docker</a:t>
            </a:r>
            <a:endParaRPr lang="tr-TR" dirty="0">
              <a:latin typeface="Comic Sans MS" panose="030F0702030302020204" pitchFamily="66" charset="0"/>
            </a:endParaRPr>
          </a:p>
          <a:p>
            <a:pPr marL="0" indent="0" algn="ctr">
              <a:buNone/>
            </a:pPr>
            <a:r>
              <a:rPr lang="tr-TR" dirty="0" err="1">
                <a:latin typeface="Comic Sans MS" panose="030F0702030302020204" pitchFamily="66" charset="0"/>
              </a:rPr>
              <a:t>Docker</a:t>
            </a:r>
            <a:r>
              <a:rPr lang="tr-TR" dirty="0">
                <a:latin typeface="Comic Sans MS" panose="030F0702030302020204" pitchFamily="66" charset="0"/>
              </a:rPr>
              <a:t> </a:t>
            </a:r>
            <a:r>
              <a:rPr lang="tr-TR" dirty="0" err="1">
                <a:latin typeface="Comic Sans MS" panose="030F0702030302020204" pitchFamily="66" charset="0"/>
              </a:rPr>
              <a:t>Compose</a:t>
            </a:r>
            <a:endParaRPr lang="en-US" dirty="0">
              <a:latin typeface="Comic Sans MS" panose="030F0702030302020204" pitchFamily="66" charset="0"/>
            </a:endParaRPr>
          </a:p>
        </p:txBody>
      </p:sp>
    </p:spTree>
    <p:extLst>
      <p:ext uri="{BB962C8B-B14F-4D97-AF65-F5344CB8AC3E}">
        <p14:creationId xmlns:p14="http://schemas.microsoft.com/office/powerpoint/2010/main" val="124006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DOCKER</a:t>
            </a:r>
            <a:endParaRPr lang="en-US" sz="3500" dirty="0">
              <a:latin typeface="Algerian" panose="04020705040A02060702" pitchFamily="82" charset="0"/>
            </a:endParaRPr>
          </a:p>
        </p:txBody>
      </p:sp>
      <p:sp>
        <p:nvSpPr>
          <p:cNvPr id="3" name="Content Placeholder 2"/>
          <p:cNvSpPr>
            <a:spLocks noGrp="1"/>
          </p:cNvSpPr>
          <p:nvPr>
            <p:ph idx="1"/>
          </p:nvPr>
        </p:nvSpPr>
        <p:spPr>
          <a:xfrm>
            <a:off x="1130531" y="2556931"/>
            <a:ext cx="9942022" cy="3652675"/>
          </a:xfrm>
        </p:spPr>
        <p:txBody>
          <a:bodyPr>
            <a:normAutofit fontScale="85000" lnSpcReduction="20000"/>
          </a:bodyPr>
          <a:lstStyle/>
          <a:p>
            <a:pPr marL="0" indent="0">
              <a:buNone/>
            </a:pPr>
            <a:r>
              <a:rPr lang="tr-TR" dirty="0"/>
              <a:t>    </a:t>
            </a:r>
            <a:r>
              <a:rPr lang="en-US" dirty="0"/>
              <a:t>Docker is a container management service. The keywords of Docker are </a:t>
            </a:r>
            <a:r>
              <a:rPr lang="en-US" b="1" dirty="0"/>
              <a:t>develop, ship</a:t>
            </a:r>
            <a:r>
              <a:rPr lang="en-US" dirty="0"/>
              <a:t> and </a:t>
            </a:r>
            <a:r>
              <a:rPr lang="en-US" b="1" dirty="0"/>
              <a:t>run</a:t>
            </a:r>
            <a:r>
              <a:rPr lang="en-US" dirty="0"/>
              <a:t> anywhere. The whole idea of Docker is for developers to easily develop applications, ship them into containers which can then be deployed anywhere.</a:t>
            </a:r>
            <a:endParaRPr lang="tr-TR" dirty="0"/>
          </a:p>
          <a:p>
            <a:pPr marL="0" indent="0">
              <a:buNone/>
            </a:pPr>
            <a:r>
              <a:rPr lang="en-US" b="1" dirty="0"/>
              <a:t>Features of Docker</a:t>
            </a:r>
            <a:r>
              <a:rPr lang="tr-TR" b="1" dirty="0"/>
              <a:t> :</a:t>
            </a:r>
            <a:endParaRPr lang="en-US" b="1" dirty="0"/>
          </a:p>
          <a:p>
            <a:r>
              <a:rPr lang="en-US" dirty="0"/>
              <a:t>Docker has the ability to reduce the size of development by providing a smaller footprint of the operating system via containers.</a:t>
            </a:r>
          </a:p>
          <a:p>
            <a:r>
              <a:rPr lang="en-US" dirty="0"/>
              <a:t>With containers, it becomes easier for teams across different units, such as development, QA and Operations to work seamlessly across applications.</a:t>
            </a:r>
          </a:p>
          <a:p>
            <a:r>
              <a:rPr lang="en-US" dirty="0"/>
              <a:t>You can deploy Docker containers anywhere, on any physical and virtual machines and even on the cloud.</a:t>
            </a:r>
          </a:p>
          <a:p>
            <a:r>
              <a:rPr lang="en-US" dirty="0"/>
              <a:t>Since Docker containers are pretty lightweight, they are very easily scalable</a:t>
            </a:r>
          </a:p>
        </p:txBody>
      </p:sp>
    </p:spTree>
    <p:extLst>
      <p:ext uri="{BB962C8B-B14F-4D97-AF65-F5344CB8AC3E}">
        <p14:creationId xmlns:p14="http://schemas.microsoft.com/office/powerpoint/2010/main" val="399378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DOCKER HUB</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Docker Hub is a registry service on the cloud that allows you to download Docker images that are built by other communities. You can also upload your own Docker built images to Docker hub. In this chapter, we will see how to download and the use the Jenkins Docker image from Docker hub.</a:t>
            </a:r>
          </a:p>
        </p:txBody>
      </p:sp>
    </p:spTree>
    <p:extLst>
      <p:ext uri="{BB962C8B-B14F-4D97-AF65-F5344CB8AC3E}">
        <p14:creationId xmlns:p14="http://schemas.microsoft.com/office/powerpoint/2010/main" val="378118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DOCKER IMAGES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tr-TR" dirty="0"/>
              <a:t>    </a:t>
            </a:r>
            <a:r>
              <a:rPr lang="en-US" dirty="0"/>
              <a:t>In Docker, everything is based on Images. An image is a combination of a file system and parameters.</a:t>
            </a:r>
            <a:r>
              <a:rPr lang="tr-TR" dirty="0"/>
              <a:t> </a:t>
            </a:r>
            <a:r>
              <a:rPr lang="en-US" dirty="0"/>
              <a:t>Let’s take an example of the following command in Docker.</a:t>
            </a:r>
            <a:endParaRPr lang="tr-TR" dirty="0"/>
          </a:p>
          <a:p>
            <a:pPr marL="0" indent="0">
              <a:buNone/>
            </a:pPr>
            <a:endParaRPr lang="tr-TR" dirty="0"/>
          </a:p>
          <a:p>
            <a:pPr>
              <a:buFont typeface="Wingdings" panose="05000000000000000000" pitchFamily="2" charset="2"/>
              <a:buChar char="Ø"/>
            </a:pPr>
            <a:r>
              <a:rPr lang="en-US" dirty="0"/>
              <a:t>The Docker command is specific and tells the Docker program on the Operating System that something needs to be done.</a:t>
            </a:r>
            <a:endParaRPr lang="tr-TR" dirty="0"/>
          </a:p>
          <a:p>
            <a:pPr>
              <a:buFont typeface="Wingdings" panose="05000000000000000000" pitchFamily="2" charset="2"/>
              <a:buChar char="Ø"/>
            </a:pPr>
            <a:r>
              <a:rPr lang="en-US" dirty="0"/>
              <a:t>The </a:t>
            </a:r>
            <a:r>
              <a:rPr lang="en-US" b="1" dirty="0"/>
              <a:t>run</a:t>
            </a:r>
            <a:r>
              <a:rPr lang="en-US" dirty="0"/>
              <a:t> command is used to mention that we want to create an instance of an image, which is then called a </a:t>
            </a:r>
            <a:r>
              <a:rPr lang="en-US" b="1" dirty="0"/>
              <a:t>container</a:t>
            </a:r>
            <a:r>
              <a:rPr lang="en-US" dirty="0"/>
              <a:t>.</a:t>
            </a:r>
          </a:p>
          <a:p>
            <a:pPr>
              <a:buFont typeface="Wingdings" panose="05000000000000000000" pitchFamily="2" charset="2"/>
              <a:buChar char="Ø"/>
            </a:pPr>
            <a:r>
              <a:rPr lang="en-US" dirty="0"/>
              <a:t>Finally, "hello-world" represents the image from which the container is made.</a:t>
            </a:r>
          </a:p>
        </p:txBody>
      </p:sp>
      <p:pic>
        <p:nvPicPr>
          <p:cNvPr id="5" name="Picture 4"/>
          <p:cNvPicPr>
            <a:picLocks noChangeAspect="1"/>
          </p:cNvPicPr>
          <p:nvPr/>
        </p:nvPicPr>
        <p:blipFill>
          <a:blip r:embed="rId2"/>
          <a:stretch>
            <a:fillRect/>
          </a:stretch>
        </p:blipFill>
        <p:spPr>
          <a:xfrm>
            <a:off x="1677007" y="3220488"/>
            <a:ext cx="2886075" cy="533400"/>
          </a:xfrm>
          <a:prstGeom prst="rect">
            <a:avLst/>
          </a:prstGeom>
        </p:spPr>
      </p:pic>
    </p:spTree>
    <p:extLst>
      <p:ext uri="{BB962C8B-B14F-4D97-AF65-F5344CB8AC3E}">
        <p14:creationId xmlns:p14="http://schemas.microsoft.com/office/powerpoint/2010/main" val="372019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Docker Containers</a:t>
            </a:r>
          </a:p>
        </p:txBody>
      </p:sp>
      <p:sp>
        <p:nvSpPr>
          <p:cNvPr id="3" name="Content Placeholder 2"/>
          <p:cNvSpPr>
            <a:spLocks noGrp="1"/>
          </p:cNvSpPr>
          <p:nvPr>
            <p:ph idx="1"/>
          </p:nvPr>
        </p:nvSpPr>
        <p:spPr>
          <a:xfrm>
            <a:off x="1295401" y="2556932"/>
            <a:ext cx="9601196" cy="3685926"/>
          </a:xfrm>
        </p:spPr>
        <p:txBody>
          <a:bodyPr>
            <a:normAutofit fontScale="70000" lnSpcReduction="20000"/>
          </a:bodyPr>
          <a:lstStyle/>
          <a:p>
            <a:pPr marL="0" indent="0">
              <a:buNone/>
            </a:pPr>
            <a:r>
              <a:rPr lang="tr-TR" dirty="0"/>
              <a:t>    </a:t>
            </a:r>
            <a:r>
              <a:rPr lang="en-US" dirty="0"/>
              <a:t>Containers are instances of Docker images that can be run using the Docker run command. The basic purpose of Docker is to run containers. Let’s discuss how to work with containers.</a:t>
            </a:r>
            <a:endParaRPr lang="tr-TR" dirty="0"/>
          </a:p>
          <a:p>
            <a:r>
              <a:rPr lang="en-US" b="1" dirty="0"/>
              <a:t>Running a Container</a:t>
            </a:r>
            <a:r>
              <a:rPr lang="tr-TR" b="1" dirty="0"/>
              <a:t>:</a:t>
            </a:r>
            <a:endParaRPr lang="en-US" b="1" dirty="0"/>
          </a:p>
          <a:p>
            <a:pPr marL="0" indent="0">
              <a:buNone/>
            </a:pPr>
            <a:r>
              <a:rPr lang="tr-TR" dirty="0"/>
              <a:t>    </a:t>
            </a:r>
            <a:r>
              <a:rPr lang="en-US" dirty="0"/>
              <a:t>Running of containers is managed with the Docker </a:t>
            </a:r>
            <a:r>
              <a:rPr lang="en-US" b="1" dirty="0"/>
              <a:t>run</a:t>
            </a:r>
            <a:r>
              <a:rPr lang="en-US" dirty="0"/>
              <a:t> command. To run a container in an interactive mode, first launch the Docker container.</a:t>
            </a:r>
            <a:endParaRPr lang="tr-TR" dirty="0"/>
          </a:p>
          <a:p>
            <a:pPr marL="0" indent="0">
              <a:buNone/>
            </a:pPr>
            <a:endParaRPr lang="en-US" dirty="0"/>
          </a:p>
          <a:p>
            <a:endParaRPr lang="tr-TR" dirty="0"/>
          </a:p>
          <a:p>
            <a:r>
              <a:rPr lang="en-US" b="1" dirty="0"/>
              <a:t>Listing of Containers</a:t>
            </a:r>
            <a:r>
              <a:rPr lang="tr-TR" b="1" dirty="0"/>
              <a:t>:</a:t>
            </a:r>
          </a:p>
          <a:p>
            <a:pPr marL="0" indent="0">
              <a:buNone/>
            </a:pPr>
            <a:r>
              <a:rPr lang="tr-TR" dirty="0"/>
              <a:t>    </a:t>
            </a:r>
            <a:r>
              <a:rPr lang="en-US" dirty="0"/>
              <a:t>One can list all of the containers on the machine via the </a:t>
            </a:r>
            <a:r>
              <a:rPr lang="en-US" b="1" dirty="0" err="1"/>
              <a:t>docker</a:t>
            </a:r>
            <a:r>
              <a:rPr lang="en-US" b="1" dirty="0"/>
              <a:t> </a:t>
            </a:r>
            <a:r>
              <a:rPr lang="en-US" b="1" dirty="0" err="1"/>
              <a:t>ps</a:t>
            </a:r>
            <a:r>
              <a:rPr lang="en-US" dirty="0"/>
              <a:t> command. This command is used to return the currently running containers.</a:t>
            </a:r>
          </a:p>
          <a:p>
            <a:pPr marL="0" indent="0">
              <a:buNone/>
            </a:pPr>
            <a:endParaRPr lang="tr-TR" dirty="0"/>
          </a:p>
          <a:p>
            <a:pPr marL="0" indent="0">
              <a:buNone/>
            </a:pPr>
            <a:r>
              <a:rPr lang="tr-TR" dirty="0"/>
              <a:t>a</a:t>
            </a:r>
            <a:endParaRPr lang="en-US" dirty="0"/>
          </a:p>
        </p:txBody>
      </p:sp>
      <p:pic>
        <p:nvPicPr>
          <p:cNvPr id="4" name="Picture 3"/>
          <p:cNvPicPr>
            <a:picLocks noChangeAspect="1"/>
          </p:cNvPicPr>
          <p:nvPr/>
        </p:nvPicPr>
        <p:blipFill>
          <a:blip r:embed="rId2"/>
          <a:stretch>
            <a:fillRect/>
          </a:stretch>
        </p:blipFill>
        <p:spPr>
          <a:xfrm>
            <a:off x="1295401" y="4079125"/>
            <a:ext cx="4791075" cy="495300"/>
          </a:xfrm>
          <a:prstGeom prst="rect">
            <a:avLst/>
          </a:prstGeom>
        </p:spPr>
      </p:pic>
      <p:pic>
        <p:nvPicPr>
          <p:cNvPr id="6" name="Picture 5"/>
          <p:cNvPicPr>
            <a:picLocks noChangeAspect="1"/>
          </p:cNvPicPr>
          <p:nvPr/>
        </p:nvPicPr>
        <p:blipFill>
          <a:blip r:embed="rId3"/>
          <a:stretch>
            <a:fillRect/>
          </a:stretch>
        </p:blipFill>
        <p:spPr>
          <a:xfrm>
            <a:off x="1295401" y="5653780"/>
            <a:ext cx="4905375" cy="504825"/>
          </a:xfrm>
          <a:prstGeom prst="rect">
            <a:avLst/>
          </a:prstGeom>
        </p:spPr>
      </p:pic>
    </p:spTree>
    <p:extLst>
      <p:ext uri="{BB962C8B-B14F-4D97-AF65-F5344CB8AC3E}">
        <p14:creationId xmlns:p14="http://schemas.microsoft.com/office/powerpoint/2010/main" val="429073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Docker Architecture</a:t>
            </a:r>
          </a:p>
        </p:txBody>
      </p:sp>
      <p:sp>
        <p:nvSpPr>
          <p:cNvPr id="6" name="Text Placeholder 5"/>
          <p:cNvSpPr>
            <a:spLocks noGrp="1"/>
          </p:cNvSpPr>
          <p:nvPr>
            <p:ph type="body" idx="1"/>
          </p:nvPr>
        </p:nvSpPr>
        <p:spPr/>
        <p:txBody>
          <a:bodyPr/>
          <a:lstStyle/>
          <a:p>
            <a:r>
              <a:rPr lang="tr-TR" dirty="0" err="1">
                <a:solidFill>
                  <a:schemeClr val="accent5">
                    <a:lumMod val="75000"/>
                  </a:schemeClr>
                </a:solidFill>
              </a:rPr>
              <a:t>Traditional</a:t>
            </a:r>
            <a:r>
              <a:rPr lang="tr-TR" dirty="0">
                <a:solidFill>
                  <a:schemeClr val="accent5">
                    <a:lumMod val="75000"/>
                  </a:schemeClr>
                </a:solidFill>
              </a:rPr>
              <a:t> </a:t>
            </a:r>
            <a:r>
              <a:rPr lang="tr-TR" dirty="0" err="1">
                <a:solidFill>
                  <a:schemeClr val="accent5">
                    <a:lumMod val="75000"/>
                  </a:schemeClr>
                </a:solidFill>
              </a:rPr>
              <a:t>Vertualization</a:t>
            </a:r>
            <a:endParaRPr lang="en-US" dirty="0">
              <a:solidFill>
                <a:schemeClr val="accent5">
                  <a:lumMod val="75000"/>
                </a:schemeClr>
              </a:solidFill>
            </a:endParaRPr>
          </a:p>
        </p:txBody>
      </p:sp>
      <p:pic>
        <p:nvPicPr>
          <p:cNvPr id="10" name="Content Placeholder 9"/>
          <p:cNvPicPr>
            <a:picLocks noGrp="1" noChangeAspect="1"/>
          </p:cNvPicPr>
          <p:nvPr>
            <p:ph sz="half" idx="2"/>
          </p:nvPr>
        </p:nvPicPr>
        <p:blipFill>
          <a:blip r:embed="rId2"/>
          <a:stretch>
            <a:fillRect/>
          </a:stretch>
        </p:blipFill>
        <p:spPr>
          <a:xfrm>
            <a:off x="1295400" y="3347028"/>
            <a:ext cx="3097502" cy="2632075"/>
          </a:xfrm>
          <a:prstGeom prst="rect">
            <a:avLst/>
          </a:prstGeom>
        </p:spPr>
      </p:pic>
      <p:sp>
        <p:nvSpPr>
          <p:cNvPr id="8" name="Text Placeholder 7"/>
          <p:cNvSpPr>
            <a:spLocks noGrp="1"/>
          </p:cNvSpPr>
          <p:nvPr>
            <p:ph type="body" sz="quarter" idx="3"/>
          </p:nvPr>
        </p:nvSpPr>
        <p:spPr/>
        <p:txBody>
          <a:bodyPr/>
          <a:lstStyle/>
          <a:p>
            <a:r>
              <a:rPr lang="tr-TR" dirty="0" err="1">
                <a:solidFill>
                  <a:schemeClr val="accent5">
                    <a:lumMod val="75000"/>
                  </a:schemeClr>
                </a:solidFill>
              </a:rPr>
              <a:t>Docker</a:t>
            </a:r>
            <a:endParaRPr lang="en-US" dirty="0">
              <a:solidFill>
                <a:schemeClr val="accent5">
                  <a:lumMod val="75000"/>
                </a:schemeClr>
              </a:solidFill>
            </a:endParaRPr>
          </a:p>
        </p:txBody>
      </p:sp>
      <p:pic>
        <p:nvPicPr>
          <p:cNvPr id="11" name="Content Placeholder 10"/>
          <p:cNvPicPr>
            <a:picLocks noGrp="1" noChangeAspect="1"/>
          </p:cNvPicPr>
          <p:nvPr>
            <p:ph sz="quarter" idx="4"/>
          </p:nvPr>
        </p:nvPicPr>
        <p:blipFill>
          <a:blip r:embed="rId3"/>
          <a:stretch>
            <a:fillRect/>
          </a:stretch>
        </p:blipFill>
        <p:spPr>
          <a:xfrm>
            <a:off x="6180670" y="3347028"/>
            <a:ext cx="3819525" cy="2590800"/>
          </a:xfrm>
          <a:prstGeom prst="rect">
            <a:avLst/>
          </a:prstGeom>
        </p:spPr>
      </p:pic>
    </p:spTree>
    <p:extLst>
      <p:ext uri="{BB962C8B-B14F-4D97-AF65-F5344CB8AC3E}">
        <p14:creationId xmlns:p14="http://schemas.microsoft.com/office/powerpoint/2010/main" val="63850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tr-TR" sz="3500" dirty="0">
                <a:latin typeface="Algerian" panose="04020705040A02060702" pitchFamily="82" charset="0"/>
              </a:rPr>
              <a:t>DOCKER COMPOSE</a:t>
            </a:r>
            <a:endParaRPr lang="en-US" sz="3500" dirty="0">
              <a:latin typeface="Algerian" panose="04020705040A02060702" pitchFamily="82" charset="0"/>
            </a:endParaRPr>
          </a:p>
        </p:txBody>
      </p:sp>
      <p:sp>
        <p:nvSpPr>
          <p:cNvPr id="8" name="Content Placeholder 7"/>
          <p:cNvSpPr>
            <a:spLocks noGrp="1"/>
          </p:cNvSpPr>
          <p:nvPr>
            <p:ph idx="1"/>
          </p:nvPr>
        </p:nvSpPr>
        <p:spPr/>
        <p:txBody>
          <a:bodyPr/>
          <a:lstStyle/>
          <a:p>
            <a:r>
              <a:rPr lang="en-US" b="1" dirty="0"/>
              <a:t>Docker Compose</a:t>
            </a:r>
            <a:r>
              <a:rPr lang="en-US" dirty="0"/>
              <a:t> is used to run multiple containers as a single service. For example, suppose you had an application which required NGNIX and MySQL, you could create one file which would start both the containers as a service without the need to start each one separately.</a:t>
            </a:r>
            <a:endParaRPr lang="tr-TR" dirty="0"/>
          </a:p>
          <a:p>
            <a:r>
              <a:rPr lang="en-US" dirty="0"/>
              <a:t>We can then use the following command to see the </a:t>
            </a:r>
            <a:r>
              <a:rPr lang="en-US" b="1" dirty="0"/>
              <a:t>compose</a:t>
            </a:r>
            <a:r>
              <a:rPr lang="en-US" dirty="0"/>
              <a:t> version</a:t>
            </a:r>
            <a:r>
              <a:rPr lang="tr-TR" dirty="0"/>
              <a:t> :</a:t>
            </a:r>
          </a:p>
          <a:p>
            <a:endParaRPr lang="tr-TR" dirty="0"/>
          </a:p>
          <a:p>
            <a:endParaRPr lang="tr-TR" dirty="0"/>
          </a:p>
        </p:txBody>
      </p:sp>
      <p:pic>
        <p:nvPicPr>
          <p:cNvPr id="9" name="Picture 8"/>
          <p:cNvPicPr>
            <a:picLocks noChangeAspect="1"/>
          </p:cNvPicPr>
          <p:nvPr/>
        </p:nvPicPr>
        <p:blipFill>
          <a:blip r:embed="rId2"/>
          <a:stretch>
            <a:fillRect/>
          </a:stretch>
        </p:blipFill>
        <p:spPr>
          <a:xfrm>
            <a:off x="1680036" y="4666990"/>
            <a:ext cx="6038850" cy="466725"/>
          </a:xfrm>
          <a:prstGeom prst="rect">
            <a:avLst/>
          </a:prstGeom>
        </p:spPr>
      </p:pic>
    </p:spTree>
    <p:extLst>
      <p:ext uri="{BB962C8B-B14F-4D97-AF65-F5344CB8AC3E}">
        <p14:creationId xmlns:p14="http://schemas.microsoft.com/office/powerpoint/2010/main" val="314267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DOCKER COMPOSE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r>
              <a:rPr lang="tr-TR" dirty="0"/>
              <a:t>Format of </a:t>
            </a:r>
            <a:r>
              <a:rPr lang="en-US" dirty="0"/>
              <a:t>Docker-Compose File</a:t>
            </a:r>
            <a:r>
              <a:rPr lang="tr-TR" dirty="0"/>
              <a:t>:</a:t>
            </a:r>
          </a:p>
          <a:p>
            <a:endParaRPr lang="tr-TR" dirty="0"/>
          </a:p>
          <a:p>
            <a:endParaRPr lang="tr-TR" dirty="0"/>
          </a:p>
          <a:p>
            <a:endParaRPr lang="tr-TR" dirty="0"/>
          </a:p>
          <a:p>
            <a:endParaRPr lang="tr-TR" dirty="0"/>
          </a:p>
          <a:p>
            <a:pPr marL="0" indent="0">
              <a:buNone/>
            </a:pPr>
            <a:endParaRPr lang="tr-TR" dirty="0"/>
          </a:p>
          <a:p>
            <a:endParaRPr lang="tr-TR" dirty="0"/>
          </a:p>
          <a:p>
            <a:r>
              <a:rPr lang="en-US" dirty="0"/>
              <a:t>Now let’s run our Docker Compose file using the following command</a:t>
            </a:r>
            <a:r>
              <a:rPr lang="tr-TR" dirty="0"/>
              <a:t>:</a:t>
            </a:r>
          </a:p>
          <a:p>
            <a:pPr marL="0" indent="0">
              <a:buNone/>
            </a:pPr>
            <a:r>
              <a:rPr lang="tr-TR" dirty="0"/>
              <a:t>-</a:t>
            </a:r>
            <a:endParaRPr lang="en-US" dirty="0"/>
          </a:p>
          <a:p>
            <a:endParaRPr lang="en-US" dirty="0"/>
          </a:p>
        </p:txBody>
      </p:sp>
      <p:pic>
        <p:nvPicPr>
          <p:cNvPr id="4" name="Picture 3"/>
          <p:cNvPicPr>
            <a:picLocks noChangeAspect="1"/>
          </p:cNvPicPr>
          <p:nvPr/>
        </p:nvPicPr>
        <p:blipFill>
          <a:blip r:embed="rId2"/>
          <a:stretch>
            <a:fillRect/>
          </a:stretch>
        </p:blipFill>
        <p:spPr>
          <a:xfrm>
            <a:off x="1295401" y="2840462"/>
            <a:ext cx="5431066" cy="1989232"/>
          </a:xfrm>
          <a:prstGeom prst="rect">
            <a:avLst/>
          </a:prstGeom>
        </p:spPr>
      </p:pic>
      <p:pic>
        <p:nvPicPr>
          <p:cNvPr id="5" name="Picture 4"/>
          <p:cNvPicPr>
            <a:picLocks noChangeAspect="1"/>
          </p:cNvPicPr>
          <p:nvPr/>
        </p:nvPicPr>
        <p:blipFill>
          <a:blip r:embed="rId3"/>
          <a:stretch>
            <a:fillRect/>
          </a:stretch>
        </p:blipFill>
        <p:spPr>
          <a:xfrm>
            <a:off x="1329905" y="5341533"/>
            <a:ext cx="6381750" cy="447675"/>
          </a:xfrm>
          <a:prstGeom prst="rect">
            <a:avLst/>
          </a:prstGeom>
        </p:spPr>
      </p:pic>
    </p:spTree>
    <p:extLst>
      <p:ext uri="{BB962C8B-B14F-4D97-AF65-F5344CB8AC3E}">
        <p14:creationId xmlns:p14="http://schemas.microsoft.com/office/powerpoint/2010/main" val="180525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CI / CD</a:t>
            </a:r>
            <a:endParaRPr lang="en-US" sz="3500" dirty="0">
              <a:latin typeface="Algerian" panose="04020705040A02060702" pitchFamily="82" charset="0"/>
            </a:endParaRPr>
          </a:p>
        </p:txBody>
      </p:sp>
      <p:sp>
        <p:nvSpPr>
          <p:cNvPr id="5" name="Content Placeholder 4"/>
          <p:cNvSpPr>
            <a:spLocks noGrp="1"/>
          </p:cNvSpPr>
          <p:nvPr>
            <p:ph idx="1"/>
          </p:nvPr>
        </p:nvSpPr>
        <p:spPr/>
        <p:txBody>
          <a:bodyPr>
            <a:normAutofit fontScale="92500" lnSpcReduction="20000"/>
          </a:bodyPr>
          <a:lstStyle/>
          <a:p>
            <a:r>
              <a:rPr lang="en-US" dirty="0"/>
              <a:t>CI/CD is a method to frequently deliver apps to customers by introducing </a:t>
            </a:r>
            <a:r>
              <a:rPr lang="en-US" b="1" dirty="0"/>
              <a:t>automation</a:t>
            </a:r>
            <a:r>
              <a:rPr lang="en-US" dirty="0"/>
              <a:t> into the stages of </a:t>
            </a:r>
            <a:r>
              <a:rPr lang="en-US" b="1" dirty="0"/>
              <a:t>app development</a:t>
            </a:r>
            <a:r>
              <a:rPr lang="en-US" dirty="0"/>
              <a:t>. The main concepts attributed to CI/CD are </a:t>
            </a:r>
            <a:r>
              <a:rPr lang="en-US" b="1" dirty="0"/>
              <a:t>continuous integration</a:t>
            </a:r>
            <a:r>
              <a:rPr lang="en-US" dirty="0"/>
              <a:t>, </a:t>
            </a:r>
            <a:r>
              <a:rPr lang="en-US" b="1" dirty="0"/>
              <a:t>continuous delivery</a:t>
            </a:r>
            <a:r>
              <a:rPr lang="en-US" dirty="0"/>
              <a:t> and </a:t>
            </a:r>
            <a:r>
              <a:rPr lang="en-US" b="1" dirty="0"/>
              <a:t>continuous deployment</a:t>
            </a:r>
            <a:r>
              <a:rPr lang="en-US" dirty="0"/>
              <a:t>. CI/CD is a solution to the problems </a:t>
            </a:r>
            <a:r>
              <a:rPr lang="en-US" b="1" dirty="0"/>
              <a:t>integrating</a:t>
            </a:r>
            <a:r>
              <a:rPr lang="en-US" dirty="0"/>
              <a:t> new code can cause for development and operations teams (AKA "integration hell").</a:t>
            </a:r>
          </a:p>
          <a:p>
            <a:r>
              <a:rPr lang="en-US" dirty="0"/>
              <a:t>Specifically, CI/CD introduces ongoing automation and continuous monitoring throughout the </a:t>
            </a:r>
            <a:r>
              <a:rPr lang="en-US" b="1" dirty="0"/>
              <a:t>lifecycle of apps</a:t>
            </a:r>
            <a:r>
              <a:rPr lang="en-US" dirty="0"/>
              <a:t>, from integration and testing phases to delivery and </a:t>
            </a:r>
            <a:r>
              <a:rPr lang="en-US" b="1" dirty="0"/>
              <a:t>deployment</a:t>
            </a:r>
            <a:r>
              <a:rPr lang="en-US" dirty="0"/>
              <a:t>. Taken together, these connected practices are often referred to as a "</a:t>
            </a:r>
            <a:r>
              <a:rPr lang="en-US" b="1" dirty="0"/>
              <a:t>CI/CD pipeline</a:t>
            </a:r>
            <a:r>
              <a:rPr lang="en-US" dirty="0"/>
              <a:t>" and are supported by development and operations teams working together in an agile way with either a </a:t>
            </a:r>
            <a:r>
              <a:rPr lang="en-US" b="1" dirty="0"/>
              <a:t>DevOps</a:t>
            </a:r>
            <a:r>
              <a:rPr lang="en-US" dirty="0"/>
              <a:t> or </a:t>
            </a:r>
            <a:r>
              <a:rPr lang="en-US" b="1" dirty="0"/>
              <a:t>site reliability engineering</a:t>
            </a:r>
            <a:r>
              <a:rPr lang="en-US" dirty="0"/>
              <a:t> (SRE) approach.</a:t>
            </a:r>
          </a:p>
          <a:p>
            <a:endParaRPr lang="en-US" dirty="0"/>
          </a:p>
        </p:txBody>
      </p:sp>
    </p:spTree>
    <p:extLst>
      <p:ext uri="{BB962C8B-B14F-4D97-AF65-F5344CB8AC3E}">
        <p14:creationId xmlns:p14="http://schemas.microsoft.com/office/powerpoint/2010/main" val="26250102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TotalTime>
  <Words>1175</Words>
  <Application>Microsoft Macintosh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Comic Sans MS</vt:lpstr>
      <vt:lpstr>Garamond</vt:lpstr>
      <vt:lpstr>Wingdings</vt:lpstr>
      <vt:lpstr>Organic</vt:lpstr>
      <vt:lpstr>Week 7</vt:lpstr>
      <vt:lpstr>DOCKER</vt:lpstr>
      <vt:lpstr>DOCKER HUB</vt:lpstr>
      <vt:lpstr>DOCKER IMAGES</vt:lpstr>
      <vt:lpstr>Docker Containers</vt:lpstr>
      <vt:lpstr>Docker Architecture</vt:lpstr>
      <vt:lpstr>DOCKER COMPOSE</vt:lpstr>
      <vt:lpstr>DOCKER COMPOSE</vt:lpstr>
      <vt:lpstr>CI / CD</vt:lpstr>
      <vt:lpstr>CI –vs- CD</vt:lpstr>
      <vt:lpstr>CONTINUOUS DEPLOYMENT</vt:lpstr>
      <vt:lpstr>CI / CD Tools</vt:lpstr>
      <vt:lpstr>Monitoring &amp; Logging</vt:lpstr>
      <vt:lpstr>What is Monitoring?</vt:lpstr>
      <vt:lpstr>What is Logging?</vt:lpstr>
      <vt:lpstr>Best Practices</vt:lpstr>
      <vt:lpstr>Technical Practise Time</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Sakin, Ramazan (401-Extern-evatro)</dc:creator>
  <cp:lastModifiedBy>Sakin, Ramazan</cp:lastModifiedBy>
  <cp:revision>5</cp:revision>
  <dcterms:created xsi:type="dcterms:W3CDTF">2022-02-20T04:49:26Z</dcterms:created>
  <dcterms:modified xsi:type="dcterms:W3CDTF">2025-03-16T15:45:49Z</dcterms:modified>
</cp:coreProperties>
</file>