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287"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143" d="100"/>
          <a:sy n="143"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04D6C50-07A2-410D-95E1-A69383D3D7D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31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3/15/25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130076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64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73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238585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151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00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21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82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57900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45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30225-6533-4C0E-9BA0-6341D2E3A1C7}" type="datetimeFigureOut">
              <a:rPr lang="en-US" smtClean="0"/>
              <a:t>3/15/25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99294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30225-6533-4C0E-9BA0-6341D2E3A1C7}" type="datetimeFigureOut">
              <a:rPr lang="en-US" smtClean="0"/>
              <a:t>3/15/25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D6C50-07A2-410D-95E1-A69383D3D7D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93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30225-6533-4C0E-9BA0-6341D2E3A1C7}" type="datetimeFigureOut">
              <a:rPr lang="en-US" smtClean="0"/>
              <a:t>3/15/25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69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30225-6533-4C0E-9BA0-6341D2E3A1C7}" type="datetimeFigureOut">
              <a:rPr lang="en-US" smtClean="0"/>
              <a:t>3/15/25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28738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3/15/25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72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3/15/25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3348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30225-6533-4C0E-9BA0-6341D2E3A1C7}" type="datetimeFigureOut">
              <a:rPr lang="en-US" smtClean="0"/>
              <a:t>3/15/25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4D6C50-07A2-410D-95E1-A69383D3D7D3}" type="slidenum">
              <a:rPr lang="en-US" smtClean="0"/>
              <a:t>‹#›</a:t>
            </a:fld>
            <a:endParaRPr lang="en-US"/>
          </a:p>
        </p:txBody>
      </p:sp>
    </p:spTree>
    <p:extLst>
      <p:ext uri="{BB962C8B-B14F-4D97-AF65-F5344CB8AC3E}">
        <p14:creationId xmlns:p14="http://schemas.microsoft.com/office/powerpoint/2010/main" val="352699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1" y="1058779"/>
            <a:ext cx="9616438" cy="1227221"/>
          </a:xfrm>
        </p:spPr>
        <p:txBody>
          <a:bodyPr>
            <a:normAutofit/>
          </a:bodyPr>
          <a:lstStyle/>
          <a:p>
            <a:r>
              <a:rPr lang="tr-TR" sz="3300" dirty="0">
                <a:latin typeface="Algerian" panose="04020705040A02060702" pitchFamily="82" charset="0"/>
              </a:rPr>
              <a:t>JAVA SPRING WEB DEVELOPMENT BOOTCAMP</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4830" y="2110607"/>
            <a:ext cx="2454441" cy="2461394"/>
          </a:xfrm>
          <a:prstGeom prst="rect">
            <a:avLst/>
          </a:prstGeom>
        </p:spPr>
      </p:pic>
      <p:sp>
        <p:nvSpPr>
          <p:cNvPr id="9" name="TextBox 8"/>
          <p:cNvSpPr txBox="1"/>
          <p:nvPr/>
        </p:nvSpPr>
        <p:spPr>
          <a:xfrm>
            <a:off x="6962970" y="3094672"/>
            <a:ext cx="3615383" cy="1531115"/>
          </a:xfrm>
          <a:prstGeom prst="rect">
            <a:avLst/>
          </a:prstGeom>
          <a:noFill/>
        </p:spPr>
        <p:txBody>
          <a:bodyPr wrap="square" rtlCol="0">
            <a:spAutoFit/>
          </a:bodyPr>
          <a:lstStyle/>
          <a:p>
            <a:r>
              <a:rPr lang="tr-TR" b="1" u="sng" dirty="0" err="1"/>
              <a:t>Instructor</a:t>
            </a:r>
            <a:r>
              <a:rPr lang="tr-TR" b="1" u="sng" dirty="0"/>
              <a:t>:</a:t>
            </a:r>
          </a:p>
          <a:p>
            <a:r>
              <a:rPr lang="tr-TR" dirty="0"/>
              <a:t>Ramazan Sakin</a:t>
            </a:r>
          </a:p>
          <a:p>
            <a:r>
              <a:rPr lang="tr-TR" dirty="0"/>
              <a:t>ramazansakin63@gmail.com</a:t>
            </a:r>
          </a:p>
          <a:p>
            <a:r>
              <a:rPr lang="tr-TR" dirty="0" err="1"/>
              <a:t>linkedin.com</a:t>
            </a:r>
            <a:r>
              <a:rPr lang="tr-TR" dirty="0"/>
              <a:t>/in/ramazan-sakin</a:t>
            </a:r>
          </a:p>
          <a:p>
            <a:r>
              <a:rPr lang="tr-TR" dirty="0" err="1"/>
              <a:t>github.com</a:t>
            </a:r>
            <a:r>
              <a:rPr lang="tr-TR" dirty="0"/>
              <a:t>/ramazansakin</a:t>
            </a:r>
          </a:p>
        </p:txBody>
      </p:sp>
      <p:pic>
        <p:nvPicPr>
          <p:cNvPr id="7" name="Content Placeholder 6" descr="A yellow and purple letter g&#10;&#10;AI-generated content may be incorrect.">
            <a:extLst>
              <a:ext uri="{FF2B5EF4-FFF2-40B4-BE49-F238E27FC236}">
                <a16:creationId xmlns:a16="http://schemas.microsoft.com/office/drawing/2014/main" id="{FE6BEF07-5287-8F19-A817-1C20DCB73A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1" y="3949793"/>
            <a:ext cx="2243781" cy="1531116"/>
          </a:xfrm>
        </p:spPr>
      </p:pic>
    </p:spTree>
    <p:extLst>
      <p:ext uri="{BB962C8B-B14F-4D97-AF65-F5344CB8AC3E}">
        <p14:creationId xmlns:p14="http://schemas.microsoft.com/office/powerpoint/2010/main" val="62209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Features</a:t>
            </a:r>
            <a:r>
              <a:rPr lang="tr-TR" sz="3500" dirty="0">
                <a:latin typeface="Algerian" panose="04020705040A02060702" pitchFamily="82" charset="0"/>
              </a:rPr>
              <a:t> Of Java</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02131"/>
            <a:ext cx="9601197" cy="3616036"/>
          </a:xfrm>
        </p:spPr>
        <p:txBody>
          <a:bodyPr>
            <a:normAutofit fontScale="85000" lnSpcReduction="20000"/>
          </a:bodyPr>
          <a:lstStyle/>
          <a:p>
            <a:r>
              <a:rPr lang="tr-TR" dirty="0"/>
              <a:t>Simple</a:t>
            </a:r>
          </a:p>
          <a:p>
            <a:r>
              <a:rPr lang="tr-TR" dirty="0"/>
              <a:t>Object </a:t>
            </a:r>
            <a:r>
              <a:rPr lang="tr-TR" dirty="0" err="1"/>
              <a:t>Oriented</a:t>
            </a:r>
            <a:endParaRPr lang="tr-TR" dirty="0"/>
          </a:p>
          <a:p>
            <a:r>
              <a:rPr lang="tr-TR" dirty="0" err="1"/>
              <a:t>Robust</a:t>
            </a:r>
            <a:endParaRPr lang="tr-TR" dirty="0"/>
          </a:p>
          <a:p>
            <a:r>
              <a:rPr lang="en-US" dirty="0"/>
              <a:t>Platform Independent</a:t>
            </a:r>
          </a:p>
          <a:p>
            <a:r>
              <a:rPr lang="en-US" dirty="0"/>
              <a:t>Secure</a:t>
            </a:r>
          </a:p>
          <a:p>
            <a:r>
              <a:rPr lang="en-US" dirty="0"/>
              <a:t>Multi Threading</a:t>
            </a:r>
          </a:p>
          <a:p>
            <a:r>
              <a:rPr lang="en-US" dirty="0"/>
              <a:t>Architectural Neutral</a:t>
            </a:r>
          </a:p>
          <a:p>
            <a:r>
              <a:rPr lang="en-US" dirty="0"/>
              <a:t>Portable</a:t>
            </a:r>
          </a:p>
          <a:p>
            <a:r>
              <a:rPr lang="en-US" dirty="0"/>
              <a:t>High Performance</a:t>
            </a:r>
          </a:p>
          <a:p>
            <a:endParaRPr lang="en-US" dirty="0"/>
          </a:p>
        </p:txBody>
      </p:sp>
    </p:spTree>
    <p:extLst>
      <p:ext uri="{BB962C8B-B14F-4D97-AF65-F5344CB8AC3E}">
        <p14:creationId xmlns:p14="http://schemas.microsoft.com/office/powerpoint/2010/main" val="266519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Setting Java Environment and </a:t>
            </a:r>
            <a:r>
              <a:rPr lang="en-US" sz="3500" dirty="0" err="1">
                <a:latin typeface="Algerian" panose="04020705040A02060702" pitchFamily="82" charset="0"/>
              </a:rPr>
              <a:t>Classpath</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354690" y="2490961"/>
            <a:ext cx="2922644" cy="187322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4023614" y="2604655"/>
            <a:ext cx="3760215" cy="20670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7930341" y="2490961"/>
            <a:ext cx="2711599" cy="29726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4979324" y="4316477"/>
            <a:ext cx="3509532" cy="19044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006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JVM, JDK and JRE</a:t>
            </a:r>
          </a:p>
        </p:txBody>
      </p:sp>
      <p:sp>
        <p:nvSpPr>
          <p:cNvPr id="3" name="Content Placeholder 2"/>
          <p:cNvSpPr>
            <a:spLocks noGrp="1"/>
          </p:cNvSpPr>
          <p:nvPr>
            <p:ph idx="1"/>
          </p:nvPr>
        </p:nvSpPr>
        <p:spPr/>
        <p:txBody>
          <a:bodyPr>
            <a:normAutofit fontScale="70000" lnSpcReduction="20000"/>
          </a:bodyPr>
          <a:lstStyle/>
          <a:p>
            <a:r>
              <a:rPr lang="en-US" b="1" dirty="0"/>
              <a:t>JDK</a:t>
            </a:r>
            <a:r>
              <a:rPr lang="en-US" dirty="0"/>
              <a:t> is a software development environment used for making applets and Java applications. The full form of JDK is Java Development Kit. Java developers can use it on Windows, </a:t>
            </a:r>
            <a:r>
              <a:rPr lang="en-US" dirty="0" err="1"/>
              <a:t>macOS</a:t>
            </a:r>
            <a:r>
              <a:rPr lang="en-US" dirty="0"/>
              <a:t>, Solaris, and Linux. JDK helps them to code and run Java programs. It is possible to install more than one JDK version on the same computer.</a:t>
            </a:r>
            <a:endParaRPr lang="tr-TR" dirty="0"/>
          </a:p>
          <a:p>
            <a:r>
              <a:rPr lang="en-US" b="1" dirty="0"/>
              <a:t>JRE</a:t>
            </a:r>
            <a:r>
              <a:rPr lang="en-US" dirty="0"/>
              <a:t> is a piece of a software which is designed to run other software. It contains the class libraries, loader class, and JVM. In simple terms, if you want to run Java program you need JRE. If you are not a programmer, you don’t need to install JDK, but just JRE to run Java programs. Though, all JDK versions comes bundled with Java Runtime Environment, so you do not need to download and install the JRE separately in your PC. The full form of JRE is Java Runtime Environment.</a:t>
            </a:r>
            <a:endParaRPr lang="tr-TR" dirty="0"/>
          </a:p>
          <a:p>
            <a:r>
              <a:rPr lang="en-US" b="1" dirty="0"/>
              <a:t>JVM</a:t>
            </a:r>
            <a:r>
              <a:rPr lang="en-US" dirty="0"/>
              <a:t> is an engine that provides a runtime environment to drive the Java Code or applications. It converts Java bytecode into machine language. JVM is a part of Java Run Environment (JRE). It cannot be separately downloaded and installed. To install JVM, you need to install JRE. The full form of JVM is Java Virtual Machine.</a:t>
            </a:r>
          </a:p>
        </p:txBody>
      </p:sp>
    </p:spTree>
    <p:extLst>
      <p:ext uri="{BB962C8B-B14F-4D97-AF65-F5344CB8AC3E}">
        <p14:creationId xmlns:p14="http://schemas.microsoft.com/office/powerpoint/2010/main" val="21621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Java - </a:t>
            </a:r>
            <a:r>
              <a:rPr lang="tr-TR" sz="3500" dirty="0" err="1">
                <a:latin typeface="Algerian" panose="04020705040A02060702" pitchFamily="82" charset="0"/>
              </a:rPr>
              <a:t>Variable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tr-TR" dirty="0"/>
              <a:t>    </a:t>
            </a:r>
            <a:r>
              <a:rPr lang="en-US" dirty="0"/>
              <a:t>When we want to store any information, we store it in an address of the computer. Instead of remembering the complex address where we have stored our information, we name that </a:t>
            </a:r>
            <a:r>
              <a:rPr lang="en-US" dirty="0" err="1"/>
              <a:t>address.The</a:t>
            </a:r>
            <a:r>
              <a:rPr lang="en-US" dirty="0"/>
              <a:t> naming of an address is known as variable. Variable is the name of memory location.</a:t>
            </a:r>
            <a:endParaRPr lang="tr-TR" dirty="0"/>
          </a:p>
          <a:p>
            <a:pPr marL="0" indent="0">
              <a:buNone/>
            </a:pPr>
            <a:endParaRPr lang="tr-TR" dirty="0"/>
          </a:p>
          <a:p>
            <a:pPr marL="0" indent="0">
              <a:buNone/>
            </a:pPr>
            <a:endParaRPr lang="tr-TR" dirty="0"/>
          </a:p>
          <a:p>
            <a:pPr marL="0" indent="0">
              <a:buNone/>
            </a:pPr>
            <a:r>
              <a:rPr lang="en-US" dirty="0"/>
              <a:t>Java Programming language defines mainly three kind of variables.</a:t>
            </a:r>
          </a:p>
          <a:p>
            <a:r>
              <a:rPr lang="en-US" dirty="0"/>
              <a:t>Instance Variables</a:t>
            </a:r>
          </a:p>
          <a:p>
            <a:r>
              <a:rPr lang="en-US" dirty="0"/>
              <a:t>Static Variables (Class Variables)</a:t>
            </a:r>
          </a:p>
          <a:p>
            <a:r>
              <a:rPr lang="en-US" dirty="0"/>
              <a:t>Local Variables</a:t>
            </a:r>
          </a:p>
          <a:p>
            <a:endParaRPr lang="en-US" dirty="0"/>
          </a:p>
        </p:txBody>
      </p:sp>
      <p:pic>
        <p:nvPicPr>
          <p:cNvPr id="4" name="Picture 3"/>
          <p:cNvPicPr>
            <a:picLocks noChangeAspect="1"/>
          </p:cNvPicPr>
          <p:nvPr/>
        </p:nvPicPr>
        <p:blipFill>
          <a:blip r:embed="rId2"/>
          <a:stretch>
            <a:fillRect/>
          </a:stretch>
        </p:blipFill>
        <p:spPr>
          <a:xfrm>
            <a:off x="1295401" y="3418870"/>
            <a:ext cx="4495800" cy="485775"/>
          </a:xfrm>
          <a:prstGeom prst="rect">
            <a:avLst/>
          </a:prstGeom>
        </p:spPr>
      </p:pic>
    </p:spTree>
    <p:extLst>
      <p:ext uri="{BB962C8B-B14F-4D97-AF65-F5344CB8AC3E}">
        <p14:creationId xmlns:p14="http://schemas.microsoft.com/office/powerpoint/2010/main" val="572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Variable </a:t>
            </a:r>
            <a:r>
              <a:rPr lang="en-US" sz="3500" dirty="0" err="1">
                <a:latin typeface="Algerian" panose="04020705040A02060702" pitchFamily="82" charset="0"/>
              </a:rPr>
              <a:t>Scop</a:t>
            </a:r>
            <a:r>
              <a:rPr lang="tr-TR" sz="3500" dirty="0">
                <a:latin typeface="Algerian" panose="04020705040A02060702" pitchFamily="82" charset="0"/>
              </a:rPr>
              <a:t>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b="1" dirty="0"/>
              <a:t>Local variable</a:t>
            </a:r>
            <a:r>
              <a:rPr lang="en-US" dirty="0"/>
              <a:t>: Scope of local variable is limited to the block in which it is declared. For example, a variables declared inside a function will be accessible only within this function.</a:t>
            </a:r>
          </a:p>
          <a:p>
            <a:r>
              <a:rPr lang="en-US" b="1" dirty="0"/>
              <a:t>Instance variable</a:t>
            </a:r>
            <a:r>
              <a:rPr lang="en-US" dirty="0"/>
              <a:t>: scope of instance variable depends on the access-modifiers </a:t>
            </a:r>
            <a:r>
              <a:rPr lang="en-US" b="1" dirty="0"/>
              <a:t>(public, private, default)</a:t>
            </a:r>
            <a:r>
              <a:rPr lang="en-US" dirty="0"/>
              <a:t>. If variable is declared as </a:t>
            </a:r>
            <a:r>
              <a:rPr lang="en-US" b="1" dirty="0"/>
              <a:t>private</a:t>
            </a:r>
            <a:r>
              <a:rPr lang="en-US" dirty="0"/>
              <a:t> then it is accessible within class only.</a:t>
            </a:r>
          </a:p>
          <a:p>
            <a:r>
              <a:rPr lang="en-US" dirty="0"/>
              <a:t>If variable is declared as </a:t>
            </a:r>
            <a:r>
              <a:rPr lang="en-US" b="1" dirty="0"/>
              <a:t>public</a:t>
            </a:r>
            <a:r>
              <a:rPr lang="en-US" dirty="0"/>
              <a:t> then it is accessible for all and throughout the application.</a:t>
            </a:r>
          </a:p>
          <a:p>
            <a:r>
              <a:rPr lang="en-US" dirty="0"/>
              <a:t>If variable is declared as </a:t>
            </a:r>
            <a:r>
              <a:rPr lang="en-US" b="1" dirty="0"/>
              <a:t>default</a:t>
            </a:r>
            <a:r>
              <a:rPr lang="en-US" dirty="0"/>
              <a:t> the it is accessible with in the same package.</a:t>
            </a:r>
          </a:p>
          <a:p>
            <a:endParaRPr lang="en-US" dirty="0"/>
          </a:p>
        </p:txBody>
      </p:sp>
    </p:spTree>
    <p:extLst>
      <p:ext uri="{BB962C8B-B14F-4D97-AF65-F5344CB8AC3E}">
        <p14:creationId xmlns:p14="http://schemas.microsoft.com/office/powerpoint/2010/main" val="361050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Java - </a:t>
            </a:r>
            <a:r>
              <a:rPr lang="en-US" sz="3500" dirty="0">
                <a:latin typeface="Algerian" panose="04020705040A02060702" pitchFamily="82" charset="0"/>
              </a:rPr>
              <a:t>Data Type</a:t>
            </a:r>
            <a:r>
              <a:rPr lang="tr-TR" sz="3500" dirty="0">
                <a:latin typeface="Algerian" panose="04020705040A02060702" pitchFamily="82" charset="0"/>
              </a:rPr>
              <a:t>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a:t>    </a:t>
            </a:r>
            <a:r>
              <a:rPr lang="en-US" dirty="0"/>
              <a:t>Java language has a rich implementation of data types. Data types specify size and the type of values that can be stored in an identifier.</a:t>
            </a:r>
          </a:p>
          <a:p>
            <a:pPr marL="0" indent="0">
              <a:buNone/>
            </a:pPr>
            <a:r>
              <a:rPr lang="en-US" dirty="0"/>
              <a:t>In java, data types are classified into two </a:t>
            </a:r>
            <a:r>
              <a:rPr lang="en-US" dirty="0" err="1"/>
              <a:t>catagories</a:t>
            </a:r>
            <a:r>
              <a:rPr lang="en-US" dirty="0"/>
              <a:t> :</a:t>
            </a:r>
          </a:p>
          <a:p>
            <a:r>
              <a:rPr lang="en-US" dirty="0"/>
              <a:t>Primitive Data type</a:t>
            </a:r>
          </a:p>
          <a:p>
            <a:r>
              <a:rPr lang="tr-TR" dirty="0"/>
              <a:t>Reference(</a:t>
            </a:r>
            <a:r>
              <a:rPr lang="en-US" dirty="0"/>
              <a:t>Non-Primitive</a:t>
            </a:r>
            <a:r>
              <a:rPr lang="tr-TR" dirty="0"/>
              <a:t>)</a:t>
            </a:r>
            <a:r>
              <a:rPr lang="en-US" dirty="0"/>
              <a:t> Data type</a:t>
            </a:r>
          </a:p>
          <a:p>
            <a:endParaRPr lang="en-US" dirty="0"/>
          </a:p>
        </p:txBody>
      </p:sp>
    </p:spTree>
    <p:extLst>
      <p:ext uri="{BB962C8B-B14F-4D97-AF65-F5344CB8AC3E}">
        <p14:creationId xmlns:p14="http://schemas.microsoft.com/office/powerpoint/2010/main" val="354380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Initializer Bloc</a:t>
            </a:r>
            <a:r>
              <a:rPr lang="tr-TR" sz="3500" dirty="0">
                <a:latin typeface="Algerian" panose="04020705040A02060702" pitchFamily="82" charset="0"/>
              </a:rPr>
              <a:t>K</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In Java, the </a:t>
            </a:r>
            <a:r>
              <a:rPr lang="en-US" b="1" dirty="0"/>
              <a:t>initializer Block </a:t>
            </a:r>
            <a:r>
              <a:rPr lang="en-US" dirty="0"/>
              <a:t>is used to initialize instance data members. The initializer block is executed </a:t>
            </a:r>
            <a:r>
              <a:rPr lang="en-US" b="1" dirty="0"/>
              <a:t>whenever an object is created</a:t>
            </a:r>
            <a:r>
              <a:rPr lang="en-US" dirty="0"/>
              <a:t>. The Initializer block is copied into Java compiler and then to every constructor. The initialization block is executed </a:t>
            </a:r>
            <a:r>
              <a:rPr lang="en-US" b="1" dirty="0"/>
              <a:t>before the code in the constructor</a:t>
            </a:r>
            <a:r>
              <a:rPr lang="en-US" dirty="0"/>
              <a:t>.</a:t>
            </a:r>
            <a:endParaRPr lang="tr-TR" dirty="0"/>
          </a:p>
          <a:p>
            <a:r>
              <a:rPr lang="tr-TR" dirty="0" err="1"/>
              <a:t>Let’s</a:t>
            </a:r>
            <a:r>
              <a:rPr lang="tr-TR" dirty="0"/>
              <a:t> </a:t>
            </a:r>
            <a:r>
              <a:rPr lang="tr-TR" dirty="0" err="1"/>
              <a:t>see</a:t>
            </a:r>
            <a:r>
              <a:rPr lang="tr-TR" dirty="0"/>
              <a:t> an </a:t>
            </a:r>
            <a:r>
              <a:rPr lang="tr-TR" dirty="0" err="1"/>
              <a:t>example</a:t>
            </a:r>
            <a:r>
              <a:rPr lang="tr-TR" dirty="0"/>
              <a:t>!</a:t>
            </a:r>
          </a:p>
        </p:txBody>
      </p:sp>
    </p:spTree>
    <p:extLst>
      <p:ext uri="{BB962C8B-B14F-4D97-AF65-F5344CB8AC3E}">
        <p14:creationId xmlns:p14="http://schemas.microsoft.com/office/powerpoint/2010/main" val="3607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Java - </a:t>
            </a:r>
            <a:r>
              <a:rPr lang="en-US" sz="3500" dirty="0">
                <a:latin typeface="Algerian" panose="04020705040A02060702" pitchFamily="82" charset="0"/>
              </a:rPr>
              <a:t>Type Casting</a:t>
            </a:r>
          </a:p>
        </p:txBody>
      </p:sp>
      <p:sp>
        <p:nvSpPr>
          <p:cNvPr id="3" name="Content Placeholder 2"/>
          <p:cNvSpPr>
            <a:spLocks noGrp="1"/>
          </p:cNvSpPr>
          <p:nvPr>
            <p:ph idx="1"/>
          </p:nvPr>
        </p:nvSpPr>
        <p:spPr>
          <a:xfrm>
            <a:off x="1295401" y="2556932"/>
            <a:ext cx="9601196" cy="3636050"/>
          </a:xfrm>
        </p:spPr>
        <p:txBody>
          <a:bodyPr>
            <a:normAutofit fontScale="77500" lnSpcReduction="20000"/>
          </a:bodyPr>
          <a:lstStyle/>
          <a:p>
            <a:r>
              <a:rPr lang="en-US" dirty="0"/>
              <a:t>Casting is a process of changing one type value to another type. In Java, we can cast one type of value to another type. It is known as type casting.</a:t>
            </a:r>
            <a:endParaRPr lang="tr-TR" dirty="0"/>
          </a:p>
          <a:p>
            <a:pPr marL="0" indent="0">
              <a:buNone/>
            </a:pPr>
            <a:endParaRPr lang="tr-TR" dirty="0"/>
          </a:p>
          <a:p>
            <a:r>
              <a:rPr lang="en-US" dirty="0"/>
              <a:t>Widening Casting(Implicit)</a:t>
            </a:r>
            <a:endParaRPr lang="tr-TR" dirty="0"/>
          </a:p>
          <a:p>
            <a:endParaRPr lang="tr-TR" dirty="0"/>
          </a:p>
          <a:p>
            <a:pPr marL="0" indent="0">
              <a:buNone/>
            </a:pPr>
            <a:endParaRPr lang="tr-TR" dirty="0"/>
          </a:p>
          <a:p>
            <a:r>
              <a:rPr lang="en-US" dirty="0"/>
              <a:t>Narrowing Casting(Explicitly done)</a:t>
            </a:r>
          </a:p>
          <a:p>
            <a:pPr marL="0" indent="0">
              <a:buNone/>
            </a:pPr>
            <a:endParaRPr lang="tr-TR" dirty="0"/>
          </a:p>
          <a:p>
            <a:pPr marL="0" indent="0">
              <a:buNone/>
            </a:pPr>
            <a:endParaRPr lang="tr-TR" dirty="0"/>
          </a:p>
          <a:p>
            <a:pPr marL="0" indent="0">
              <a:buNone/>
            </a:pPr>
            <a:r>
              <a:rPr lang="tr-TR" dirty="0" err="1"/>
              <a:t>Let’s</a:t>
            </a:r>
            <a:r>
              <a:rPr lang="tr-TR" dirty="0"/>
              <a:t> </a:t>
            </a:r>
            <a:r>
              <a:rPr lang="tr-TR" dirty="0" err="1"/>
              <a:t>see</a:t>
            </a:r>
            <a:r>
              <a:rPr lang="tr-TR" dirty="0"/>
              <a:t> an </a:t>
            </a:r>
            <a:r>
              <a:rPr lang="tr-TR" dirty="0" err="1"/>
              <a:t>example</a:t>
            </a:r>
            <a:r>
              <a:rPr lang="tr-TR" dirty="0"/>
              <a:t>!</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628774" y="3067332"/>
            <a:ext cx="4991577" cy="427847"/>
          </a:xfrm>
          <a:prstGeom prst="rect">
            <a:avLst/>
          </a:prstGeom>
        </p:spPr>
      </p:pic>
      <p:pic>
        <p:nvPicPr>
          <p:cNvPr id="6" name="Picture 5"/>
          <p:cNvPicPr>
            <a:picLocks noChangeAspect="1"/>
          </p:cNvPicPr>
          <p:nvPr/>
        </p:nvPicPr>
        <p:blipFill>
          <a:blip r:embed="rId3"/>
          <a:stretch>
            <a:fillRect/>
          </a:stretch>
        </p:blipFill>
        <p:spPr>
          <a:xfrm>
            <a:off x="1628774" y="3851726"/>
            <a:ext cx="4467225" cy="743661"/>
          </a:xfrm>
          <a:prstGeom prst="rect">
            <a:avLst/>
          </a:prstGeom>
        </p:spPr>
      </p:pic>
      <p:pic>
        <p:nvPicPr>
          <p:cNvPr id="7" name="Picture 6"/>
          <p:cNvPicPr>
            <a:picLocks noChangeAspect="1"/>
          </p:cNvPicPr>
          <p:nvPr/>
        </p:nvPicPr>
        <p:blipFill>
          <a:blip r:embed="rId4"/>
          <a:stretch>
            <a:fillRect/>
          </a:stretch>
        </p:blipFill>
        <p:spPr>
          <a:xfrm>
            <a:off x="1628774" y="4951934"/>
            <a:ext cx="4439536" cy="703963"/>
          </a:xfrm>
          <a:prstGeom prst="rect">
            <a:avLst/>
          </a:prstGeom>
        </p:spPr>
      </p:pic>
    </p:spTree>
    <p:extLst>
      <p:ext uri="{BB962C8B-B14F-4D97-AF65-F5344CB8AC3E}">
        <p14:creationId xmlns:p14="http://schemas.microsoft.com/office/powerpoint/2010/main" val="185985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JAVA CORE CONCEPTS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tr-TR" dirty="0" err="1"/>
              <a:t>Conditionals</a:t>
            </a:r>
            <a:r>
              <a:rPr lang="tr-TR" dirty="0"/>
              <a:t>(</a:t>
            </a:r>
            <a:r>
              <a:rPr lang="tr-TR" dirty="0" err="1"/>
              <a:t>if</a:t>
            </a:r>
            <a:r>
              <a:rPr lang="tr-TR" dirty="0"/>
              <a:t>-else </a:t>
            </a:r>
            <a:r>
              <a:rPr lang="tr-TR" dirty="0" err="1"/>
              <a:t>and</a:t>
            </a:r>
            <a:r>
              <a:rPr lang="tr-TR" dirty="0"/>
              <a:t> </a:t>
            </a:r>
            <a:r>
              <a:rPr lang="tr-TR" dirty="0" err="1"/>
              <a:t>switch</a:t>
            </a:r>
            <a:r>
              <a:rPr lang="tr-TR" dirty="0"/>
              <a:t> </a:t>
            </a:r>
            <a:r>
              <a:rPr lang="tr-TR" dirty="0" err="1"/>
              <a:t>statements</a:t>
            </a:r>
            <a:r>
              <a:rPr lang="tr-TR" dirty="0"/>
              <a:t>)</a:t>
            </a:r>
          </a:p>
          <a:p>
            <a:r>
              <a:rPr lang="tr-TR" dirty="0" err="1"/>
              <a:t>Loops</a:t>
            </a:r>
            <a:r>
              <a:rPr lang="tr-TR" dirty="0"/>
              <a:t> (</a:t>
            </a:r>
            <a:r>
              <a:rPr lang="tr-TR" dirty="0" err="1"/>
              <a:t>for</a:t>
            </a:r>
            <a:r>
              <a:rPr lang="tr-TR" dirty="0"/>
              <a:t>, </a:t>
            </a:r>
            <a:r>
              <a:rPr lang="tr-TR" dirty="0" err="1"/>
              <a:t>while</a:t>
            </a:r>
            <a:r>
              <a:rPr lang="tr-TR" dirty="0"/>
              <a:t>, do-</a:t>
            </a:r>
            <a:r>
              <a:rPr lang="tr-TR" dirty="0" err="1"/>
              <a:t>while</a:t>
            </a:r>
            <a:r>
              <a:rPr lang="tr-TR" dirty="0"/>
              <a:t>)</a:t>
            </a:r>
          </a:p>
          <a:p>
            <a:r>
              <a:rPr lang="tr-TR" dirty="0" err="1"/>
              <a:t>Operators</a:t>
            </a:r>
            <a:endParaRPr lang="tr-TR" dirty="0"/>
          </a:p>
          <a:p>
            <a:r>
              <a:rPr lang="tr-TR" dirty="0" err="1"/>
              <a:t>Arrays</a:t>
            </a:r>
            <a:endParaRPr lang="tr-TR" dirty="0"/>
          </a:p>
          <a:p>
            <a:r>
              <a:rPr lang="tr-TR" dirty="0"/>
              <a:t>Object </a:t>
            </a:r>
            <a:r>
              <a:rPr lang="tr-TR" dirty="0" err="1"/>
              <a:t>Creations</a:t>
            </a:r>
            <a:r>
              <a:rPr lang="tr-TR" dirty="0"/>
              <a:t> </a:t>
            </a:r>
            <a:r>
              <a:rPr lang="tr-TR" dirty="0" err="1"/>
              <a:t>ways</a:t>
            </a:r>
            <a:endParaRPr lang="tr-TR" dirty="0"/>
          </a:p>
          <a:p>
            <a:pPr marL="0" indent="0">
              <a:buNone/>
            </a:pPr>
            <a:r>
              <a:rPr lang="tr-TR" dirty="0" err="1"/>
              <a:t>Detailed</a:t>
            </a:r>
            <a:r>
              <a:rPr lang="tr-TR" dirty="0"/>
              <a:t> </a:t>
            </a:r>
            <a:r>
              <a:rPr lang="tr-TR" dirty="0" err="1"/>
              <a:t>tutorials</a:t>
            </a:r>
            <a:r>
              <a:rPr lang="tr-TR" dirty="0"/>
              <a:t> can be </a:t>
            </a:r>
            <a:r>
              <a:rPr lang="tr-TR" dirty="0" err="1"/>
              <a:t>found</a:t>
            </a:r>
            <a:r>
              <a:rPr lang="tr-TR" dirty="0"/>
              <a:t> here:</a:t>
            </a:r>
          </a:p>
          <a:p>
            <a:pPr>
              <a:buFont typeface="Wingdings" panose="05000000000000000000" pitchFamily="2" charset="2"/>
              <a:buChar char="Ø"/>
            </a:pPr>
            <a:r>
              <a:rPr lang="tr-TR" dirty="0"/>
              <a:t>https://www.studytonight.com/java/conditional-statement.php</a:t>
            </a:r>
          </a:p>
        </p:txBody>
      </p:sp>
    </p:spTree>
    <p:extLst>
      <p:ext uri="{BB962C8B-B14F-4D97-AF65-F5344CB8AC3E}">
        <p14:creationId xmlns:p14="http://schemas.microsoft.com/office/powerpoint/2010/main" val="1332722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solidFill>
                  <a:schemeClr val="tx2"/>
                </a:solidFill>
                <a:latin typeface="Algerian" panose="04020705040A02060702" pitchFamily="82" charset="0"/>
              </a:rPr>
              <a:t>Programming </a:t>
            </a:r>
            <a:r>
              <a:rPr lang="tr-TR" sz="3500" dirty="0" err="1">
                <a:solidFill>
                  <a:schemeClr val="tx2"/>
                </a:solidFill>
                <a:latin typeface="Algerian" panose="04020705040A02060702" pitchFamily="82" charset="0"/>
              </a:rPr>
              <a:t>Paradigms</a:t>
            </a:r>
            <a:endParaRPr lang="en-US" sz="3500" dirty="0">
              <a:solidFill>
                <a:schemeClr val="tx2"/>
              </a:solidFill>
              <a:latin typeface="Algerian" panose="04020705040A02060702" pitchFamily="82" charset="0"/>
            </a:endParaRPr>
          </a:p>
        </p:txBody>
      </p:sp>
      <p:sp>
        <p:nvSpPr>
          <p:cNvPr id="3" name="Content Placeholder 2"/>
          <p:cNvSpPr>
            <a:spLocks noGrp="1"/>
          </p:cNvSpPr>
          <p:nvPr>
            <p:ph idx="1"/>
          </p:nvPr>
        </p:nvSpPr>
        <p:spPr>
          <a:xfrm>
            <a:off x="1295401" y="2527069"/>
            <a:ext cx="9601196" cy="3348799"/>
          </a:xfrm>
        </p:spPr>
        <p:txBody>
          <a:bodyPr>
            <a:normAutofit/>
          </a:bodyPr>
          <a:lstStyle/>
          <a:p>
            <a:r>
              <a:rPr lang="tr-TR" dirty="0" err="1"/>
              <a:t>Imperative</a:t>
            </a:r>
            <a:endParaRPr lang="tr-TR" dirty="0"/>
          </a:p>
          <a:p>
            <a:r>
              <a:rPr lang="tr-TR" dirty="0" err="1"/>
              <a:t>Logical</a:t>
            </a:r>
            <a:endParaRPr lang="tr-TR" dirty="0"/>
          </a:p>
          <a:p>
            <a:r>
              <a:rPr lang="tr-TR" dirty="0" err="1"/>
              <a:t>Functional</a:t>
            </a:r>
            <a:endParaRPr lang="tr-TR" dirty="0"/>
          </a:p>
          <a:p>
            <a:r>
              <a:rPr lang="tr-TR" dirty="0"/>
              <a:t>Object-</a:t>
            </a:r>
            <a:r>
              <a:rPr lang="tr-TR" dirty="0" err="1"/>
              <a:t>Oriented</a:t>
            </a:r>
            <a:endParaRPr lang="tr-TR" dirty="0"/>
          </a:p>
          <a:p>
            <a:pPr marL="0" indent="0">
              <a:buNone/>
            </a:pPr>
            <a:r>
              <a:rPr lang="tr-TR" dirty="0" err="1"/>
              <a:t>Detailed</a:t>
            </a:r>
            <a:r>
              <a:rPr lang="tr-TR" dirty="0"/>
              <a:t> </a:t>
            </a:r>
            <a:r>
              <a:rPr lang="tr-TR" dirty="0" err="1"/>
              <a:t>describtions</a:t>
            </a:r>
            <a:r>
              <a:rPr lang="tr-TR" dirty="0"/>
              <a:t> can be </a:t>
            </a:r>
            <a:r>
              <a:rPr lang="tr-TR" dirty="0" err="1"/>
              <a:t>found</a:t>
            </a:r>
            <a:r>
              <a:rPr lang="tr-TR" dirty="0"/>
              <a:t> here:</a:t>
            </a:r>
          </a:p>
          <a:p>
            <a:pPr marL="0" indent="0">
              <a:buNone/>
            </a:pPr>
            <a:r>
              <a:rPr lang="en-US" sz="1800" dirty="0"/>
              <a:t>http://www.cs.ucf.edu/~leavens/ComS541Fall97/hw-pages/paradigms/major.html</a:t>
            </a:r>
          </a:p>
        </p:txBody>
      </p:sp>
    </p:spTree>
    <p:extLst>
      <p:ext uri="{BB962C8B-B14F-4D97-AF65-F5344CB8AC3E}">
        <p14:creationId xmlns:p14="http://schemas.microsoft.com/office/powerpoint/2010/main" val="376017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4000" dirty="0">
                <a:latin typeface="Algerian" panose="04020705040A02060702" pitchFamily="82" charset="0"/>
              </a:rPr>
              <a:t>TABLE OF CONTENTS</a:t>
            </a:r>
            <a:endParaRPr lang="en-US" sz="4000" dirty="0">
              <a:latin typeface="Algerian" panose="04020705040A02060702" pitchFamily="82" charset="0"/>
            </a:endParaRPr>
          </a:p>
        </p:txBody>
      </p:sp>
      <p:sp>
        <p:nvSpPr>
          <p:cNvPr id="12" name="Rectangle 11"/>
          <p:cNvSpPr/>
          <p:nvPr/>
        </p:nvSpPr>
        <p:spPr>
          <a:xfrm>
            <a:off x="1295402" y="2475681"/>
            <a:ext cx="4721350" cy="1938992"/>
          </a:xfrm>
          <a:prstGeom prst="rect">
            <a:avLst/>
          </a:prstGeom>
        </p:spPr>
        <p:txBody>
          <a:bodyPr wrap="square">
            <a:spAutoFit/>
          </a:bodyPr>
          <a:lstStyle/>
          <a:p>
            <a:r>
              <a:rPr lang="tr-TR" sz="1600" b="1" u="sng" dirty="0" err="1"/>
              <a:t>Week</a:t>
            </a:r>
            <a:r>
              <a:rPr lang="tr-TR" sz="1600" b="1" u="sng" dirty="0"/>
              <a:t> 1 :</a:t>
            </a:r>
          </a:p>
          <a:p>
            <a:r>
              <a:rPr lang="tr-TR" sz="1300" dirty="0"/>
              <a:t>    </a:t>
            </a:r>
            <a:r>
              <a:rPr lang="tr-TR" sz="1300" dirty="0" err="1"/>
              <a:t>Core</a:t>
            </a:r>
            <a:r>
              <a:rPr lang="tr-TR" sz="1300" dirty="0"/>
              <a:t> Java</a:t>
            </a:r>
          </a:p>
          <a:p>
            <a:r>
              <a:rPr lang="tr-TR" sz="1300" dirty="0"/>
              <a:t>    OOP </a:t>
            </a:r>
            <a:r>
              <a:rPr lang="tr-TR" sz="1300" dirty="0" err="1"/>
              <a:t>Concepts</a:t>
            </a:r>
            <a:r>
              <a:rPr lang="tr-TR" sz="1300" dirty="0"/>
              <a:t> in Java</a:t>
            </a:r>
          </a:p>
          <a:p>
            <a:r>
              <a:rPr lang="tr-TR" sz="1300" dirty="0"/>
              <a:t>    </a:t>
            </a:r>
            <a:r>
              <a:rPr lang="tr-TR" sz="1300" dirty="0" err="1"/>
              <a:t>Clean</a:t>
            </a:r>
            <a:r>
              <a:rPr lang="tr-TR" sz="1300" dirty="0"/>
              <a:t> </a:t>
            </a:r>
            <a:r>
              <a:rPr lang="tr-TR" sz="1300" dirty="0" err="1"/>
              <a:t>Code</a:t>
            </a:r>
            <a:endParaRPr lang="tr-TR" sz="1300" dirty="0"/>
          </a:p>
          <a:p>
            <a:r>
              <a:rPr lang="tr-TR" sz="1300" dirty="0"/>
              <a:t>    </a:t>
            </a:r>
            <a:r>
              <a:rPr lang="tr-TR" sz="1300" dirty="0" err="1"/>
              <a:t>Maven</a:t>
            </a:r>
            <a:r>
              <a:rPr lang="tr-TR" sz="1300" dirty="0"/>
              <a:t> &amp; </a:t>
            </a:r>
            <a:r>
              <a:rPr lang="tr-TR" sz="1300" dirty="0" err="1"/>
              <a:t>Gradle</a:t>
            </a:r>
            <a:endParaRPr lang="tr-TR" sz="1300" dirty="0"/>
          </a:p>
          <a:p>
            <a:r>
              <a:rPr lang="tr-TR" sz="1300" dirty="0"/>
              <a:t>    Technical Environment </a:t>
            </a:r>
            <a:r>
              <a:rPr lang="tr-TR" sz="1300" dirty="0" err="1"/>
              <a:t>Setup</a:t>
            </a:r>
            <a:endParaRPr lang="tr-TR" sz="1300" dirty="0"/>
          </a:p>
          <a:p>
            <a:pPr lvl="1"/>
            <a:r>
              <a:rPr lang="tr-TR" sz="1300" dirty="0"/>
              <a:t>- Development IDE ( </a:t>
            </a:r>
            <a:r>
              <a:rPr lang="tr-TR" sz="1300" dirty="0" err="1"/>
              <a:t>Intellij</a:t>
            </a:r>
            <a:r>
              <a:rPr lang="tr-TR" sz="1300" dirty="0"/>
              <a:t> </a:t>
            </a:r>
            <a:r>
              <a:rPr lang="tr-TR" sz="1300" dirty="0" err="1"/>
              <a:t>Idea</a:t>
            </a:r>
            <a:r>
              <a:rPr lang="tr-TR" sz="1300" dirty="0"/>
              <a:t> , </a:t>
            </a:r>
            <a:r>
              <a:rPr lang="tr-TR" sz="1300" dirty="0" err="1"/>
              <a:t>Eclipse</a:t>
            </a:r>
            <a:r>
              <a:rPr lang="tr-TR" sz="1300" dirty="0"/>
              <a:t>, STS </a:t>
            </a:r>
            <a:r>
              <a:rPr lang="tr-TR" sz="1300" dirty="0" err="1"/>
              <a:t>etc</a:t>
            </a:r>
            <a:r>
              <a:rPr lang="tr-TR" sz="1300" dirty="0"/>
              <a:t>. )</a:t>
            </a:r>
          </a:p>
          <a:p>
            <a:pPr lvl="1"/>
            <a:r>
              <a:rPr lang="tr-TR" sz="1300" dirty="0"/>
              <a:t>- API </a:t>
            </a:r>
            <a:r>
              <a:rPr lang="tr-TR" sz="1300" dirty="0" err="1"/>
              <a:t>Testing</a:t>
            </a:r>
            <a:r>
              <a:rPr lang="tr-TR" sz="1300" dirty="0"/>
              <a:t> ( </a:t>
            </a:r>
            <a:r>
              <a:rPr lang="tr-TR" sz="1300" dirty="0" err="1"/>
              <a:t>Postman</a:t>
            </a:r>
            <a:r>
              <a:rPr lang="tr-TR" sz="1300" dirty="0"/>
              <a:t> )</a:t>
            </a:r>
          </a:p>
          <a:p>
            <a:pPr lvl="1"/>
            <a:r>
              <a:rPr lang="tr-TR" sz="1300" dirty="0"/>
              <a:t>- </a:t>
            </a:r>
            <a:r>
              <a:rPr lang="tr-TR" sz="1300" dirty="0" err="1"/>
              <a:t>GitBash</a:t>
            </a:r>
            <a:r>
              <a:rPr lang="tr-TR" sz="1300" dirty="0"/>
              <a:t> ( VCS )</a:t>
            </a:r>
          </a:p>
        </p:txBody>
      </p:sp>
      <p:sp>
        <p:nvSpPr>
          <p:cNvPr id="14" name="Rectangle 13"/>
          <p:cNvSpPr/>
          <p:nvPr/>
        </p:nvSpPr>
        <p:spPr>
          <a:xfrm>
            <a:off x="1295402" y="4414673"/>
            <a:ext cx="4721350" cy="1738938"/>
          </a:xfrm>
          <a:prstGeom prst="rect">
            <a:avLst/>
          </a:prstGeom>
        </p:spPr>
        <p:txBody>
          <a:bodyPr wrap="square">
            <a:spAutoFit/>
          </a:bodyPr>
          <a:lstStyle/>
          <a:p>
            <a:r>
              <a:rPr lang="tr-TR" sz="1600" b="1" u="sng" dirty="0" err="1"/>
              <a:t>Week</a:t>
            </a:r>
            <a:r>
              <a:rPr lang="tr-TR" sz="1600" b="1" u="sng" dirty="0"/>
              <a:t> 3 :</a:t>
            </a:r>
          </a:p>
          <a:p>
            <a:r>
              <a:rPr lang="tr-TR" sz="1300" dirty="0"/>
              <a:t>    </a:t>
            </a:r>
            <a:r>
              <a:rPr lang="tr-TR" sz="1300" dirty="0" err="1"/>
              <a:t>Restful</a:t>
            </a:r>
            <a:endParaRPr lang="tr-TR" sz="1300" dirty="0"/>
          </a:p>
          <a:p>
            <a:r>
              <a:rPr lang="tr-TR" sz="1300" dirty="0"/>
              <a:t>    SOAP</a:t>
            </a:r>
          </a:p>
          <a:p>
            <a:r>
              <a:rPr lang="tr-TR" sz="1300" dirty="0"/>
              <a:t>    HTTP</a:t>
            </a:r>
          </a:p>
          <a:p>
            <a:r>
              <a:rPr lang="tr-TR" sz="1300" dirty="0"/>
              <a:t>    Java 8-24 </a:t>
            </a:r>
            <a:r>
              <a:rPr lang="tr-TR" sz="1300" dirty="0" err="1"/>
              <a:t>Overview</a:t>
            </a:r>
            <a:endParaRPr lang="tr-TR" sz="1300" dirty="0"/>
          </a:p>
          <a:p>
            <a:r>
              <a:rPr lang="tr-TR" sz="1300" dirty="0"/>
              <a:t>    Technical </a:t>
            </a:r>
            <a:r>
              <a:rPr lang="tr-TR" sz="1300" dirty="0" err="1"/>
              <a:t>Practise</a:t>
            </a:r>
            <a:endParaRPr lang="tr-TR" sz="1300" dirty="0"/>
          </a:p>
          <a:p>
            <a:r>
              <a:rPr lang="tr-TR" sz="1300" dirty="0"/>
              <a:t>        - Java 8-24 </a:t>
            </a:r>
            <a:r>
              <a:rPr lang="tr-TR" sz="1300" dirty="0" err="1"/>
              <a:t>sample</a:t>
            </a:r>
            <a:r>
              <a:rPr lang="tr-TR" sz="1300" dirty="0"/>
              <a:t> </a:t>
            </a:r>
            <a:r>
              <a:rPr lang="tr-TR" sz="1300" dirty="0" err="1"/>
              <a:t>usages</a:t>
            </a:r>
            <a:endParaRPr lang="tr-TR" sz="1300" dirty="0"/>
          </a:p>
          <a:p>
            <a:r>
              <a:rPr lang="tr-TR" sz="1300" dirty="0"/>
              <a:t>        - </a:t>
            </a:r>
            <a:r>
              <a:rPr lang="tr-TR" sz="1300" dirty="0" err="1"/>
              <a:t>Defining</a:t>
            </a:r>
            <a:r>
              <a:rPr lang="tr-TR" sz="1300" dirty="0"/>
              <a:t> an API </a:t>
            </a:r>
            <a:r>
              <a:rPr lang="tr-TR" sz="1300" dirty="0" err="1"/>
              <a:t>and</a:t>
            </a:r>
            <a:r>
              <a:rPr lang="tr-TR" sz="1300" dirty="0"/>
              <a:t> </a:t>
            </a:r>
            <a:r>
              <a:rPr lang="tr-TR" sz="1300" dirty="0" err="1"/>
              <a:t>configurations</a:t>
            </a:r>
            <a:endParaRPr lang="tr-TR" sz="1300" dirty="0"/>
          </a:p>
        </p:txBody>
      </p:sp>
      <p:sp>
        <p:nvSpPr>
          <p:cNvPr id="15" name="Rectangle 14"/>
          <p:cNvSpPr/>
          <p:nvPr/>
        </p:nvSpPr>
        <p:spPr>
          <a:xfrm>
            <a:off x="6175248" y="4414673"/>
            <a:ext cx="4721350" cy="1538883"/>
          </a:xfrm>
          <a:prstGeom prst="rect">
            <a:avLst/>
          </a:prstGeom>
        </p:spPr>
        <p:txBody>
          <a:bodyPr wrap="square">
            <a:spAutoFit/>
          </a:bodyPr>
          <a:lstStyle/>
          <a:p>
            <a:r>
              <a:rPr lang="tr-TR" sz="1600" b="1" u="sng" dirty="0" err="1"/>
              <a:t>Week</a:t>
            </a:r>
            <a:r>
              <a:rPr lang="tr-TR" sz="1600" b="1" u="sng" dirty="0"/>
              <a:t> 4 :</a:t>
            </a:r>
          </a:p>
          <a:p>
            <a:r>
              <a:rPr lang="tr-TR" sz="1300" dirty="0"/>
              <a:t>    SQL</a:t>
            </a:r>
          </a:p>
          <a:p>
            <a:r>
              <a:rPr lang="tr-TR" sz="1300" dirty="0"/>
              <a:t>    Spring </a:t>
            </a:r>
            <a:r>
              <a:rPr lang="tr-TR" sz="1300" dirty="0" err="1"/>
              <a:t>Boot</a:t>
            </a:r>
            <a:r>
              <a:rPr lang="tr-TR" sz="1300" dirty="0"/>
              <a:t> Data</a:t>
            </a:r>
          </a:p>
          <a:p>
            <a:r>
              <a:rPr lang="tr-TR" sz="1300" dirty="0"/>
              <a:t>    ORM , JPA </a:t>
            </a:r>
            <a:r>
              <a:rPr lang="tr-TR" sz="1300" dirty="0" err="1"/>
              <a:t>and</a:t>
            </a:r>
            <a:r>
              <a:rPr lang="tr-TR" sz="1300" dirty="0"/>
              <a:t> </a:t>
            </a:r>
            <a:r>
              <a:rPr lang="tr-TR" sz="1300" dirty="0" err="1"/>
              <a:t>Hibernate</a:t>
            </a:r>
            <a:endParaRPr lang="tr-TR" sz="1300" dirty="0"/>
          </a:p>
          <a:p>
            <a:r>
              <a:rPr lang="tr-TR" sz="1300" dirty="0"/>
              <a:t>    RDBMS </a:t>
            </a:r>
            <a:r>
              <a:rPr lang="tr-TR" sz="1300" dirty="0" err="1"/>
              <a:t>and</a:t>
            </a:r>
            <a:r>
              <a:rPr lang="tr-TR" sz="1300" dirty="0"/>
              <a:t> </a:t>
            </a:r>
            <a:r>
              <a:rPr lang="tr-TR" sz="1300" dirty="0" err="1"/>
              <a:t>NoSQL</a:t>
            </a:r>
            <a:r>
              <a:rPr lang="tr-TR" sz="1300" dirty="0"/>
              <a:t> (</a:t>
            </a:r>
            <a:r>
              <a:rPr lang="tr-TR" sz="1300" dirty="0" err="1"/>
              <a:t>PostgreSQL</a:t>
            </a:r>
            <a:r>
              <a:rPr lang="tr-TR" sz="1300" dirty="0"/>
              <a:t>, </a:t>
            </a:r>
            <a:r>
              <a:rPr lang="tr-TR" sz="1300" dirty="0" err="1"/>
              <a:t>Mongo</a:t>
            </a:r>
            <a:r>
              <a:rPr lang="tr-TR" sz="1300" dirty="0"/>
              <a:t>, </a:t>
            </a:r>
            <a:r>
              <a:rPr lang="tr-TR" sz="1300" dirty="0" err="1"/>
              <a:t>Redis</a:t>
            </a:r>
            <a:r>
              <a:rPr lang="tr-TR" sz="1300" dirty="0"/>
              <a:t>)</a:t>
            </a:r>
          </a:p>
          <a:p>
            <a:r>
              <a:rPr lang="tr-TR" sz="1300" dirty="0"/>
              <a:t>    Technical </a:t>
            </a:r>
            <a:r>
              <a:rPr lang="tr-TR" sz="1300" dirty="0" err="1"/>
              <a:t>Practise</a:t>
            </a:r>
            <a:endParaRPr lang="tr-TR" sz="1300" dirty="0"/>
          </a:p>
          <a:p>
            <a:r>
              <a:rPr lang="tr-TR" sz="1300" dirty="0"/>
              <a:t>        - </a:t>
            </a:r>
            <a:r>
              <a:rPr lang="tr-TR" sz="1300" dirty="0" err="1"/>
              <a:t>Hibernate</a:t>
            </a:r>
            <a:r>
              <a:rPr lang="tr-TR" sz="1300" dirty="0"/>
              <a:t> Integration </a:t>
            </a:r>
            <a:r>
              <a:rPr lang="tr-TR" sz="1300" dirty="0" err="1"/>
              <a:t>with</a:t>
            </a:r>
            <a:r>
              <a:rPr lang="tr-TR" sz="1300" dirty="0"/>
              <a:t>  CRUD </a:t>
            </a:r>
            <a:r>
              <a:rPr lang="tr-TR" sz="1300" dirty="0" err="1"/>
              <a:t>operations</a:t>
            </a:r>
            <a:endParaRPr lang="tr-TR" sz="1300" dirty="0"/>
          </a:p>
        </p:txBody>
      </p:sp>
      <p:sp>
        <p:nvSpPr>
          <p:cNvPr id="16" name="Rectangle 15"/>
          <p:cNvSpPr/>
          <p:nvPr/>
        </p:nvSpPr>
        <p:spPr>
          <a:xfrm>
            <a:off x="6175248" y="2475681"/>
            <a:ext cx="4721350" cy="1738938"/>
          </a:xfrm>
          <a:prstGeom prst="rect">
            <a:avLst/>
          </a:prstGeom>
        </p:spPr>
        <p:txBody>
          <a:bodyPr wrap="square">
            <a:spAutoFit/>
          </a:bodyPr>
          <a:lstStyle/>
          <a:p>
            <a:r>
              <a:rPr lang="tr-TR" sz="1600" b="1" u="sng" dirty="0" err="1"/>
              <a:t>Week</a:t>
            </a:r>
            <a:r>
              <a:rPr lang="tr-TR" sz="1600" b="1" u="sng" dirty="0"/>
              <a:t> 2 :</a:t>
            </a:r>
            <a:endParaRPr lang="tr-TR" sz="1300" dirty="0"/>
          </a:p>
          <a:p>
            <a:r>
              <a:rPr lang="tr-TR" sz="1300" dirty="0"/>
              <a:t>    Spring</a:t>
            </a:r>
          </a:p>
          <a:p>
            <a:r>
              <a:rPr lang="tr-TR" sz="1300" dirty="0"/>
              <a:t>    Spring </a:t>
            </a:r>
            <a:r>
              <a:rPr lang="tr-TR" sz="1300" dirty="0" err="1"/>
              <a:t>Boot</a:t>
            </a:r>
            <a:endParaRPr lang="tr-TR" sz="1300" dirty="0"/>
          </a:p>
          <a:p>
            <a:r>
              <a:rPr lang="tr-TR" sz="1300" dirty="0"/>
              <a:t>    </a:t>
            </a:r>
            <a:r>
              <a:rPr lang="tr-TR" sz="1300" dirty="0" err="1"/>
              <a:t>Reactive</a:t>
            </a:r>
            <a:r>
              <a:rPr lang="tr-TR" sz="1300" dirty="0"/>
              <a:t> Programming </a:t>
            </a:r>
            <a:r>
              <a:rPr lang="tr-TR" sz="1300" dirty="0" err="1"/>
              <a:t>Approach</a:t>
            </a:r>
            <a:r>
              <a:rPr lang="tr-TR" sz="1300" dirty="0"/>
              <a:t> (Spring </a:t>
            </a:r>
            <a:r>
              <a:rPr lang="tr-TR" sz="1300" dirty="0" err="1"/>
              <a:t>WebFlux</a:t>
            </a:r>
            <a:r>
              <a:rPr lang="tr-TR" sz="1300" dirty="0"/>
              <a:t>)</a:t>
            </a:r>
          </a:p>
          <a:p>
            <a:r>
              <a:rPr lang="tr-TR" sz="1300" dirty="0"/>
              <a:t>    </a:t>
            </a:r>
            <a:r>
              <a:rPr lang="tr-TR" sz="1300" dirty="0" err="1"/>
              <a:t>Version</a:t>
            </a:r>
            <a:r>
              <a:rPr lang="tr-TR" sz="1300" dirty="0"/>
              <a:t> </a:t>
            </a:r>
            <a:r>
              <a:rPr lang="tr-TR" sz="1300" dirty="0" err="1"/>
              <a:t>Controlling</a:t>
            </a:r>
            <a:r>
              <a:rPr lang="tr-TR" sz="1300" dirty="0"/>
              <a:t> </a:t>
            </a:r>
            <a:r>
              <a:rPr lang="tr-TR" sz="1300" dirty="0" err="1"/>
              <a:t>Systems</a:t>
            </a:r>
            <a:r>
              <a:rPr lang="tr-TR" sz="1300" dirty="0"/>
              <a:t> - GIT</a:t>
            </a:r>
          </a:p>
          <a:p>
            <a:r>
              <a:rPr lang="tr-TR" sz="1300" dirty="0"/>
              <a:t>    Technical </a:t>
            </a:r>
            <a:r>
              <a:rPr lang="tr-TR" sz="1300" dirty="0" err="1"/>
              <a:t>Practise</a:t>
            </a:r>
            <a:endParaRPr lang="tr-TR" sz="1300" dirty="0"/>
          </a:p>
          <a:p>
            <a:pPr lvl="1"/>
            <a:r>
              <a:rPr lang="tr-TR" sz="1300" dirty="0"/>
              <a:t>- </a:t>
            </a:r>
            <a:r>
              <a:rPr lang="tr-TR" sz="1300" dirty="0" err="1"/>
              <a:t>Sample</a:t>
            </a:r>
            <a:r>
              <a:rPr lang="tr-TR" sz="1300" dirty="0"/>
              <a:t> Project </a:t>
            </a:r>
            <a:r>
              <a:rPr lang="tr-TR" sz="1300" dirty="0" err="1"/>
              <a:t>initialization</a:t>
            </a:r>
            <a:r>
              <a:rPr lang="tr-TR" sz="1300" dirty="0"/>
              <a:t> </a:t>
            </a:r>
            <a:r>
              <a:rPr lang="tr-TR" sz="1300" dirty="0" err="1"/>
              <a:t>with</a:t>
            </a:r>
            <a:r>
              <a:rPr lang="tr-TR" sz="1300" dirty="0"/>
              <a:t> Spring </a:t>
            </a:r>
            <a:r>
              <a:rPr lang="tr-TR" sz="1300" dirty="0" err="1"/>
              <a:t>Initializr</a:t>
            </a:r>
            <a:endParaRPr lang="tr-TR" sz="1300" dirty="0"/>
          </a:p>
          <a:p>
            <a:pPr lvl="1"/>
            <a:r>
              <a:rPr lang="tr-TR" sz="1300" dirty="0"/>
              <a:t>- GIT </a:t>
            </a:r>
            <a:r>
              <a:rPr lang="tr-TR" sz="1300" dirty="0" err="1"/>
              <a:t>Usage</a:t>
            </a:r>
            <a:endParaRPr lang="tr-TR" sz="1300" dirty="0"/>
          </a:p>
        </p:txBody>
      </p:sp>
    </p:spTree>
    <p:extLst>
      <p:ext uri="{BB962C8B-B14F-4D97-AF65-F5344CB8AC3E}">
        <p14:creationId xmlns:p14="http://schemas.microsoft.com/office/powerpoint/2010/main" val="389184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Object </a:t>
            </a:r>
            <a:r>
              <a:rPr lang="tr-TR" sz="3500" dirty="0" err="1">
                <a:latin typeface="Algerian" panose="04020705040A02060702" pitchFamily="82" charset="0"/>
              </a:rPr>
              <a:t>Oriented</a:t>
            </a:r>
            <a:r>
              <a:rPr lang="tr-TR" sz="3500" dirty="0">
                <a:latin typeface="Algerian" panose="04020705040A02060702" pitchFamily="82" charset="0"/>
              </a:rPr>
              <a:t> </a:t>
            </a:r>
            <a:r>
              <a:rPr lang="tr-TR" sz="3500" dirty="0" err="1">
                <a:latin typeface="Algerian" panose="04020705040A02060702" pitchFamily="82" charset="0"/>
              </a:rPr>
              <a:t>ProgrammIng</a:t>
            </a:r>
            <a:r>
              <a:rPr lang="tr-TR" sz="3500" dirty="0">
                <a:latin typeface="Algerian" panose="04020705040A02060702" pitchFamily="82" charset="0"/>
              </a:rPr>
              <a:t> </a:t>
            </a:r>
            <a:r>
              <a:rPr lang="tr-TR" sz="3500" dirty="0" err="1">
                <a:latin typeface="Algerian" panose="04020705040A02060702" pitchFamily="82" charset="0"/>
              </a:rPr>
              <a:t>ParadIgm</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a:t>    </a:t>
            </a:r>
            <a:r>
              <a:rPr lang="en-US" dirty="0"/>
              <a:t>Object-oriented programming </a:t>
            </a:r>
            <a:r>
              <a:rPr lang="en-US" b="1" dirty="0"/>
              <a:t>(OOP) </a:t>
            </a:r>
            <a:r>
              <a:rPr lang="en-US" dirty="0"/>
              <a:t>is a </a:t>
            </a:r>
            <a:r>
              <a:rPr lang="en-US" b="1" dirty="0"/>
              <a:t>programming paradigm</a:t>
            </a:r>
            <a:r>
              <a:rPr lang="en-US" dirty="0"/>
              <a:t> based upon objects (having both </a:t>
            </a:r>
            <a:r>
              <a:rPr lang="en-US" b="1" dirty="0"/>
              <a:t>data and methods</a:t>
            </a:r>
            <a:r>
              <a:rPr lang="en-US" dirty="0"/>
              <a:t>) that aims to incorporate the advantages of </a:t>
            </a:r>
            <a:r>
              <a:rPr lang="en-US" b="1" dirty="0"/>
              <a:t>modularity</a:t>
            </a:r>
            <a:r>
              <a:rPr lang="en-US" dirty="0"/>
              <a:t> and </a:t>
            </a:r>
            <a:r>
              <a:rPr lang="en-US" b="1" dirty="0"/>
              <a:t>reusability</a:t>
            </a:r>
            <a:r>
              <a:rPr lang="en-US" dirty="0"/>
              <a:t>. Objects, which are usually instances of classes, are used to interact with one another to design applications and computer programs.</a:t>
            </a:r>
          </a:p>
        </p:txBody>
      </p:sp>
    </p:spTree>
    <p:extLst>
      <p:ext uri="{BB962C8B-B14F-4D97-AF65-F5344CB8AC3E}">
        <p14:creationId xmlns:p14="http://schemas.microsoft.com/office/powerpoint/2010/main" val="265851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Class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52255"/>
            <a:ext cx="9601196" cy="3699163"/>
          </a:xfrm>
        </p:spPr>
        <p:txBody>
          <a:bodyPr>
            <a:normAutofit fontScale="85000" lnSpcReduction="20000"/>
          </a:bodyPr>
          <a:lstStyle/>
          <a:p>
            <a:pPr marL="0" indent="0">
              <a:buNone/>
            </a:pPr>
            <a:r>
              <a:rPr lang="tr-TR" dirty="0"/>
              <a:t>    </a:t>
            </a:r>
            <a:r>
              <a:rPr lang="en-US" dirty="0"/>
              <a:t>A class is a user defined blueprint or prototype from which objects are created.  It represents the set of properties or methods that are common to all objects of one type. In general, class declarations can include these components, in order:</a:t>
            </a:r>
            <a:endParaRPr lang="tr-TR" dirty="0"/>
          </a:p>
          <a:p>
            <a:pPr fontAlgn="base"/>
            <a:r>
              <a:rPr lang="en-US" b="1" dirty="0"/>
              <a:t>Modifiers</a:t>
            </a:r>
            <a:r>
              <a:rPr lang="en-US" dirty="0"/>
              <a:t>: A class can be public or has default access.</a:t>
            </a:r>
          </a:p>
          <a:p>
            <a:pPr fontAlgn="base"/>
            <a:r>
              <a:rPr lang="en-US" b="1" dirty="0"/>
              <a:t>class keyword: </a:t>
            </a:r>
            <a:r>
              <a:rPr lang="en-US" dirty="0"/>
              <a:t>class keyword is used to create a class.</a:t>
            </a:r>
          </a:p>
          <a:p>
            <a:pPr fontAlgn="base"/>
            <a:r>
              <a:rPr lang="en-US" b="1" dirty="0"/>
              <a:t>Class name:</a:t>
            </a:r>
            <a:r>
              <a:rPr lang="en-US" dirty="0"/>
              <a:t> The name should begin with an initial letter (capitalized by convention).</a:t>
            </a:r>
          </a:p>
          <a:p>
            <a:pPr fontAlgn="base"/>
            <a:r>
              <a:rPr lang="en-US" b="1" dirty="0"/>
              <a:t>Superclass(if any):</a:t>
            </a:r>
            <a:r>
              <a:rPr lang="en-US" dirty="0"/>
              <a:t> The name of the class’s parent (superclass), if any, preceded by the keyword extends. A class can only extend (subclass) one parent.</a:t>
            </a:r>
          </a:p>
          <a:p>
            <a:pPr fontAlgn="base"/>
            <a:r>
              <a:rPr lang="en-US" b="1" dirty="0"/>
              <a:t>Interfaces(if any):</a:t>
            </a:r>
            <a:r>
              <a:rPr lang="en-US" dirty="0"/>
              <a:t> A comma-separated list of interfaces implemented by the class, if any, preceded by the keyword implements. A class can implement more than one interface.</a:t>
            </a:r>
          </a:p>
          <a:p>
            <a:pPr fontAlgn="base"/>
            <a:r>
              <a:rPr lang="en-US" b="1" dirty="0"/>
              <a:t>Body:</a:t>
            </a:r>
            <a:r>
              <a:rPr lang="en-US" dirty="0"/>
              <a:t> The class body surrounded by braces, { }.</a:t>
            </a:r>
          </a:p>
          <a:p>
            <a:endParaRPr lang="en-US" dirty="0"/>
          </a:p>
        </p:txBody>
      </p:sp>
    </p:spTree>
    <p:extLst>
      <p:ext uri="{BB962C8B-B14F-4D97-AF65-F5344CB8AC3E}">
        <p14:creationId xmlns:p14="http://schemas.microsoft.com/office/powerpoint/2010/main" val="3608756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OBJECT</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tr-TR" dirty="0"/>
              <a:t>    </a:t>
            </a:r>
            <a:r>
              <a:rPr lang="en-US" dirty="0"/>
              <a:t>It is a basic unit of Object-Oriented Programming and represents the real life entities.  A typical Java program creates many objects, which as you know, interact by invoking methods. An object consists of :</a:t>
            </a:r>
            <a:endParaRPr lang="tr-TR" dirty="0"/>
          </a:p>
          <a:p>
            <a:pPr fontAlgn="base"/>
            <a:r>
              <a:rPr lang="en-US" b="1" dirty="0"/>
              <a:t>State</a:t>
            </a:r>
            <a:r>
              <a:rPr lang="en-US" dirty="0"/>
              <a:t>: It is represented by attributes of an object. It also reflects the properties of an object.</a:t>
            </a:r>
          </a:p>
          <a:p>
            <a:pPr fontAlgn="base"/>
            <a:r>
              <a:rPr lang="en-US" b="1" dirty="0"/>
              <a:t>Behavior</a:t>
            </a:r>
            <a:r>
              <a:rPr lang="en-US" dirty="0"/>
              <a:t>: It is represented by methods of an object. It also reflects the response of an object with other objects.</a:t>
            </a:r>
          </a:p>
          <a:p>
            <a:pPr fontAlgn="base"/>
            <a:r>
              <a:rPr lang="en-US" b="1" dirty="0"/>
              <a:t>Identity</a:t>
            </a:r>
            <a:r>
              <a:rPr lang="en-US" dirty="0"/>
              <a:t>: It gives a unique name to an object and enables one object to interact with other objects.</a:t>
            </a:r>
          </a:p>
          <a:p>
            <a:endParaRPr lang="en-US" dirty="0"/>
          </a:p>
        </p:txBody>
      </p:sp>
    </p:spTree>
    <p:extLst>
      <p:ext uri="{BB962C8B-B14F-4D97-AF65-F5344CB8AC3E}">
        <p14:creationId xmlns:p14="http://schemas.microsoft.com/office/powerpoint/2010/main" val="239678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OBJECT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465498" y="2685012"/>
            <a:ext cx="9261003" cy="2065916"/>
          </a:xfrm>
          <a:prstGeom prst="rect">
            <a:avLst/>
          </a:prstGeom>
        </p:spPr>
      </p:pic>
      <p:sp>
        <p:nvSpPr>
          <p:cNvPr id="6" name="Content Placeholder 2"/>
          <p:cNvSpPr txBox="1">
            <a:spLocks/>
          </p:cNvSpPr>
          <p:nvPr/>
        </p:nvSpPr>
        <p:spPr>
          <a:xfrm>
            <a:off x="1295401" y="4995948"/>
            <a:ext cx="9601195" cy="879919"/>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dirty="0" err="1"/>
              <a:t>Sample</a:t>
            </a:r>
            <a:r>
              <a:rPr lang="tr-TR" dirty="0"/>
              <a:t> Class </a:t>
            </a:r>
            <a:r>
              <a:rPr lang="tr-TR" dirty="0" err="1"/>
              <a:t>detailed</a:t>
            </a:r>
            <a:r>
              <a:rPr lang="tr-TR" dirty="0"/>
              <a:t> </a:t>
            </a:r>
            <a:r>
              <a:rPr lang="tr-TR" dirty="0" err="1"/>
              <a:t>usages</a:t>
            </a:r>
            <a:r>
              <a:rPr lang="tr-TR" dirty="0"/>
              <a:t> can be </a:t>
            </a:r>
            <a:r>
              <a:rPr lang="tr-TR" dirty="0" err="1"/>
              <a:t>found</a:t>
            </a:r>
            <a:r>
              <a:rPr lang="tr-TR" dirty="0"/>
              <a:t> here:</a:t>
            </a:r>
          </a:p>
          <a:p>
            <a:pPr marL="0" indent="0">
              <a:buNone/>
            </a:pPr>
            <a:r>
              <a:rPr lang="tr-TR" dirty="0"/>
              <a:t>&gt; https://github.com/ramazansakin/Patika-OOP-Concept-Samples</a:t>
            </a:r>
            <a:endParaRPr lang="en-US" dirty="0"/>
          </a:p>
        </p:txBody>
      </p:sp>
    </p:spTree>
    <p:extLst>
      <p:ext uri="{BB962C8B-B14F-4D97-AF65-F5344CB8AC3E}">
        <p14:creationId xmlns:p14="http://schemas.microsoft.com/office/powerpoint/2010/main" val="339045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Encapsulation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pPr marL="0" indent="0">
              <a:buNone/>
            </a:pPr>
            <a:r>
              <a:rPr lang="tr-TR" dirty="0"/>
              <a:t>    </a:t>
            </a:r>
            <a:r>
              <a:rPr lang="tr-TR" b="1" dirty="0" err="1"/>
              <a:t>Encapsulation</a:t>
            </a:r>
            <a:r>
              <a:rPr lang="tr-TR" dirty="0"/>
              <a:t> is </a:t>
            </a:r>
            <a:r>
              <a:rPr lang="tr-TR" dirty="0" err="1"/>
              <a:t>one</a:t>
            </a:r>
            <a:r>
              <a:rPr lang="tr-TR" dirty="0"/>
              <a:t> of </a:t>
            </a:r>
            <a:r>
              <a:rPr lang="tr-TR" dirty="0" err="1"/>
              <a:t>our</a:t>
            </a:r>
            <a:r>
              <a:rPr lang="tr-TR" dirty="0"/>
              <a:t> </a:t>
            </a:r>
            <a:r>
              <a:rPr lang="tr-TR" dirty="0" err="1"/>
              <a:t>fundemental</a:t>
            </a:r>
            <a:r>
              <a:rPr lang="tr-TR" dirty="0"/>
              <a:t> OOP </a:t>
            </a:r>
            <a:r>
              <a:rPr lang="tr-TR" dirty="0" err="1"/>
              <a:t>concepts</a:t>
            </a:r>
            <a:r>
              <a:rPr lang="tr-TR" dirty="0"/>
              <a:t>. </a:t>
            </a:r>
            <a:r>
              <a:rPr lang="tr-TR" dirty="0" err="1"/>
              <a:t>The</a:t>
            </a:r>
            <a:r>
              <a:rPr lang="tr-TR" dirty="0"/>
              <a:t> </a:t>
            </a:r>
            <a:r>
              <a:rPr lang="tr-TR" dirty="0" err="1"/>
              <a:t>other</a:t>
            </a:r>
            <a:r>
              <a:rPr lang="tr-TR" dirty="0"/>
              <a:t> </a:t>
            </a:r>
            <a:r>
              <a:rPr lang="tr-TR" dirty="0" err="1"/>
              <a:t>three</a:t>
            </a:r>
            <a:r>
              <a:rPr lang="tr-TR" dirty="0"/>
              <a:t> </a:t>
            </a:r>
            <a:r>
              <a:rPr lang="tr-TR" dirty="0" err="1"/>
              <a:t>are</a:t>
            </a:r>
            <a:r>
              <a:rPr lang="tr-TR" dirty="0"/>
              <a:t> </a:t>
            </a:r>
            <a:r>
              <a:rPr lang="tr-TR" b="1" dirty="0" err="1"/>
              <a:t>inheritance</a:t>
            </a:r>
            <a:r>
              <a:rPr lang="tr-TR" dirty="0"/>
              <a:t>, </a:t>
            </a:r>
            <a:r>
              <a:rPr lang="tr-TR" b="1" dirty="0" err="1"/>
              <a:t>polymorphism</a:t>
            </a:r>
            <a:r>
              <a:rPr lang="tr-TR" dirty="0"/>
              <a:t> </a:t>
            </a:r>
            <a:r>
              <a:rPr lang="tr-TR" dirty="0" err="1"/>
              <a:t>and</a:t>
            </a:r>
            <a:r>
              <a:rPr lang="tr-TR" dirty="0"/>
              <a:t> </a:t>
            </a:r>
            <a:r>
              <a:rPr lang="tr-TR" b="1" dirty="0" err="1"/>
              <a:t>abstraction</a:t>
            </a:r>
            <a:r>
              <a:rPr lang="tr-TR" dirty="0"/>
              <a:t>.</a:t>
            </a:r>
          </a:p>
          <a:p>
            <a:pPr marL="0" indent="0">
              <a:buNone/>
            </a:pPr>
            <a:r>
              <a:rPr lang="tr-TR" dirty="0"/>
              <a:t>    </a:t>
            </a:r>
            <a:r>
              <a:rPr lang="tr-TR" dirty="0" err="1"/>
              <a:t>Encapsulation</a:t>
            </a:r>
            <a:r>
              <a:rPr lang="tr-TR" dirty="0"/>
              <a:t> is </a:t>
            </a:r>
            <a:r>
              <a:rPr lang="tr-TR" dirty="0" err="1"/>
              <a:t>the</a:t>
            </a:r>
            <a:r>
              <a:rPr lang="tr-TR" dirty="0"/>
              <a:t> </a:t>
            </a:r>
            <a:r>
              <a:rPr lang="tr-TR" dirty="0" err="1"/>
              <a:t>technique</a:t>
            </a:r>
            <a:r>
              <a:rPr lang="tr-TR" dirty="0"/>
              <a:t> of </a:t>
            </a:r>
            <a:r>
              <a:rPr lang="tr-TR" dirty="0" err="1"/>
              <a:t>making</a:t>
            </a:r>
            <a:r>
              <a:rPr lang="tr-TR" dirty="0"/>
              <a:t> </a:t>
            </a:r>
            <a:r>
              <a:rPr lang="tr-TR" dirty="0" err="1"/>
              <a:t>the</a:t>
            </a:r>
            <a:r>
              <a:rPr lang="tr-TR" dirty="0"/>
              <a:t> </a:t>
            </a:r>
            <a:r>
              <a:rPr lang="tr-TR" dirty="0" err="1"/>
              <a:t>fields</a:t>
            </a:r>
            <a:r>
              <a:rPr lang="tr-TR" dirty="0"/>
              <a:t> in a </a:t>
            </a:r>
            <a:r>
              <a:rPr lang="tr-TR" dirty="0" err="1"/>
              <a:t>class</a:t>
            </a:r>
            <a:r>
              <a:rPr lang="tr-TR" dirty="0"/>
              <a:t> </a:t>
            </a:r>
            <a:r>
              <a:rPr lang="tr-TR" dirty="0" err="1"/>
              <a:t>private</a:t>
            </a:r>
            <a:r>
              <a:rPr lang="tr-TR" dirty="0"/>
              <a:t> </a:t>
            </a:r>
            <a:r>
              <a:rPr lang="tr-TR" dirty="0" err="1"/>
              <a:t>and</a:t>
            </a:r>
            <a:r>
              <a:rPr lang="tr-TR" dirty="0"/>
              <a:t> </a:t>
            </a:r>
            <a:r>
              <a:rPr lang="tr-TR" dirty="0" err="1"/>
              <a:t>providing</a:t>
            </a:r>
            <a:r>
              <a:rPr lang="tr-TR" dirty="0"/>
              <a:t> </a:t>
            </a:r>
            <a:r>
              <a:rPr lang="tr-TR" dirty="0" err="1"/>
              <a:t>access</a:t>
            </a:r>
            <a:r>
              <a:rPr lang="tr-TR" dirty="0"/>
              <a:t> </a:t>
            </a:r>
            <a:r>
              <a:rPr lang="tr-TR" dirty="0" err="1"/>
              <a:t>to</a:t>
            </a:r>
            <a:r>
              <a:rPr lang="tr-TR" dirty="0"/>
              <a:t> </a:t>
            </a:r>
            <a:r>
              <a:rPr lang="tr-TR" dirty="0" err="1"/>
              <a:t>the</a:t>
            </a:r>
            <a:r>
              <a:rPr lang="tr-TR" dirty="0"/>
              <a:t> </a:t>
            </a:r>
            <a:r>
              <a:rPr lang="tr-TR" dirty="0" err="1"/>
              <a:t>fields</a:t>
            </a:r>
            <a:r>
              <a:rPr lang="tr-TR" dirty="0"/>
              <a:t> </a:t>
            </a:r>
            <a:r>
              <a:rPr lang="tr-TR" dirty="0" err="1"/>
              <a:t>via</a:t>
            </a:r>
            <a:r>
              <a:rPr lang="tr-TR" dirty="0"/>
              <a:t> </a:t>
            </a:r>
            <a:r>
              <a:rPr lang="tr-TR" dirty="0" err="1"/>
              <a:t>public</a:t>
            </a:r>
            <a:r>
              <a:rPr lang="tr-TR" dirty="0"/>
              <a:t> </a:t>
            </a:r>
            <a:r>
              <a:rPr lang="tr-TR" dirty="0" err="1"/>
              <a:t>methods</a:t>
            </a:r>
            <a:r>
              <a:rPr lang="tr-TR" dirty="0"/>
              <a:t>. </a:t>
            </a:r>
            <a:r>
              <a:rPr lang="tr-TR" dirty="0" err="1"/>
              <a:t>If</a:t>
            </a:r>
            <a:r>
              <a:rPr lang="tr-TR" dirty="0"/>
              <a:t> a </a:t>
            </a:r>
            <a:r>
              <a:rPr lang="tr-TR" dirty="0" err="1"/>
              <a:t>field</a:t>
            </a:r>
            <a:r>
              <a:rPr lang="tr-TR" dirty="0"/>
              <a:t> is </a:t>
            </a:r>
            <a:r>
              <a:rPr lang="tr-TR" dirty="0" err="1"/>
              <a:t>decleared</a:t>
            </a:r>
            <a:r>
              <a:rPr lang="tr-TR" dirty="0"/>
              <a:t> as </a:t>
            </a:r>
            <a:r>
              <a:rPr lang="tr-TR" dirty="0" err="1"/>
              <a:t>private</a:t>
            </a:r>
            <a:r>
              <a:rPr lang="tr-TR" dirty="0"/>
              <a:t>, it can not be </a:t>
            </a:r>
            <a:r>
              <a:rPr lang="tr-TR" dirty="0" err="1"/>
              <a:t>accessed</a:t>
            </a:r>
            <a:r>
              <a:rPr lang="tr-TR" dirty="0"/>
              <a:t> </a:t>
            </a:r>
            <a:r>
              <a:rPr lang="tr-TR" dirty="0" err="1"/>
              <a:t>by</a:t>
            </a:r>
            <a:r>
              <a:rPr lang="tr-TR" dirty="0"/>
              <a:t> </a:t>
            </a:r>
            <a:r>
              <a:rPr lang="tr-TR" dirty="0" err="1"/>
              <a:t>anyone</a:t>
            </a:r>
            <a:r>
              <a:rPr lang="tr-TR" dirty="0"/>
              <a:t> </a:t>
            </a:r>
            <a:r>
              <a:rPr lang="tr-TR" dirty="0" err="1"/>
              <a:t>outside</a:t>
            </a:r>
            <a:r>
              <a:rPr lang="tr-TR" dirty="0"/>
              <a:t> </a:t>
            </a:r>
            <a:r>
              <a:rPr lang="tr-TR" dirty="0" err="1"/>
              <a:t>the</a:t>
            </a:r>
            <a:r>
              <a:rPr lang="tr-TR" dirty="0"/>
              <a:t> </a:t>
            </a:r>
            <a:r>
              <a:rPr lang="tr-TR" dirty="0" err="1"/>
              <a:t>class</a:t>
            </a:r>
            <a:r>
              <a:rPr lang="tr-TR" dirty="0"/>
              <a:t>, </a:t>
            </a:r>
            <a:r>
              <a:rPr lang="tr-TR" dirty="0" err="1"/>
              <a:t>thereby</a:t>
            </a:r>
            <a:r>
              <a:rPr lang="tr-TR" dirty="0"/>
              <a:t> </a:t>
            </a:r>
            <a:r>
              <a:rPr lang="tr-TR" dirty="0" err="1"/>
              <a:t>hiding</a:t>
            </a:r>
            <a:r>
              <a:rPr lang="tr-TR" dirty="0"/>
              <a:t> </a:t>
            </a:r>
            <a:r>
              <a:rPr lang="tr-TR" dirty="0" err="1"/>
              <a:t>the</a:t>
            </a:r>
            <a:r>
              <a:rPr lang="tr-TR" dirty="0"/>
              <a:t> </a:t>
            </a:r>
            <a:r>
              <a:rPr lang="tr-TR" dirty="0" err="1"/>
              <a:t>fields</a:t>
            </a:r>
            <a:r>
              <a:rPr lang="tr-TR" dirty="0"/>
              <a:t> </a:t>
            </a:r>
            <a:r>
              <a:rPr lang="tr-TR" dirty="0" err="1"/>
              <a:t>within</a:t>
            </a:r>
            <a:r>
              <a:rPr lang="tr-TR" dirty="0"/>
              <a:t> </a:t>
            </a:r>
            <a:r>
              <a:rPr lang="tr-TR" dirty="0" err="1"/>
              <a:t>the</a:t>
            </a:r>
            <a:r>
              <a:rPr lang="tr-TR" dirty="0"/>
              <a:t> </a:t>
            </a:r>
            <a:r>
              <a:rPr lang="tr-TR" dirty="0" err="1"/>
              <a:t>class</a:t>
            </a:r>
            <a:r>
              <a:rPr lang="tr-TR" dirty="0"/>
              <a:t>. </a:t>
            </a:r>
            <a:r>
              <a:rPr lang="tr-TR" dirty="0" err="1"/>
              <a:t>For</a:t>
            </a:r>
            <a:r>
              <a:rPr lang="tr-TR" dirty="0"/>
              <a:t> </a:t>
            </a:r>
            <a:r>
              <a:rPr lang="tr-TR" dirty="0" err="1"/>
              <a:t>this</a:t>
            </a:r>
            <a:r>
              <a:rPr lang="tr-TR" dirty="0"/>
              <a:t> </a:t>
            </a:r>
            <a:r>
              <a:rPr lang="tr-TR" dirty="0" err="1"/>
              <a:t>reason</a:t>
            </a:r>
            <a:r>
              <a:rPr lang="tr-TR" dirty="0"/>
              <a:t>, </a:t>
            </a:r>
            <a:r>
              <a:rPr lang="tr-TR" dirty="0" err="1"/>
              <a:t>encapsulation</a:t>
            </a:r>
            <a:r>
              <a:rPr lang="tr-TR" dirty="0"/>
              <a:t> is </a:t>
            </a:r>
            <a:r>
              <a:rPr lang="tr-TR" dirty="0" err="1"/>
              <a:t>also</a:t>
            </a:r>
            <a:r>
              <a:rPr lang="tr-TR" dirty="0"/>
              <a:t> </a:t>
            </a:r>
            <a:r>
              <a:rPr lang="tr-TR" dirty="0" err="1"/>
              <a:t>refered</a:t>
            </a:r>
            <a:r>
              <a:rPr lang="tr-TR" dirty="0"/>
              <a:t> </a:t>
            </a:r>
            <a:r>
              <a:rPr lang="tr-TR" dirty="0" err="1"/>
              <a:t>to</a:t>
            </a:r>
            <a:r>
              <a:rPr lang="tr-TR" dirty="0"/>
              <a:t> as </a:t>
            </a:r>
            <a:r>
              <a:rPr lang="tr-TR" b="1" dirty="0"/>
              <a:t>data </a:t>
            </a:r>
            <a:r>
              <a:rPr lang="tr-TR" b="1" dirty="0" err="1"/>
              <a:t>hiding</a:t>
            </a:r>
            <a:r>
              <a:rPr lang="tr-TR" dirty="0"/>
              <a:t>.</a:t>
            </a:r>
          </a:p>
          <a:p>
            <a:pPr marL="0" indent="0">
              <a:buNone/>
            </a:pPr>
            <a:endParaRPr lang="tr-TR" dirty="0"/>
          </a:p>
          <a:p>
            <a:pPr marL="0" indent="0">
              <a:buNone/>
            </a:pPr>
            <a:r>
              <a:rPr lang="tr-TR" dirty="0" err="1"/>
              <a:t>Let’s</a:t>
            </a:r>
            <a:r>
              <a:rPr lang="tr-TR" dirty="0"/>
              <a:t> </a:t>
            </a:r>
            <a:r>
              <a:rPr lang="tr-TR" dirty="0" err="1"/>
              <a:t>see</a:t>
            </a:r>
            <a:r>
              <a:rPr lang="tr-TR" dirty="0"/>
              <a:t> an </a:t>
            </a:r>
            <a:r>
              <a:rPr lang="tr-TR" dirty="0" err="1"/>
              <a:t>example</a:t>
            </a:r>
            <a:r>
              <a:rPr lang="tr-TR" dirty="0"/>
              <a:t> of Class </a:t>
            </a:r>
            <a:r>
              <a:rPr lang="tr-TR" dirty="0" err="1"/>
              <a:t>usage</a:t>
            </a:r>
            <a:r>
              <a:rPr lang="tr-TR" dirty="0"/>
              <a:t>!</a:t>
            </a:r>
          </a:p>
        </p:txBody>
      </p:sp>
    </p:spTree>
    <p:extLst>
      <p:ext uri="{BB962C8B-B14F-4D97-AF65-F5344CB8AC3E}">
        <p14:creationId xmlns:p14="http://schemas.microsoft.com/office/powerpoint/2010/main" val="2991505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Abstraction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fontAlgn="base">
              <a:lnSpc>
                <a:spcPct val="80000"/>
              </a:lnSpc>
              <a:buNone/>
            </a:pPr>
            <a:r>
              <a:rPr lang="tr-TR" dirty="0"/>
              <a:t>    </a:t>
            </a:r>
            <a:r>
              <a:rPr lang="tr-TR" dirty="0" err="1"/>
              <a:t>Abstraction</a:t>
            </a:r>
            <a:r>
              <a:rPr lang="tr-TR" dirty="0"/>
              <a:t> is </a:t>
            </a:r>
            <a:r>
              <a:rPr lang="tr-TR" dirty="0" err="1"/>
              <a:t>the</a:t>
            </a:r>
            <a:r>
              <a:rPr lang="tr-TR" dirty="0"/>
              <a:t> </a:t>
            </a:r>
            <a:r>
              <a:rPr lang="tr-TR" dirty="0" err="1"/>
              <a:t>process</a:t>
            </a:r>
            <a:r>
              <a:rPr lang="tr-TR" dirty="0"/>
              <a:t> of </a:t>
            </a:r>
            <a:r>
              <a:rPr lang="tr-TR" dirty="0" err="1"/>
              <a:t>abstraction</a:t>
            </a:r>
            <a:r>
              <a:rPr lang="tr-TR" dirty="0"/>
              <a:t> in Java is </a:t>
            </a:r>
            <a:r>
              <a:rPr lang="tr-TR" dirty="0" err="1"/>
              <a:t>used</a:t>
            </a:r>
            <a:r>
              <a:rPr lang="tr-TR" dirty="0"/>
              <a:t> </a:t>
            </a:r>
            <a:r>
              <a:rPr lang="tr-TR" dirty="0" err="1"/>
              <a:t>to</a:t>
            </a:r>
            <a:r>
              <a:rPr lang="tr-TR" dirty="0"/>
              <a:t> </a:t>
            </a:r>
            <a:r>
              <a:rPr lang="tr-TR" b="1" dirty="0" err="1"/>
              <a:t>hide</a:t>
            </a:r>
            <a:r>
              <a:rPr lang="tr-TR" b="1" dirty="0"/>
              <a:t> </a:t>
            </a:r>
            <a:r>
              <a:rPr lang="tr-TR" b="1" dirty="0" err="1"/>
              <a:t>certain</a:t>
            </a:r>
            <a:r>
              <a:rPr lang="tr-TR" b="1" dirty="0"/>
              <a:t> </a:t>
            </a:r>
            <a:r>
              <a:rPr lang="tr-TR" b="1" dirty="0" err="1"/>
              <a:t>details</a:t>
            </a:r>
            <a:r>
              <a:rPr lang="tr-TR" dirty="0"/>
              <a:t> </a:t>
            </a:r>
            <a:r>
              <a:rPr lang="tr-TR" dirty="0" err="1"/>
              <a:t>and</a:t>
            </a:r>
            <a:r>
              <a:rPr lang="tr-TR" dirty="0"/>
              <a:t> </a:t>
            </a:r>
            <a:r>
              <a:rPr lang="tr-TR" b="1" dirty="0" err="1"/>
              <a:t>only</a:t>
            </a:r>
            <a:r>
              <a:rPr lang="tr-TR" b="1" dirty="0"/>
              <a:t> </a:t>
            </a:r>
            <a:r>
              <a:rPr lang="tr-TR" b="1" dirty="0" err="1"/>
              <a:t>show</a:t>
            </a:r>
            <a:r>
              <a:rPr lang="tr-TR" b="1" dirty="0"/>
              <a:t> </a:t>
            </a:r>
            <a:r>
              <a:rPr lang="tr-TR" b="1" dirty="0" err="1"/>
              <a:t>the</a:t>
            </a:r>
            <a:r>
              <a:rPr lang="tr-TR" b="1" dirty="0"/>
              <a:t> </a:t>
            </a:r>
            <a:r>
              <a:rPr lang="tr-TR" b="1" dirty="0" err="1"/>
              <a:t>essential</a:t>
            </a:r>
            <a:r>
              <a:rPr lang="tr-TR" b="1" dirty="0"/>
              <a:t> </a:t>
            </a:r>
            <a:r>
              <a:rPr lang="tr-TR" b="1" dirty="0" err="1"/>
              <a:t>features</a:t>
            </a:r>
            <a:r>
              <a:rPr lang="tr-TR" b="1" dirty="0"/>
              <a:t> </a:t>
            </a:r>
            <a:r>
              <a:rPr lang="tr-TR" dirty="0"/>
              <a:t>of </a:t>
            </a:r>
            <a:r>
              <a:rPr lang="tr-TR" dirty="0" err="1"/>
              <a:t>the</a:t>
            </a:r>
            <a:r>
              <a:rPr lang="tr-TR" dirty="0"/>
              <a:t> </a:t>
            </a:r>
            <a:r>
              <a:rPr lang="tr-TR" dirty="0" err="1"/>
              <a:t>object</a:t>
            </a:r>
            <a:r>
              <a:rPr lang="tr-TR" dirty="0"/>
              <a:t>. </a:t>
            </a:r>
            <a:r>
              <a:rPr lang="tr-TR" dirty="0" err="1"/>
              <a:t>In</a:t>
            </a:r>
            <a:r>
              <a:rPr lang="tr-TR" dirty="0"/>
              <a:t> </a:t>
            </a:r>
            <a:r>
              <a:rPr lang="tr-TR" dirty="0" err="1"/>
              <a:t>other</a:t>
            </a:r>
            <a:r>
              <a:rPr lang="tr-TR" dirty="0"/>
              <a:t> </a:t>
            </a:r>
            <a:r>
              <a:rPr lang="tr-TR" dirty="0" err="1"/>
              <a:t>words</a:t>
            </a:r>
            <a:r>
              <a:rPr lang="tr-TR" dirty="0"/>
              <a:t>, it </a:t>
            </a:r>
            <a:r>
              <a:rPr lang="tr-TR" dirty="0" err="1"/>
              <a:t>details</a:t>
            </a:r>
            <a:r>
              <a:rPr lang="tr-TR" dirty="0"/>
              <a:t> </a:t>
            </a:r>
            <a:r>
              <a:rPr lang="tr-TR" dirty="0" err="1"/>
              <a:t>with</a:t>
            </a:r>
            <a:r>
              <a:rPr lang="tr-TR" dirty="0"/>
              <a:t> </a:t>
            </a:r>
            <a:r>
              <a:rPr lang="tr-TR" dirty="0" err="1"/>
              <a:t>the</a:t>
            </a:r>
            <a:r>
              <a:rPr lang="tr-TR" dirty="0"/>
              <a:t> </a:t>
            </a:r>
            <a:r>
              <a:rPr lang="tr-TR" dirty="0" err="1"/>
              <a:t>outside</a:t>
            </a:r>
            <a:r>
              <a:rPr lang="tr-TR" dirty="0"/>
              <a:t> </a:t>
            </a:r>
            <a:r>
              <a:rPr lang="tr-TR" dirty="0" err="1"/>
              <a:t>view</a:t>
            </a:r>
            <a:r>
              <a:rPr lang="tr-TR" dirty="0"/>
              <a:t> of an </a:t>
            </a:r>
            <a:r>
              <a:rPr lang="tr-TR" dirty="0" err="1"/>
              <a:t>object</a:t>
            </a:r>
            <a:r>
              <a:rPr lang="tr-TR" dirty="0"/>
              <a:t>(</a:t>
            </a:r>
            <a:r>
              <a:rPr lang="tr-TR" dirty="0" err="1"/>
              <a:t>interface</a:t>
            </a:r>
            <a:r>
              <a:rPr lang="tr-TR" dirty="0"/>
              <a:t>).</a:t>
            </a:r>
          </a:p>
          <a:p>
            <a:pPr marL="0" indent="0" fontAlgn="base">
              <a:lnSpc>
                <a:spcPct val="80000"/>
              </a:lnSpc>
              <a:buNone/>
            </a:pPr>
            <a:r>
              <a:rPr lang="tr-TR" dirty="0"/>
              <a:t>    </a:t>
            </a:r>
            <a:r>
              <a:rPr lang="tr-TR" dirty="0" err="1"/>
              <a:t>Abstract</a:t>
            </a:r>
            <a:r>
              <a:rPr lang="tr-TR" dirty="0"/>
              <a:t> </a:t>
            </a:r>
            <a:r>
              <a:rPr lang="tr-TR" dirty="0" err="1"/>
              <a:t>class</a:t>
            </a:r>
            <a:r>
              <a:rPr lang="tr-TR" dirty="0"/>
              <a:t> </a:t>
            </a:r>
            <a:r>
              <a:rPr lang="tr-TR" b="1" dirty="0"/>
              <a:t>can not be </a:t>
            </a:r>
            <a:r>
              <a:rPr lang="tr-TR" b="1" dirty="0" err="1"/>
              <a:t>instantiated</a:t>
            </a:r>
            <a:r>
              <a:rPr lang="tr-TR" dirty="0"/>
              <a:t>; </a:t>
            </a:r>
            <a:r>
              <a:rPr lang="tr-TR" dirty="0" err="1"/>
              <a:t>the</a:t>
            </a:r>
            <a:r>
              <a:rPr lang="tr-TR" dirty="0"/>
              <a:t> </a:t>
            </a:r>
            <a:r>
              <a:rPr lang="tr-TR" dirty="0" err="1"/>
              <a:t>class</a:t>
            </a:r>
            <a:r>
              <a:rPr lang="tr-TR" dirty="0"/>
              <a:t> </a:t>
            </a:r>
            <a:r>
              <a:rPr lang="tr-TR" dirty="0" err="1"/>
              <a:t>does</a:t>
            </a:r>
            <a:r>
              <a:rPr lang="tr-TR" dirty="0"/>
              <a:t> not </a:t>
            </a:r>
            <a:r>
              <a:rPr lang="tr-TR" dirty="0" err="1"/>
              <a:t>have</a:t>
            </a:r>
            <a:r>
              <a:rPr lang="tr-TR" dirty="0"/>
              <a:t> </a:t>
            </a:r>
            <a:r>
              <a:rPr lang="tr-TR" dirty="0" err="1"/>
              <a:t>much</a:t>
            </a:r>
            <a:r>
              <a:rPr lang="tr-TR" dirty="0"/>
              <a:t> </a:t>
            </a:r>
            <a:r>
              <a:rPr lang="tr-TR" dirty="0" err="1"/>
              <a:t>use</a:t>
            </a:r>
            <a:r>
              <a:rPr lang="tr-TR" dirty="0"/>
              <a:t> </a:t>
            </a:r>
            <a:r>
              <a:rPr lang="tr-TR" dirty="0" err="1"/>
              <a:t>unless</a:t>
            </a:r>
            <a:r>
              <a:rPr lang="tr-TR" dirty="0"/>
              <a:t> it is </a:t>
            </a:r>
            <a:r>
              <a:rPr lang="tr-TR" dirty="0" err="1"/>
              <a:t>subclass</a:t>
            </a:r>
            <a:r>
              <a:rPr lang="tr-TR" dirty="0"/>
              <a:t>. </a:t>
            </a:r>
            <a:r>
              <a:rPr lang="tr-TR" dirty="0" err="1"/>
              <a:t>This</a:t>
            </a:r>
            <a:r>
              <a:rPr lang="tr-TR" dirty="0"/>
              <a:t> is </a:t>
            </a:r>
            <a:r>
              <a:rPr lang="tr-TR" dirty="0" err="1"/>
              <a:t>tipically</a:t>
            </a:r>
            <a:r>
              <a:rPr lang="tr-TR" dirty="0"/>
              <a:t> </a:t>
            </a:r>
            <a:r>
              <a:rPr lang="tr-TR" b="1" dirty="0"/>
              <a:t>how </a:t>
            </a:r>
            <a:r>
              <a:rPr lang="tr-TR" b="1" dirty="0" err="1"/>
              <a:t>abstract</a:t>
            </a:r>
            <a:r>
              <a:rPr lang="tr-TR" b="1" dirty="0"/>
              <a:t> </a:t>
            </a:r>
            <a:r>
              <a:rPr lang="tr-TR" b="1" dirty="0" err="1"/>
              <a:t>classes</a:t>
            </a:r>
            <a:r>
              <a:rPr lang="tr-TR" b="1" dirty="0"/>
              <a:t> </a:t>
            </a:r>
            <a:r>
              <a:rPr lang="tr-TR" b="1" dirty="0" err="1"/>
              <a:t>come</a:t>
            </a:r>
            <a:r>
              <a:rPr lang="tr-TR" b="1" dirty="0"/>
              <a:t> </a:t>
            </a:r>
            <a:r>
              <a:rPr lang="tr-TR" dirty="0" err="1"/>
              <a:t>about</a:t>
            </a:r>
            <a:r>
              <a:rPr lang="tr-TR" dirty="0"/>
              <a:t> </a:t>
            </a:r>
            <a:r>
              <a:rPr lang="tr-TR" dirty="0" err="1"/>
              <a:t>during</a:t>
            </a:r>
            <a:r>
              <a:rPr lang="tr-TR" dirty="0"/>
              <a:t> </a:t>
            </a:r>
            <a:r>
              <a:rPr lang="tr-TR" dirty="0" err="1"/>
              <a:t>the</a:t>
            </a:r>
            <a:r>
              <a:rPr lang="tr-TR" dirty="0"/>
              <a:t> </a:t>
            </a:r>
            <a:r>
              <a:rPr lang="tr-TR" dirty="0" err="1"/>
              <a:t>design</a:t>
            </a:r>
            <a:r>
              <a:rPr lang="tr-TR" dirty="0"/>
              <a:t> </a:t>
            </a:r>
            <a:r>
              <a:rPr lang="tr-TR" dirty="0" err="1"/>
              <a:t>phase</a:t>
            </a:r>
            <a:r>
              <a:rPr lang="tr-TR" dirty="0"/>
              <a:t>. A </a:t>
            </a:r>
            <a:r>
              <a:rPr lang="tr-TR" dirty="0" err="1"/>
              <a:t>parent</a:t>
            </a:r>
            <a:r>
              <a:rPr lang="tr-TR" dirty="0"/>
              <a:t> </a:t>
            </a:r>
            <a:r>
              <a:rPr lang="tr-TR" dirty="0" err="1"/>
              <a:t>class</a:t>
            </a:r>
            <a:r>
              <a:rPr lang="tr-TR" dirty="0"/>
              <a:t> </a:t>
            </a:r>
            <a:r>
              <a:rPr lang="tr-TR" dirty="0" err="1"/>
              <a:t>contains</a:t>
            </a:r>
            <a:r>
              <a:rPr lang="tr-TR" dirty="0"/>
              <a:t> </a:t>
            </a:r>
            <a:r>
              <a:rPr lang="tr-TR" dirty="0" err="1"/>
              <a:t>the</a:t>
            </a:r>
            <a:r>
              <a:rPr lang="tr-TR" dirty="0"/>
              <a:t> </a:t>
            </a:r>
            <a:r>
              <a:rPr lang="tr-TR" b="1" dirty="0" err="1"/>
              <a:t>common</a:t>
            </a:r>
            <a:r>
              <a:rPr lang="tr-TR" b="1" dirty="0"/>
              <a:t> </a:t>
            </a:r>
            <a:r>
              <a:rPr lang="tr-TR" b="1" dirty="0" err="1"/>
              <a:t>functionality</a:t>
            </a:r>
            <a:r>
              <a:rPr lang="tr-TR" b="1" dirty="0"/>
              <a:t> </a:t>
            </a:r>
            <a:r>
              <a:rPr lang="tr-TR" dirty="0"/>
              <a:t>of a </a:t>
            </a:r>
            <a:r>
              <a:rPr lang="tr-TR" dirty="0" err="1"/>
              <a:t>collection</a:t>
            </a:r>
            <a:r>
              <a:rPr lang="tr-TR" dirty="0"/>
              <a:t> of </a:t>
            </a:r>
            <a:r>
              <a:rPr lang="tr-TR" dirty="0" err="1"/>
              <a:t>child</a:t>
            </a:r>
            <a:r>
              <a:rPr lang="tr-TR" dirty="0"/>
              <a:t> </a:t>
            </a:r>
            <a:r>
              <a:rPr lang="tr-TR" dirty="0" err="1"/>
              <a:t>classes</a:t>
            </a:r>
            <a:r>
              <a:rPr lang="tr-TR" dirty="0"/>
              <a:t>, but </a:t>
            </a:r>
            <a:r>
              <a:rPr lang="tr-TR" dirty="0" err="1"/>
              <a:t>the</a:t>
            </a:r>
            <a:r>
              <a:rPr lang="tr-TR" dirty="0"/>
              <a:t> </a:t>
            </a:r>
            <a:r>
              <a:rPr lang="tr-TR" dirty="0" err="1"/>
              <a:t>parent</a:t>
            </a:r>
            <a:r>
              <a:rPr lang="tr-TR" dirty="0"/>
              <a:t> </a:t>
            </a:r>
            <a:r>
              <a:rPr lang="tr-TR" dirty="0" err="1"/>
              <a:t>class</a:t>
            </a:r>
            <a:r>
              <a:rPr lang="tr-TR" dirty="0"/>
              <a:t> </a:t>
            </a:r>
            <a:r>
              <a:rPr lang="tr-TR" dirty="0" err="1"/>
              <a:t>itself</a:t>
            </a:r>
            <a:r>
              <a:rPr lang="tr-TR" dirty="0"/>
              <a:t> is </a:t>
            </a:r>
            <a:r>
              <a:rPr lang="tr-TR" b="1" dirty="0" err="1"/>
              <a:t>too</a:t>
            </a:r>
            <a:r>
              <a:rPr lang="tr-TR" b="1" dirty="0"/>
              <a:t> </a:t>
            </a:r>
            <a:r>
              <a:rPr lang="tr-TR" b="1" dirty="0" err="1"/>
              <a:t>abstract</a:t>
            </a:r>
            <a:r>
              <a:rPr lang="tr-TR" b="1" dirty="0"/>
              <a:t> </a:t>
            </a:r>
            <a:r>
              <a:rPr lang="tr-TR" b="1" dirty="0" err="1"/>
              <a:t>to</a:t>
            </a:r>
            <a:r>
              <a:rPr lang="tr-TR" b="1" dirty="0"/>
              <a:t> be </a:t>
            </a:r>
            <a:r>
              <a:rPr lang="tr-TR" b="1" dirty="0" err="1"/>
              <a:t>used</a:t>
            </a:r>
            <a:r>
              <a:rPr lang="tr-TR" b="1" dirty="0"/>
              <a:t> </a:t>
            </a:r>
            <a:r>
              <a:rPr lang="tr-TR" dirty="0"/>
              <a:t>on </a:t>
            </a:r>
            <a:r>
              <a:rPr lang="tr-TR" dirty="0" err="1"/>
              <a:t>its</a:t>
            </a:r>
            <a:r>
              <a:rPr lang="tr-TR" dirty="0"/>
              <a:t> </a:t>
            </a:r>
            <a:r>
              <a:rPr lang="tr-TR" dirty="0" err="1"/>
              <a:t>own</a:t>
            </a:r>
            <a:r>
              <a:rPr lang="tr-TR" sz="1900" dirty="0"/>
              <a:t>.</a:t>
            </a:r>
          </a:p>
        </p:txBody>
      </p:sp>
    </p:spTree>
    <p:extLst>
      <p:ext uri="{BB962C8B-B14F-4D97-AF65-F5344CB8AC3E}">
        <p14:creationId xmlns:p14="http://schemas.microsoft.com/office/powerpoint/2010/main" val="1945225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INTERFACE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486421"/>
          </a:xfrm>
        </p:spPr>
        <p:txBody>
          <a:bodyPr>
            <a:normAutofit fontScale="85000" lnSpcReduction="20000"/>
          </a:bodyPr>
          <a:lstStyle/>
          <a:p>
            <a:pPr marL="0" indent="0">
              <a:buNone/>
            </a:pPr>
            <a:r>
              <a:rPr lang="tr-TR" sz="2000" dirty="0"/>
              <a:t>    </a:t>
            </a:r>
            <a:r>
              <a:rPr lang="en-US" sz="2000" dirty="0"/>
              <a:t>An </a:t>
            </a:r>
            <a:r>
              <a:rPr lang="en-US" sz="2000" b="1" dirty="0"/>
              <a:t>interface in Java</a:t>
            </a:r>
            <a:r>
              <a:rPr lang="en-US" sz="2000" dirty="0"/>
              <a:t> is a blueprint of a class. It has static constants and abstract methods.</a:t>
            </a:r>
          </a:p>
          <a:p>
            <a:pPr marL="0" indent="0">
              <a:buNone/>
            </a:pPr>
            <a:r>
              <a:rPr lang="tr-TR" sz="2000" dirty="0"/>
              <a:t>    </a:t>
            </a:r>
            <a:r>
              <a:rPr lang="en-US" sz="2000" dirty="0"/>
              <a:t>The interface in Java is a mechanism to achieve</a:t>
            </a:r>
            <a:r>
              <a:rPr lang="en-US" sz="2000" i="1" dirty="0"/>
              <a:t> </a:t>
            </a:r>
            <a:r>
              <a:rPr lang="en-US" sz="2000" b="1" dirty="0">
                <a:solidFill>
                  <a:schemeClr val="accent4">
                    <a:lumMod val="75000"/>
                  </a:schemeClr>
                </a:solidFill>
                <a:hlinkClick r:id="rId2"/>
              </a:rPr>
              <a:t>abstraction</a:t>
            </a:r>
            <a:r>
              <a:rPr lang="en-US" sz="2000" dirty="0"/>
              <a:t>. There can be only abstract methods in the Java interface, not method body. It is used to achieve abstraction and multiple </a:t>
            </a:r>
            <a:r>
              <a:rPr lang="en-US" sz="2000" b="1" dirty="0">
                <a:solidFill>
                  <a:schemeClr val="tx1"/>
                </a:solidFill>
                <a:hlinkClick r:id="rId3"/>
              </a:rPr>
              <a:t>inheritance</a:t>
            </a:r>
            <a:r>
              <a:rPr lang="en-US" sz="2000" dirty="0">
                <a:solidFill>
                  <a:schemeClr val="tx1"/>
                </a:solidFill>
                <a:hlinkClick r:id="rId3"/>
              </a:rPr>
              <a:t> in Java</a:t>
            </a:r>
            <a:r>
              <a:rPr lang="en-US" sz="2000" dirty="0"/>
              <a:t>.</a:t>
            </a:r>
          </a:p>
          <a:p>
            <a:pPr>
              <a:buFont typeface="Wingdings" panose="05000000000000000000" pitchFamily="2" charset="2"/>
              <a:buChar char="Ø"/>
            </a:pPr>
            <a:r>
              <a:rPr lang="tr-TR" sz="2000" b="1" dirty="0"/>
              <a:t>IS-A</a:t>
            </a:r>
            <a:r>
              <a:rPr lang="tr-TR" sz="2000" dirty="0"/>
              <a:t> </a:t>
            </a:r>
            <a:r>
              <a:rPr lang="tr-TR" sz="2000" dirty="0" err="1"/>
              <a:t>and</a:t>
            </a:r>
            <a:r>
              <a:rPr lang="tr-TR" sz="2000" dirty="0"/>
              <a:t> </a:t>
            </a:r>
            <a:r>
              <a:rPr lang="tr-TR" sz="2000" b="1" dirty="0"/>
              <a:t>HAS-A</a:t>
            </a:r>
            <a:r>
              <a:rPr lang="tr-TR" sz="2000" dirty="0"/>
              <a:t> </a:t>
            </a:r>
            <a:r>
              <a:rPr lang="tr-TR" sz="2000" dirty="0" err="1"/>
              <a:t>relationships</a:t>
            </a:r>
            <a:endParaRPr lang="tr-TR" sz="2000" dirty="0"/>
          </a:p>
          <a:p>
            <a:pPr marL="0" indent="0">
              <a:buNone/>
            </a:pPr>
            <a:r>
              <a:rPr lang="tr-TR" sz="2000" dirty="0" err="1"/>
              <a:t>Why</a:t>
            </a:r>
            <a:r>
              <a:rPr lang="tr-TR" sz="2000" dirty="0"/>
              <a:t> </a:t>
            </a:r>
            <a:r>
              <a:rPr lang="tr-TR" sz="2000" dirty="0" err="1"/>
              <a:t>to</a:t>
            </a:r>
            <a:r>
              <a:rPr lang="tr-TR" sz="2000" dirty="0"/>
              <a:t> </a:t>
            </a:r>
            <a:r>
              <a:rPr lang="tr-TR" sz="2000" dirty="0" err="1"/>
              <a:t>use</a:t>
            </a:r>
            <a:r>
              <a:rPr lang="tr-TR" sz="2000" dirty="0"/>
              <a:t> :</a:t>
            </a:r>
          </a:p>
          <a:p>
            <a:r>
              <a:rPr lang="en-US" dirty="0"/>
              <a:t>It is used to achieve </a:t>
            </a:r>
            <a:r>
              <a:rPr lang="en-US" b="1" dirty="0"/>
              <a:t>abstraction</a:t>
            </a:r>
            <a:r>
              <a:rPr lang="en-US" dirty="0"/>
              <a:t>.</a:t>
            </a:r>
          </a:p>
          <a:p>
            <a:r>
              <a:rPr lang="en-US" dirty="0"/>
              <a:t>By interface, we can support the functionality of multiple inheritance.</a:t>
            </a:r>
            <a:r>
              <a:rPr lang="tr-TR" dirty="0"/>
              <a:t> – </a:t>
            </a:r>
            <a:r>
              <a:rPr lang="tr-TR" b="1" dirty="0" err="1"/>
              <a:t>Diamond</a:t>
            </a:r>
            <a:r>
              <a:rPr lang="tr-TR" b="1" dirty="0"/>
              <a:t> Problem Solution</a:t>
            </a:r>
            <a:endParaRPr lang="en-US" b="1" dirty="0"/>
          </a:p>
          <a:p>
            <a:r>
              <a:rPr lang="en-US" dirty="0"/>
              <a:t>It can be used to achieve </a:t>
            </a:r>
            <a:r>
              <a:rPr lang="en-US" b="1" dirty="0"/>
              <a:t>loose coupling</a:t>
            </a:r>
            <a:r>
              <a:rPr lang="en-US" dirty="0"/>
              <a:t>.</a:t>
            </a:r>
            <a:endParaRPr lang="tr-TR" dirty="0"/>
          </a:p>
          <a:p>
            <a:r>
              <a:rPr lang="tr-TR" dirty="0" err="1"/>
              <a:t>Let’s</a:t>
            </a:r>
            <a:r>
              <a:rPr lang="tr-TR" dirty="0"/>
              <a:t> </a:t>
            </a:r>
            <a:r>
              <a:rPr lang="tr-TR" dirty="0" err="1"/>
              <a:t>see</a:t>
            </a:r>
            <a:r>
              <a:rPr lang="tr-TR" dirty="0"/>
              <a:t> an </a:t>
            </a:r>
            <a:r>
              <a:rPr lang="tr-TR" dirty="0" err="1"/>
              <a:t>example</a:t>
            </a:r>
            <a:r>
              <a:rPr lang="tr-TR" dirty="0"/>
              <a:t>!</a:t>
            </a:r>
            <a:endParaRPr lang="en-US" dirty="0"/>
          </a:p>
          <a:p>
            <a:endParaRPr lang="tr-TR" dirty="0"/>
          </a:p>
        </p:txBody>
      </p:sp>
    </p:spTree>
    <p:extLst>
      <p:ext uri="{BB962C8B-B14F-4D97-AF65-F5344CB8AC3E}">
        <p14:creationId xmlns:p14="http://schemas.microsoft.com/office/powerpoint/2010/main" val="176022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Inheritance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77861"/>
          </a:xfrm>
        </p:spPr>
        <p:txBody>
          <a:bodyPr>
            <a:normAutofit fontScale="77500" lnSpcReduction="20000"/>
          </a:bodyPr>
          <a:lstStyle/>
          <a:p>
            <a:r>
              <a:rPr lang="en-US" dirty="0"/>
              <a:t>Inheritance is an important pillar of OOP(Object-Oriented Programming). It is the mechanism in java by which one class is allowed to inherit the features(fields and methods) of another class.</a:t>
            </a:r>
            <a:endParaRPr lang="tr-TR" dirty="0"/>
          </a:p>
          <a:p>
            <a:pPr fontAlgn="base"/>
            <a:r>
              <a:rPr lang="en-US" b="1" dirty="0"/>
              <a:t>Super Class: </a:t>
            </a:r>
            <a:r>
              <a:rPr lang="en-US" dirty="0"/>
              <a:t>The class whose features are inherited is known as superclass(or a base class or a parent class).</a:t>
            </a:r>
          </a:p>
          <a:p>
            <a:pPr fontAlgn="base"/>
            <a:r>
              <a:rPr lang="en-US" b="1" dirty="0"/>
              <a:t>Sub Class:</a:t>
            </a:r>
            <a:r>
              <a:rPr lang="en-US" dirty="0"/>
              <a:t> The class that inherits the other class is known as a subclass(or a derived class, extended class, or child class). The subclass can add its own fields and methods in addition to the superclass fields and methods.</a:t>
            </a:r>
          </a:p>
          <a:p>
            <a:pPr fontAlgn="base"/>
            <a:r>
              <a:rPr lang="en-US" b="1" dirty="0"/>
              <a:t>Reusability: </a:t>
            </a:r>
            <a:r>
              <a:rPr lang="en-US" dirty="0"/>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tr-TR" dirty="0"/>
          </a:p>
          <a:p>
            <a:pPr fontAlgn="base"/>
            <a:r>
              <a:rPr lang="tr-TR" dirty="0" err="1"/>
              <a:t>Let’s</a:t>
            </a:r>
            <a:r>
              <a:rPr lang="tr-TR" dirty="0"/>
              <a:t> </a:t>
            </a:r>
            <a:r>
              <a:rPr lang="tr-TR" dirty="0" err="1"/>
              <a:t>see</a:t>
            </a:r>
            <a:r>
              <a:rPr lang="tr-TR" dirty="0"/>
              <a:t> an </a:t>
            </a:r>
            <a:r>
              <a:rPr lang="tr-TR" dirty="0" err="1"/>
              <a:t>example</a:t>
            </a:r>
            <a:r>
              <a:rPr lang="tr-TR" dirty="0"/>
              <a:t> &amp; </a:t>
            </a:r>
            <a:r>
              <a:rPr lang="tr-TR" dirty="0" err="1"/>
              <a:t>let’s</a:t>
            </a:r>
            <a:r>
              <a:rPr lang="tr-TR" dirty="0"/>
              <a:t> </a:t>
            </a:r>
            <a:r>
              <a:rPr lang="tr-TR" dirty="0" err="1"/>
              <a:t>combine</a:t>
            </a:r>
            <a:r>
              <a:rPr lang="tr-TR" dirty="0"/>
              <a:t> </a:t>
            </a:r>
            <a:r>
              <a:rPr lang="tr-TR" dirty="0" err="1"/>
              <a:t>interface</a:t>
            </a:r>
            <a:r>
              <a:rPr lang="tr-TR" dirty="0"/>
              <a:t> </a:t>
            </a:r>
            <a:r>
              <a:rPr lang="tr-TR" dirty="0" err="1"/>
              <a:t>and</a:t>
            </a:r>
            <a:r>
              <a:rPr lang="tr-TR" dirty="0"/>
              <a:t> </a:t>
            </a:r>
            <a:r>
              <a:rPr lang="tr-TR" dirty="0" err="1"/>
              <a:t>inheritance</a:t>
            </a:r>
            <a:r>
              <a:rPr lang="tr-TR" dirty="0"/>
              <a:t> </a:t>
            </a:r>
            <a:r>
              <a:rPr lang="tr-TR" dirty="0" err="1"/>
              <a:t>usage</a:t>
            </a:r>
            <a:r>
              <a:rPr lang="tr-TR" dirty="0"/>
              <a:t>!</a:t>
            </a:r>
            <a:endParaRPr lang="en-US" dirty="0"/>
          </a:p>
          <a:p>
            <a:pPr fontAlgn="base"/>
            <a:endParaRPr lang="en-US" dirty="0"/>
          </a:p>
          <a:p>
            <a:endParaRPr lang="tr-TR" dirty="0"/>
          </a:p>
        </p:txBody>
      </p:sp>
    </p:spTree>
    <p:extLst>
      <p:ext uri="{BB962C8B-B14F-4D97-AF65-F5344CB8AC3E}">
        <p14:creationId xmlns:p14="http://schemas.microsoft.com/office/powerpoint/2010/main" val="333225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POLYMORPHISM</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a:t>    </a:t>
            </a:r>
            <a:r>
              <a:rPr lang="en-US" dirty="0"/>
              <a:t>Polymorphism means "</a:t>
            </a:r>
            <a:r>
              <a:rPr lang="en-US" b="1" dirty="0"/>
              <a:t>many forms</a:t>
            </a:r>
            <a:r>
              <a:rPr lang="en-US" dirty="0"/>
              <a:t>", and it occurs when we have many classes that are related to each other by inheritance.</a:t>
            </a:r>
          </a:p>
          <a:p>
            <a:pPr marL="0" indent="0">
              <a:buNone/>
            </a:pPr>
            <a:r>
              <a:rPr lang="tr-TR" dirty="0"/>
              <a:t>    </a:t>
            </a:r>
            <a:r>
              <a:rPr lang="en-US" dirty="0"/>
              <a:t>Like we specified in the </a:t>
            </a:r>
            <a:r>
              <a:rPr lang="en-US" b="1" dirty="0">
                <a:hlinkClick r:id="rId2"/>
              </a:rPr>
              <a:t>Inheritance</a:t>
            </a:r>
            <a:r>
              <a:rPr lang="en-US" dirty="0"/>
              <a:t> chapter</a:t>
            </a:r>
            <a:r>
              <a:rPr lang="tr-TR" dirty="0"/>
              <a:t>; </a:t>
            </a:r>
            <a:r>
              <a:rPr lang="en-US" dirty="0"/>
              <a:t>lets us inherit attributes and methods from another class. </a:t>
            </a:r>
            <a:r>
              <a:rPr lang="en-US" b="1" dirty="0"/>
              <a:t>Polymorphism</a:t>
            </a:r>
            <a:r>
              <a:rPr lang="en-US" dirty="0"/>
              <a:t> uses those methods to perform different tasks. This allows us to perform a single action in different ways</a:t>
            </a:r>
            <a:r>
              <a:rPr lang="tr-TR" dirty="0"/>
              <a:t>.</a:t>
            </a:r>
            <a:endParaRPr lang="en-US" dirty="0"/>
          </a:p>
          <a:p>
            <a:pPr>
              <a:buFont typeface="Wingdings" panose="05000000000000000000" pitchFamily="2" charset="2"/>
              <a:buChar char="Ø"/>
            </a:pPr>
            <a:r>
              <a:rPr lang="tr-TR" b="1" dirty="0"/>
              <a:t> </a:t>
            </a:r>
            <a:r>
              <a:rPr lang="tr-TR" b="1" dirty="0" err="1"/>
              <a:t>Method</a:t>
            </a:r>
            <a:r>
              <a:rPr lang="tr-TR" b="1" dirty="0"/>
              <a:t> </a:t>
            </a:r>
            <a:r>
              <a:rPr lang="tr-TR" b="1" dirty="0" err="1"/>
              <a:t>Overriding</a:t>
            </a:r>
            <a:endParaRPr lang="tr-TR" b="1" dirty="0"/>
          </a:p>
          <a:p>
            <a:pPr marL="0" indent="0">
              <a:buNone/>
            </a:pPr>
            <a:r>
              <a:rPr lang="tr-TR" dirty="0" err="1"/>
              <a:t>Let’s</a:t>
            </a:r>
            <a:r>
              <a:rPr lang="tr-TR" dirty="0"/>
              <a:t> </a:t>
            </a:r>
            <a:r>
              <a:rPr lang="tr-TR" dirty="0" err="1"/>
              <a:t>see</a:t>
            </a:r>
            <a:r>
              <a:rPr lang="tr-TR" dirty="0"/>
              <a:t> an </a:t>
            </a:r>
            <a:r>
              <a:rPr lang="tr-TR" dirty="0" err="1"/>
              <a:t>example</a:t>
            </a:r>
            <a:r>
              <a:rPr lang="tr-TR" dirty="0"/>
              <a:t>!</a:t>
            </a:r>
            <a:endParaRPr lang="en-US"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700902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INNER CLASSES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In Java, it is also possible to nest classes (a class within a class). The purpose of nested classes is to group classes that belong together, which makes your code more readable and maintainable.</a:t>
            </a:r>
            <a:endParaRPr lang="tr-TR" dirty="0"/>
          </a:p>
          <a:p>
            <a:pPr marL="0" indent="0">
              <a:buNone/>
            </a:pPr>
            <a:r>
              <a:rPr lang="en-US" b="1" dirty="0"/>
              <a:t>Private Inner Class</a:t>
            </a:r>
            <a:r>
              <a:rPr lang="tr-TR" b="1" dirty="0"/>
              <a:t> :</a:t>
            </a:r>
            <a:endParaRPr lang="en-US" b="1" dirty="0"/>
          </a:p>
          <a:p>
            <a:r>
              <a:rPr lang="tr-TR" dirty="0" err="1"/>
              <a:t>Unlike</a:t>
            </a:r>
            <a:r>
              <a:rPr lang="tr-TR" dirty="0"/>
              <a:t> a ‘</a:t>
            </a:r>
            <a:r>
              <a:rPr lang="tr-TR" dirty="0" err="1"/>
              <a:t>regular</a:t>
            </a:r>
            <a:r>
              <a:rPr lang="tr-TR" dirty="0"/>
              <a:t>’ </a:t>
            </a:r>
            <a:r>
              <a:rPr lang="tr-TR" dirty="0" err="1"/>
              <a:t>class</a:t>
            </a:r>
            <a:r>
              <a:rPr lang="tr-TR" dirty="0"/>
              <a:t>, an </a:t>
            </a:r>
            <a:r>
              <a:rPr lang="tr-TR" dirty="0" err="1"/>
              <a:t>inner</a:t>
            </a:r>
            <a:r>
              <a:rPr lang="tr-TR" dirty="0"/>
              <a:t> </a:t>
            </a:r>
            <a:r>
              <a:rPr lang="tr-TR" dirty="0" err="1"/>
              <a:t>class</a:t>
            </a:r>
            <a:r>
              <a:rPr lang="tr-TR" dirty="0"/>
              <a:t> can be </a:t>
            </a:r>
            <a:r>
              <a:rPr lang="tr-TR" dirty="0" err="1"/>
              <a:t>private</a:t>
            </a:r>
            <a:r>
              <a:rPr lang="tr-TR" dirty="0"/>
              <a:t> </a:t>
            </a:r>
            <a:r>
              <a:rPr lang="tr-TR" dirty="0" err="1"/>
              <a:t>or</a:t>
            </a:r>
            <a:r>
              <a:rPr lang="tr-TR" dirty="0"/>
              <a:t> </a:t>
            </a:r>
            <a:r>
              <a:rPr lang="tr-TR" dirty="0" err="1"/>
              <a:t>protected</a:t>
            </a:r>
            <a:r>
              <a:rPr lang="tr-TR" dirty="0"/>
              <a:t>. </a:t>
            </a:r>
            <a:r>
              <a:rPr lang="tr-TR" dirty="0" err="1"/>
              <a:t>If</a:t>
            </a:r>
            <a:r>
              <a:rPr lang="tr-TR" dirty="0"/>
              <a:t> </a:t>
            </a:r>
            <a:r>
              <a:rPr lang="tr-TR" dirty="0" err="1"/>
              <a:t>you</a:t>
            </a:r>
            <a:r>
              <a:rPr lang="tr-TR" dirty="0"/>
              <a:t> </a:t>
            </a:r>
            <a:r>
              <a:rPr lang="tr-TR" dirty="0" err="1"/>
              <a:t>want</a:t>
            </a:r>
            <a:r>
              <a:rPr lang="tr-TR" dirty="0"/>
              <a:t> </a:t>
            </a:r>
            <a:r>
              <a:rPr lang="tr-TR" dirty="0" err="1"/>
              <a:t>outside</a:t>
            </a:r>
            <a:r>
              <a:rPr lang="tr-TR" dirty="0"/>
              <a:t> </a:t>
            </a:r>
            <a:r>
              <a:rPr lang="tr-TR" dirty="0" err="1"/>
              <a:t>objects</a:t>
            </a:r>
            <a:r>
              <a:rPr lang="tr-TR" dirty="0"/>
              <a:t> </a:t>
            </a:r>
            <a:r>
              <a:rPr lang="tr-TR" dirty="0" err="1"/>
              <a:t>to</a:t>
            </a:r>
            <a:r>
              <a:rPr lang="tr-TR" dirty="0"/>
              <a:t> Access </a:t>
            </a:r>
            <a:r>
              <a:rPr lang="tr-TR" dirty="0" err="1"/>
              <a:t>class</a:t>
            </a:r>
            <a:r>
              <a:rPr lang="tr-TR" dirty="0"/>
              <a:t>, </a:t>
            </a:r>
            <a:r>
              <a:rPr lang="tr-TR" dirty="0" err="1"/>
              <a:t>decleare</a:t>
            </a:r>
            <a:r>
              <a:rPr lang="tr-TR" dirty="0"/>
              <a:t> </a:t>
            </a:r>
            <a:r>
              <a:rPr lang="tr-TR" dirty="0" err="1"/>
              <a:t>the</a:t>
            </a:r>
            <a:r>
              <a:rPr lang="tr-TR" dirty="0"/>
              <a:t> </a:t>
            </a:r>
            <a:r>
              <a:rPr lang="tr-TR" dirty="0" err="1"/>
              <a:t>class</a:t>
            </a:r>
            <a:r>
              <a:rPr lang="tr-TR" dirty="0"/>
              <a:t> as </a:t>
            </a:r>
            <a:r>
              <a:rPr lang="tr-TR" dirty="0" err="1"/>
              <a:t>private</a:t>
            </a:r>
            <a:r>
              <a:rPr lang="tr-TR" dirty="0"/>
              <a:t>.</a:t>
            </a:r>
          </a:p>
          <a:p>
            <a:pPr marL="0" indent="0">
              <a:buNone/>
            </a:pPr>
            <a:r>
              <a:rPr lang="tr-TR" dirty="0" err="1"/>
              <a:t>Let’s</a:t>
            </a:r>
            <a:r>
              <a:rPr lang="tr-TR" dirty="0"/>
              <a:t> </a:t>
            </a:r>
            <a:r>
              <a:rPr lang="tr-TR" dirty="0" err="1"/>
              <a:t>see</a:t>
            </a:r>
            <a:r>
              <a:rPr lang="tr-TR" dirty="0"/>
              <a:t> an </a:t>
            </a:r>
            <a:r>
              <a:rPr lang="tr-TR" dirty="0" err="1"/>
              <a:t>example</a:t>
            </a:r>
            <a:r>
              <a:rPr lang="tr-TR" dirty="0"/>
              <a:t>!</a:t>
            </a:r>
            <a:endParaRPr lang="en-US" dirty="0"/>
          </a:p>
          <a:p>
            <a:endParaRPr lang="en-US" dirty="0"/>
          </a:p>
        </p:txBody>
      </p:sp>
    </p:spTree>
    <p:extLst>
      <p:ext uri="{BB962C8B-B14F-4D97-AF65-F5344CB8AC3E}">
        <p14:creationId xmlns:p14="http://schemas.microsoft.com/office/powerpoint/2010/main" val="240722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4000" dirty="0">
                <a:latin typeface="Algerian" panose="04020705040A02060702" pitchFamily="82" charset="0"/>
              </a:rPr>
              <a:t>TABLE OF CONTENTS</a:t>
            </a:r>
          </a:p>
        </p:txBody>
      </p:sp>
      <p:sp>
        <p:nvSpPr>
          <p:cNvPr id="7" name="Rectangle 6"/>
          <p:cNvSpPr/>
          <p:nvPr/>
        </p:nvSpPr>
        <p:spPr>
          <a:xfrm>
            <a:off x="1295402" y="2471353"/>
            <a:ext cx="4721350" cy="1631216"/>
          </a:xfrm>
          <a:prstGeom prst="rect">
            <a:avLst/>
          </a:prstGeom>
        </p:spPr>
        <p:txBody>
          <a:bodyPr wrap="square">
            <a:spAutoFit/>
          </a:bodyPr>
          <a:lstStyle/>
          <a:p>
            <a:r>
              <a:rPr lang="tr-TR" sz="1600" b="1" u="sng" dirty="0" err="1"/>
              <a:t>Week</a:t>
            </a:r>
            <a:r>
              <a:rPr lang="tr-TR" sz="1600" b="1" u="sng" dirty="0"/>
              <a:t> 5 :</a:t>
            </a:r>
          </a:p>
          <a:p>
            <a:r>
              <a:rPr lang="tr-TR" sz="1400" dirty="0"/>
              <a:t>    Spring Security</a:t>
            </a:r>
          </a:p>
          <a:p>
            <a:r>
              <a:rPr lang="tr-TR" sz="1400" dirty="0"/>
              <a:t>    User </a:t>
            </a:r>
            <a:r>
              <a:rPr lang="tr-TR" sz="1400" dirty="0" err="1"/>
              <a:t>Authorization</a:t>
            </a:r>
            <a:r>
              <a:rPr lang="tr-TR" sz="1400" dirty="0"/>
              <a:t> &amp; </a:t>
            </a:r>
            <a:r>
              <a:rPr lang="tr-TR" sz="1400" dirty="0" err="1"/>
              <a:t>Authentication</a:t>
            </a:r>
            <a:endParaRPr lang="tr-TR" sz="1400" dirty="0"/>
          </a:p>
          <a:p>
            <a:r>
              <a:rPr lang="tr-TR" sz="1400" dirty="0"/>
              <a:t>    JWT Integration</a:t>
            </a:r>
          </a:p>
          <a:p>
            <a:r>
              <a:rPr lang="tr-TR" sz="1400" dirty="0"/>
              <a:t>    </a:t>
            </a:r>
            <a:r>
              <a:rPr lang="tr-TR" sz="1400" dirty="0" err="1"/>
              <a:t>Microservices</a:t>
            </a:r>
            <a:r>
              <a:rPr lang="tr-TR" sz="1400" dirty="0"/>
              <a:t> Architecture</a:t>
            </a:r>
          </a:p>
          <a:p>
            <a:r>
              <a:rPr lang="tr-TR" sz="1400" dirty="0"/>
              <a:t>    Technical </a:t>
            </a:r>
            <a:r>
              <a:rPr lang="tr-TR" sz="1400" dirty="0" err="1"/>
              <a:t>Practise</a:t>
            </a:r>
            <a:endParaRPr lang="tr-TR" sz="1400" dirty="0"/>
          </a:p>
          <a:p>
            <a:r>
              <a:rPr lang="tr-TR" sz="1400" dirty="0"/>
              <a:t>        - Spring </a:t>
            </a:r>
            <a:r>
              <a:rPr lang="tr-TR" sz="1400" dirty="0" err="1"/>
              <a:t>Boot</a:t>
            </a:r>
            <a:r>
              <a:rPr lang="tr-TR" sz="1400" dirty="0"/>
              <a:t> Security Integration </a:t>
            </a:r>
            <a:r>
              <a:rPr lang="tr-TR" sz="1400" dirty="0" err="1"/>
              <a:t>with</a:t>
            </a:r>
            <a:r>
              <a:rPr lang="tr-TR" sz="1400" dirty="0"/>
              <a:t> JWT</a:t>
            </a:r>
          </a:p>
        </p:txBody>
      </p:sp>
      <p:sp>
        <p:nvSpPr>
          <p:cNvPr id="8" name="Rectangle 7"/>
          <p:cNvSpPr/>
          <p:nvPr/>
        </p:nvSpPr>
        <p:spPr>
          <a:xfrm>
            <a:off x="1295402" y="4287923"/>
            <a:ext cx="4721350" cy="1138773"/>
          </a:xfrm>
          <a:prstGeom prst="rect">
            <a:avLst/>
          </a:prstGeom>
        </p:spPr>
        <p:txBody>
          <a:bodyPr wrap="square">
            <a:spAutoFit/>
          </a:bodyPr>
          <a:lstStyle/>
          <a:p>
            <a:r>
              <a:rPr lang="tr-TR" sz="1600" b="1" u="sng" dirty="0" err="1"/>
              <a:t>Week</a:t>
            </a:r>
            <a:r>
              <a:rPr lang="tr-TR" sz="1600" b="1" u="sng" dirty="0"/>
              <a:t> 7 :</a:t>
            </a:r>
          </a:p>
          <a:p>
            <a:r>
              <a:rPr lang="tr-TR" sz="1300" dirty="0"/>
              <a:t>    </a:t>
            </a:r>
            <a:r>
              <a:rPr lang="tr-TR" sz="1300" dirty="0" err="1"/>
              <a:t>Docker</a:t>
            </a:r>
            <a:r>
              <a:rPr lang="tr-TR" sz="1300" dirty="0"/>
              <a:t>, </a:t>
            </a:r>
            <a:r>
              <a:rPr lang="tr-TR" sz="1300" dirty="0" err="1"/>
              <a:t>Docker</a:t>
            </a:r>
            <a:r>
              <a:rPr lang="tr-TR" sz="1300" dirty="0"/>
              <a:t> </a:t>
            </a:r>
            <a:r>
              <a:rPr lang="tr-TR" sz="1300" dirty="0" err="1"/>
              <a:t>Compose</a:t>
            </a:r>
            <a:endParaRPr lang="tr-TR" sz="1300" dirty="0"/>
          </a:p>
          <a:p>
            <a:r>
              <a:rPr lang="tr-TR" sz="1300" dirty="0"/>
              <a:t>    API </a:t>
            </a:r>
            <a:r>
              <a:rPr lang="tr-TR" sz="1300" dirty="0" err="1"/>
              <a:t>Documentation</a:t>
            </a:r>
            <a:r>
              <a:rPr lang="tr-TR" sz="1300" dirty="0"/>
              <a:t> </a:t>
            </a:r>
            <a:r>
              <a:rPr lang="tr-TR" sz="1300" dirty="0" err="1"/>
              <a:t>with</a:t>
            </a:r>
            <a:r>
              <a:rPr lang="tr-TR" sz="1300" dirty="0"/>
              <a:t> </a:t>
            </a:r>
            <a:r>
              <a:rPr lang="tr-TR" sz="1300" dirty="0" err="1"/>
              <a:t>Swagger</a:t>
            </a:r>
            <a:r>
              <a:rPr lang="tr-TR" sz="1300" dirty="0"/>
              <a:t>, </a:t>
            </a:r>
            <a:r>
              <a:rPr lang="tr-TR" sz="1300" dirty="0" err="1"/>
              <a:t>OpenAPI</a:t>
            </a:r>
            <a:endParaRPr lang="tr-TR" sz="1300" dirty="0"/>
          </a:p>
          <a:p>
            <a:r>
              <a:rPr lang="tr-TR" sz="1300" dirty="0"/>
              <a:t>    CI / CD</a:t>
            </a:r>
          </a:p>
          <a:p>
            <a:r>
              <a:rPr lang="tr-TR" sz="1300" dirty="0"/>
              <a:t>    </a:t>
            </a:r>
            <a:r>
              <a:rPr lang="tr-TR" sz="1300" dirty="0" err="1"/>
              <a:t>Monitoring</a:t>
            </a:r>
            <a:r>
              <a:rPr lang="tr-TR" sz="1300" dirty="0"/>
              <a:t> &amp; </a:t>
            </a:r>
            <a:r>
              <a:rPr lang="tr-TR" sz="1300" dirty="0" err="1"/>
              <a:t>Logging</a:t>
            </a:r>
            <a:r>
              <a:rPr lang="tr-TR" sz="1300" dirty="0"/>
              <a:t> – </a:t>
            </a:r>
            <a:r>
              <a:rPr lang="tr-TR" sz="1300" dirty="0" err="1"/>
              <a:t>NewRelic</a:t>
            </a:r>
            <a:r>
              <a:rPr lang="tr-TR" sz="1300" dirty="0"/>
              <a:t>, </a:t>
            </a:r>
            <a:r>
              <a:rPr lang="tr-TR" sz="1300" dirty="0" err="1"/>
              <a:t>DataDog</a:t>
            </a:r>
            <a:r>
              <a:rPr lang="tr-TR" sz="1300" dirty="0"/>
              <a:t>, Prometheus, </a:t>
            </a:r>
            <a:r>
              <a:rPr lang="tr-TR" sz="1300" dirty="0" err="1"/>
              <a:t>Kibana</a:t>
            </a:r>
            <a:endParaRPr lang="tr-TR" sz="1200" dirty="0"/>
          </a:p>
        </p:txBody>
      </p:sp>
      <p:sp>
        <p:nvSpPr>
          <p:cNvPr id="10" name="Rectangle 9"/>
          <p:cNvSpPr/>
          <p:nvPr/>
        </p:nvSpPr>
        <p:spPr>
          <a:xfrm>
            <a:off x="6776261" y="2471353"/>
            <a:ext cx="4120337" cy="1538883"/>
          </a:xfrm>
          <a:prstGeom prst="rect">
            <a:avLst/>
          </a:prstGeom>
        </p:spPr>
        <p:txBody>
          <a:bodyPr wrap="square">
            <a:spAutoFit/>
          </a:bodyPr>
          <a:lstStyle/>
          <a:p>
            <a:r>
              <a:rPr lang="tr-TR" sz="1600" b="1" u="sng" dirty="0" err="1"/>
              <a:t>Week</a:t>
            </a:r>
            <a:r>
              <a:rPr lang="tr-TR" sz="1600" b="1" u="sng" dirty="0"/>
              <a:t> 6 :</a:t>
            </a:r>
          </a:p>
          <a:p>
            <a:r>
              <a:rPr lang="tr-TR" sz="1300" dirty="0"/>
              <a:t>    Spring </a:t>
            </a:r>
            <a:r>
              <a:rPr lang="tr-TR" sz="1300" dirty="0" err="1"/>
              <a:t>Boot</a:t>
            </a:r>
            <a:r>
              <a:rPr lang="tr-TR" sz="1300" dirty="0"/>
              <a:t> Test</a:t>
            </a:r>
          </a:p>
          <a:p>
            <a:r>
              <a:rPr lang="tr-TR" sz="1300" dirty="0"/>
              <a:t>    </a:t>
            </a:r>
            <a:r>
              <a:rPr lang="tr-TR" sz="1300" dirty="0" err="1"/>
              <a:t>Unit</a:t>
            </a:r>
            <a:r>
              <a:rPr lang="tr-TR" sz="1300" dirty="0"/>
              <a:t> Test / Integration Test</a:t>
            </a:r>
          </a:p>
          <a:p>
            <a:r>
              <a:rPr lang="tr-TR" sz="1300" dirty="0"/>
              <a:t>    H2 DB </a:t>
            </a:r>
            <a:r>
              <a:rPr lang="tr-TR" sz="1300" dirty="0" err="1"/>
              <a:t>Usage</a:t>
            </a:r>
            <a:r>
              <a:rPr lang="tr-TR" sz="1300" dirty="0"/>
              <a:t> </a:t>
            </a:r>
            <a:r>
              <a:rPr lang="tr-TR" sz="1300" dirty="0" err="1"/>
              <a:t>for</a:t>
            </a:r>
            <a:r>
              <a:rPr lang="tr-TR" sz="1300" dirty="0"/>
              <a:t> test </a:t>
            </a:r>
            <a:r>
              <a:rPr lang="tr-TR" sz="1300" dirty="0" err="1"/>
              <a:t>environment</a:t>
            </a:r>
            <a:endParaRPr lang="tr-TR" sz="1300" dirty="0"/>
          </a:p>
          <a:p>
            <a:r>
              <a:rPr lang="tr-TR" sz="1300" dirty="0"/>
              <a:t>    Technical </a:t>
            </a:r>
            <a:r>
              <a:rPr lang="tr-TR" sz="1300" dirty="0" err="1"/>
              <a:t>Practise</a:t>
            </a:r>
            <a:endParaRPr lang="tr-TR" sz="1300" dirty="0"/>
          </a:p>
          <a:p>
            <a:r>
              <a:rPr lang="tr-TR" sz="1300" dirty="0"/>
              <a:t>        - Spring </a:t>
            </a:r>
            <a:r>
              <a:rPr lang="tr-TR" sz="1300" dirty="0" err="1"/>
              <a:t>Boot</a:t>
            </a:r>
            <a:r>
              <a:rPr lang="tr-TR" sz="1300" dirty="0"/>
              <a:t> Test </a:t>
            </a:r>
            <a:r>
              <a:rPr lang="tr-TR" sz="1300" dirty="0" err="1"/>
              <a:t>Usages</a:t>
            </a:r>
            <a:endParaRPr lang="tr-TR" sz="1300" dirty="0"/>
          </a:p>
          <a:p>
            <a:endParaRPr lang="tr-TR" sz="1300" dirty="0"/>
          </a:p>
        </p:txBody>
      </p:sp>
    </p:spTree>
    <p:extLst>
      <p:ext uri="{BB962C8B-B14F-4D97-AF65-F5344CB8AC3E}">
        <p14:creationId xmlns:p14="http://schemas.microsoft.com/office/powerpoint/2010/main" val="260559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enumerations</a:t>
            </a:r>
          </a:p>
        </p:txBody>
      </p:sp>
      <p:sp>
        <p:nvSpPr>
          <p:cNvPr id="3" name="Content Placeholder 2"/>
          <p:cNvSpPr>
            <a:spLocks noGrp="1"/>
          </p:cNvSpPr>
          <p:nvPr>
            <p:ph idx="1"/>
          </p:nvPr>
        </p:nvSpPr>
        <p:spPr>
          <a:xfrm>
            <a:off x="1295401" y="2556931"/>
            <a:ext cx="9601196" cy="3586173"/>
          </a:xfrm>
        </p:spPr>
        <p:txBody>
          <a:bodyPr>
            <a:normAutofit fontScale="85000" lnSpcReduction="20000"/>
          </a:bodyPr>
          <a:lstStyle/>
          <a:p>
            <a:r>
              <a:rPr lang="tr-TR" dirty="0"/>
              <a:t>An </a:t>
            </a:r>
            <a:r>
              <a:rPr lang="tr-TR" dirty="0" err="1"/>
              <a:t>enum</a:t>
            </a:r>
            <a:r>
              <a:rPr lang="tr-TR" dirty="0"/>
              <a:t> is a ‘</a:t>
            </a:r>
            <a:r>
              <a:rPr lang="tr-TR" dirty="0" err="1"/>
              <a:t>speicial</a:t>
            </a:r>
            <a:r>
              <a:rPr lang="tr-TR" dirty="0"/>
              <a:t>’ </a:t>
            </a:r>
            <a:r>
              <a:rPr lang="tr-TR" dirty="0" err="1"/>
              <a:t>class</a:t>
            </a:r>
            <a:r>
              <a:rPr lang="tr-TR" dirty="0"/>
              <a:t> </a:t>
            </a:r>
            <a:r>
              <a:rPr lang="tr-TR" dirty="0" err="1"/>
              <a:t>that</a:t>
            </a:r>
            <a:r>
              <a:rPr lang="tr-TR" dirty="0"/>
              <a:t> </a:t>
            </a:r>
            <a:r>
              <a:rPr lang="tr-TR" dirty="0" err="1"/>
              <a:t>represent</a:t>
            </a:r>
            <a:r>
              <a:rPr lang="tr-TR" dirty="0"/>
              <a:t> a </a:t>
            </a:r>
            <a:r>
              <a:rPr lang="tr-TR" dirty="0" err="1"/>
              <a:t>group</a:t>
            </a:r>
            <a:r>
              <a:rPr lang="tr-TR" dirty="0"/>
              <a:t> of </a:t>
            </a:r>
            <a:r>
              <a:rPr lang="tr-TR" dirty="0" err="1"/>
              <a:t>constants</a:t>
            </a:r>
            <a:r>
              <a:rPr lang="tr-TR" dirty="0"/>
              <a:t> (</a:t>
            </a:r>
            <a:r>
              <a:rPr lang="tr-TR" dirty="0" err="1"/>
              <a:t>unchangeable</a:t>
            </a:r>
            <a:r>
              <a:rPr lang="tr-TR" dirty="0"/>
              <a:t> </a:t>
            </a:r>
            <a:r>
              <a:rPr lang="tr-TR" dirty="0" err="1"/>
              <a:t>variables</a:t>
            </a:r>
            <a:r>
              <a:rPr lang="tr-TR" dirty="0"/>
              <a:t>, </a:t>
            </a:r>
            <a:r>
              <a:rPr lang="tr-TR" dirty="0" err="1"/>
              <a:t>like</a:t>
            </a:r>
            <a:r>
              <a:rPr lang="tr-TR" dirty="0"/>
              <a:t> final </a:t>
            </a:r>
            <a:r>
              <a:rPr lang="tr-TR" dirty="0" err="1"/>
              <a:t>variables</a:t>
            </a:r>
            <a:r>
              <a:rPr lang="tr-TR" dirty="0"/>
              <a:t>).</a:t>
            </a:r>
          </a:p>
          <a:p>
            <a:r>
              <a:rPr lang="tr-TR" dirty="0" err="1"/>
              <a:t>To</a:t>
            </a:r>
            <a:r>
              <a:rPr lang="tr-TR" dirty="0"/>
              <a:t> </a:t>
            </a:r>
            <a:r>
              <a:rPr lang="tr-TR" dirty="0" err="1"/>
              <a:t>create</a:t>
            </a:r>
            <a:r>
              <a:rPr lang="tr-TR" dirty="0"/>
              <a:t> an </a:t>
            </a:r>
            <a:r>
              <a:rPr lang="tr-TR" dirty="0" err="1"/>
              <a:t>enum</a:t>
            </a:r>
            <a:r>
              <a:rPr lang="tr-TR" dirty="0"/>
              <a:t>, </a:t>
            </a:r>
            <a:r>
              <a:rPr lang="tr-TR" dirty="0" err="1"/>
              <a:t>use</a:t>
            </a:r>
            <a:r>
              <a:rPr lang="tr-TR" dirty="0"/>
              <a:t> </a:t>
            </a:r>
            <a:r>
              <a:rPr lang="tr-TR" dirty="0" err="1"/>
              <a:t>the</a:t>
            </a:r>
            <a:r>
              <a:rPr lang="tr-TR" dirty="0"/>
              <a:t> ‘</a:t>
            </a:r>
            <a:r>
              <a:rPr lang="tr-TR" dirty="0" err="1"/>
              <a:t>enum</a:t>
            </a:r>
            <a:r>
              <a:rPr lang="tr-TR" dirty="0"/>
              <a:t>’ </a:t>
            </a:r>
            <a:r>
              <a:rPr lang="tr-TR" dirty="0" err="1"/>
              <a:t>keyword</a:t>
            </a:r>
            <a:r>
              <a:rPr lang="tr-TR" dirty="0"/>
              <a:t> (</a:t>
            </a:r>
            <a:r>
              <a:rPr lang="tr-TR" dirty="0" err="1"/>
              <a:t>instead</a:t>
            </a:r>
            <a:r>
              <a:rPr lang="tr-TR" dirty="0"/>
              <a:t> of </a:t>
            </a:r>
            <a:r>
              <a:rPr lang="tr-TR" dirty="0" err="1"/>
              <a:t>class</a:t>
            </a:r>
            <a:r>
              <a:rPr lang="tr-TR" dirty="0"/>
              <a:t> </a:t>
            </a:r>
            <a:r>
              <a:rPr lang="tr-TR" dirty="0" err="1"/>
              <a:t>or</a:t>
            </a:r>
            <a:r>
              <a:rPr lang="tr-TR" dirty="0"/>
              <a:t> </a:t>
            </a:r>
            <a:r>
              <a:rPr lang="tr-TR" dirty="0" err="1"/>
              <a:t>interface</a:t>
            </a:r>
            <a:r>
              <a:rPr lang="tr-TR" dirty="0"/>
              <a:t>), </a:t>
            </a:r>
            <a:r>
              <a:rPr lang="tr-TR" dirty="0" err="1"/>
              <a:t>and</a:t>
            </a:r>
            <a:r>
              <a:rPr lang="tr-TR" dirty="0"/>
              <a:t> </a:t>
            </a:r>
            <a:r>
              <a:rPr lang="tr-TR" dirty="0" err="1"/>
              <a:t>seperate</a:t>
            </a:r>
            <a:r>
              <a:rPr lang="tr-TR" dirty="0"/>
              <a:t> </a:t>
            </a:r>
            <a:r>
              <a:rPr lang="tr-TR" dirty="0" err="1"/>
              <a:t>the</a:t>
            </a:r>
            <a:r>
              <a:rPr lang="tr-TR" dirty="0"/>
              <a:t> </a:t>
            </a:r>
            <a:r>
              <a:rPr lang="tr-TR" dirty="0" err="1"/>
              <a:t>constants</a:t>
            </a:r>
            <a:r>
              <a:rPr lang="tr-TR" dirty="0"/>
              <a:t> </a:t>
            </a:r>
            <a:r>
              <a:rPr lang="tr-TR" dirty="0" err="1"/>
              <a:t>with</a:t>
            </a:r>
            <a:r>
              <a:rPr lang="tr-TR" dirty="0"/>
              <a:t> a </a:t>
            </a:r>
            <a:r>
              <a:rPr lang="tr-TR" dirty="0" err="1"/>
              <a:t>comma</a:t>
            </a:r>
            <a:r>
              <a:rPr lang="tr-TR" dirty="0"/>
              <a:t>. Not </a:t>
            </a:r>
            <a:r>
              <a:rPr lang="tr-TR" dirty="0" err="1"/>
              <a:t>that</a:t>
            </a:r>
            <a:r>
              <a:rPr lang="tr-TR" dirty="0"/>
              <a:t> </a:t>
            </a:r>
            <a:r>
              <a:rPr lang="tr-TR" dirty="0" err="1"/>
              <a:t>they</a:t>
            </a:r>
            <a:r>
              <a:rPr lang="tr-TR" dirty="0"/>
              <a:t> </a:t>
            </a:r>
            <a:r>
              <a:rPr lang="tr-TR" dirty="0" err="1"/>
              <a:t>should</a:t>
            </a:r>
            <a:r>
              <a:rPr lang="tr-TR" dirty="0"/>
              <a:t> be in </a:t>
            </a:r>
            <a:r>
              <a:rPr lang="tr-TR" dirty="0" err="1"/>
              <a:t>uppercase</a:t>
            </a:r>
            <a:r>
              <a:rPr lang="tr-TR" dirty="0"/>
              <a:t> </a:t>
            </a:r>
            <a:r>
              <a:rPr lang="tr-TR" dirty="0" err="1"/>
              <a:t>letters</a:t>
            </a:r>
            <a:r>
              <a:rPr lang="tr-TR" dirty="0"/>
              <a:t>.</a:t>
            </a:r>
          </a:p>
          <a:p>
            <a:r>
              <a:rPr lang="tr-TR" dirty="0" err="1"/>
              <a:t>Sample</a:t>
            </a:r>
            <a:r>
              <a:rPr lang="tr-TR" dirty="0"/>
              <a:t> : </a:t>
            </a:r>
          </a:p>
          <a:p>
            <a:endParaRPr lang="tr-TR" dirty="0"/>
          </a:p>
          <a:p>
            <a:endParaRPr lang="tr-TR" dirty="0"/>
          </a:p>
          <a:p>
            <a:pPr marL="0" indent="0">
              <a:buNone/>
            </a:pPr>
            <a:endParaRPr lang="tr-TR" dirty="0"/>
          </a:p>
          <a:p>
            <a:pPr marL="0" indent="0">
              <a:buNone/>
            </a:pPr>
            <a:endParaRPr lang="tr-TR" dirty="0"/>
          </a:p>
          <a:p>
            <a:pPr marL="0" indent="0">
              <a:buNone/>
            </a:pPr>
            <a:r>
              <a:rPr lang="tr-TR" dirty="0" err="1"/>
              <a:t>Let’s</a:t>
            </a:r>
            <a:r>
              <a:rPr lang="tr-TR" dirty="0"/>
              <a:t> </a:t>
            </a:r>
            <a:r>
              <a:rPr lang="tr-TR" dirty="0" err="1"/>
              <a:t>see</a:t>
            </a:r>
            <a:r>
              <a:rPr lang="tr-TR" dirty="0"/>
              <a:t> an </a:t>
            </a:r>
            <a:r>
              <a:rPr lang="tr-TR" dirty="0" err="1"/>
              <a:t>example</a:t>
            </a:r>
            <a:r>
              <a:rPr lang="tr-TR" dirty="0"/>
              <a:t>!</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528158" y="4118245"/>
            <a:ext cx="2457450" cy="1400175"/>
          </a:xfrm>
          <a:prstGeom prst="rect">
            <a:avLst/>
          </a:prstGeom>
        </p:spPr>
      </p:pic>
    </p:spTree>
    <p:extLst>
      <p:ext uri="{BB962C8B-B14F-4D97-AF65-F5344CB8AC3E}">
        <p14:creationId xmlns:p14="http://schemas.microsoft.com/office/powerpoint/2010/main" val="2400702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CLEAN CODE</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224501" y="2443942"/>
            <a:ext cx="5578678" cy="3790095"/>
          </a:xfrm>
          <a:prstGeom prst="rect">
            <a:avLst/>
          </a:prstGeom>
        </p:spPr>
      </p:pic>
    </p:spTree>
    <p:extLst>
      <p:ext uri="{BB962C8B-B14F-4D97-AF65-F5344CB8AC3E}">
        <p14:creationId xmlns:p14="http://schemas.microsoft.com/office/powerpoint/2010/main" val="165996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CLEAN CODE</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Software engineering principles, from Robert C. Martin's book </a:t>
            </a:r>
            <a:r>
              <a:rPr lang="en-US" b="1" i="1" dirty="0"/>
              <a:t>Clean Code</a:t>
            </a:r>
            <a:r>
              <a:rPr lang="en-US" dirty="0"/>
              <a:t>, adapted for Java. This is not a style guide. It's a guide to producing </a:t>
            </a:r>
            <a:r>
              <a:rPr lang="en-US" b="1" dirty="0"/>
              <a:t>readable, reusable and </a:t>
            </a:r>
            <a:r>
              <a:rPr lang="en-US" b="1" dirty="0" err="1"/>
              <a:t>refactorable</a:t>
            </a:r>
            <a:r>
              <a:rPr lang="en-US" dirty="0"/>
              <a:t> software in Java.</a:t>
            </a:r>
          </a:p>
          <a:p>
            <a:r>
              <a:rPr lang="en-US" dirty="0"/>
              <a:t>Not every principle herein has to be strictly followed, and even fewer will be universally agreed upon. These are </a:t>
            </a:r>
            <a:r>
              <a:rPr lang="en-US" b="1" dirty="0"/>
              <a:t>guidelines</a:t>
            </a:r>
            <a:r>
              <a:rPr lang="en-US" dirty="0"/>
              <a:t> and nothing more, but they are ones codified over many years of collective experience by the authors of </a:t>
            </a:r>
            <a:r>
              <a:rPr lang="en-US" i="1" dirty="0"/>
              <a:t>Clean Code</a:t>
            </a:r>
            <a:r>
              <a:rPr lang="en-US" dirty="0"/>
              <a:t>.</a:t>
            </a:r>
          </a:p>
        </p:txBody>
      </p:sp>
    </p:spTree>
    <p:extLst>
      <p:ext uri="{BB962C8B-B14F-4D97-AF65-F5344CB8AC3E}">
        <p14:creationId xmlns:p14="http://schemas.microsoft.com/office/powerpoint/2010/main" val="3977242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VARIABLES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61235"/>
          </a:xfrm>
        </p:spPr>
        <p:txBody>
          <a:bodyPr>
            <a:normAutofit/>
          </a:bodyPr>
          <a:lstStyle/>
          <a:p>
            <a:r>
              <a:rPr lang="en-US" sz="2000" b="1" dirty="0"/>
              <a:t>Use meaningful and pronounceable variable names</a:t>
            </a:r>
            <a:endParaRPr lang="tr-TR" sz="2000" b="1" dirty="0"/>
          </a:p>
          <a:p>
            <a:pPr marL="0" indent="0">
              <a:buNone/>
            </a:pPr>
            <a:r>
              <a:rPr lang="tr-TR" sz="1200" b="1" dirty="0"/>
              <a:t>&gt; </a:t>
            </a:r>
            <a:r>
              <a:rPr lang="en-US" altLang="en-US" sz="1200" dirty="0">
                <a:solidFill>
                  <a:srgbClr val="24292F"/>
                </a:solidFill>
                <a:latin typeface="ui-monospace"/>
              </a:rPr>
              <a:t>String </a:t>
            </a:r>
            <a:r>
              <a:rPr lang="en-US" altLang="en-US" sz="1200" dirty="0" err="1">
                <a:solidFill>
                  <a:srgbClr val="24292F"/>
                </a:solidFill>
                <a:latin typeface="ui-monospace"/>
              </a:rPr>
              <a:t>yyyymmdstr</a:t>
            </a:r>
            <a:r>
              <a:rPr lang="en-US" altLang="en-US" sz="1200" dirty="0">
                <a:solidFill>
                  <a:srgbClr val="24292F"/>
                </a:solidFill>
                <a:latin typeface="ui-monospace"/>
              </a:rPr>
              <a:t> = new </a:t>
            </a:r>
            <a:r>
              <a:rPr lang="en-US" altLang="en-US" sz="1200" dirty="0" err="1">
                <a:solidFill>
                  <a:srgbClr val="24292F"/>
                </a:solidFill>
                <a:latin typeface="ui-monospace"/>
              </a:rPr>
              <a:t>SimpleDateFormat</a:t>
            </a:r>
            <a:r>
              <a:rPr lang="en-US" altLang="en-US" sz="1200" dirty="0">
                <a:solidFill>
                  <a:srgbClr val="24292F"/>
                </a:solidFill>
                <a:latin typeface="ui-monospace"/>
              </a:rPr>
              <a:t>("YYYY/MM/DD").format(new Date());</a:t>
            </a:r>
            <a:r>
              <a:rPr lang="en-US" altLang="en-US" sz="1200" dirty="0">
                <a:solidFill>
                  <a:schemeClr val="tx1"/>
                </a:solidFill>
              </a:rPr>
              <a:t> </a:t>
            </a:r>
            <a:r>
              <a:rPr lang="tr-TR" altLang="en-US" sz="1200" dirty="0">
                <a:solidFill>
                  <a:schemeClr val="tx1"/>
                </a:solidFill>
              </a:rPr>
              <a:t> // </a:t>
            </a:r>
            <a:r>
              <a:rPr lang="tr-TR" altLang="en-US" sz="1200" dirty="0" err="1">
                <a:solidFill>
                  <a:schemeClr val="tx1"/>
                </a:solidFill>
              </a:rPr>
              <a:t>Bad</a:t>
            </a:r>
            <a:endParaRPr lang="en-US" altLang="en-US" sz="1200" dirty="0">
              <a:solidFill>
                <a:schemeClr val="tx1"/>
              </a:solidFill>
              <a:latin typeface="Arial" panose="020B0604020202020204" pitchFamily="34" charset="0"/>
            </a:endParaRPr>
          </a:p>
          <a:p>
            <a:pPr marL="0" indent="0">
              <a:buNone/>
            </a:pPr>
            <a:r>
              <a:rPr lang="tr-TR" sz="1200" b="1" dirty="0"/>
              <a:t>&gt; </a:t>
            </a:r>
            <a:r>
              <a:rPr lang="en-US" altLang="en-US" sz="1200" dirty="0">
                <a:solidFill>
                  <a:srgbClr val="24292F"/>
                </a:solidFill>
                <a:latin typeface="ui-monospace"/>
              </a:rPr>
              <a:t>String </a:t>
            </a:r>
            <a:r>
              <a:rPr lang="en-US" altLang="en-US" sz="1200" dirty="0" err="1">
                <a:solidFill>
                  <a:srgbClr val="24292F"/>
                </a:solidFill>
                <a:latin typeface="ui-monospace"/>
              </a:rPr>
              <a:t>currentDate</a:t>
            </a:r>
            <a:r>
              <a:rPr lang="en-US" altLang="en-US" sz="1200" dirty="0">
                <a:solidFill>
                  <a:srgbClr val="24292F"/>
                </a:solidFill>
                <a:latin typeface="ui-monospace"/>
              </a:rPr>
              <a:t> = new </a:t>
            </a:r>
            <a:r>
              <a:rPr lang="en-US" altLang="en-US" sz="1200" dirty="0" err="1">
                <a:solidFill>
                  <a:srgbClr val="24292F"/>
                </a:solidFill>
                <a:latin typeface="ui-monospace"/>
              </a:rPr>
              <a:t>SimpleDateFormat</a:t>
            </a:r>
            <a:r>
              <a:rPr lang="en-US" altLang="en-US" sz="1200" dirty="0">
                <a:solidFill>
                  <a:srgbClr val="24292F"/>
                </a:solidFill>
                <a:latin typeface="ui-monospace"/>
              </a:rPr>
              <a:t>("YYYY/MM/DD").format(new Date());</a:t>
            </a:r>
            <a:r>
              <a:rPr lang="en-US" altLang="en-US" sz="1200" dirty="0">
                <a:solidFill>
                  <a:schemeClr val="tx1"/>
                </a:solidFill>
              </a:rPr>
              <a:t> </a:t>
            </a:r>
            <a:r>
              <a:rPr lang="tr-TR" altLang="en-US" sz="1200" dirty="0">
                <a:solidFill>
                  <a:schemeClr val="tx1"/>
                </a:solidFill>
              </a:rPr>
              <a:t>  // </a:t>
            </a:r>
            <a:r>
              <a:rPr lang="tr-TR" altLang="en-US" sz="1200" dirty="0" err="1">
                <a:solidFill>
                  <a:schemeClr val="tx1"/>
                </a:solidFill>
              </a:rPr>
              <a:t>Good</a:t>
            </a:r>
            <a:endParaRPr lang="tr-TR" sz="1200" b="1" dirty="0"/>
          </a:p>
          <a:p>
            <a:r>
              <a:rPr lang="en-US" sz="2000" b="1" dirty="0"/>
              <a:t>Use the same vocabulary for the same type of variable</a:t>
            </a:r>
            <a:endParaRPr lang="tr-TR" sz="2000" b="1" dirty="0"/>
          </a:p>
          <a:p>
            <a:pPr marL="0" indent="0">
              <a:buNone/>
            </a:pPr>
            <a:r>
              <a:rPr lang="tr-TR" sz="1200" b="1" dirty="0"/>
              <a:t>// </a:t>
            </a:r>
            <a:r>
              <a:rPr lang="tr-TR" sz="1200" b="1" dirty="0" err="1"/>
              <a:t>Bad</a:t>
            </a:r>
            <a:endParaRPr lang="en-US" sz="1200" b="1" dirty="0"/>
          </a:p>
          <a:p>
            <a:pPr marL="0" indent="0">
              <a:buNone/>
            </a:pPr>
            <a:r>
              <a:rPr lang="en-US" altLang="en-US" sz="1200" dirty="0" err="1">
                <a:solidFill>
                  <a:srgbClr val="24292F"/>
                </a:solidFill>
                <a:latin typeface="ui-monospace"/>
              </a:rPr>
              <a:t>getUserInfo</a:t>
            </a:r>
            <a:r>
              <a:rPr lang="en-US" altLang="en-US" sz="1200" dirty="0">
                <a:solidFill>
                  <a:srgbClr val="24292F"/>
                </a:solidFill>
                <a:latin typeface="ui-monospace"/>
              </a:rPr>
              <a:t>();</a:t>
            </a:r>
            <a:endParaRPr lang="tr-TR" altLang="en-US" sz="1200" dirty="0">
              <a:solidFill>
                <a:srgbClr val="24292F"/>
              </a:solidFill>
              <a:latin typeface="ui-monospace"/>
            </a:endParaRPr>
          </a:p>
          <a:p>
            <a:pPr marL="0" indent="0">
              <a:buNone/>
            </a:pPr>
            <a:r>
              <a:rPr lang="en-US" altLang="en-US" sz="1200" dirty="0" err="1">
                <a:solidFill>
                  <a:srgbClr val="24292F"/>
                </a:solidFill>
                <a:latin typeface="ui-monospace"/>
              </a:rPr>
              <a:t>getClientData</a:t>
            </a:r>
            <a:r>
              <a:rPr lang="en-US" altLang="en-US" sz="1200" dirty="0">
                <a:solidFill>
                  <a:srgbClr val="24292F"/>
                </a:solidFill>
                <a:latin typeface="ui-monospace"/>
              </a:rPr>
              <a:t>();</a:t>
            </a:r>
            <a:endParaRPr lang="tr-TR" altLang="en-US" sz="1200" dirty="0">
              <a:solidFill>
                <a:srgbClr val="24292F"/>
              </a:solidFill>
              <a:latin typeface="ui-monospace"/>
            </a:endParaRPr>
          </a:p>
          <a:p>
            <a:pPr marL="0" indent="0">
              <a:buNone/>
            </a:pPr>
            <a:r>
              <a:rPr lang="en-US" altLang="en-US" sz="1200" dirty="0" err="1">
                <a:solidFill>
                  <a:srgbClr val="24292F"/>
                </a:solidFill>
                <a:latin typeface="ui-monospace"/>
              </a:rPr>
              <a:t>getCustomerRecord</a:t>
            </a:r>
            <a:r>
              <a:rPr lang="en-US" altLang="en-US" sz="1200" dirty="0">
                <a:solidFill>
                  <a:srgbClr val="24292F"/>
                </a:solidFill>
                <a:latin typeface="ui-monospace"/>
              </a:rPr>
              <a:t>();</a:t>
            </a:r>
            <a:r>
              <a:rPr lang="en-US" altLang="en-US" sz="1200" dirty="0">
                <a:solidFill>
                  <a:schemeClr val="tx1"/>
                </a:solidFill>
              </a:rPr>
              <a:t> </a:t>
            </a:r>
            <a:endParaRPr lang="en-US" sz="1200" b="1" dirty="0"/>
          </a:p>
          <a:p>
            <a:pPr marL="0" indent="0">
              <a:buNone/>
            </a:pPr>
            <a:r>
              <a:rPr lang="tr-TR" sz="1200" b="1" dirty="0"/>
              <a:t>// </a:t>
            </a:r>
            <a:r>
              <a:rPr lang="tr-TR" sz="1200" b="1" dirty="0" err="1"/>
              <a:t>Good</a:t>
            </a:r>
            <a:endParaRPr lang="tr-TR" sz="1200" b="1" dirty="0"/>
          </a:p>
          <a:p>
            <a:pPr marL="0" indent="0">
              <a:buNone/>
            </a:pPr>
            <a:r>
              <a:rPr lang="tr-TR" sz="1200" dirty="0" err="1">
                <a:solidFill>
                  <a:srgbClr val="24292F"/>
                </a:solidFill>
                <a:latin typeface="ui-monospace"/>
              </a:rPr>
              <a:t>getUser</a:t>
            </a:r>
            <a:r>
              <a:rPr lang="tr-TR" sz="1200" dirty="0">
                <a:solidFill>
                  <a:srgbClr val="24292F"/>
                </a:solidFill>
                <a:latin typeface="ui-monospace"/>
              </a:rPr>
              <a:t>();</a:t>
            </a:r>
            <a:endParaRPr lang="en-US" sz="1200" dirty="0">
              <a:solidFill>
                <a:srgbClr val="24292F"/>
              </a:solidFill>
              <a:latin typeface="ui-monospace"/>
            </a:endParaRPr>
          </a:p>
        </p:txBody>
      </p:sp>
    </p:spTree>
    <p:extLst>
      <p:ext uri="{BB962C8B-B14F-4D97-AF65-F5344CB8AC3E}">
        <p14:creationId xmlns:p14="http://schemas.microsoft.com/office/powerpoint/2010/main" val="1299315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VARIABLES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tr-TR" sz="2700" b="1" dirty="0" err="1"/>
              <a:t>Use</a:t>
            </a:r>
            <a:r>
              <a:rPr lang="tr-TR" sz="2700" b="1" dirty="0"/>
              <a:t> </a:t>
            </a:r>
            <a:r>
              <a:rPr lang="tr-TR" sz="2700" b="1" dirty="0" err="1"/>
              <a:t>searchable</a:t>
            </a:r>
            <a:r>
              <a:rPr lang="tr-TR" sz="2700" b="1" dirty="0"/>
              <a:t> </a:t>
            </a:r>
            <a:r>
              <a:rPr lang="tr-TR" sz="2700" b="1" dirty="0" err="1"/>
              <a:t>names</a:t>
            </a:r>
            <a:endParaRPr lang="tr-TR" sz="2700" dirty="0"/>
          </a:p>
          <a:p>
            <a:pPr marL="0" indent="0">
              <a:buNone/>
            </a:pPr>
            <a:r>
              <a:rPr lang="en-US" dirty="0"/>
              <a:t>We will read more code than we will ever write. It's important that the code we do write is readable and searchable.</a:t>
            </a:r>
            <a:endParaRPr lang="tr-TR" dirty="0"/>
          </a:p>
          <a:p>
            <a:pPr marL="0" indent="0">
              <a:buNone/>
            </a:pPr>
            <a:r>
              <a:rPr lang="en-US" altLang="en-US" sz="2200" dirty="0" err="1">
                <a:solidFill>
                  <a:srgbClr val="24292F"/>
                </a:solidFill>
                <a:latin typeface="ui-monospace"/>
              </a:rPr>
              <a:t>setTimeout</a:t>
            </a:r>
            <a:r>
              <a:rPr lang="en-US" altLang="en-US" sz="2200" dirty="0">
                <a:solidFill>
                  <a:srgbClr val="24292F"/>
                </a:solidFill>
                <a:latin typeface="ui-monospace"/>
              </a:rPr>
              <a:t>(</a:t>
            </a:r>
            <a:r>
              <a:rPr lang="en-US" altLang="en-US" sz="2200" dirty="0" err="1">
                <a:solidFill>
                  <a:srgbClr val="24292F"/>
                </a:solidFill>
                <a:latin typeface="ui-monospace"/>
              </a:rPr>
              <a:t>blastOff</a:t>
            </a:r>
            <a:r>
              <a:rPr lang="en-US" altLang="en-US" sz="2200" dirty="0">
                <a:solidFill>
                  <a:srgbClr val="24292F"/>
                </a:solidFill>
                <a:latin typeface="ui-monospace"/>
              </a:rPr>
              <a:t>, 86400000);</a:t>
            </a:r>
            <a:r>
              <a:rPr lang="en-US" altLang="en-US" sz="2200" dirty="0">
                <a:solidFill>
                  <a:schemeClr val="tx1"/>
                </a:solidFill>
              </a:rPr>
              <a:t> </a:t>
            </a:r>
            <a:r>
              <a:rPr lang="tr-TR" altLang="en-US" sz="2200" dirty="0">
                <a:solidFill>
                  <a:schemeClr val="tx1"/>
                </a:solidFill>
              </a:rPr>
              <a:t> // </a:t>
            </a:r>
            <a:r>
              <a:rPr lang="tr-TR" altLang="en-US" sz="2200" dirty="0" err="1">
                <a:solidFill>
                  <a:schemeClr val="tx1"/>
                </a:solidFill>
              </a:rPr>
              <a:t>Bad</a:t>
            </a:r>
            <a:endParaRPr lang="en-US" altLang="en-US" sz="2200" dirty="0">
              <a:solidFill>
                <a:schemeClr val="tx1"/>
              </a:solidFill>
              <a:latin typeface="Arial" panose="020B0604020202020204" pitchFamily="34" charset="0"/>
            </a:endParaRPr>
          </a:p>
          <a:p>
            <a:pPr marL="0" indent="0">
              <a:buNone/>
            </a:pPr>
            <a:r>
              <a:rPr lang="en-US" altLang="en-US" sz="2200" dirty="0">
                <a:solidFill>
                  <a:srgbClr val="24292F"/>
                </a:solidFill>
                <a:latin typeface="ui-monospace"/>
              </a:rPr>
              <a:t>// Declare them as capitalized `</a:t>
            </a:r>
            <a:r>
              <a:rPr lang="en-US" altLang="en-US" sz="2200" dirty="0" err="1">
                <a:solidFill>
                  <a:srgbClr val="24292F"/>
                </a:solidFill>
                <a:latin typeface="ui-monospace"/>
              </a:rPr>
              <a:t>const</a:t>
            </a:r>
            <a:r>
              <a:rPr lang="en-US" altLang="en-US" sz="2200" dirty="0">
                <a:solidFill>
                  <a:srgbClr val="24292F"/>
                </a:solidFill>
                <a:latin typeface="ui-monospace"/>
              </a:rPr>
              <a:t>` </a:t>
            </a:r>
            <a:r>
              <a:rPr lang="en-US" altLang="en-US" sz="2200" dirty="0" err="1">
                <a:solidFill>
                  <a:srgbClr val="24292F"/>
                </a:solidFill>
                <a:latin typeface="ui-monospace"/>
              </a:rPr>
              <a:t>globals</a:t>
            </a:r>
            <a:r>
              <a:rPr lang="en-US" altLang="en-US" sz="2200" dirty="0">
                <a:solidFill>
                  <a:srgbClr val="24292F"/>
                </a:solidFill>
                <a:latin typeface="ui-monospace"/>
              </a:rPr>
              <a:t>.</a:t>
            </a:r>
            <a:endParaRPr lang="tr-TR" altLang="en-US" sz="2200" dirty="0">
              <a:solidFill>
                <a:srgbClr val="24292F"/>
              </a:solidFill>
              <a:latin typeface="ui-monospace"/>
            </a:endParaRPr>
          </a:p>
          <a:p>
            <a:pPr marL="0" indent="0">
              <a:buNone/>
            </a:pPr>
            <a:r>
              <a:rPr lang="en-US" altLang="en-US" sz="2200" dirty="0">
                <a:solidFill>
                  <a:srgbClr val="24292F"/>
                </a:solidFill>
                <a:latin typeface="ui-monospace"/>
              </a:rPr>
              <a:t>public static final </a:t>
            </a:r>
            <a:r>
              <a:rPr lang="en-US" altLang="en-US" sz="2200" dirty="0" err="1">
                <a:solidFill>
                  <a:srgbClr val="24292F"/>
                </a:solidFill>
                <a:latin typeface="ui-monospace"/>
              </a:rPr>
              <a:t>int</a:t>
            </a:r>
            <a:r>
              <a:rPr lang="en-US" altLang="en-US" sz="2200" dirty="0">
                <a:solidFill>
                  <a:srgbClr val="24292F"/>
                </a:solidFill>
                <a:latin typeface="ui-monospace"/>
              </a:rPr>
              <a:t> MILLISECONDS_IN_A_DAY = 86400000;</a:t>
            </a:r>
            <a:endParaRPr lang="tr-TR" altLang="en-US" sz="2200" dirty="0">
              <a:solidFill>
                <a:srgbClr val="24292F"/>
              </a:solidFill>
              <a:latin typeface="ui-monospace"/>
            </a:endParaRPr>
          </a:p>
          <a:p>
            <a:pPr marL="0" indent="0">
              <a:buNone/>
            </a:pPr>
            <a:r>
              <a:rPr lang="en-US" altLang="en-US" sz="2200" dirty="0" err="1">
                <a:solidFill>
                  <a:srgbClr val="24292F"/>
                </a:solidFill>
                <a:latin typeface="ui-monospace"/>
              </a:rPr>
              <a:t>setTimeout</a:t>
            </a:r>
            <a:r>
              <a:rPr lang="en-US" altLang="en-US" sz="2200" dirty="0">
                <a:solidFill>
                  <a:srgbClr val="24292F"/>
                </a:solidFill>
                <a:latin typeface="ui-monospace"/>
              </a:rPr>
              <a:t>(</a:t>
            </a:r>
            <a:r>
              <a:rPr lang="en-US" altLang="en-US" sz="2200" dirty="0" err="1">
                <a:solidFill>
                  <a:srgbClr val="24292F"/>
                </a:solidFill>
                <a:latin typeface="ui-monospace"/>
              </a:rPr>
              <a:t>blastOff</a:t>
            </a:r>
            <a:r>
              <a:rPr lang="en-US" altLang="en-US" sz="2200" dirty="0">
                <a:solidFill>
                  <a:srgbClr val="24292F"/>
                </a:solidFill>
                <a:latin typeface="ui-monospace"/>
              </a:rPr>
              <a:t>, MILLISECONDS_IN_A_DAY);</a:t>
            </a:r>
            <a:r>
              <a:rPr lang="en-US" altLang="en-US" sz="2200" dirty="0">
                <a:solidFill>
                  <a:schemeClr val="tx1"/>
                </a:solidFill>
              </a:rPr>
              <a:t> </a:t>
            </a:r>
            <a:r>
              <a:rPr lang="tr-TR" altLang="en-US" sz="2200" dirty="0">
                <a:solidFill>
                  <a:schemeClr val="tx1"/>
                </a:solidFill>
              </a:rPr>
              <a:t> // </a:t>
            </a:r>
            <a:r>
              <a:rPr lang="tr-TR" altLang="en-US" sz="2200" dirty="0" err="1">
                <a:solidFill>
                  <a:schemeClr val="tx1"/>
                </a:solidFill>
              </a:rPr>
              <a:t>Good</a:t>
            </a:r>
            <a:endParaRPr lang="tr-TR" altLang="en-US" sz="2000" dirty="0">
              <a:solidFill>
                <a:schemeClr val="tx1"/>
              </a:solidFill>
            </a:endParaRPr>
          </a:p>
          <a:p>
            <a:endParaRPr lang="en-US" altLang="en-US" sz="5400" dirty="0">
              <a:solidFill>
                <a:schemeClr val="tx1"/>
              </a:solidFill>
              <a:latin typeface="Arial" panose="020B0604020202020204" pitchFamily="34" charset="0"/>
            </a:endParaRPr>
          </a:p>
          <a:p>
            <a:endParaRPr lang="en-US" b="1" dirty="0"/>
          </a:p>
          <a:p>
            <a:endParaRPr lang="tr-TR" dirty="0"/>
          </a:p>
          <a:p>
            <a:endParaRPr lang="en-US" dirty="0"/>
          </a:p>
        </p:txBody>
      </p:sp>
    </p:spTree>
    <p:extLst>
      <p:ext uri="{BB962C8B-B14F-4D97-AF65-F5344CB8AC3E}">
        <p14:creationId xmlns:p14="http://schemas.microsoft.com/office/powerpoint/2010/main" val="2034287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VARIABLES</a:t>
            </a:r>
            <a:endParaRPr lang="en-US" sz="3500" dirty="0"/>
          </a:p>
        </p:txBody>
      </p:sp>
      <p:sp>
        <p:nvSpPr>
          <p:cNvPr id="3" name="Content Placeholder 2"/>
          <p:cNvSpPr>
            <a:spLocks noGrp="1"/>
          </p:cNvSpPr>
          <p:nvPr>
            <p:ph idx="1"/>
          </p:nvPr>
        </p:nvSpPr>
        <p:spPr/>
        <p:txBody>
          <a:bodyPr>
            <a:normAutofit fontScale="47500" lnSpcReduction="20000"/>
          </a:bodyPr>
          <a:lstStyle/>
          <a:p>
            <a:r>
              <a:rPr lang="en-US" sz="3200" b="1" dirty="0"/>
              <a:t>Use explanatory variables</a:t>
            </a:r>
            <a:endParaRPr lang="tr-TR" sz="3200" b="1" dirty="0"/>
          </a:p>
          <a:p>
            <a:pPr marL="0" indent="0">
              <a:buNone/>
            </a:pPr>
            <a:r>
              <a:rPr lang="tr-TR" sz="2500" b="1" dirty="0"/>
              <a:t>// </a:t>
            </a:r>
            <a:r>
              <a:rPr lang="tr-TR" sz="2500" b="1" dirty="0" err="1"/>
              <a:t>Bad</a:t>
            </a:r>
            <a:endParaRPr lang="tr-TR" sz="2500" b="1" dirty="0"/>
          </a:p>
          <a:p>
            <a:pPr marL="0" indent="0">
              <a:buNone/>
            </a:pPr>
            <a:r>
              <a:rPr lang="en-US" altLang="en-US" sz="2500" dirty="0">
                <a:solidFill>
                  <a:srgbClr val="24292F"/>
                </a:solidFill>
                <a:latin typeface="ui-monospace"/>
              </a:rPr>
              <a:t>String address = "One Infinite Loop, Cupertino 95014";</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a:t>
            </a:r>
            <a:r>
              <a:rPr lang="en-US" altLang="en-US" sz="2500" dirty="0" err="1">
                <a:solidFill>
                  <a:srgbClr val="24292F"/>
                </a:solidFill>
                <a:latin typeface="ui-monospace"/>
              </a:rPr>
              <a:t>cityZipCodeRegex</a:t>
            </a:r>
            <a:r>
              <a:rPr lang="en-US" altLang="en-US" sz="2500" dirty="0">
                <a:solidFill>
                  <a:srgbClr val="24292F"/>
                </a:solidFill>
                <a:latin typeface="ui-monospace"/>
              </a:rPr>
              <a:t> = "/^[^,\\\\]+[,\\\\\\s]+(.+?)\\s*(\\d{5})?$/";</a:t>
            </a:r>
            <a:endParaRPr lang="tr-TR" altLang="en-US" sz="2500" dirty="0">
              <a:solidFill>
                <a:srgbClr val="24292F"/>
              </a:solidFill>
              <a:latin typeface="ui-monospace"/>
            </a:endParaRPr>
          </a:p>
          <a:p>
            <a:pPr marL="0" indent="0">
              <a:buNone/>
            </a:pPr>
            <a:r>
              <a:rPr lang="en-US" altLang="en-US" sz="2500" dirty="0" err="1">
                <a:solidFill>
                  <a:srgbClr val="24292F"/>
                </a:solidFill>
                <a:latin typeface="ui-monospace"/>
              </a:rPr>
              <a:t>saveCityZipCode</a:t>
            </a:r>
            <a:r>
              <a:rPr lang="en-US" altLang="en-US" sz="2500" dirty="0">
                <a:solidFill>
                  <a:srgbClr val="24292F"/>
                </a:solidFill>
                <a:latin typeface="ui-monospace"/>
              </a:rPr>
              <a:t>(</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)[0], </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)[1]);</a:t>
            </a:r>
            <a:r>
              <a:rPr lang="en-US" altLang="en-US" sz="2500" dirty="0">
                <a:solidFill>
                  <a:schemeClr val="tx1"/>
                </a:solidFill>
              </a:rPr>
              <a:t> </a:t>
            </a:r>
            <a:endParaRPr lang="tr-TR" altLang="en-US" sz="2500" dirty="0">
              <a:solidFill>
                <a:schemeClr val="tx1"/>
              </a:solidFill>
            </a:endParaRPr>
          </a:p>
          <a:p>
            <a:pPr marL="0" indent="0">
              <a:buNone/>
            </a:pPr>
            <a:endParaRPr lang="tr-TR" altLang="en-US" sz="2500" dirty="0">
              <a:solidFill>
                <a:srgbClr val="24292F"/>
              </a:solidFill>
              <a:latin typeface="ui-monospace"/>
            </a:endParaRPr>
          </a:p>
          <a:p>
            <a:pPr marL="0" indent="0">
              <a:buNone/>
            </a:pPr>
            <a:r>
              <a:rPr lang="tr-TR" altLang="en-US" sz="2500" b="1" dirty="0">
                <a:solidFill>
                  <a:srgbClr val="24292F"/>
                </a:solidFill>
                <a:latin typeface="ui-monospace"/>
              </a:rPr>
              <a:t>// </a:t>
            </a:r>
            <a:r>
              <a:rPr lang="tr-TR" altLang="en-US" sz="2500" b="1" dirty="0" err="1">
                <a:solidFill>
                  <a:srgbClr val="24292F"/>
                </a:solidFill>
                <a:latin typeface="ui-monospace"/>
              </a:rPr>
              <a:t>Good</a:t>
            </a:r>
            <a:endParaRPr lang="tr-TR" altLang="en-US" sz="2500" b="1" dirty="0">
              <a:solidFill>
                <a:srgbClr val="24292F"/>
              </a:solidFill>
              <a:latin typeface="ui-monospace"/>
            </a:endParaRPr>
          </a:p>
          <a:p>
            <a:pPr marL="0" indent="0">
              <a:buNone/>
            </a:pPr>
            <a:r>
              <a:rPr lang="en-US" altLang="en-US" sz="2500" dirty="0">
                <a:solidFill>
                  <a:srgbClr val="24292F"/>
                </a:solidFill>
                <a:latin typeface="ui-monospace"/>
              </a:rPr>
              <a:t>String address = "One Infinite Loop, Cupertino 95014"; </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a:t>
            </a:r>
            <a:r>
              <a:rPr lang="en-US" altLang="en-US" sz="2500" dirty="0" err="1">
                <a:solidFill>
                  <a:srgbClr val="24292F"/>
                </a:solidFill>
                <a:latin typeface="ui-monospace"/>
              </a:rPr>
              <a:t>cityZipCodeRegex</a:t>
            </a:r>
            <a:r>
              <a:rPr lang="en-US" altLang="en-US" sz="2500" dirty="0">
                <a:solidFill>
                  <a:srgbClr val="24292F"/>
                </a:solidFill>
                <a:latin typeface="ui-monospace"/>
              </a:rPr>
              <a:t> = "/^[^,\\\\]+[,\\\\\\s]+(.+?)\\s*(\\d{5})?$/"; </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city = </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)[0]; </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a:t>
            </a:r>
            <a:r>
              <a:rPr lang="en-US" altLang="en-US" sz="2500" dirty="0" err="1">
                <a:solidFill>
                  <a:srgbClr val="24292F"/>
                </a:solidFill>
                <a:latin typeface="ui-monospace"/>
              </a:rPr>
              <a:t>zipCode</a:t>
            </a:r>
            <a:r>
              <a:rPr lang="en-US" altLang="en-US" sz="2500" dirty="0">
                <a:solidFill>
                  <a:srgbClr val="24292F"/>
                </a:solidFill>
                <a:latin typeface="ui-monospace"/>
              </a:rPr>
              <a:t> = </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)[1]; </a:t>
            </a:r>
            <a:endParaRPr lang="tr-TR" altLang="en-US" sz="2500" dirty="0">
              <a:solidFill>
                <a:srgbClr val="24292F"/>
              </a:solidFill>
              <a:latin typeface="ui-monospace"/>
            </a:endParaRPr>
          </a:p>
          <a:p>
            <a:pPr marL="0" indent="0">
              <a:buNone/>
            </a:pPr>
            <a:r>
              <a:rPr lang="en-US" altLang="en-US" sz="2500" dirty="0" err="1">
                <a:solidFill>
                  <a:srgbClr val="24292F"/>
                </a:solidFill>
                <a:latin typeface="ui-monospace"/>
              </a:rPr>
              <a:t>saveCityZipCode</a:t>
            </a:r>
            <a:r>
              <a:rPr lang="en-US" altLang="en-US" sz="2500" dirty="0">
                <a:solidFill>
                  <a:srgbClr val="24292F"/>
                </a:solidFill>
                <a:latin typeface="ui-monospace"/>
              </a:rPr>
              <a:t>(city, </a:t>
            </a:r>
            <a:r>
              <a:rPr lang="en-US" altLang="en-US" sz="2500" dirty="0" err="1">
                <a:solidFill>
                  <a:srgbClr val="24292F"/>
                </a:solidFill>
                <a:latin typeface="ui-monospace"/>
              </a:rPr>
              <a:t>zipCode</a:t>
            </a:r>
            <a:r>
              <a:rPr lang="en-US" altLang="en-US" sz="2500" dirty="0">
                <a:solidFill>
                  <a:srgbClr val="24292F"/>
                </a:solidFill>
                <a:latin typeface="ui-monospace"/>
              </a:rPr>
              <a:t>);</a:t>
            </a:r>
            <a:r>
              <a:rPr lang="en-US" altLang="en-US" sz="2500" dirty="0">
                <a:solidFill>
                  <a:schemeClr val="tx1"/>
                </a:solidFill>
              </a:rPr>
              <a:t> </a:t>
            </a:r>
            <a:endParaRPr lang="en-US" altLang="en-US" sz="25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06479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VARIABLES</a:t>
            </a:r>
            <a:endParaRPr lang="en-US" sz="3500" dirty="0"/>
          </a:p>
        </p:txBody>
      </p:sp>
      <p:sp>
        <p:nvSpPr>
          <p:cNvPr id="3" name="Content Placeholder 2"/>
          <p:cNvSpPr>
            <a:spLocks noGrp="1"/>
          </p:cNvSpPr>
          <p:nvPr>
            <p:ph idx="1"/>
          </p:nvPr>
        </p:nvSpPr>
        <p:spPr/>
        <p:txBody>
          <a:bodyPr>
            <a:normAutofit lnSpcReduction="10000"/>
          </a:bodyPr>
          <a:lstStyle/>
          <a:p>
            <a:r>
              <a:rPr lang="en-US" b="1" dirty="0"/>
              <a:t>Avoid Mental Mapping</a:t>
            </a:r>
          </a:p>
          <a:p>
            <a:pPr marL="0" indent="0">
              <a:buNone/>
            </a:pPr>
            <a:r>
              <a:rPr lang="tr-TR" altLang="en-US" sz="1200" dirty="0">
                <a:solidFill>
                  <a:srgbClr val="24292F"/>
                </a:solidFill>
                <a:latin typeface="ui-monospace"/>
              </a:rPr>
              <a:t>	</a:t>
            </a:r>
            <a:r>
              <a:rPr lang="en-US" altLang="en-US" sz="1200" dirty="0">
                <a:solidFill>
                  <a:srgbClr val="24292F"/>
                </a:solidFill>
                <a:latin typeface="ui-monospace"/>
              </a:rPr>
              <a:t>String [] l = {"Austin", "New York", "San Francisco"};</a:t>
            </a:r>
            <a:r>
              <a:rPr lang="en-US" altLang="en-US" sz="1200" dirty="0">
                <a:solidFill>
                  <a:schemeClr val="tx1"/>
                </a:solidFill>
              </a:rPr>
              <a:t> </a:t>
            </a:r>
            <a:r>
              <a:rPr lang="tr-TR" altLang="en-US" sz="1200" dirty="0">
                <a:solidFill>
                  <a:schemeClr val="tx1"/>
                </a:solidFill>
              </a:rPr>
              <a:t>    </a:t>
            </a:r>
            <a:r>
              <a:rPr lang="tr-TR" altLang="en-US" sz="1200" b="1" dirty="0">
                <a:solidFill>
                  <a:schemeClr val="tx1"/>
                </a:solidFill>
              </a:rPr>
              <a:t>// </a:t>
            </a:r>
            <a:r>
              <a:rPr lang="tr-TR" altLang="en-US" sz="1200" b="1" dirty="0" err="1">
                <a:solidFill>
                  <a:schemeClr val="tx1"/>
                </a:solidFill>
              </a:rPr>
              <a:t>Bad</a:t>
            </a:r>
            <a:endParaRPr lang="tr-TR" altLang="en-US" sz="1200" b="1" dirty="0">
              <a:solidFill>
                <a:schemeClr val="tx1"/>
              </a:solidFill>
            </a:endParaRPr>
          </a:p>
          <a:p>
            <a:pPr marL="0" indent="0">
              <a:buNone/>
            </a:pPr>
            <a:r>
              <a:rPr lang="tr-TR" altLang="en-US" sz="1200" dirty="0">
                <a:solidFill>
                  <a:srgbClr val="24292F"/>
                </a:solidFill>
                <a:latin typeface="ui-monospace"/>
              </a:rPr>
              <a:t>	</a:t>
            </a:r>
            <a:r>
              <a:rPr lang="en-US" altLang="en-US" sz="1200" dirty="0">
                <a:solidFill>
                  <a:srgbClr val="24292F"/>
                </a:solidFill>
                <a:latin typeface="ui-monospace"/>
              </a:rPr>
              <a:t>String[] locations = {"Austin", "New York", "San Francisco"};</a:t>
            </a:r>
            <a:r>
              <a:rPr lang="en-US" altLang="en-US" sz="1200" dirty="0">
                <a:solidFill>
                  <a:schemeClr val="tx1"/>
                </a:solidFill>
              </a:rPr>
              <a:t> </a:t>
            </a:r>
            <a:r>
              <a:rPr lang="tr-TR" altLang="en-US" sz="1200" dirty="0">
                <a:solidFill>
                  <a:schemeClr val="tx1"/>
                </a:solidFill>
              </a:rPr>
              <a:t>   </a:t>
            </a:r>
            <a:r>
              <a:rPr lang="tr-TR" altLang="en-US" sz="1200" b="1" dirty="0">
                <a:solidFill>
                  <a:schemeClr val="tx1"/>
                </a:solidFill>
              </a:rPr>
              <a:t>// </a:t>
            </a:r>
            <a:r>
              <a:rPr lang="tr-TR" altLang="en-US" sz="1200" b="1" dirty="0" err="1">
                <a:solidFill>
                  <a:schemeClr val="tx1"/>
                </a:solidFill>
              </a:rPr>
              <a:t>Good</a:t>
            </a:r>
            <a:endParaRPr lang="en-US" altLang="en-US" sz="1200" b="1" dirty="0">
              <a:solidFill>
                <a:schemeClr val="tx1"/>
              </a:solidFill>
              <a:latin typeface="Arial" panose="020B0604020202020204" pitchFamily="34" charset="0"/>
            </a:endParaRPr>
          </a:p>
          <a:p>
            <a:r>
              <a:rPr lang="en-US" b="1" dirty="0"/>
              <a:t>Don't add unneeded context</a:t>
            </a:r>
            <a:endParaRPr lang="tr-TR" b="1" dirty="0"/>
          </a:p>
          <a:p>
            <a:pPr marL="0" indent="0">
              <a:buNone/>
            </a:pPr>
            <a:r>
              <a:rPr lang="tr-TR" sz="1300" b="1" dirty="0"/>
              <a:t>// </a:t>
            </a:r>
            <a:r>
              <a:rPr lang="tr-TR" sz="1300" b="1" dirty="0" err="1"/>
              <a:t>Bad</a:t>
            </a:r>
            <a:r>
              <a:rPr lang="tr-TR" sz="1300" b="1" dirty="0"/>
              <a:t> 								// </a:t>
            </a:r>
            <a:r>
              <a:rPr lang="tr-TR" sz="1300" b="1" dirty="0" err="1"/>
              <a:t>Good</a:t>
            </a:r>
            <a:endParaRPr lang="en-US" sz="1300" b="1" dirty="0"/>
          </a:p>
          <a:p>
            <a:pPr marL="0" indent="0">
              <a:buNone/>
            </a:pPr>
            <a:r>
              <a:rPr lang="en-US" altLang="en-US" sz="1100" dirty="0">
                <a:solidFill>
                  <a:srgbClr val="24292F"/>
                </a:solidFill>
                <a:latin typeface="ui-monospace"/>
              </a:rPr>
              <a:t>class Car {</a:t>
            </a:r>
            <a:endParaRPr lang="tr-TR" altLang="en-US" sz="1100" dirty="0">
              <a:solidFill>
                <a:srgbClr val="24292F"/>
              </a:solidFill>
              <a:latin typeface="ui-monospace"/>
            </a:endParaRPr>
          </a:p>
          <a:p>
            <a:pPr marL="0" indent="0">
              <a:buNone/>
            </a:pPr>
            <a:r>
              <a:rPr lang="tr-TR" altLang="en-US" sz="1100" dirty="0">
                <a:solidFill>
                  <a:srgbClr val="24292F"/>
                </a:solidFill>
                <a:latin typeface="ui-monospace"/>
              </a:rPr>
              <a:t>	</a:t>
            </a:r>
            <a:r>
              <a:rPr lang="en-US" altLang="en-US" sz="1100" dirty="0">
                <a:solidFill>
                  <a:srgbClr val="24292F"/>
                </a:solidFill>
                <a:latin typeface="ui-monospace"/>
              </a:rPr>
              <a:t>public String </a:t>
            </a:r>
            <a:r>
              <a:rPr lang="en-US" altLang="en-US" sz="1100" dirty="0" err="1">
                <a:solidFill>
                  <a:srgbClr val="24292F"/>
                </a:solidFill>
                <a:latin typeface="ui-monospace"/>
              </a:rPr>
              <a:t>carMake</a:t>
            </a:r>
            <a:r>
              <a:rPr lang="tr-TR" altLang="en-US" sz="1100" dirty="0">
                <a:solidFill>
                  <a:srgbClr val="24292F"/>
                </a:solidFill>
                <a:latin typeface="ui-monospace"/>
              </a:rPr>
              <a:t>;</a:t>
            </a:r>
          </a:p>
          <a:p>
            <a:pPr marL="0" indent="0">
              <a:buNone/>
            </a:pPr>
            <a:r>
              <a:rPr lang="tr-TR" altLang="en-US" sz="1100" dirty="0">
                <a:solidFill>
                  <a:srgbClr val="24292F"/>
                </a:solidFill>
                <a:latin typeface="ui-monospace"/>
              </a:rPr>
              <a:t>	</a:t>
            </a:r>
            <a:r>
              <a:rPr lang="en-US" altLang="en-US" sz="1100" dirty="0">
                <a:solidFill>
                  <a:srgbClr val="24292F"/>
                </a:solidFill>
                <a:latin typeface="ui-monospace"/>
              </a:rPr>
              <a:t>public String </a:t>
            </a:r>
            <a:r>
              <a:rPr lang="en-US" altLang="en-US" sz="1100" dirty="0" err="1">
                <a:solidFill>
                  <a:srgbClr val="24292F"/>
                </a:solidFill>
                <a:latin typeface="ui-monospace"/>
              </a:rPr>
              <a:t>carModel</a:t>
            </a:r>
            <a:r>
              <a:rPr lang="en-US" altLang="en-US" sz="1100" dirty="0">
                <a:solidFill>
                  <a:srgbClr val="24292F"/>
                </a:solidFill>
                <a:latin typeface="ui-monospace"/>
              </a:rPr>
              <a:t>;</a:t>
            </a:r>
            <a:endParaRPr lang="tr-TR" altLang="en-US" sz="1100" dirty="0">
              <a:solidFill>
                <a:srgbClr val="24292F"/>
              </a:solidFill>
              <a:latin typeface="ui-monospace"/>
            </a:endParaRPr>
          </a:p>
          <a:p>
            <a:pPr marL="0" indent="0">
              <a:buNone/>
            </a:pPr>
            <a:r>
              <a:rPr lang="tr-TR" altLang="en-US" sz="1100" dirty="0">
                <a:solidFill>
                  <a:srgbClr val="24292F"/>
                </a:solidFill>
                <a:latin typeface="ui-monospace"/>
              </a:rPr>
              <a:t>	</a:t>
            </a:r>
            <a:r>
              <a:rPr lang="en-US" altLang="en-US" sz="1100" dirty="0">
                <a:solidFill>
                  <a:srgbClr val="24292F"/>
                </a:solidFill>
                <a:latin typeface="ui-monospace"/>
              </a:rPr>
              <a:t>public String </a:t>
            </a:r>
            <a:r>
              <a:rPr lang="en-US" altLang="en-US" sz="1100" dirty="0" err="1">
                <a:solidFill>
                  <a:srgbClr val="24292F"/>
                </a:solidFill>
                <a:latin typeface="ui-monospace"/>
              </a:rPr>
              <a:t>carColor</a:t>
            </a:r>
            <a:r>
              <a:rPr lang="en-US" altLang="en-US" sz="1100" dirty="0">
                <a:solidFill>
                  <a:srgbClr val="24292F"/>
                </a:solidFill>
                <a:latin typeface="ui-monospace"/>
              </a:rPr>
              <a:t>;</a:t>
            </a:r>
            <a:endParaRPr lang="tr-TR" altLang="en-US" sz="1100" dirty="0">
              <a:solidFill>
                <a:srgbClr val="24292F"/>
              </a:solidFill>
              <a:latin typeface="ui-monospace"/>
            </a:endParaRPr>
          </a:p>
          <a:p>
            <a:pPr marL="0" indent="0">
              <a:buNone/>
            </a:pPr>
            <a:r>
              <a:rPr lang="en-US" altLang="en-US" sz="1100" dirty="0">
                <a:solidFill>
                  <a:srgbClr val="24292F"/>
                </a:solidFill>
                <a:latin typeface="ui-monospace"/>
              </a:rPr>
              <a:t>}</a:t>
            </a:r>
            <a:r>
              <a:rPr lang="en-US" altLang="en-US" sz="1700" dirty="0">
                <a:solidFill>
                  <a:schemeClr val="tx1"/>
                </a:solidFill>
              </a:rPr>
              <a:t> </a:t>
            </a:r>
            <a:endParaRPr lang="en-US" altLang="en-US" sz="5400" dirty="0">
              <a:solidFill>
                <a:schemeClr val="tx1"/>
              </a:solidFill>
              <a:latin typeface="Arial" panose="020B0604020202020204" pitchFamily="34" charset="0"/>
            </a:endParaRPr>
          </a:p>
          <a:p>
            <a:endParaRPr lang="en-US" dirty="0"/>
          </a:p>
        </p:txBody>
      </p:sp>
      <p:sp>
        <p:nvSpPr>
          <p:cNvPr id="7" name="Rectangle 4"/>
          <p:cNvSpPr>
            <a:spLocks noChangeArrowheads="1"/>
          </p:cNvSpPr>
          <p:nvPr/>
        </p:nvSpPr>
        <p:spPr bwMode="auto">
          <a:xfrm>
            <a:off x="5461461" y="4316153"/>
            <a:ext cx="6015644" cy="128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R="0" lvl="0" fontAlgn="base">
              <a:lnSpc>
                <a:spcPct val="100000"/>
              </a:lnSpc>
              <a:spcBef>
                <a:spcPct val="20000"/>
              </a:spcBef>
              <a:spcAft>
                <a:spcPts val="600"/>
              </a:spcAft>
              <a:buClr>
                <a:schemeClr val="accent1"/>
              </a:buClr>
              <a:buSzPct val="115000"/>
              <a:tabLst/>
            </a:pPr>
            <a:r>
              <a:rPr lang="en-US" altLang="en-US" sz="1100" dirty="0">
                <a:solidFill>
                  <a:srgbClr val="24292F"/>
                </a:solidFill>
                <a:latin typeface="ui-monospace"/>
              </a:rPr>
              <a:t>class Car {</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tr-TR" altLang="en-US" sz="1100" dirty="0">
                <a:solidFill>
                  <a:srgbClr val="24292F"/>
                </a:solidFill>
                <a:latin typeface="ui-monospace"/>
              </a:rPr>
              <a:t>	</a:t>
            </a:r>
            <a:r>
              <a:rPr lang="en-US" altLang="en-US" sz="1100" dirty="0">
                <a:solidFill>
                  <a:srgbClr val="24292F"/>
                </a:solidFill>
                <a:latin typeface="ui-monospace"/>
              </a:rPr>
              <a:t>public String make;</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tr-TR" altLang="en-US" sz="1100" dirty="0">
                <a:solidFill>
                  <a:srgbClr val="24292F"/>
                </a:solidFill>
                <a:latin typeface="ui-monospace"/>
              </a:rPr>
              <a:t>	</a:t>
            </a:r>
            <a:r>
              <a:rPr lang="en-US" altLang="en-US" sz="1100" dirty="0">
                <a:solidFill>
                  <a:srgbClr val="24292F"/>
                </a:solidFill>
                <a:latin typeface="ui-monospace"/>
              </a:rPr>
              <a:t>public String model;</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tr-TR" altLang="en-US" sz="1100" dirty="0">
                <a:solidFill>
                  <a:srgbClr val="24292F"/>
                </a:solidFill>
                <a:latin typeface="ui-monospace"/>
              </a:rPr>
              <a:t>	</a:t>
            </a:r>
            <a:r>
              <a:rPr lang="en-US" altLang="en-US" sz="1100" dirty="0">
                <a:solidFill>
                  <a:srgbClr val="24292F"/>
                </a:solidFill>
                <a:latin typeface="ui-monospace"/>
              </a:rPr>
              <a:t>public String </a:t>
            </a:r>
            <a:r>
              <a:rPr lang="en-US" altLang="en-US" sz="1100" dirty="0" err="1">
                <a:solidFill>
                  <a:srgbClr val="24292F"/>
                </a:solidFill>
                <a:latin typeface="ui-monospace"/>
              </a:rPr>
              <a:t>colo</a:t>
            </a:r>
            <a:r>
              <a:rPr lang="tr-TR" altLang="en-US" sz="1100" dirty="0">
                <a:solidFill>
                  <a:srgbClr val="24292F"/>
                </a:solidFill>
                <a:latin typeface="ui-monospace"/>
              </a:rPr>
              <a:t>r</a:t>
            </a:r>
            <a:r>
              <a:rPr lang="en-US" altLang="en-US" sz="1100" dirty="0">
                <a:solidFill>
                  <a:srgbClr val="24292F"/>
                </a:solidFill>
                <a:latin typeface="ui-monospace"/>
              </a:rPr>
              <a:t>;</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en-US" altLang="en-US" sz="1100" dirty="0">
                <a:solidFill>
                  <a:srgbClr val="24292F"/>
                </a:solidFill>
                <a:latin typeface="ui-monospace"/>
              </a:rPr>
              <a:t>} </a:t>
            </a:r>
          </a:p>
        </p:txBody>
      </p:sp>
    </p:spTree>
    <p:extLst>
      <p:ext uri="{BB962C8B-B14F-4D97-AF65-F5344CB8AC3E}">
        <p14:creationId xmlns:p14="http://schemas.microsoft.com/office/powerpoint/2010/main" val="1437798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FUNCTIONS</a:t>
            </a:r>
            <a:endParaRPr lang="en-US" sz="3500" dirty="0"/>
          </a:p>
        </p:txBody>
      </p:sp>
      <p:sp>
        <p:nvSpPr>
          <p:cNvPr id="3" name="Content Placeholder 2"/>
          <p:cNvSpPr>
            <a:spLocks noGrp="1"/>
          </p:cNvSpPr>
          <p:nvPr>
            <p:ph idx="1"/>
          </p:nvPr>
        </p:nvSpPr>
        <p:spPr/>
        <p:txBody>
          <a:bodyPr>
            <a:normAutofit/>
          </a:bodyPr>
          <a:lstStyle/>
          <a:p>
            <a:r>
              <a:rPr lang="en-US" sz="2000" b="1" dirty="0"/>
              <a:t>Function arguments</a:t>
            </a:r>
          </a:p>
          <a:p>
            <a:pPr marL="0" indent="0">
              <a:buNone/>
            </a:pPr>
            <a:r>
              <a:rPr lang="tr-TR" sz="1500" dirty="0"/>
              <a:t>    </a:t>
            </a:r>
            <a:r>
              <a:rPr lang="en-US" sz="1500" dirty="0"/>
              <a:t>Limiting the amount of function parameters is incredibly important because it makes </a:t>
            </a:r>
            <a:r>
              <a:rPr lang="en-US" sz="1500" b="1" dirty="0"/>
              <a:t>testing your function easier</a:t>
            </a:r>
            <a:r>
              <a:rPr lang="en-US" sz="1500" dirty="0"/>
              <a:t>. Having </a:t>
            </a:r>
            <a:r>
              <a:rPr lang="en-US" sz="1500" b="1" dirty="0"/>
              <a:t>more than three</a:t>
            </a:r>
            <a:r>
              <a:rPr lang="en-US" sz="1500" dirty="0"/>
              <a:t> leads to a combinatorial explosion where you have to test </a:t>
            </a:r>
            <a:r>
              <a:rPr lang="en-US" sz="1500" b="1" dirty="0"/>
              <a:t>tons of different cases </a:t>
            </a:r>
            <a:r>
              <a:rPr lang="en-US" sz="1500" dirty="0"/>
              <a:t>with each separate argument.</a:t>
            </a:r>
            <a:endParaRPr lang="tr-TR" sz="1500" dirty="0"/>
          </a:p>
          <a:p>
            <a:r>
              <a:rPr lang="en-US" sz="2000" b="1" dirty="0"/>
              <a:t>Functions should do one thing</a:t>
            </a:r>
            <a:endParaRPr lang="tr-TR" sz="2000" b="1" dirty="0"/>
          </a:p>
          <a:p>
            <a:pPr marL="0" indent="0">
              <a:buNone/>
            </a:pPr>
            <a:endParaRPr lang="en-US" dirty="0"/>
          </a:p>
        </p:txBody>
      </p:sp>
      <p:pic>
        <p:nvPicPr>
          <p:cNvPr id="4" name="Picture 3"/>
          <p:cNvPicPr>
            <a:picLocks noChangeAspect="1"/>
          </p:cNvPicPr>
          <p:nvPr/>
        </p:nvPicPr>
        <p:blipFill>
          <a:blip r:embed="rId2"/>
          <a:stretch>
            <a:fillRect/>
          </a:stretch>
        </p:blipFill>
        <p:spPr>
          <a:xfrm>
            <a:off x="1295401" y="3911225"/>
            <a:ext cx="4964083" cy="1762125"/>
          </a:xfrm>
          <a:prstGeom prst="rect">
            <a:avLst/>
          </a:prstGeom>
        </p:spPr>
      </p:pic>
      <p:pic>
        <p:nvPicPr>
          <p:cNvPr id="5" name="Picture 4"/>
          <p:cNvPicPr>
            <a:picLocks noChangeAspect="1"/>
          </p:cNvPicPr>
          <p:nvPr/>
        </p:nvPicPr>
        <p:blipFill>
          <a:blip r:embed="rId3"/>
          <a:stretch>
            <a:fillRect/>
          </a:stretch>
        </p:blipFill>
        <p:spPr>
          <a:xfrm>
            <a:off x="6259484" y="3717926"/>
            <a:ext cx="5114925" cy="2428875"/>
          </a:xfrm>
          <a:prstGeom prst="rect">
            <a:avLst/>
          </a:prstGeom>
        </p:spPr>
      </p:pic>
    </p:spTree>
    <p:extLst>
      <p:ext uri="{BB962C8B-B14F-4D97-AF65-F5344CB8AC3E}">
        <p14:creationId xmlns:p14="http://schemas.microsoft.com/office/powerpoint/2010/main" val="3991707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FUNCTIONS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b="1" dirty="0"/>
              <a:t>Function names should say what they do</a:t>
            </a:r>
          </a:p>
          <a:p>
            <a:endParaRPr lang="en-US" dirty="0"/>
          </a:p>
        </p:txBody>
      </p:sp>
      <p:pic>
        <p:nvPicPr>
          <p:cNvPr id="4" name="Picture 3"/>
          <p:cNvPicPr>
            <a:picLocks noChangeAspect="1"/>
          </p:cNvPicPr>
          <p:nvPr/>
        </p:nvPicPr>
        <p:blipFill>
          <a:blip r:embed="rId2"/>
          <a:stretch>
            <a:fillRect/>
          </a:stretch>
        </p:blipFill>
        <p:spPr>
          <a:xfrm>
            <a:off x="1295401" y="3092940"/>
            <a:ext cx="4800600" cy="1819275"/>
          </a:xfrm>
          <a:prstGeom prst="rect">
            <a:avLst/>
          </a:prstGeom>
        </p:spPr>
      </p:pic>
      <p:pic>
        <p:nvPicPr>
          <p:cNvPr id="5" name="Picture 4"/>
          <p:cNvPicPr>
            <a:picLocks noChangeAspect="1"/>
          </p:cNvPicPr>
          <p:nvPr/>
        </p:nvPicPr>
        <p:blipFill>
          <a:blip r:embed="rId3"/>
          <a:stretch>
            <a:fillRect/>
          </a:stretch>
        </p:blipFill>
        <p:spPr>
          <a:xfrm>
            <a:off x="6696070" y="3092940"/>
            <a:ext cx="4400550" cy="1381125"/>
          </a:xfrm>
          <a:prstGeom prst="rect">
            <a:avLst/>
          </a:prstGeom>
        </p:spPr>
      </p:pic>
    </p:spTree>
    <p:extLst>
      <p:ext uri="{BB962C8B-B14F-4D97-AF65-F5344CB8AC3E}">
        <p14:creationId xmlns:p14="http://schemas.microsoft.com/office/powerpoint/2010/main" val="461257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FUNCTIONS</a:t>
            </a:r>
            <a:endParaRPr lang="en-US" sz="3500" dirty="0"/>
          </a:p>
        </p:txBody>
      </p:sp>
      <p:sp>
        <p:nvSpPr>
          <p:cNvPr id="3" name="Content Placeholder 2"/>
          <p:cNvSpPr>
            <a:spLocks noGrp="1"/>
          </p:cNvSpPr>
          <p:nvPr>
            <p:ph idx="1"/>
          </p:nvPr>
        </p:nvSpPr>
        <p:spPr/>
        <p:txBody>
          <a:bodyPr/>
          <a:lstStyle/>
          <a:p>
            <a:r>
              <a:rPr lang="en-US" b="1" dirty="0"/>
              <a:t>Functions should only be one level of abstraction</a:t>
            </a:r>
          </a:p>
          <a:p>
            <a:r>
              <a:rPr lang="en-US" b="1" dirty="0"/>
              <a:t>Remove duplicate code</a:t>
            </a:r>
          </a:p>
          <a:p>
            <a:r>
              <a:rPr lang="en-US" b="1" dirty="0"/>
              <a:t>Don't use flags as function parameters</a:t>
            </a:r>
          </a:p>
          <a:p>
            <a:r>
              <a:rPr lang="en-US" b="1" dirty="0"/>
              <a:t>Avoid Side Effects</a:t>
            </a:r>
          </a:p>
          <a:p>
            <a:r>
              <a:rPr lang="en-US" b="1" dirty="0"/>
              <a:t>Don't write to global functions</a:t>
            </a:r>
          </a:p>
          <a:p>
            <a:r>
              <a:rPr lang="en-US" b="1" dirty="0"/>
              <a:t>Remove dead code</a:t>
            </a:r>
          </a:p>
          <a:p>
            <a:endParaRPr lang="en-US" dirty="0"/>
          </a:p>
        </p:txBody>
      </p:sp>
    </p:spTree>
    <p:extLst>
      <p:ext uri="{BB962C8B-B14F-4D97-AF65-F5344CB8AC3E}">
        <p14:creationId xmlns:p14="http://schemas.microsoft.com/office/powerpoint/2010/main" val="256824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tr-TR" sz="3500" dirty="0" err="1">
                <a:solidFill>
                  <a:schemeClr val="tx2"/>
                </a:solidFill>
                <a:latin typeface="Algerian" panose="04020705040A02060702" pitchFamily="82" charset="0"/>
              </a:rPr>
              <a:t>Week</a:t>
            </a:r>
            <a:r>
              <a:rPr lang="tr-TR" sz="3500" dirty="0">
                <a:solidFill>
                  <a:schemeClr val="tx2"/>
                </a:solidFill>
                <a:latin typeface="Algerian" panose="04020705040A02060702" pitchFamily="82" charset="0"/>
              </a:rPr>
              <a:t> 1</a:t>
            </a:r>
            <a:endParaRPr lang="en-US" sz="3500" dirty="0">
              <a:solidFill>
                <a:schemeClr val="tx2"/>
              </a:solidFill>
              <a:latin typeface="Algerian" panose="04020705040A02060702" pitchFamily="82" charset="0"/>
            </a:endParaRPr>
          </a:p>
        </p:txBody>
      </p:sp>
      <p:sp>
        <p:nvSpPr>
          <p:cNvPr id="10" name="Subtitle 9"/>
          <p:cNvSpPr>
            <a:spLocks noGrp="1"/>
          </p:cNvSpPr>
          <p:nvPr>
            <p:ph type="subTitle" idx="1"/>
          </p:nvPr>
        </p:nvSpPr>
        <p:spPr>
          <a:xfrm>
            <a:off x="2692398" y="3657597"/>
            <a:ext cx="6815669" cy="1654236"/>
          </a:xfrm>
        </p:spPr>
        <p:txBody>
          <a:bodyPr>
            <a:normAutofit fontScale="85000" lnSpcReduction="20000"/>
          </a:bodyPr>
          <a:lstStyle/>
          <a:p>
            <a:r>
              <a:rPr lang="tr-TR" sz="2000" dirty="0" err="1"/>
              <a:t>Core</a:t>
            </a:r>
            <a:r>
              <a:rPr lang="tr-TR" sz="2000" dirty="0"/>
              <a:t> Java</a:t>
            </a:r>
          </a:p>
          <a:p>
            <a:r>
              <a:rPr lang="tr-TR" sz="2000" dirty="0"/>
              <a:t>OOP </a:t>
            </a:r>
            <a:r>
              <a:rPr lang="tr-TR" sz="2000" dirty="0" err="1"/>
              <a:t>Concepts</a:t>
            </a:r>
            <a:r>
              <a:rPr lang="tr-TR" sz="2000" dirty="0"/>
              <a:t> in Java</a:t>
            </a:r>
          </a:p>
          <a:p>
            <a:r>
              <a:rPr lang="tr-TR" sz="2000" dirty="0" err="1"/>
              <a:t>Clean</a:t>
            </a:r>
            <a:r>
              <a:rPr lang="tr-TR" sz="2000" dirty="0"/>
              <a:t> </a:t>
            </a:r>
            <a:r>
              <a:rPr lang="tr-TR" sz="2000" dirty="0" err="1"/>
              <a:t>Code</a:t>
            </a:r>
            <a:endParaRPr lang="tr-TR" sz="2000" dirty="0"/>
          </a:p>
          <a:p>
            <a:r>
              <a:rPr lang="tr-TR" sz="2000" dirty="0" err="1"/>
              <a:t>Maven</a:t>
            </a:r>
            <a:r>
              <a:rPr lang="tr-TR" sz="2000" dirty="0"/>
              <a:t> &amp; </a:t>
            </a:r>
            <a:r>
              <a:rPr lang="tr-TR" sz="2000" dirty="0" err="1"/>
              <a:t>Gradle</a:t>
            </a:r>
            <a:endParaRPr lang="tr-TR" sz="2000" dirty="0"/>
          </a:p>
          <a:p>
            <a:r>
              <a:rPr lang="tr-TR" sz="2000" dirty="0"/>
              <a:t>    Technical Environment </a:t>
            </a:r>
            <a:r>
              <a:rPr lang="tr-TR" sz="2000" dirty="0" err="1"/>
              <a:t>Setup</a:t>
            </a:r>
            <a:endParaRPr lang="tr-TR" sz="2000" dirty="0"/>
          </a:p>
        </p:txBody>
      </p:sp>
    </p:spTree>
    <p:extLst>
      <p:ext uri="{BB962C8B-B14F-4D97-AF65-F5344CB8AC3E}">
        <p14:creationId xmlns:p14="http://schemas.microsoft.com/office/powerpoint/2010/main" val="1095472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Objects and Data Structures</a:t>
            </a:r>
            <a:endParaRPr lang="en-US" sz="3500" dirty="0"/>
          </a:p>
        </p:txBody>
      </p:sp>
      <p:sp>
        <p:nvSpPr>
          <p:cNvPr id="3" name="Content Placeholder 2"/>
          <p:cNvSpPr>
            <a:spLocks noGrp="1"/>
          </p:cNvSpPr>
          <p:nvPr>
            <p:ph idx="1"/>
          </p:nvPr>
        </p:nvSpPr>
        <p:spPr/>
        <p:txBody>
          <a:bodyPr>
            <a:normAutofit lnSpcReduction="10000"/>
          </a:bodyPr>
          <a:lstStyle/>
          <a:p>
            <a:r>
              <a:rPr lang="en-US" sz="2500" b="1" dirty="0"/>
              <a:t>Use getters and setters</a:t>
            </a:r>
          </a:p>
          <a:p>
            <a:r>
              <a:rPr lang="en-US" sz="2500" b="1" dirty="0"/>
              <a:t>Make objects have private members</a:t>
            </a:r>
          </a:p>
          <a:p>
            <a:r>
              <a:rPr lang="en-US" sz="2500" b="1" dirty="0"/>
              <a:t>Prefer composition over inheritance</a:t>
            </a:r>
          </a:p>
          <a:p>
            <a:r>
              <a:rPr lang="tr-TR" sz="2500" b="1" dirty="0" err="1"/>
              <a:t>Use</a:t>
            </a:r>
            <a:r>
              <a:rPr lang="tr-TR" sz="2500" b="1" dirty="0"/>
              <a:t> Design </a:t>
            </a:r>
            <a:r>
              <a:rPr lang="tr-TR" sz="2500" b="1" dirty="0" err="1"/>
              <a:t>Patterns</a:t>
            </a:r>
            <a:r>
              <a:rPr lang="tr-TR" sz="2500" b="1" dirty="0"/>
              <a:t> &amp; </a:t>
            </a:r>
            <a:r>
              <a:rPr lang="tr-TR" sz="2500" b="1" dirty="0" err="1"/>
              <a:t>Principles</a:t>
            </a:r>
            <a:r>
              <a:rPr lang="tr-TR" sz="2500" b="1" dirty="0"/>
              <a:t> as </a:t>
            </a:r>
            <a:r>
              <a:rPr lang="tr-TR" sz="2500" b="1" dirty="0" err="1"/>
              <a:t>possible</a:t>
            </a:r>
            <a:endParaRPr lang="tr-TR" sz="2500" b="1" dirty="0"/>
          </a:p>
          <a:p>
            <a:endParaRPr lang="tr-TR" sz="2500" b="1" dirty="0"/>
          </a:p>
          <a:p>
            <a:pPr marL="0" indent="0">
              <a:buNone/>
            </a:pPr>
            <a:r>
              <a:rPr lang="tr-TR" sz="2500" b="1" dirty="0" err="1"/>
              <a:t>Let’s</a:t>
            </a:r>
            <a:r>
              <a:rPr lang="tr-TR" sz="2500" b="1" dirty="0"/>
              <a:t> </a:t>
            </a:r>
            <a:r>
              <a:rPr lang="tr-TR" sz="2500" b="1" dirty="0" err="1"/>
              <a:t>see</a:t>
            </a:r>
            <a:r>
              <a:rPr lang="tr-TR" sz="2500" b="1" dirty="0"/>
              <a:t> </a:t>
            </a:r>
            <a:r>
              <a:rPr lang="tr-TR" sz="2500" b="1" dirty="0" err="1"/>
              <a:t>another</a:t>
            </a:r>
            <a:r>
              <a:rPr lang="tr-TR" sz="2500" b="1" dirty="0"/>
              <a:t> </a:t>
            </a:r>
            <a:r>
              <a:rPr lang="tr-TR" sz="2500" b="1" dirty="0" err="1"/>
              <a:t>perspective</a:t>
            </a:r>
            <a:r>
              <a:rPr lang="tr-TR" sz="2500" b="1" dirty="0"/>
              <a:t> on https://refactoring.guru/refactoring/what-is-refactoring</a:t>
            </a:r>
            <a:endParaRPr lang="en-US" sz="2500" b="1" dirty="0"/>
          </a:p>
        </p:txBody>
      </p:sp>
    </p:spTree>
    <p:extLst>
      <p:ext uri="{BB962C8B-B14F-4D97-AF65-F5344CB8AC3E}">
        <p14:creationId xmlns:p14="http://schemas.microsoft.com/office/powerpoint/2010/main" val="1260137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500" dirty="0">
                <a:latin typeface="Algerian" panose="04020705040A02060702" pitchFamily="82" charset="0"/>
              </a:rPr>
              <a:t>MAVEN</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3544610"/>
          </a:xfrm>
        </p:spPr>
        <p:txBody>
          <a:bodyPr>
            <a:normAutofit fontScale="85000" lnSpcReduction="10000"/>
          </a:bodyPr>
          <a:lstStyle/>
          <a:p>
            <a:r>
              <a:rPr lang="en-US" dirty="0"/>
              <a:t>Maven is a project </a:t>
            </a:r>
            <a:r>
              <a:rPr lang="en-US" b="1" dirty="0"/>
              <a:t>management and comprehension tool</a:t>
            </a:r>
            <a:r>
              <a:rPr lang="en-US" dirty="0"/>
              <a:t> that provides developers a complete </a:t>
            </a:r>
            <a:r>
              <a:rPr lang="en-US" b="1" dirty="0"/>
              <a:t>build lifecycle framework</a:t>
            </a:r>
            <a:r>
              <a:rPr lang="en-US" dirty="0"/>
              <a:t>. Development team can </a:t>
            </a:r>
            <a:r>
              <a:rPr lang="en-US" b="1" dirty="0"/>
              <a:t>automate</a:t>
            </a:r>
            <a:r>
              <a:rPr lang="en-US" dirty="0"/>
              <a:t> the project's build infrastructure in almost no time as Maven uses a standard directory layout and a default build lifecycle.</a:t>
            </a:r>
          </a:p>
          <a:p>
            <a:r>
              <a:rPr lang="en-US" dirty="0"/>
              <a:t>In case of multiple development teams environment, Maven can set-up the way to work as per standards in a very short time. As most of the project setups are </a:t>
            </a:r>
            <a:r>
              <a:rPr lang="en-US" b="1" dirty="0"/>
              <a:t>simple and reusable</a:t>
            </a:r>
            <a:r>
              <a:rPr lang="en-US" dirty="0"/>
              <a:t>, Maven makes life of developer easy while creating reports, checks, build and testing automation setups.</a:t>
            </a:r>
          </a:p>
          <a:p>
            <a:r>
              <a:rPr lang="en-US" dirty="0"/>
              <a:t>To summarize, Maven </a:t>
            </a:r>
            <a:r>
              <a:rPr lang="en-US" b="1" dirty="0"/>
              <a:t>simplifies and standardizes the project build process</a:t>
            </a:r>
            <a:r>
              <a:rPr lang="en-US" dirty="0"/>
              <a:t>. It handles </a:t>
            </a:r>
            <a:r>
              <a:rPr lang="en-US" b="1" dirty="0"/>
              <a:t>compilation, distribution, documentation, team collaboration and other tasks</a:t>
            </a:r>
            <a:r>
              <a:rPr lang="en-US" dirty="0"/>
              <a:t> seamlessly. Maven increases </a:t>
            </a:r>
            <a:r>
              <a:rPr lang="en-US" b="1" dirty="0"/>
              <a:t>reusability</a:t>
            </a:r>
            <a:r>
              <a:rPr lang="en-US" dirty="0"/>
              <a:t> and takes care of most of the </a:t>
            </a:r>
            <a:r>
              <a:rPr lang="en-US" b="1" dirty="0"/>
              <a:t>build related tasks</a:t>
            </a:r>
            <a:r>
              <a:rPr lang="en-US" dirty="0"/>
              <a:t>.</a:t>
            </a:r>
          </a:p>
        </p:txBody>
      </p:sp>
    </p:spTree>
    <p:extLst>
      <p:ext uri="{BB962C8B-B14F-4D97-AF65-F5344CB8AC3E}">
        <p14:creationId xmlns:p14="http://schemas.microsoft.com/office/powerpoint/2010/main" val="459119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MAVEN EVOLUTION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Maven was originally designed to simplify building processes in </a:t>
            </a:r>
            <a:r>
              <a:rPr lang="en-US" b="1" dirty="0"/>
              <a:t>Jakarta Turbine project</a:t>
            </a:r>
            <a:r>
              <a:rPr lang="en-US" dirty="0"/>
              <a:t>. There were several projects and each project contained slightly different </a:t>
            </a:r>
            <a:r>
              <a:rPr lang="en-US" b="1" dirty="0"/>
              <a:t>ANT</a:t>
            </a:r>
            <a:r>
              <a:rPr lang="en-US" dirty="0"/>
              <a:t> build files. JARs were checked into CVS.</a:t>
            </a:r>
          </a:p>
          <a:p>
            <a:r>
              <a:rPr lang="en-US" dirty="0"/>
              <a:t>Apache group then developed </a:t>
            </a:r>
            <a:r>
              <a:rPr lang="en-US" b="1" dirty="0"/>
              <a:t>Maven</a:t>
            </a:r>
            <a:r>
              <a:rPr lang="en-US" dirty="0"/>
              <a:t> which can build </a:t>
            </a:r>
            <a:r>
              <a:rPr lang="en-US" b="1" dirty="0"/>
              <a:t>multiple projects together</a:t>
            </a:r>
            <a:r>
              <a:rPr lang="en-US" dirty="0"/>
              <a:t>, publish projects information, deploy projects, share JARs across several projects and help in </a:t>
            </a:r>
            <a:r>
              <a:rPr lang="en-US" b="1" dirty="0"/>
              <a:t>collaboration of teams</a:t>
            </a:r>
            <a:r>
              <a:rPr lang="en-US" dirty="0"/>
              <a:t>.</a:t>
            </a:r>
          </a:p>
          <a:p>
            <a:endParaRPr lang="en-US" dirty="0"/>
          </a:p>
        </p:txBody>
      </p:sp>
    </p:spTree>
    <p:extLst>
      <p:ext uri="{BB962C8B-B14F-4D97-AF65-F5344CB8AC3E}">
        <p14:creationId xmlns:p14="http://schemas.microsoft.com/office/powerpoint/2010/main" val="1190576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MAVEN EVOLUTION</a:t>
            </a:r>
            <a:endParaRPr lang="en-US" sz="3500" dirty="0"/>
          </a:p>
        </p:txBody>
      </p:sp>
      <p:sp>
        <p:nvSpPr>
          <p:cNvPr id="3" name="Content Placeholder 2"/>
          <p:cNvSpPr>
            <a:spLocks noGrp="1"/>
          </p:cNvSpPr>
          <p:nvPr>
            <p:ph idx="1"/>
          </p:nvPr>
        </p:nvSpPr>
        <p:spPr>
          <a:xfrm>
            <a:off x="1295401" y="2556931"/>
            <a:ext cx="9601196" cy="3586173"/>
          </a:xfrm>
        </p:spPr>
        <p:txBody>
          <a:bodyPr>
            <a:normAutofit fontScale="70000" lnSpcReduction="20000"/>
          </a:bodyPr>
          <a:lstStyle/>
          <a:p>
            <a:r>
              <a:rPr lang="en-US" b="1" dirty="0"/>
              <a:t>Model-based builds</a:t>
            </a:r>
            <a:r>
              <a:rPr lang="en-US" dirty="0"/>
              <a:t> − Maven is able to build any number of projects into predefined output types such as jar, war, metadata.</a:t>
            </a:r>
          </a:p>
          <a:p>
            <a:r>
              <a:rPr lang="en-US" b="1" dirty="0"/>
              <a:t>Coherent site of project information</a:t>
            </a:r>
            <a:r>
              <a:rPr lang="en-US" dirty="0"/>
              <a:t> − Using the same metadata as per the build process, maven is able to generate a website and a PDF including complete documentation.</a:t>
            </a:r>
          </a:p>
          <a:p>
            <a:r>
              <a:rPr lang="en-US" b="1" dirty="0"/>
              <a:t>Release management and distribution publication</a:t>
            </a:r>
            <a:r>
              <a:rPr lang="en-US" dirty="0"/>
              <a:t> − Without additional configuration, maven will integrate with your source control system such as CVS and manages the release of a project.</a:t>
            </a:r>
          </a:p>
          <a:p>
            <a:r>
              <a:rPr lang="en-US" b="1" dirty="0"/>
              <a:t>Backward Compatibility</a:t>
            </a:r>
            <a:r>
              <a:rPr lang="en-US" dirty="0"/>
              <a:t> − You can easily port the multiple modules of a project into Maven 3 from older versions of Maven. It can support the older versions also.</a:t>
            </a:r>
          </a:p>
          <a:p>
            <a:r>
              <a:rPr lang="en-US" b="1" dirty="0"/>
              <a:t>Automatic parent versioning</a:t>
            </a:r>
            <a:r>
              <a:rPr lang="en-US" dirty="0"/>
              <a:t> − No need to specify the parent in the sub module for maintenance.</a:t>
            </a:r>
          </a:p>
          <a:p>
            <a:r>
              <a:rPr lang="en-US" b="1" dirty="0"/>
              <a:t>Parallel builds</a:t>
            </a:r>
            <a:r>
              <a:rPr lang="en-US" dirty="0"/>
              <a:t> − It analyzes the project dependency graph and enables you to build schedule modules in parallel. Using this, you can achieve the performance improvements of 20-50%.</a:t>
            </a:r>
          </a:p>
          <a:p>
            <a:r>
              <a:rPr lang="en-US" b="1" dirty="0"/>
              <a:t>Better Error and Integrity Reporting</a:t>
            </a:r>
            <a:r>
              <a:rPr lang="en-US" dirty="0"/>
              <a:t> − Maven improved error reporting, and it provides you with a link to the Maven wiki page where you will get full description of the error</a:t>
            </a:r>
          </a:p>
        </p:txBody>
      </p:sp>
    </p:spTree>
    <p:extLst>
      <p:ext uri="{BB962C8B-B14F-4D97-AF65-F5344CB8AC3E}">
        <p14:creationId xmlns:p14="http://schemas.microsoft.com/office/powerpoint/2010/main" val="637686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MAVEN - POM</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602799"/>
          </a:xfrm>
        </p:spPr>
        <p:txBody>
          <a:bodyPr>
            <a:normAutofit fontScale="92500" lnSpcReduction="20000"/>
          </a:bodyPr>
          <a:lstStyle/>
          <a:p>
            <a:r>
              <a:rPr lang="en-US" dirty="0"/>
              <a:t>POM stands for </a:t>
            </a:r>
            <a:r>
              <a:rPr lang="en-US" b="1" dirty="0"/>
              <a:t>Project Object Model</a:t>
            </a:r>
            <a:r>
              <a:rPr lang="en-US" dirty="0"/>
              <a:t>. It is </a:t>
            </a:r>
            <a:r>
              <a:rPr lang="en-US" b="1" dirty="0"/>
              <a:t>fundamental unit of work </a:t>
            </a:r>
            <a:r>
              <a:rPr lang="en-US" dirty="0"/>
              <a:t>in Maven. It is an XML file that resides in the base directory of the project as pom.xml.</a:t>
            </a:r>
          </a:p>
          <a:p>
            <a:r>
              <a:rPr lang="en-US" dirty="0"/>
              <a:t>The POM contains information about the project and various configuration detail used by Maven </a:t>
            </a:r>
            <a:r>
              <a:rPr lang="en-US" b="1" dirty="0"/>
              <a:t>to build the project(s)</a:t>
            </a:r>
            <a:r>
              <a:rPr lang="en-US" dirty="0"/>
              <a:t>.</a:t>
            </a:r>
          </a:p>
          <a:p>
            <a:r>
              <a:rPr lang="en-US" dirty="0"/>
              <a:t>POM also contains </a:t>
            </a:r>
            <a:r>
              <a:rPr lang="en-US" b="1" dirty="0"/>
              <a:t>the goals and plugins</a:t>
            </a:r>
            <a:r>
              <a:rPr lang="en-US" dirty="0"/>
              <a:t>. While executing a task or goal, Maven looks for the POM in the current directory. It reads the POM, gets the needed configuration information, and then executes the goal.</a:t>
            </a:r>
            <a:endParaRPr lang="tr-TR" dirty="0"/>
          </a:p>
          <a:p>
            <a:r>
              <a:rPr lang="en-US" dirty="0"/>
              <a:t>Before creating a POM, we should first decide the project </a:t>
            </a:r>
            <a:r>
              <a:rPr lang="en-US" b="1" dirty="0"/>
              <a:t>group</a:t>
            </a:r>
            <a:r>
              <a:rPr lang="en-US" dirty="0"/>
              <a:t> (</a:t>
            </a:r>
            <a:r>
              <a:rPr lang="en-US" dirty="0" err="1"/>
              <a:t>groupId</a:t>
            </a:r>
            <a:r>
              <a:rPr lang="en-US" dirty="0"/>
              <a:t>), its </a:t>
            </a:r>
            <a:r>
              <a:rPr lang="en-US" b="1" dirty="0"/>
              <a:t>name</a:t>
            </a:r>
            <a:r>
              <a:rPr lang="en-US" dirty="0"/>
              <a:t> (</a:t>
            </a:r>
            <a:r>
              <a:rPr lang="en-US" dirty="0" err="1"/>
              <a:t>artifactId</a:t>
            </a:r>
            <a:r>
              <a:rPr lang="en-US" dirty="0"/>
              <a:t>) and its </a:t>
            </a:r>
            <a:r>
              <a:rPr lang="en-US" b="1" dirty="0"/>
              <a:t>version</a:t>
            </a:r>
            <a:r>
              <a:rPr lang="en-US" dirty="0"/>
              <a:t> as these attributes help in </a:t>
            </a:r>
            <a:r>
              <a:rPr lang="en-US" b="1" dirty="0"/>
              <a:t>uniquely identifying </a:t>
            </a:r>
            <a:r>
              <a:rPr lang="en-US" dirty="0"/>
              <a:t>the project in repository.</a:t>
            </a:r>
          </a:p>
        </p:txBody>
      </p:sp>
    </p:spTree>
    <p:extLst>
      <p:ext uri="{BB962C8B-B14F-4D97-AF65-F5344CB8AC3E}">
        <p14:creationId xmlns:p14="http://schemas.microsoft.com/office/powerpoint/2010/main" val="1094272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SAMPLE POM FILE</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138487" y="3154363"/>
            <a:ext cx="5915025" cy="2124075"/>
          </a:xfrm>
          <a:prstGeom prst="rect">
            <a:avLst/>
          </a:prstGeom>
        </p:spPr>
      </p:pic>
    </p:spTree>
    <p:extLst>
      <p:ext uri="{BB962C8B-B14F-4D97-AF65-F5344CB8AC3E}">
        <p14:creationId xmlns:p14="http://schemas.microsoft.com/office/powerpoint/2010/main" val="273358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Convention over Configuration</a:t>
            </a:r>
          </a:p>
        </p:txBody>
      </p:sp>
      <p:sp>
        <p:nvSpPr>
          <p:cNvPr id="3" name="Content Placeholder 2"/>
          <p:cNvSpPr>
            <a:spLocks noGrp="1"/>
          </p:cNvSpPr>
          <p:nvPr>
            <p:ph idx="1"/>
          </p:nvPr>
        </p:nvSpPr>
        <p:spPr>
          <a:xfrm>
            <a:off x="1295401" y="2556931"/>
            <a:ext cx="9601196" cy="3577861"/>
          </a:xfrm>
        </p:spPr>
        <p:txBody>
          <a:bodyPr>
            <a:normAutofit fontScale="85000" lnSpcReduction="10000"/>
          </a:bodyPr>
          <a:lstStyle/>
          <a:p>
            <a:r>
              <a:rPr lang="en-US" dirty="0"/>
              <a:t>Maven uses </a:t>
            </a:r>
            <a:r>
              <a:rPr lang="en-US" b="1" dirty="0"/>
              <a:t>Convention</a:t>
            </a:r>
            <a:r>
              <a:rPr lang="en-US" dirty="0"/>
              <a:t> over </a:t>
            </a:r>
            <a:r>
              <a:rPr lang="en-US" b="1" dirty="0"/>
              <a:t>Configuration</a:t>
            </a:r>
            <a:r>
              <a:rPr lang="en-US" dirty="0"/>
              <a:t>, which means developers are not required to create build process themselves.</a:t>
            </a:r>
            <a:r>
              <a:rPr lang="tr-TR" dirty="0"/>
              <a:t> (</a:t>
            </a:r>
            <a:r>
              <a:rPr lang="tr-TR" dirty="0" err="1"/>
              <a:t>Iterface</a:t>
            </a:r>
            <a:r>
              <a:rPr lang="tr-TR" dirty="0"/>
              <a:t> -&gt; Class ,  « </a:t>
            </a:r>
            <a:r>
              <a:rPr lang="tr-TR" i="1" dirty="0" err="1"/>
              <a:t>code</a:t>
            </a:r>
            <a:r>
              <a:rPr lang="tr-TR" i="1" dirty="0"/>
              <a:t> </a:t>
            </a:r>
            <a:r>
              <a:rPr lang="tr-TR" i="1" dirty="0" err="1"/>
              <a:t>to</a:t>
            </a:r>
            <a:r>
              <a:rPr lang="tr-TR" i="1" dirty="0"/>
              <a:t> </a:t>
            </a:r>
            <a:r>
              <a:rPr lang="tr-TR" i="1" dirty="0" err="1"/>
              <a:t>Interface</a:t>
            </a:r>
            <a:r>
              <a:rPr lang="tr-TR" dirty="0"/>
              <a:t> »)</a:t>
            </a:r>
            <a:endParaRPr lang="en-US" dirty="0"/>
          </a:p>
          <a:p>
            <a:r>
              <a:rPr lang="en-US" dirty="0"/>
              <a:t>Developers do not have to mention </a:t>
            </a:r>
            <a:r>
              <a:rPr lang="en-US" b="1" dirty="0"/>
              <a:t>each and every configuration detail</a:t>
            </a:r>
            <a:r>
              <a:rPr lang="en-US" dirty="0"/>
              <a:t>. Maven provides </a:t>
            </a:r>
            <a:r>
              <a:rPr lang="en-US" b="1" dirty="0"/>
              <a:t>sensible default behavior</a:t>
            </a:r>
            <a:r>
              <a:rPr lang="en-US" dirty="0"/>
              <a:t> for projects. When a Maven project is created, Maven creates default project structure. Developer is only required to place files accordingly and he/she need not to define any configuration in pom.xml.</a:t>
            </a:r>
          </a:p>
          <a:p>
            <a:r>
              <a:rPr lang="en-US" dirty="0"/>
              <a:t>As an example, following table shows the default values for project source code files, resource files and other configurations. Assuming, </a:t>
            </a:r>
            <a:r>
              <a:rPr lang="en-US" b="1" dirty="0"/>
              <a:t>${</a:t>
            </a:r>
            <a:r>
              <a:rPr lang="en-US" b="1" dirty="0" err="1"/>
              <a:t>basedir</a:t>
            </a:r>
            <a:r>
              <a:rPr lang="en-US" b="1" dirty="0"/>
              <a:t>}</a:t>
            </a:r>
            <a:r>
              <a:rPr lang="en-US" dirty="0"/>
              <a:t> denotes the project location</a:t>
            </a:r>
            <a:r>
              <a:rPr lang="tr-TR" dirty="0"/>
              <a:t>:</a:t>
            </a:r>
          </a:p>
          <a:p>
            <a:pPr>
              <a:buFont typeface="Wingdings" panose="05000000000000000000" pitchFamily="2" charset="2"/>
              <a:buChar char="Ø"/>
            </a:pPr>
            <a:r>
              <a:rPr lang="tr-TR" dirty="0"/>
              <a:t>Source </a:t>
            </a:r>
            <a:r>
              <a:rPr lang="tr-TR" dirty="0" err="1"/>
              <a:t>code</a:t>
            </a:r>
            <a:r>
              <a:rPr lang="tr-TR" dirty="0"/>
              <a:t> </a:t>
            </a:r>
            <a:r>
              <a:rPr lang="tr-TR" dirty="0">
                <a:sym typeface="Wingdings" panose="05000000000000000000" pitchFamily="2" charset="2"/>
              </a:rPr>
              <a:t></a:t>
            </a:r>
            <a:r>
              <a:rPr lang="tr-TR" dirty="0"/>
              <a:t>  </a:t>
            </a:r>
            <a:r>
              <a:rPr lang="en-US" dirty="0"/>
              <a:t>${</a:t>
            </a:r>
            <a:r>
              <a:rPr lang="en-US" dirty="0" err="1"/>
              <a:t>basedir</a:t>
            </a:r>
            <a:r>
              <a:rPr lang="en-US" dirty="0"/>
              <a:t>}/</a:t>
            </a:r>
            <a:r>
              <a:rPr lang="en-US" dirty="0" err="1"/>
              <a:t>src</a:t>
            </a:r>
            <a:r>
              <a:rPr lang="en-US" dirty="0"/>
              <a:t>/main/java</a:t>
            </a:r>
            <a:endParaRPr lang="tr-TR" dirty="0"/>
          </a:p>
          <a:p>
            <a:pPr>
              <a:buFont typeface="Wingdings" panose="05000000000000000000" pitchFamily="2" charset="2"/>
              <a:buChar char="Ø"/>
            </a:pPr>
            <a:r>
              <a:rPr lang="en-US" dirty="0"/>
              <a:t>Resources</a:t>
            </a:r>
            <a:r>
              <a:rPr lang="tr-TR" dirty="0"/>
              <a:t>    </a:t>
            </a:r>
            <a:r>
              <a:rPr lang="tr-TR" dirty="0">
                <a:sym typeface="Wingdings" panose="05000000000000000000" pitchFamily="2" charset="2"/>
              </a:rPr>
              <a:t>  </a:t>
            </a:r>
            <a:r>
              <a:rPr lang="en-US" dirty="0"/>
              <a:t>${</a:t>
            </a:r>
            <a:r>
              <a:rPr lang="en-US" dirty="0" err="1"/>
              <a:t>basedir</a:t>
            </a:r>
            <a:r>
              <a:rPr lang="en-US" dirty="0"/>
              <a:t>}/</a:t>
            </a:r>
            <a:r>
              <a:rPr lang="en-US" dirty="0" err="1"/>
              <a:t>src</a:t>
            </a:r>
            <a:r>
              <a:rPr lang="en-US" dirty="0"/>
              <a:t>/main/resources</a:t>
            </a:r>
            <a:endParaRPr lang="tr-TR" dirty="0"/>
          </a:p>
          <a:p>
            <a:endParaRPr lang="tr-TR" dirty="0"/>
          </a:p>
          <a:p>
            <a:endParaRPr lang="en-US" dirty="0"/>
          </a:p>
        </p:txBody>
      </p:sp>
    </p:spTree>
    <p:extLst>
      <p:ext uri="{BB962C8B-B14F-4D97-AF65-F5344CB8AC3E}">
        <p14:creationId xmlns:p14="http://schemas.microsoft.com/office/powerpoint/2010/main" val="3816747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Features of Maven</a:t>
            </a:r>
          </a:p>
        </p:txBody>
      </p:sp>
      <p:sp>
        <p:nvSpPr>
          <p:cNvPr id="3" name="Content Placeholder 2"/>
          <p:cNvSpPr>
            <a:spLocks noGrp="1"/>
          </p:cNvSpPr>
          <p:nvPr>
            <p:ph idx="1"/>
          </p:nvPr>
        </p:nvSpPr>
        <p:spPr>
          <a:xfrm>
            <a:off x="1295402" y="2452256"/>
            <a:ext cx="9601195" cy="3458094"/>
          </a:xfrm>
        </p:spPr>
        <p:txBody>
          <a:bodyPr>
            <a:normAutofit/>
          </a:bodyPr>
          <a:lstStyle/>
          <a:p>
            <a:r>
              <a:rPr lang="en-US" dirty="0"/>
              <a:t>Simple project setup that follows best practices.</a:t>
            </a:r>
          </a:p>
          <a:p>
            <a:r>
              <a:rPr lang="en-US" dirty="0"/>
              <a:t>Consistent usage across all projects.</a:t>
            </a:r>
          </a:p>
          <a:p>
            <a:r>
              <a:rPr lang="en-US" dirty="0"/>
              <a:t>Dependency management including automatic updating.</a:t>
            </a:r>
          </a:p>
          <a:p>
            <a:r>
              <a:rPr lang="en-US" dirty="0"/>
              <a:t>A large and growing repository of libraries.</a:t>
            </a:r>
          </a:p>
          <a:p>
            <a:r>
              <a:rPr lang="en-US" dirty="0"/>
              <a:t>Extensible, with the ability to easily write plugins in Java or scripting languages.</a:t>
            </a:r>
          </a:p>
          <a:p>
            <a:r>
              <a:rPr lang="en-US" dirty="0"/>
              <a:t>Instant access to new features with little or no extra configuration..</a:t>
            </a:r>
          </a:p>
        </p:txBody>
      </p:sp>
    </p:spTree>
    <p:extLst>
      <p:ext uri="{BB962C8B-B14F-4D97-AF65-F5344CB8AC3E}">
        <p14:creationId xmlns:p14="http://schemas.microsoft.com/office/powerpoint/2010/main" val="1833928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MAVEN </a:t>
            </a:r>
            <a:r>
              <a:rPr lang="en-US" sz="3500" dirty="0">
                <a:latin typeface="Algerian" panose="04020705040A02060702" pitchFamily="82" charset="0"/>
              </a:rPr>
              <a:t>Build Lifecycle</a:t>
            </a:r>
          </a:p>
        </p:txBody>
      </p:sp>
      <p:pic>
        <p:nvPicPr>
          <p:cNvPr id="4" name="Content Placeholder 3"/>
          <p:cNvPicPr>
            <a:picLocks noGrp="1" noChangeAspect="1"/>
          </p:cNvPicPr>
          <p:nvPr>
            <p:ph idx="1"/>
          </p:nvPr>
        </p:nvPicPr>
        <p:blipFill>
          <a:blip r:embed="rId2"/>
          <a:stretch>
            <a:fillRect/>
          </a:stretch>
        </p:blipFill>
        <p:spPr>
          <a:xfrm>
            <a:off x="3511816" y="2557463"/>
            <a:ext cx="5168367" cy="3317875"/>
          </a:xfrm>
          <a:prstGeom prst="rect">
            <a:avLst/>
          </a:prstGeom>
        </p:spPr>
      </p:pic>
    </p:spTree>
    <p:extLst>
      <p:ext uri="{BB962C8B-B14F-4D97-AF65-F5344CB8AC3E}">
        <p14:creationId xmlns:p14="http://schemas.microsoft.com/office/powerpoint/2010/main" val="4201072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Maven - External Dependencies</a:t>
            </a:r>
          </a:p>
        </p:txBody>
      </p:sp>
      <p:sp>
        <p:nvSpPr>
          <p:cNvPr id="3" name="Content Placeholder 2"/>
          <p:cNvSpPr>
            <a:spLocks noGrp="1"/>
          </p:cNvSpPr>
          <p:nvPr>
            <p:ph idx="1"/>
          </p:nvPr>
        </p:nvSpPr>
        <p:spPr/>
        <p:txBody>
          <a:bodyPr>
            <a:normAutofit/>
          </a:bodyPr>
          <a:lstStyle/>
          <a:p>
            <a:pPr marL="0" indent="0">
              <a:buNone/>
            </a:pPr>
            <a:r>
              <a:rPr lang="tr-TR" dirty="0"/>
              <a:t>    </a:t>
            </a:r>
            <a:r>
              <a:rPr lang="en-US" dirty="0"/>
              <a:t>As you know, Maven does the dependency management using the concept of Repositories. But what happens if dependency is not available in any of remote repositories and central repository? Maven provides answer for such scenario using concept of </a:t>
            </a:r>
            <a:r>
              <a:rPr lang="en-US" b="1" dirty="0"/>
              <a:t>External Dependency</a:t>
            </a:r>
            <a:r>
              <a:rPr lang="en-US" dirty="0"/>
              <a:t>.</a:t>
            </a:r>
          </a:p>
        </p:txBody>
      </p:sp>
    </p:spTree>
    <p:extLst>
      <p:ext uri="{BB962C8B-B14F-4D97-AF65-F5344CB8AC3E}">
        <p14:creationId xmlns:p14="http://schemas.microsoft.com/office/powerpoint/2010/main" val="326642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Java</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60567"/>
            <a:ext cx="9601197" cy="3674226"/>
          </a:xfrm>
        </p:spPr>
        <p:txBody>
          <a:bodyPr>
            <a:normAutofit fontScale="77500" lnSpcReduction="20000"/>
          </a:bodyPr>
          <a:lstStyle/>
          <a:p>
            <a:r>
              <a:rPr lang="en-US" dirty="0"/>
              <a:t>Java is one of the world's most important and widely used computer languages, and it has held this distinction for many years. Unlike some other computer languages whose influence has </a:t>
            </a:r>
            <a:r>
              <a:rPr lang="en-US" dirty="0" err="1"/>
              <a:t>weared</a:t>
            </a:r>
            <a:r>
              <a:rPr lang="en-US" dirty="0"/>
              <a:t> with passage of time, while Java's has grown.</a:t>
            </a:r>
          </a:p>
          <a:p>
            <a:r>
              <a:rPr lang="en-US" dirty="0"/>
              <a:t>Java is a </a:t>
            </a:r>
            <a:r>
              <a:rPr lang="en-US" b="1" dirty="0"/>
              <a:t>high level</a:t>
            </a:r>
            <a:r>
              <a:rPr lang="en-US" dirty="0"/>
              <a:t>, </a:t>
            </a:r>
            <a:r>
              <a:rPr lang="en-US" b="1" dirty="0"/>
              <a:t>robust</a:t>
            </a:r>
            <a:r>
              <a:rPr lang="en-US" dirty="0"/>
              <a:t>, </a:t>
            </a:r>
            <a:r>
              <a:rPr lang="en-US" b="1" dirty="0"/>
              <a:t>object-oriented</a:t>
            </a:r>
            <a:r>
              <a:rPr lang="tr-TR" dirty="0"/>
              <a:t>,</a:t>
            </a:r>
            <a:r>
              <a:rPr lang="en-US" dirty="0"/>
              <a:t> </a:t>
            </a:r>
            <a:r>
              <a:rPr lang="en-US" b="1" dirty="0"/>
              <a:t>secure</a:t>
            </a:r>
            <a:r>
              <a:rPr lang="en-US" dirty="0"/>
              <a:t> and </a:t>
            </a:r>
            <a:r>
              <a:rPr lang="en-US" b="1" dirty="0"/>
              <a:t>stable</a:t>
            </a:r>
            <a:r>
              <a:rPr lang="en-US" dirty="0"/>
              <a:t> programming language but it is not a </a:t>
            </a:r>
            <a:r>
              <a:rPr lang="en-US" b="1" dirty="0"/>
              <a:t>pure</a:t>
            </a:r>
            <a:r>
              <a:rPr lang="en-US" dirty="0"/>
              <a:t> object-oriented language because it supports </a:t>
            </a:r>
            <a:r>
              <a:rPr lang="en-US" b="1" dirty="0"/>
              <a:t>primitive</a:t>
            </a:r>
            <a:r>
              <a:rPr lang="en-US" dirty="0"/>
              <a:t> data types like </a:t>
            </a:r>
            <a:r>
              <a:rPr lang="en-US" dirty="0" err="1"/>
              <a:t>int</a:t>
            </a:r>
            <a:r>
              <a:rPr lang="en-US" dirty="0"/>
              <a:t>, char etc.</a:t>
            </a:r>
          </a:p>
          <a:p>
            <a:r>
              <a:rPr lang="en-US" dirty="0"/>
              <a:t>Java is a </a:t>
            </a:r>
            <a:r>
              <a:rPr lang="en-US" b="1" dirty="0"/>
              <a:t>platform-independent</a:t>
            </a:r>
            <a:r>
              <a:rPr lang="en-US" dirty="0"/>
              <a:t> language because it has runtime environment </a:t>
            </a:r>
            <a:r>
              <a:rPr lang="en-US" dirty="0" err="1"/>
              <a:t>i.e</a:t>
            </a:r>
            <a:r>
              <a:rPr lang="en-US" dirty="0"/>
              <a:t> </a:t>
            </a:r>
            <a:r>
              <a:rPr lang="en-US" b="1" dirty="0"/>
              <a:t>JRE</a:t>
            </a:r>
            <a:r>
              <a:rPr lang="en-US" dirty="0"/>
              <a:t> and </a:t>
            </a:r>
            <a:r>
              <a:rPr lang="en-US" b="1" dirty="0"/>
              <a:t>API</a:t>
            </a:r>
            <a:r>
              <a:rPr lang="en-US" dirty="0"/>
              <a:t>. Here </a:t>
            </a:r>
            <a:r>
              <a:rPr lang="en-US" b="1" dirty="0"/>
              <a:t>platform</a:t>
            </a:r>
            <a:r>
              <a:rPr lang="en-US" dirty="0"/>
              <a:t> means a hardware or software environment in which </a:t>
            </a:r>
            <a:r>
              <a:rPr lang="en-US" dirty="0" err="1"/>
              <a:t>anapplication</a:t>
            </a:r>
            <a:r>
              <a:rPr lang="en-US" dirty="0"/>
              <a:t> runs.</a:t>
            </a:r>
          </a:p>
          <a:p>
            <a:r>
              <a:rPr lang="en-US" dirty="0"/>
              <a:t>Java codes are compiled into byte code or machine-independent code. This byte code is run on JVM (Java Virtual Machine).</a:t>
            </a:r>
          </a:p>
          <a:p>
            <a:r>
              <a:rPr lang="en-US" dirty="0"/>
              <a:t>The </a:t>
            </a:r>
            <a:r>
              <a:rPr lang="en-US" b="1" dirty="0"/>
              <a:t>syntax</a:t>
            </a:r>
            <a:r>
              <a:rPr lang="en-US" dirty="0"/>
              <a:t> is Java is almost the same as C/C++. But java does not support low-level programming functions like </a:t>
            </a:r>
            <a:r>
              <a:rPr lang="en-US" b="1" dirty="0"/>
              <a:t>pointers</a:t>
            </a:r>
            <a:r>
              <a:rPr lang="en-US" dirty="0"/>
              <a:t>. The codes in Java is always written in the form of Classes and objects.</a:t>
            </a:r>
          </a:p>
        </p:txBody>
      </p:sp>
    </p:spTree>
    <p:extLst>
      <p:ext uri="{BB962C8B-B14F-4D97-AF65-F5344CB8AC3E}">
        <p14:creationId xmlns:p14="http://schemas.microsoft.com/office/powerpoint/2010/main" val="3026478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6211" y="828116"/>
            <a:ext cx="3466408" cy="1371600"/>
          </a:xfrm>
        </p:spPr>
        <p:txBody>
          <a:bodyPr>
            <a:noAutofit/>
          </a:bodyPr>
          <a:lstStyle/>
          <a:p>
            <a:r>
              <a:rPr lang="tr-TR" sz="3000" dirty="0" err="1">
                <a:latin typeface="Algerian" panose="04020705040A02060702" pitchFamily="82" charset="0"/>
              </a:rPr>
              <a:t>Sample</a:t>
            </a:r>
            <a:r>
              <a:rPr lang="tr-TR" sz="3000" dirty="0">
                <a:latin typeface="Algerian" panose="04020705040A02060702" pitchFamily="82" charset="0"/>
              </a:rPr>
              <a:t> </a:t>
            </a:r>
            <a:r>
              <a:rPr lang="tr-TR" sz="3000" dirty="0" err="1">
                <a:latin typeface="Algerian" panose="04020705040A02060702" pitchFamily="82" charset="0"/>
              </a:rPr>
              <a:t>Pom</a:t>
            </a:r>
            <a:r>
              <a:rPr lang="tr-TR" sz="3000" dirty="0">
                <a:latin typeface="Algerian" panose="04020705040A02060702" pitchFamily="82" charset="0"/>
              </a:rPr>
              <a:t> File </a:t>
            </a:r>
            <a:r>
              <a:rPr lang="tr-TR" sz="3000" dirty="0" err="1">
                <a:latin typeface="Algerian" panose="04020705040A02060702" pitchFamily="82" charset="0"/>
              </a:rPr>
              <a:t>with</a:t>
            </a:r>
            <a:r>
              <a:rPr lang="tr-TR" sz="3000" dirty="0">
                <a:latin typeface="Algerian" panose="04020705040A02060702" pitchFamily="82" charset="0"/>
              </a:rPr>
              <a:t> </a:t>
            </a:r>
            <a:r>
              <a:rPr lang="tr-TR" sz="3000" dirty="0" err="1">
                <a:latin typeface="Algerian" panose="04020705040A02060702" pitchFamily="82" charset="0"/>
              </a:rPr>
              <a:t>External</a:t>
            </a:r>
            <a:r>
              <a:rPr lang="tr-TR" sz="3000" dirty="0">
                <a:latin typeface="Algerian" panose="04020705040A02060702" pitchFamily="82" charset="0"/>
              </a:rPr>
              <a:t> </a:t>
            </a:r>
            <a:r>
              <a:rPr lang="tr-TR" sz="3000" dirty="0" err="1">
                <a:latin typeface="Algerian" panose="04020705040A02060702" pitchFamily="82" charset="0"/>
              </a:rPr>
              <a:t>Dependecies</a:t>
            </a:r>
            <a:endParaRPr lang="en-US" sz="3000" dirty="0">
              <a:latin typeface="Algerian" panose="04020705040A02060702" pitchFamily="82" charset="0"/>
            </a:endParaRPr>
          </a:p>
        </p:txBody>
      </p:sp>
      <p:pic>
        <p:nvPicPr>
          <p:cNvPr id="9" name="Picture 8"/>
          <p:cNvPicPr>
            <a:picLocks noChangeAspect="1"/>
          </p:cNvPicPr>
          <p:nvPr/>
        </p:nvPicPr>
        <p:blipFill>
          <a:blip r:embed="rId2"/>
          <a:stretch>
            <a:fillRect/>
          </a:stretch>
        </p:blipFill>
        <p:spPr>
          <a:xfrm>
            <a:off x="4705004" y="669174"/>
            <a:ext cx="6324599" cy="5505103"/>
          </a:xfrm>
          <a:prstGeom prst="rect">
            <a:avLst/>
          </a:prstGeom>
        </p:spPr>
      </p:pic>
    </p:spTree>
    <p:extLst>
      <p:ext uri="{BB962C8B-B14F-4D97-AF65-F5344CB8AC3E}">
        <p14:creationId xmlns:p14="http://schemas.microsoft.com/office/powerpoint/2010/main" val="2977956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Maven Repository</a:t>
            </a:r>
          </a:p>
        </p:txBody>
      </p:sp>
      <p:pic>
        <p:nvPicPr>
          <p:cNvPr id="4" name="Content Placeholder 3"/>
          <p:cNvPicPr>
            <a:picLocks noGrp="1" noChangeAspect="1"/>
          </p:cNvPicPr>
          <p:nvPr>
            <p:ph idx="1"/>
          </p:nvPr>
        </p:nvPicPr>
        <p:blipFill>
          <a:blip r:embed="rId2"/>
          <a:stretch>
            <a:fillRect/>
          </a:stretch>
        </p:blipFill>
        <p:spPr>
          <a:xfrm>
            <a:off x="3567112" y="2954338"/>
            <a:ext cx="5057775" cy="2524125"/>
          </a:xfrm>
          <a:prstGeom prst="rect">
            <a:avLst/>
          </a:prstGeom>
        </p:spPr>
      </p:pic>
    </p:spTree>
    <p:extLst>
      <p:ext uri="{BB962C8B-B14F-4D97-AF65-F5344CB8AC3E}">
        <p14:creationId xmlns:p14="http://schemas.microsoft.com/office/powerpoint/2010/main" val="4281533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Maven - Project Templates</a:t>
            </a:r>
          </a:p>
        </p:txBody>
      </p:sp>
      <p:sp>
        <p:nvSpPr>
          <p:cNvPr id="3" name="Content Placeholder 2"/>
          <p:cNvSpPr>
            <a:spLocks noGrp="1"/>
          </p:cNvSpPr>
          <p:nvPr>
            <p:ph idx="1"/>
          </p:nvPr>
        </p:nvSpPr>
        <p:spPr/>
        <p:txBody>
          <a:bodyPr/>
          <a:lstStyle/>
          <a:p>
            <a:r>
              <a:rPr lang="en-US" dirty="0"/>
              <a:t>Maven provides users, a very large list of different types of project templates (614 in numbers) using the concept of </a:t>
            </a:r>
            <a:r>
              <a:rPr lang="en-US" b="1" dirty="0"/>
              <a:t>Archetype</a:t>
            </a:r>
            <a:r>
              <a:rPr lang="en-US" dirty="0"/>
              <a:t>. Maven helps users to quickly start a new java project using the following command.</a:t>
            </a:r>
            <a:endParaRPr lang="tr-TR" dirty="0"/>
          </a:p>
          <a:p>
            <a:pPr marL="0" indent="0">
              <a:buNone/>
            </a:pPr>
            <a:r>
              <a:rPr lang="en-US" dirty="0"/>
              <a:t>What is Archetype</a:t>
            </a:r>
            <a:r>
              <a:rPr lang="tr-TR" dirty="0"/>
              <a:t> </a:t>
            </a:r>
            <a:r>
              <a:rPr lang="en-US" dirty="0"/>
              <a:t>?</a:t>
            </a:r>
          </a:p>
          <a:p>
            <a:r>
              <a:rPr lang="en-US" dirty="0"/>
              <a:t>Archetype is a Maven plugin whose task is to create a project structure as per its template. We are going to use </a:t>
            </a:r>
            <a:r>
              <a:rPr lang="en-US" b="1" dirty="0" err="1"/>
              <a:t>quickstart</a:t>
            </a:r>
            <a:r>
              <a:rPr lang="en-US" b="1" dirty="0"/>
              <a:t> archetype </a:t>
            </a:r>
            <a:r>
              <a:rPr lang="en-US" dirty="0"/>
              <a:t>plugin to create a simple java application.</a:t>
            </a:r>
          </a:p>
          <a:p>
            <a:endParaRPr lang="en-US" dirty="0"/>
          </a:p>
        </p:txBody>
      </p:sp>
    </p:spTree>
    <p:extLst>
      <p:ext uri="{BB962C8B-B14F-4D97-AF65-F5344CB8AC3E}">
        <p14:creationId xmlns:p14="http://schemas.microsoft.com/office/powerpoint/2010/main" val="3499431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MAVEN – BUILD AUTOMATION</a:t>
            </a:r>
            <a:endParaRPr lang="en-US" sz="3500" dirty="0">
              <a:latin typeface="Algerian" panose="04020705040A02060702" pitchFamily="82" charset="0"/>
            </a:endParaRPr>
          </a:p>
        </p:txBody>
      </p:sp>
      <p:sp>
        <p:nvSpPr>
          <p:cNvPr id="3" name="Content Placeholder 2"/>
          <p:cNvSpPr>
            <a:spLocks noGrp="1"/>
          </p:cNvSpPr>
          <p:nvPr>
            <p:ph sz="half" idx="1"/>
          </p:nvPr>
        </p:nvSpPr>
        <p:spPr/>
        <p:txBody>
          <a:bodyPr>
            <a:normAutofit fontScale="70000" lnSpcReduction="20000"/>
          </a:bodyPr>
          <a:lstStyle/>
          <a:p>
            <a:r>
              <a:rPr lang="en-US" b="1" dirty="0"/>
              <a:t>Build automation</a:t>
            </a:r>
            <a:r>
              <a:rPr lang="en-US" dirty="0"/>
              <a:t> is the process in which a project gets initiated with the build process whenever a change is made in the workspace and also to ensure that project is stable along with its dependent projects (if the project is used by any other projects).</a:t>
            </a:r>
          </a:p>
          <a:p>
            <a:r>
              <a:rPr lang="en-US" dirty="0"/>
              <a:t>This is very much essential in the software development life cycle as it is difficult to manage with the failed builds during the development phase. Hence, a process is required in order to ensure the health status of the build all the time and keep an eye on the same.</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181725" y="2568439"/>
            <a:ext cx="4718050" cy="3294335"/>
          </a:xfrm>
          <a:prstGeom prst="rect">
            <a:avLst/>
          </a:prstGeom>
        </p:spPr>
      </p:pic>
    </p:spTree>
    <p:extLst>
      <p:ext uri="{BB962C8B-B14F-4D97-AF65-F5344CB8AC3E}">
        <p14:creationId xmlns:p14="http://schemas.microsoft.com/office/powerpoint/2010/main" val="137419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a:t>HW#1</a:t>
            </a:r>
          </a:p>
          <a:p>
            <a:pPr marL="0" indent="0">
              <a:buNone/>
            </a:pPr>
            <a:r>
              <a:rPr lang="tr-TR" sz="1600" b="1" dirty="0"/>
              <a:t>1</a:t>
            </a:r>
            <a:r>
              <a:rPr lang="tr-TR" sz="1600" dirty="0"/>
              <a:t> – </a:t>
            </a:r>
            <a:r>
              <a:rPr lang="tr-TR" sz="1600" dirty="0" err="1"/>
              <a:t>Why</a:t>
            </a:r>
            <a:r>
              <a:rPr lang="tr-TR" sz="1600" dirty="0"/>
              <a:t> </a:t>
            </a:r>
            <a:r>
              <a:rPr lang="tr-TR" sz="1600" dirty="0" err="1"/>
              <a:t>we</a:t>
            </a:r>
            <a:r>
              <a:rPr lang="tr-TR" sz="1600" dirty="0"/>
              <a:t> </a:t>
            </a:r>
            <a:r>
              <a:rPr lang="tr-TR" sz="1600" dirty="0" err="1"/>
              <a:t>need</a:t>
            </a:r>
            <a:r>
              <a:rPr lang="tr-TR" sz="1600" dirty="0"/>
              <a:t> </a:t>
            </a:r>
            <a:r>
              <a:rPr lang="tr-TR" sz="1600" dirty="0" err="1"/>
              <a:t>to</a:t>
            </a:r>
            <a:r>
              <a:rPr lang="tr-TR" sz="1600" dirty="0"/>
              <a:t> </a:t>
            </a:r>
            <a:r>
              <a:rPr lang="tr-TR" sz="1600" dirty="0" err="1"/>
              <a:t>use</a:t>
            </a:r>
            <a:r>
              <a:rPr lang="tr-TR" sz="1600" dirty="0"/>
              <a:t> OOP ? </a:t>
            </a:r>
            <a:r>
              <a:rPr lang="tr-TR" sz="1600" dirty="0" err="1"/>
              <a:t>Some</a:t>
            </a:r>
            <a:r>
              <a:rPr lang="tr-TR" sz="1600" dirty="0"/>
              <a:t> </a:t>
            </a:r>
            <a:r>
              <a:rPr lang="tr-TR" sz="1600" dirty="0" err="1"/>
              <a:t>major</a:t>
            </a:r>
            <a:r>
              <a:rPr lang="tr-TR" sz="1600" dirty="0"/>
              <a:t> OOP </a:t>
            </a:r>
            <a:r>
              <a:rPr lang="tr-TR" sz="1600" dirty="0" err="1"/>
              <a:t>languages</a:t>
            </a:r>
            <a:r>
              <a:rPr lang="tr-TR" sz="1600" dirty="0"/>
              <a:t> ?</a:t>
            </a:r>
          </a:p>
          <a:p>
            <a:pPr marL="0" indent="0">
              <a:buNone/>
            </a:pPr>
            <a:r>
              <a:rPr lang="tr-TR" sz="1600" b="1" dirty="0"/>
              <a:t>2</a:t>
            </a:r>
            <a:r>
              <a:rPr lang="tr-TR" sz="1600" dirty="0"/>
              <a:t> – </a:t>
            </a:r>
            <a:r>
              <a:rPr lang="tr-TR" sz="1600" dirty="0" err="1"/>
              <a:t>Interface</a:t>
            </a:r>
            <a:r>
              <a:rPr lang="tr-TR" sz="1600" dirty="0"/>
              <a:t> </a:t>
            </a:r>
            <a:r>
              <a:rPr lang="tr-TR" sz="1600" dirty="0" err="1"/>
              <a:t>vs</a:t>
            </a:r>
            <a:r>
              <a:rPr lang="tr-TR" sz="1600" dirty="0"/>
              <a:t> </a:t>
            </a:r>
            <a:r>
              <a:rPr lang="tr-TR" sz="1600" dirty="0" err="1"/>
              <a:t>Abstract</a:t>
            </a:r>
            <a:r>
              <a:rPr lang="tr-TR" sz="1600" dirty="0"/>
              <a:t> </a:t>
            </a:r>
            <a:r>
              <a:rPr lang="tr-TR" sz="1600" dirty="0" err="1"/>
              <a:t>class</a:t>
            </a:r>
            <a:r>
              <a:rPr lang="tr-TR" sz="1600" dirty="0"/>
              <a:t> ?</a:t>
            </a:r>
          </a:p>
          <a:p>
            <a:pPr marL="0" indent="0">
              <a:buNone/>
            </a:pPr>
            <a:r>
              <a:rPr lang="tr-TR" sz="1600" b="1" dirty="0"/>
              <a:t>3</a:t>
            </a:r>
            <a:r>
              <a:rPr lang="tr-TR" sz="1600" dirty="0"/>
              <a:t> – </a:t>
            </a:r>
            <a:r>
              <a:rPr lang="tr-TR" sz="1600" dirty="0" err="1"/>
              <a:t>Why</a:t>
            </a:r>
            <a:r>
              <a:rPr lang="tr-TR" sz="1600" dirty="0"/>
              <a:t> </a:t>
            </a:r>
            <a:r>
              <a:rPr lang="tr-TR" sz="1600" dirty="0" err="1"/>
              <a:t>wee</a:t>
            </a:r>
            <a:r>
              <a:rPr lang="tr-TR" sz="1600" dirty="0"/>
              <a:t> </a:t>
            </a:r>
            <a:r>
              <a:rPr lang="tr-TR" sz="1600" dirty="0" err="1"/>
              <a:t>need</a:t>
            </a:r>
            <a:r>
              <a:rPr lang="tr-TR" sz="1600" dirty="0"/>
              <a:t> </a:t>
            </a:r>
            <a:r>
              <a:rPr lang="tr-TR" sz="1600" dirty="0" err="1"/>
              <a:t>equals</a:t>
            </a:r>
            <a:r>
              <a:rPr lang="tr-TR" sz="1600" dirty="0"/>
              <a:t> </a:t>
            </a:r>
            <a:r>
              <a:rPr lang="tr-TR" sz="1600" dirty="0" err="1"/>
              <a:t>and</a:t>
            </a:r>
            <a:r>
              <a:rPr lang="tr-TR" sz="1600" dirty="0"/>
              <a:t> </a:t>
            </a:r>
            <a:r>
              <a:rPr lang="tr-TR" sz="1600" dirty="0" err="1"/>
              <a:t>hashcode</a:t>
            </a:r>
            <a:r>
              <a:rPr lang="tr-TR" sz="1600" dirty="0"/>
              <a:t> ? </a:t>
            </a:r>
            <a:r>
              <a:rPr lang="tr-TR" sz="1600" dirty="0" err="1"/>
              <a:t>When</a:t>
            </a:r>
            <a:r>
              <a:rPr lang="tr-TR" sz="1600" dirty="0"/>
              <a:t> </a:t>
            </a:r>
            <a:r>
              <a:rPr lang="tr-TR" sz="1600" dirty="0" err="1"/>
              <a:t>to</a:t>
            </a:r>
            <a:r>
              <a:rPr lang="tr-TR" sz="1600" dirty="0"/>
              <a:t> </a:t>
            </a:r>
            <a:r>
              <a:rPr lang="tr-TR" sz="1600" dirty="0" err="1"/>
              <a:t>override</a:t>
            </a:r>
            <a:r>
              <a:rPr lang="tr-TR" sz="1600" dirty="0"/>
              <a:t> ?</a:t>
            </a:r>
          </a:p>
          <a:p>
            <a:pPr marL="0" indent="0">
              <a:buNone/>
            </a:pPr>
            <a:r>
              <a:rPr lang="tr-TR" sz="1600" b="1" dirty="0"/>
              <a:t>4</a:t>
            </a:r>
            <a:r>
              <a:rPr lang="tr-TR" sz="1600" dirty="0"/>
              <a:t> – </a:t>
            </a:r>
            <a:r>
              <a:rPr lang="tr-TR" sz="1600" dirty="0" err="1"/>
              <a:t>Diamon</a:t>
            </a:r>
            <a:r>
              <a:rPr lang="tr-TR" sz="1600" dirty="0"/>
              <a:t> problem in Java ? How </a:t>
            </a:r>
            <a:r>
              <a:rPr lang="tr-TR" sz="1600" dirty="0" err="1"/>
              <a:t>to</a:t>
            </a:r>
            <a:r>
              <a:rPr lang="tr-TR" sz="1600" dirty="0"/>
              <a:t> </a:t>
            </a:r>
            <a:r>
              <a:rPr lang="tr-TR" sz="1600" dirty="0" err="1"/>
              <a:t>fix</a:t>
            </a:r>
            <a:r>
              <a:rPr lang="tr-TR" sz="1600" dirty="0"/>
              <a:t> it?</a:t>
            </a:r>
          </a:p>
          <a:p>
            <a:pPr marL="0" indent="0">
              <a:buNone/>
            </a:pPr>
            <a:r>
              <a:rPr lang="tr-TR" sz="1600" b="1" dirty="0"/>
              <a:t>5</a:t>
            </a:r>
            <a:r>
              <a:rPr lang="tr-TR" sz="1600" dirty="0"/>
              <a:t> – </a:t>
            </a:r>
            <a:r>
              <a:rPr lang="tr-TR" sz="1600" dirty="0" err="1"/>
              <a:t>Why</a:t>
            </a:r>
            <a:r>
              <a:rPr lang="tr-TR" sz="1600" dirty="0"/>
              <a:t> </a:t>
            </a:r>
            <a:r>
              <a:rPr lang="tr-TR" sz="1600" dirty="0" err="1"/>
              <a:t>we</a:t>
            </a:r>
            <a:r>
              <a:rPr lang="tr-TR" sz="1600" dirty="0"/>
              <a:t> </a:t>
            </a:r>
            <a:r>
              <a:rPr lang="tr-TR" sz="1600" dirty="0" err="1"/>
              <a:t>need</a:t>
            </a:r>
            <a:r>
              <a:rPr lang="tr-TR" sz="1600" dirty="0"/>
              <a:t> </a:t>
            </a:r>
            <a:r>
              <a:rPr lang="tr-TR" sz="1600" dirty="0" err="1"/>
              <a:t>Garbagge</a:t>
            </a:r>
            <a:r>
              <a:rPr lang="tr-TR" sz="1600" dirty="0"/>
              <a:t> </a:t>
            </a:r>
            <a:r>
              <a:rPr lang="tr-TR" sz="1600" dirty="0" err="1"/>
              <a:t>Collector</a:t>
            </a:r>
            <a:r>
              <a:rPr lang="tr-TR" sz="1600" dirty="0"/>
              <a:t> ? How </a:t>
            </a:r>
            <a:r>
              <a:rPr lang="tr-TR" sz="1600" dirty="0" err="1"/>
              <a:t>does</a:t>
            </a:r>
            <a:r>
              <a:rPr lang="tr-TR" sz="1600" dirty="0"/>
              <a:t> it </a:t>
            </a:r>
            <a:r>
              <a:rPr lang="tr-TR" sz="1600" dirty="0" err="1"/>
              <a:t>run</a:t>
            </a:r>
            <a:r>
              <a:rPr lang="tr-TR" sz="1600" dirty="0"/>
              <a:t> ?</a:t>
            </a:r>
          </a:p>
          <a:p>
            <a:pPr marL="0" indent="0">
              <a:buNone/>
            </a:pPr>
            <a:r>
              <a:rPr lang="tr-TR" sz="1600" b="1" dirty="0"/>
              <a:t>6</a:t>
            </a:r>
            <a:r>
              <a:rPr lang="tr-TR" sz="1600" dirty="0"/>
              <a:t> – Java ‘</a:t>
            </a:r>
            <a:r>
              <a:rPr lang="tr-TR" sz="1600" dirty="0" err="1"/>
              <a:t>static</a:t>
            </a:r>
            <a:r>
              <a:rPr lang="tr-TR" sz="1600" dirty="0"/>
              <a:t>’ </a:t>
            </a:r>
            <a:r>
              <a:rPr lang="tr-TR" sz="1600" dirty="0" err="1"/>
              <a:t>keyword</a:t>
            </a:r>
            <a:r>
              <a:rPr lang="tr-TR" sz="1600" dirty="0"/>
              <a:t> </a:t>
            </a:r>
            <a:r>
              <a:rPr lang="tr-TR" sz="1600" dirty="0" err="1"/>
              <a:t>usage</a:t>
            </a:r>
            <a:r>
              <a:rPr lang="tr-TR" sz="1600" dirty="0"/>
              <a:t> ?</a:t>
            </a:r>
          </a:p>
          <a:p>
            <a:pPr marL="0" indent="0">
              <a:buNone/>
            </a:pPr>
            <a:r>
              <a:rPr lang="tr-TR" sz="1600" b="1" dirty="0"/>
              <a:t>7</a:t>
            </a:r>
            <a:r>
              <a:rPr lang="tr-TR" sz="1600" dirty="0"/>
              <a:t> – </a:t>
            </a:r>
            <a:r>
              <a:rPr lang="tr-TR" sz="1600" dirty="0" err="1"/>
              <a:t>Immutability</a:t>
            </a:r>
            <a:r>
              <a:rPr lang="tr-TR" sz="1600" dirty="0"/>
              <a:t> </a:t>
            </a:r>
            <a:r>
              <a:rPr lang="tr-TR" sz="1600" dirty="0" err="1"/>
              <a:t>means</a:t>
            </a:r>
            <a:r>
              <a:rPr lang="tr-TR" sz="1600" dirty="0"/>
              <a:t> ? </a:t>
            </a:r>
            <a:r>
              <a:rPr lang="tr-TR" sz="1600" dirty="0" err="1"/>
              <a:t>Where</a:t>
            </a:r>
            <a:r>
              <a:rPr lang="tr-TR" sz="1600" dirty="0"/>
              <a:t>, How </a:t>
            </a:r>
            <a:r>
              <a:rPr lang="tr-TR" sz="1600" dirty="0" err="1"/>
              <a:t>and</a:t>
            </a:r>
            <a:r>
              <a:rPr lang="tr-TR" sz="1600" dirty="0"/>
              <a:t> </a:t>
            </a:r>
            <a:r>
              <a:rPr lang="tr-TR" sz="1600" dirty="0" err="1"/>
              <a:t>Why</a:t>
            </a:r>
            <a:r>
              <a:rPr lang="tr-TR" sz="1600" dirty="0"/>
              <a:t> </a:t>
            </a:r>
            <a:r>
              <a:rPr lang="tr-TR" sz="1600" dirty="0" err="1"/>
              <a:t>to</a:t>
            </a:r>
            <a:r>
              <a:rPr lang="tr-TR" sz="1600" dirty="0"/>
              <a:t> </a:t>
            </a:r>
            <a:r>
              <a:rPr lang="tr-TR" sz="1600" dirty="0" err="1"/>
              <a:t>use</a:t>
            </a:r>
            <a:r>
              <a:rPr lang="tr-TR" sz="1600" dirty="0"/>
              <a:t> it ?</a:t>
            </a:r>
          </a:p>
          <a:p>
            <a:pPr marL="0" indent="0">
              <a:buNone/>
            </a:pPr>
            <a:r>
              <a:rPr lang="tr-TR" sz="1600" b="1" dirty="0"/>
              <a:t>8</a:t>
            </a:r>
            <a:r>
              <a:rPr lang="tr-TR" sz="1600" dirty="0"/>
              <a:t> – </a:t>
            </a:r>
            <a:r>
              <a:rPr lang="tr-TR" sz="1600" dirty="0" err="1"/>
              <a:t>Composition</a:t>
            </a:r>
            <a:r>
              <a:rPr lang="tr-TR" sz="1600" dirty="0"/>
              <a:t> </a:t>
            </a:r>
            <a:r>
              <a:rPr lang="tr-TR" sz="1600" dirty="0" err="1"/>
              <a:t>and</a:t>
            </a:r>
            <a:r>
              <a:rPr lang="tr-TR" sz="1600" dirty="0"/>
              <a:t> </a:t>
            </a:r>
            <a:r>
              <a:rPr lang="tr-TR" sz="1600" dirty="0" err="1"/>
              <a:t>Aggregation</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9</a:t>
            </a:r>
            <a:r>
              <a:rPr lang="tr-TR" sz="1600" dirty="0"/>
              <a:t> – </a:t>
            </a:r>
            <a:r>
              <a:rPr lang="tr-TR" sz="1600" dirty="0" err="1"/>
              <a:t>Cohesion</a:t>
            </a:r>
            <a:r>
              <a:rPr lang="tr-TR" sz="1600" dirty="0"/>
              <a:t> </a:t>
            </a:r>
            <a:r>
              <a:rPr lang="tr-TR" sz="1600" dirty="0" err="1"/>
              <a:t>and</a:t>
            </a:r>
            <a:r>
              <a:rPr lang="tr-TR" sz="1600" dirty="0"/>
              <a:t> </a:t>
            </a:r>
            <a:r>
              <a:rPr lang="tr-TR" sz="1600" dirty="0" err="1"/>
              <a:t>Coupling</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10</a:t>
            </a:r>
            <a:r>
              <a:rPr lang="tr-TR" sz="1600" dirty="0"/>
              <a:t> - </a:t>
            </a:r>
            <a:r>
              <a:rPr lang="tr-TR" sz="1600" dirty="0" err="1"/>
              <a:t>Heap</a:t>
            </a:r>
            <a:r>
              <a:rPr lang="tr-TR" sz="1600" dirty="0"/>
              <a:t> </a:t>
            </a:r>
            <a:r>
              <a:rPr lang="tr-TR" sz="1600" dirty="0" err="1"/>
              <a:t>and</a:t>
            </a:r>
            <a:r>
              <a:rPr lang="tr-TR" sz="1600" dirty="0"/>
              <a:t> </a:t>
            </a:r>
            <a:r>
              <a:rPr lang="tr-TR" sz="1600" dirty="0" err="1"/>
              <a:t>Stack</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11</a:t>
            </a:r>
            <a:r>
              <a:rPr lang="tr-TR" sz="1600" dirty="0"/>
              <a:t> – </a:t>
            </a:r>
            <a:r>
              <a:rPr lang="tr-TR" sz="1600" dirty="0" err="1"/>
              <a:t>Exception</a:t>
            </a:r>
            <a:r>
              <a:rPr lang="tr-TR" sz="1600" dirty="0"/>
              <a:t> </a:t>
            </a:r>
            <a:r>
              <a:rPr lang="tr-TR" sz="1600" dirty="0" err="1"/>
              <a:t>means</a:t>
            </a:r>
            <a:r>
              <a:rPr lang="tr-TR" sz="1600" dirty="0"/>
              <a:t> ? </a:t>
            </a:r>
            <a:r>
              <a:rPr lang="tr-TR" sz="1600" dirty="0" err="1"/>
              <a:t>Type</a:t>
            </a:r>
            <a:r>
              <a:rPr lang="tr-TR" sz="1600" dirty="0"/>
              <a:t> of </a:t>
            </a:r>
            <a:r>
              <a:rPr lang="tr-TR" sz="1600" dirty="0" err="1"/>
              <a:t>Exceptions</a:t>
            </a:r>
            <a:r>
              <a:rPr lang="tr-TR" sz="1600" dirty="0"/>
              <a:t> ?</a:t>
            </a:r>
          </a:p>
          <a:p>
            <a:pPr marL="0" indent="0">
              <a:buNone/>
            </a:pPr>
            <a:r>
              <a:rPr lang="tr-TR" sz="1600" b="1" dirty="0"/>
              <a:t>12</a:t>
            </a:r>
            <a:r>
              <a:rPr lang="tr-TR" sz="1600" dirty="0"/>
              <a:t> – How </a:t>
            </a:r>
            <a:r>
              <a:rPr lang="tr-TR" sz="1600" dirty="0" err="1"/>
              <a:t>to</a:t>
            </a:r>
            <a:r>
              <a:rPr lang="tr-TR" sz="1600" dirty="0"/>
              <a:t> </a:t>
            </a:r>
            <a:r>
              <a:rPr lang="tr-TR" sz="1600" dirty="0" err="1"/>
              <a:t>summarize</a:t>
            </a:r>
            <a:r>
              <a:rPr lang="tr-TR" sz="1600" dirty="0"/>
              <a:t> ‘</a:t>
            </a:r>
            <a:r>
              <a:rPr lang="tr-TR" sz="1600" dirty="0" err="1"/>
              <a:t>clean</a:t>
            </a:r>
            <a:r>
              <a:rPr lang="tr-TR" sz="1600" dirty="0"/>
              <a:t> </a:t>
            </a:r>
            <a:r>
              <a:rPr lang="tr-TR" sz="1600" dirty="0" err="1"/>
              <a:t>code</a:t>
            </a:r>
            <a:r>
              <a:rPr lang="tr-TR" sz="1600" dirty="0"/>
              <a:t>’ as </a:t>
            </a:r>
            <a:r>
              <a:rPr lang="tr-TR" sz="1600" dirty="0" err="1"/>
              <a:t>short</a:t>
            </a:r>
            <a:r>
              <a:rPr lang="tr-TR" sz="1600" dirty="0"/>
              <a:t> as </a:t>
            </a:r>
            <a:r>
              <a:rPr lang="tr-TR" sz="1600" dirty="0" err="1"/>
              <a:t>possible</a:t>
            </a:r>
            <a:r>
              <a:rPr lang="tr-TR" sz="1600" dirty="0"/>
              <a:t> ?</a:t>
            </a:r>
          </a:p>
          <a:p>
            <a:pPr marL="0" indent="0">
              <a:buNone/>
            </a:pPr>
            <a:r>
              <a:rPr lang="tr-TR" sz="1600" b="1" dirty="0"/>
              <a:t>13</a:t>
            </a:r>
            <a:r>
              <a:rPr lang="tr-TR" sz="1600" dirty="0"/>
              <a:t> - </a:t>
            </a:r>
            <a:r>
              <a:rPr lang="en-US" sz="1600" dirty="0"/>
              <a:t>What is the method of hiding in Java</a:t>
            </a:r>
            <a:r>
              <a:rPr lang="tr-TR" sz="1600" dirty="0"/>
              <a:t> </a:t>
            </a:r>
            <a:r>
              <a:rPr lang="en-US" sz="1600" dirty="0"/>
              <a:t>?</a:t>
            </a:r>
            <a:endParaRPr lang="tr-TR" sz="1600" dirty="0"/>
          </a:p>
          <a:p>
            <a:pPr marL="0" indent="0">
              <a:buNone/>
            </a:pPr>
            <a:r>
              <a:rPr lang="tr-TR" sz="1600" b="1" dirty="0"/>
              <a:t>14</a:t>
            </a:r>
            <a:r>
              <a:rPr lang="tr-TR" sz="1600" dirty="0"/>
              <a:t> - </a:t>
            </a:r>
            <a:r>
              <a:rPr lang="en-US" sz="1600" dirty="0"/>
              <a:t>What is the difference between abstraction and polymorphism in Java</a:t>
            </a:r>
            <a:r>
              <a:rPr lang="tr-TR" sz="1600" dirty="0"/>
              <a:t> </a:t>
            </a:r>
            <a:r>
              <a:rPr lang="en-US" sz="1600" dirty="0"/>
              <a:t>?</a:t>
            </a:r>
          </a:p>
        </p:txBody>
      </p:sp>
    </p:spTree>
    <p:extLst>
      <p:ext uri="{BB962C8B-B14F-4D97-AF65-F5344CB8AC3E}">
        <p14:creationId xmlns:p14="http://schemas.microsoft.com/office/powerpoint/2010/main" val="387261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Creation of Java</a:t>
            </a:r>
          </a:p>
        </p:txBody>
      </p:sp>
      <p:sp>
        <p:nvSpPr>
          <p:cNvPr id="3" name="Content Placeholder 2"/>
          <p:cNvSpPr>
            <a:spLocks noGrp="1"/>
          </p:cNvSpPr>
          <p:nvPr>
            <p:ph idx="1"/>
          </p:nvPr>
        </p:nvSpPr>
        <p:spPr/>
        <p:txBody>
          <a:bodyPr/>
          <a:lstStyle/>
          <a:p>
            <a:r>
              <a:rPr lang="en-US" dirty="0"/>
              <a:t>Java was developed by James </a:t>
            </a:r>
            <a:r>
              <a:rPr lang="en-US" dirty="0" err="1"/>
              <a:t>Ghosling</a:t>
            </a:r>
            <a:r>
              <a:rPr lang="en-US" dirty="0"/>
              <a:t>, Patrick </a:t>
            </a:r>
            <a:r>
              <a:rPr lang="en-US" dirty="0" err="1"/>
              <a:t>Naughton</a:t>
            </a:r>
            <a:r>
              <a:rPr lang="en-US" dirty="0"/>
              <a:t>, Mike Sheridan at Sun Microsystems Inc. in 1991. It took 18 months to develop the first working version.</a:t>
            </a:r>
          </a:p>
          <a:p>
            <a:r>
              <a:rPr lang="en-US" dirty="0"/>
              <a:t>The initial name was </a:t>
            </a:r>
            <a:r>
              <a:rPr lang="en-US" b="1" dirty="0"/>
              <a:t>Oak</a:t>
            </a:r>
            <a:r>
              <a:rPr lang="en-US" dirty="0"/>
              <a:t> but it was renamed to </a:t>
            </a:r>
            <a:r>
              <a:rPr lang="en-US" b="1" dirty="0"/>
              <a:t>Java</a:t>
            </a:r>
            <a:r>
              <a:rPr lang="en-US" dirty="0"/>
              <a:t> in 1995 as OAK was a registered trademark of another Tech company.</a:t>
            </a:r>
          </a:p>
          <a:p>
            <a:endParaRPr lang="en-US" dirty="0"/>
          </a:p>
        </p:txBody>
      </p:sp>
    </p:spTree>
    <p:extLst>
      <p:ext uri="{BB962C8B-B14F-4D97-AF65-F5344CB8AC3E}">
        <p14:creationId xmlns:p14="http://schemas.microsoft.com/office/powerpoint/2010/main" val="141119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Version History</a:t>
            </a:r>
          </a:p>
        </p:txBody>
      </p:sp>
      <p:pic>
        <p:nvPicPr>
          <p:cNvPr id="12" name="Picture 11"/>
          <p:cNvPicPr>
            <a:picLocks noChangeAspect="1"/>
          </p:cNvPicPr>
          <p:nvPr/>
        </p:nvPicPr>
        <p:blipFill>
          <a:blip r:embed="rId2"/>
          <a:stretch>
            <a:fillRect/>
          </a:stretch>
        </p:blipFill>
        <p:spPr>
          <a:xfrm>
            <a:off x="1448162" y="2477193"/>
            <a:ext cx="2785380" cy="3745880"/>
          </a:xfrm>
          <a:prstGeom prst="rect">
            <a:avLst/>
          </a:prstGeom>
        </p:spPr>
      </p:pic>
      <p:pic>
        <p:nvPicPr>
          <p:cNvPr id="13" name="Picture 12"/>
          <p:cNvPicPr>
            <a:picLocks noChangeAspect="1"/>
          </p:cNvPicPr>
          <p:nvPr/>
        </p:nvPicPr>
        <p:blipFill>
          <a:blip r:embed="rId3"/>
          <a:stretch>
            <a:fillRect/>
          </a:stretch>
        </p:blipFill>
        <p:spPr>
          <a:xfrm>
            <a:off x="4572000" y="2768138"/>
            <a:ext cx="2917968" cy="3454935"/>
          </a:xfrm>
          <a:prstGeom prst="rect">
            <a:avLst/>
          </a:prstGeom>
        </p:spPr>
      </p:pic>
      <p:pic>
        <p:nvPicPr>
          <p:cNvPr id="14" name="Picture 13"/>
          <p:cNvPicPr>
            <a:picLocks noChangeAspect="1"/>
          </p:cNvPicPr>
          <p:nvPr/>
        </p:nvPicPr>
        <p:blipFill>
          <a:blip r:embed="rId4"/>
          <a:stretch>
            <a:fillRect/>
          </a:stretch>
        </p:blipFill>
        <p:spPr>
          <a:xfrm>
            <a:off x="4572000" y="2477193"/>
            <a:ext cx="2917968" cy="356458"/>
          </a:xfrm>
          <a:prstGeom prst="rect">
            <a:avLst/>
          </a:prstGeom>
        </p:spPr>
      </p:pic>
      <p:sp>
        <p:nvSpPr>
          <p:cNvPr id="3" name="TextBox 2">
            <a:extLst>
              <a:ext uri="{FF2B5EF4-FFF2-40B4-BE49-F238E27FC236}">
                <a16:creationId xmlns:a16="http://schemas.microsoft.com/office/drawing/2014/main" id="{3019431A-FA87-6DC1-C93C-26CD83E7217A}"/>
              </a:ext>
            </a:extLst>
          </p:cNvPr>
          <p:cNvSpPr txBox="1"/>
          <p:nvPr/>
        </p:nvSpPr>
        <p:spPr>
          <a:xfrm>
            <a:off x="7828426" y="2572871"/>
            <a:ext cx="3404349" cy="1815882"/>
          </a:xfrm>
          <a:prstGeom prst="rect">
            <a:avLst/>
          </a:prstGeom>
          <a:noFill/>
        </p:spPr>
        <p:txBody>
          <a:bodyPr wrap="square" rtlCol="0">
            <a:spAutoFit/>
          </a:bodyPr>
          <a:lstStyle/>
          <a:p>
            <a:pPr marL="285750" indent="-285750">
              <a:buFontTx/>
              <a:buChar char="-"/>
            </a:pPr>
            <a:r>
              <a:rPr lang="en-US" sz="1400" dirty="0"/>
              <a:t>Java SE 18 - March 2022</a:t>
            </a:r>
          </a:p>
          <a:p>
            <a:pPr marL="285750" indent="-285750">
              <a:buFontTx/>
              <a:buChar char="-"/>
            </a:pPr>
            <a:r>
              <a:rPr lang="en-US" sz="1400" dirty="0"/>
              <a:t>Java SE 19 - September 2022</a:t>
            </a:r>
          </a:p>
          <a:p>
            <a:pPr marL="285750" indent="-285750">
              <a:buFontTx/>
              <a:buChar char="-"/>
            </a:pPr>
            <a:r>
              <a:rPr lang="en-US" sz="1400" dirty="0"/>
              <a:t>Java SE 20 - March 2023</a:t>
            </a:r>
          </a:p>
          <a:p>
            <a:pPr marL="285750" indent="-285750">
              <a:buFontTx/>
              <a:buChar char="-"/>
            </a:pPr>
            <a:r>
              <a:rPr lang="en-US" sz="1400" b="1" dirty="0"/>
              <a:t>Java SE 21 (LTS) - September 2023</a:t>
            </a:r>
          </a:p>
          <a:p>
            <a:pPr marL="285750" indent="-285750">
              <a:buFontTx/>
              <a:buChar char="-"/>
            </a:pPr>
            <a:r>
              <a:rPr lang="en-US" sz="1400" dirty="0"/>
              <a:t>Java SE 22  - March 2024</a:t>
            </a:r>
          </a:p>
          <a:p>
            <a:pPr marL="285750" indent="-285750">
              <a:buFontTx/>
              <a:buChar char="-"/>
            </a:pPr>
            <a:r>
              <a:rPr lang="en-US" sz="1400" dirty="0"/>
              <a:t>Java SE 23 - September 2024</a:t>
            </a:r>
          </a:p>
          <a:p>
            <a:pPr marL="285750" indent="-285750">
              <a:buFontTx/>
              <a:buChar char="-"/>
            </a:pPr>
            <a:r>
              <a:rPr lang="en-US" sz="1400" dirty="0"/>
              <a:t>Java SE 24 – March 2025</a:t>
            </a:r>
          </a:p>
          <a:p>
            <a:pPr marL="285750" indent="-285750">
              <a:buFontTx/>
              <a:buChar char="-"/>
            </a:pPr>
            <a:r>
              <a:rPr lang="en-US" sz="1400" dirty="0"/>
              <a:t>Java SE 25 – September 2025</a:t>
            </a:r>
            <a:endParaRPr lang="en-TR" sz="1400" dirty="0"/>
          </a:p>
        </p:txBody>
      </p:sp>
      <p:sp>
        <p:nvSpPr>
          <p:cNvPr id="4" name="TextBox 3">
            <a:extLst>
              <a:ext uri="{FF2B5EF4-FFF2-40B4-BE49-F238E27FC236}">
                <a16:creationId xmlns:a16="http://schemas.microsoft.com/office/drawing/2014/main" id="{DDA439B2-7241-7F86-F420-D2A703B4E509}"/>
              </a:ext>
            </a:extLst>
          </p:cNvPr>
          <p:cNvSpPr txBox="1"/>
          <p:nvPr/>
        </p:nvSpPr>
        <p:spPr>
          <a:xfrm>
            <a:off x="7828426" y="4564094"/>
            <a:ext cx="3888642" cy="1415772"/>
          </a:xfrm>
          <a:prstGeom prst="rect">
            <a:avLst/>
          </a:prstGeom>
          <a:noFill/>
        </p:spPr>
        <p:txBody>
          <a:bodyPr wrap="square" rtlCol="0">
            <a:spAutoFit/>
          </a:bodyPr>
          <a:lstStyle/>
          <a:p>
            <a:pPr>
              <a:buNone/>
            </a:pPr>
            <a:r>
              <a:rPr lang="en-US" sz="1400" b="1" dirty="0"/>
              <a:t>Notable changes:</a:t>
            </a:r>
          </a:p>
          <a:p>
            <a:pPr>
              <a:buFont typeface="+mj-lt"/>
              <a:buAutoNum type="arabicPeriod"/>
            </a:pPr>
            <a:r>
              <a:rPr lang="en-US" sz="1200" dirty="0"/>
              <a:t>Starting with Java SE 9, Oracle switched to a 6-month release cycle</a:t>
            </a:r>
          </a:p>
          <a:p>
            <a:pPr>
              <a:buFont typeface="+mj-lt"/>
              <a:buAutoNum type="arabicPeriod"/>
            </a:pPr>
            <a:r>
              <a:rPr lang="en-US" sz="1200" dirty="0"/>
              <a:t>The versioning scheme changed from 1.x to just x starting with Java SE 9</a:t>
            </a:r>
          </a:p>
          <a:p>
            <a:pPr>
              <a:buFont typeface="+mj-lt"/>
              <a:buAutoNum type="arabicPeriod"/>
            </a:pPr>
            <a:r>
              <a:rPr lang="en-US" sz="1200" dirty="0"/>
              <a:t>Long-Term Support (LTS) versions are released every 2 years (Java 11, 17, 21)</a:t>
            </a:r>
          </a:p>
        </p:txBody>
      </p:sp>
    </p:spTree>
    <p:extLst>
      <p:ext uri="{BB962C8B-B14F-4D97-AF65-F5344CB8AC3E}">
        <p14:creationId xmlns:p14="http://schemas.microsoft.com/office/powerpoint/2010/main" val="69465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HOW TO VERSION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pPr fontAlgn="base">
              <a:buFont typeface="Wingdings" panose="05000000000000000000" pitchFamily="2" charset="2"/>
              <a:buChar char="Ø"/>
            </a:pPr>
            <a:r>
              <a:rPr lang="en-US" dirty="0"/>
              <a:t>[</a:t>
            </a:r>
            <a:r>
              <a:rPr lang="en-US" b="1" dirty="0"/>
              <a:t>major</a:t>
            </a:r>
            <a:r>
              <a:rPr lang="en-US" dirty="0"/>
              <a:t>].[</a:t>
            </a:r>
            <a:r>
              <a:rPr lang="en-US" b="1" dirty="0"/>
              <a:t>minor</a:t>
            </a:r>
            <a:r>
              <a:rPr lang="en-US" dirty="0"/>
              <a:t>].[</a:t>
            </a:r>
            <a:r>
              <a:rPr lang="en-US" b="1" dirty="0"/>
              <a:t>release</a:t>
            </a:r>
            <a:r>
              <a:rPr lang="en-US" dirty="0"/>
              <a:t>].[</a:t>
            </a:r>
            <a:r>
              <a:rPr lang="en-US" b="1" dirty="0"/>
              <a:t>build</a:t>
            </a:r>
            <a:r>
              <a:rPr lang="en-US" dirty="0"/>
              <a:t>]</a:t>
            </a:r>
            <a:endParaRPr lang="tr-TR" dirty="0"/>
          </a:p>
          <a:p>
            <a:pPr marL="0" indent="0" fontAlgn="base">
              <a:buNone/>
            </a:pPr>
            <a:r>
              <a:rPr lang="tr-TR" b="1" dirty="0"/>
              <a:t>--------------------------------------------</a:t>
            </a:r>
          </a:p>
          <a:p>
            <a:pPr fontAlgn="base"/>
            <a:r>
              <a:rPr lang="en-US" b="1" dirty="0"/>
              <a:t>major</a:t>
            </a:r>
            <a:r>
              <a:rPr lang="en-US" dirty="0"/>
              <a:t>: Really a marketing decision. Are you ready to call the version 1.0? Does the company consider this a major version for which customers might have to pay more, or is it an update of the current major version which may be free? Less of an R&amp;D decision and more a product decision.</a:t>
            </a:r>
          </a:p>
          <a:p>
            <a:pPr fontAlgn="base"/>
            <a:r>
              <a:rPr lang="en-US" b="1" dirty="0"/>
              <a:t>minor</a:t>
            </a:r>
            <a:r>
              <a:rPr lang="en-US" dirty="0"/>
              <a:t>: Starts from 0 whenever </a:t>
            </a:r>
            <a:r>
              <a:rPr lang="en-US" b="1" dirty="0"/>
              <a:t>major</a:t>
            </a:r>
            <a:r>
              <a:rPr lang="en-US" dirty="0"/>
              <a:t> is incremented. +1 for every version that goes public.</a:t>
            </a:r>
          </a:p>
          <a:p>
            <a:pPr fontAlgn="base"/>
            <a:r>
              <a:rPr lang="en-US" b="1" dirty="0"/>
              <a:t>release</a:t>
            </a:r>
            <a:r>
              <a:rPr lang="en-US" dirty="0"/>
              <a:t>: Every time you hit a development milestone and release the product, even internally (e.g. to QA), increment this. This is especially important for communication between teams in the organization. Needless to say, never release the same 'release' twice (even internally). Reset to 0 upon minor++ or major++.</a:t>
            </a:r>
            <a:endParaRPr lang="tr-TR" dirty="0"/>
          </a:p>
          <a:p>
            <a:pPr fontAlgn="base"/>
            <a:r>
              <a:rPr lang="en-US" b="1" dirty="0"/>
              <a:t>build</a:t>
            </a:r>
            <a:r>
              <a:rPr lang="en-US" dirty="0"/>
              <a:t>: Can be a SVN revision, I find that works best.</a:t>
            </a:r>
            <a:endParaRPr lang="tr-TR" dirty="0"/>
          </a:p>
          <a:p>
            <a:pPr fontAlgn="base"/>
            <a:r>
              <a:rPr lang="tr-TR" dirty="0"/>
              <a:t>F.e : </a:t>
            </a:r>
            <a:r>
              <a:rPr lang="en-US" dirty="0"/>
              <a:t>My current chrome</a:t>
            </a:r>
            <a:r>
              <a:rPr lang="tr-TR" dirty="0"/>
              <a:t> </a:t>
            </a:r>
            <a:r>
              <a:rPr lang="tr-TR" dirty="0" err="1"/>
              <a:t>version</a:t>
            </a:r>
            <a:r>
              <a:rPr lang="en-US" dirty="0"/>
              <a:t>: 96.0.4664.110</a:t>
            </a:r>
            <a:endParaRPr lang="tr-TR" dirty="0"/>
          </a:p>
          <a:p>
            <a:pPr fontAlgn="base"/>
            <a:r>
              <a:rPr lang="tr-TR" dirty="0" err="1"/>
              <a:t>In</a:t>
            </a:r>
            <a:r>
              <a:rPr lang="tr-TR" dirty="0"/>
              <a:t> </a:t>
            </a:r>
            <a:r>
              <a:rPr lang="tr-TR" dirty="0" err="1"/>
              <a:t>Turkey</a:t>
            </a:r>
            <a:r>
              <a:rPr lang="tr-TR" dirty="0"/>
              <a:t>, </a:t>
            </a:r>
            <a:r>
              <a:rPr lang="tr-TR" dirty="0" err="1"/>
              <a:t>generally</a:t>
            </a:r>
            <a:r>
              <a:rPr lang="tr-TR" dirty="0"/>
              <a:t> &gt; </a:t>
            </a:r>
            <a:r>
              <a:rPr lang="tr-TR" b="1" dirty="0"/>
              <a:t>[</a:t>
            </a:r>
            <a:r>
              <a:rPr lang="tr-TR" b="1" dirty="0" err="1"/>
              <a:t>major-version</a:t>
            </a:r>
            <a:r>
              <a:rPr lang="tr-TR" b="1" dirty="0"/>
              <a:t>].[</a:t>
            </a:r>
            <a:r>
              <a:rPr lang="tr-TR" b="1" dirty="0" err="1"/>
              <a:t>minor-version</a:t>
            </a:r>
            <a:r>
              <a:rPr lang="tr-TR" b="1" dirty="0"/>
              <a:t>].[</a:t>
            </a:r>
            <a:r>
              <a:rPr lang="tr-TR" b="1" dirty="0" err="1"/>
              <a:t>bug-fix</a:t>
            </a:r>
            <a:r>
              <a:rPr lang="tr-TR" b="1" dirty="0"/>
              <a:t>]</a:t>
            </a:r>
            <a:endParaRPr lang="en-US" b="1" dirty="0"/>
          </a:p>
        </p:txBody>
      </p:sp>
    </p:spTree>
    <p:extLst>
      <p:ext uri="{BB962C8B-B14F-4D97-AF65-F5344CB8AC3E}">
        <p14:creationId xmlns:p14="http://schemas.microsoft.com/office/powerpoint/2010/main" val="1304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Types of Java Application</a:t>
            </a:r>
          </a:p>
        </p:txBody>
      </p:sp>
      <p:sp>
        <p:nvSpPr>
          <p:cNvPr id="3" name="Content Placeholder 2"/>
          <p:cNvSpPr>
            <a:spLocks noGrp="1"/>
          </p:cNvSpPr>
          <p:nvPr>
            <p:ph idx="1"/>
          </p:nvPr>
        </p:nvSpPr>
        <p:spPr/>
        <p:txBody>
          <a:bodyPr/>
          <a:lstStyle/>
          <a:p>
            <a:r>
              <a:rPr lang="en-US" dirty="0"/>
              <a:t>Standalone Applications</a:t>
            </a:r>
          </a:p>
          <a:p>
            <a:r>
              <a:rPr lang="en-US" dirty="0"/>
              <a:t>Web Applications</a:t>
            </a:r>
          </a:p>
          <a:p>
            <a:r>
              <a:rPr lang="en-US" dirty="0"/>
              <a:t>Enterprise Application</a:t>
            </a:r>
          </a:p>
          <a:p>
            <a:r>
              <a:rPr lang="en-US" dirty="0"/>
              <a:t>Mobile Application</a:t>
            </a:r>
          </a:p>
          <a:p>
            <a:endParaRPr lang="en-US" dirty="0"/>
          </a:p>
        </p:txBody>
      </p:sp>
    </p:spTree>
    <p:extLst>
      <p:ext uri="{BB962C8B-B14F-4D97-AF65-F5344CB8AC3E}">
        <p14:creationId xmlns:p14="http://schemas.microsoft.com/office/powerpoint/2010/main" val="2856057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4240</Words>
  <Application>Microsoft Macintosh PowerPoint</Application>
  <PresentationFormat>Widescreen</PresentationFormat>
  <Paragraphs>355</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Algerian</vt:lpstr>
      <vt:lpstr>Arial</vt:lpstr>
      <vt:lpstr>Garamond</vt:lpstr>
      <vt:lpstr>ui-monospace</vt:lpstr>
      <vt:lpstr>Wingdings</vt:lpstr>
      <vt:lpstr>Organic</vt:lpstr>
      <vt:lpstr>JAVA SPRING WEB DEVELOPMENT BOOTCAMP</vt:lpstr>
      <vt:lpstr>TABLE OF CONTENTS</vt:lpstr>
      <vt:lpstr>PowerPoint Presentation</vt:lpstr>
      <vt:lpstr>Week 1</vt:lpstr>
      <vt:lpstr>Java</vt:lpstr>
      <vt:lpstr>Creation of Java</vt:lpstr>
      <vt:lpstr>Java Version History</vt:lpstr>
      <vt:lpstr>HOW TO VERSION</vt:lpstr>
      <vt:lpstr>Types of Java Application</vt:lpstr>
      <vt:lpstr>Features Of Java</vt:lpstr>
      <vt:lpstr>Setting Java Environment and Classpath</vt:lpstr>
      <vt:lpstr>Java JVM, JDK and JRE</vt:lpstr>
      <vt:lpstr>Java - Variable</vt:lpstr>
      <vt:lpstr>Variable Scope</vt:lpstr>
      <vt:lpstr>Java - Data Types</vt:lpstr>
      <vt:lpstr>Initializer BlocK</vt:lpstr>
      <vt:lpstr>Java - Type Casting</vt:lpstr>
      <vt:lpstr>JAVA CORE CONCEPTS</vt:lpstr>
      <vt:lpstr>Programming Paradigms</vt:lpstr>
      <vt:lpstr>Object Oriented ProgrammIng ParadIgm</vt:lpstr>
      <vt:lpstr>Class</vt:lpstr>
      <vt:lpstr>OBJECT</vt:lpstr>
      <vt:lpstr>OBJECT</vt:lpstr>
      <vt:lpstr>Encapsulation</vt:lpstr>
      <vt:lpstr>Abstraction</vt:lpstr>
      <vt:lpstr>INTERFACE</vt:lpstr>
      <vt:lpstr>Inheritance</vt:lpstr>
      <vt:lpstr>POLYMORPHISM</vt:lpstr>
      <vt:lpstr>INNER CLASSES</vt:lpstr>
      <vt:lpstr>enumerations</vt:lpstr>
      <vt:lpstr>CLEAN CODE</vt:lpstr>
      <vt:lpstr>CLEAN CODE</vt:lpstr>
      <vt:lpstr>VARIABLES</vt:lpstr>
      <vt:lpstr>VARIABLES</vt:lpstr>
      <vt:lpstr>VARIABLES</vt:lpstr>
      <vt:lpstr>VARIABLES</vt:lpstr>
      <vt:lpstr>FUNCTIONS</vt:lpstr>
      <vt:lpstr>FUNCTIONS</vt:lpstr>
      <vt:lpstr>FUNCTIONS</vt:lpstr>
      <vt:lpstr>Objects and Data Structures</vt:lpstr>
      <vt:lpstr>MAVEN</vt:lpstr>
      <vt:lpstr>MAVEN EVOLUTION</vt:lpstr>
      <vt:lpstr>MAVEN EVOLUTION</vt:lpstr>
      <vt:lpstr>MAVEN - POM</vt:lpstr>
      <vt:lpstr>SAMPLE POM FILE</vt:lpstr>
      <vt:lpstr>Convention over Configuration</vt:lpstr>
      <vt:lpstr>Features of Maven</vt:lpstr>
      <vt:lpstr>MAVEN Build Lifecycle</vt:lpstr>
      <vt:lpstr>Maven - External Dependencies</vt:lpstr>
      <vt:lpstr>Sample Pom File with External Dependecies</vt:lpstr>
      <vt:lpstr>Maven Repository</vt:lpstr>
      <vt:lpstr>Maven - Project Templates</vt:lpstr>
      <vt:lpstr>MAVEN – BUILD AUTOMATION</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Ramazan (401-Extern-evatro)</dc:creator>
  <cp:lastModifiedBy>Sakin, Ramazan</cp:lastModifiedBy>
  <cp:revision>19</cp:revision>
  <dcterms:created xsi:type="dcterms:W3CDTF">2022-01-09T12:14:23Z</dcterms:created>
  <dcterms:modified xsi:type="dcterms:W3CDTF">2025-03-15T05:45:49Z</dcterms:modified>
</cp:coreProperties>
</file>