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9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7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6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87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9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0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7C2C6-941D-4D41-B903-8AF1294CD1D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809627-E665-492E-A881-1B9261CC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spring.io/spring/docs/current/spring-framework-reference/core.html#a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>
                <a:latin typeface="Algerian" panose="04020705040A02060702" pitchFamily="82" charset="0"/>
              </a:rPr>
              <a:t>WEEK 5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2398" y="3549535"/>
            <a:ext cx="6815669" cy="1820487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Authorization</a:t>
            </a:r>
            <a:r>
              <a:rPr lang="tr-TR" dirty="0"/>
              <a:t> &amp;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Spring </a:t>
            </a:r>
            <a:r>
              <a:rPr lang="tr-TR" dirty="0" err="1"/>
              <a:t>Boot</a:t>
            </a:r>
            <a:r>
              <a:rPr lang="tr-TR" dirty="0"/>
              <a:t> Security</a:t>
            </a:r>
          </a:p>
          <a:p>
            <a:r>
              <a:rPr lang="tr-TR" dirty="0"/>
              <a:t>JWT Integration</a:t>
            </a:r>
          </a:p>
          <a:p>
            <a:r>
              <a:rPr lang="tr-TR" dirty="0" smtClean="0"/>
              <a:t>Spring </a:t>
            </a:r>
            <a:r>
              <a:rPr lang="tr-TR" dirty="0" err="1" smtClean="0"/>
              <a:t>Boot</a:t>
            </a:r>
            <a:r>
              <a:rPr lang="tr-TR" dirty="0" smtClean="0"/>
              <a:t> AOP</a:t>
            </a:r>
          </a:p>
          <a:p>
            <a:r>
              <a:rPr lang="tr-TR" dirty="0" smtClean="0"/>
              <a:t>Spring </a:t>
            </a:r>
            <a:r>
              <a:rPr lang="tr-TR" dirty="0" err="1" smtClean="0"/>
              <a:t>Boot</a:t>
            </a:r>
            <a:r>
              <a:rPr lang="tr-TR" dirty="0" smtClean="0"/>
              <a:t> </a:t>
            </a:r>
            <a:r>
              <a:rPr lang="tr-TR" dirty="0" err="1" smtClean="0"/>
              <a:t>Actuator</a:t>
            </a:r>
            <a:endParaRPr lang="tr-TR" dirty="0" smtClean="0"/>
          </a:p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205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smtClean="0">
                <a:latin typeface="Algerian" panose="04020705040A02060702" pitchFamily="82" charset="0"/>
              </a:rPr>
              <a:t>Spring </a:t>
            </a:r>
            <a:r>
              <a:rPr lang="tr-TR" sz="3500" dirty="0" err="1" smtClean="0">
                <a:latin typeface="Algerian" panose="04020705040A02060702" pitchFamily="82" charset="0"/>
              </a:rPr>
              <a:t>boot</a:t>
            </a:r>
            <a:r>
              <a:rPr lang="tr-TR" sz="3500" dirty="0" smtClean="0">
                <a:latin typeface="Algerian" panose="04020705040A02060702" pitchFamily="82" charset="0"/>
              </a:rPr>
              <a:t> AOP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73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AOP is a programming paradigm that aims to increase modularity by allowing the separation of cross-cutting concerns.</a:t>
            </a:r>
            <a:r>
              <a:rPr lang="en-US" dirty="0"/>
              <a:t> It does this by adding additional behavior to existing code without modifying the code itself.</a:t>
            </a:r>
          </a:p>
          <a:p>
            <a:r>
              <a:rPr lang="en-US" dirty="0"/>
              <a:t>Instead, we can declare the new code and the new behaviors separately.</a:t>
            </a:r>
          </a:p>
          <a:p>
            <a:r>
              <a:rPr lang="en-US" dirty="0"/>
              <a:t>Spring's </a:t>
            </a:r>
            <a:r>
              <a:rPr lang="en-US" dirty="0">
                <a:hlinkClick r:id="rId2"/>
              </a:rPr>
              <a:t>AOP framework</a:t>
            </a:r>
            <a:r>
              <a:rPr lang="en-US" dirty="0"/>
              <a:t> helps us implement these cross-cutting concerns.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88" y="4618413"/>
            <a:ext cx="5743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Algerian" panose="04020705040A02060702" pitchFamily="82" charset="0"/>
              </a:rPr>
              <a:t>AOP Concepts and </a:t>
            </a:r>
            <a:r>
              <a:rPr lang="en-US" sz="3500" dirty="0" smtClean="0">
                <a:latin typeface="Algerian" panose="04020705040A02060702" pitchFamily="82" charset="0"/>
              </a:rPr>
              <a:t>Terminology</a:t>
            </a:r>
            <a:endParaRPr lang="en-US" sz="35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65" y="2452255"/>
            <a:ext cx="7065819" cy="37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>
                <a:latin typeface="Algerian" panose="04020705040A02060702" pitchFamily="82" charset="0"/>
              </a:rPr>
              <a:t>Terminology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0567"/>
            <a:ext cx="9601196" cy="3740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Aspect</a:t>
            </a:r>
            <a:endParaRPr lang="en-US" b="1" dirty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An </a:t>
            </a:r>
            <a:r>
              <a:rPr lang="en-US" dirty="0"/>
              <a:t>aspect is a modularization of a concern that cuts across multiple classes. Unified logging can be an example of such cross-cutting concern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i="1" dirty="0" err="1"/>
              <a:t>Joinpoint</a:t>
            </a:r>
            <a:endParaRPr lang="en-US" b="1" dirty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 err="1"/>
              <a:t>Joinpoint</a:t>
            </a:r>
            <a:r>
              <a:rPr lang="en-US" dirty="0"/>
              <a:t> is a point during the execution of a program, such as the execution of a method or the handling of an exception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i="1" dirty="0" err="1"/>
              <a:t>Pointcut</a:t>
            </a:r>
            <a:endParaRPr lang="en-US" b="1" dirty="0"/>
          </a:p>
          <a:p>
            <a:r>
              <a:rPr lang="en-US" dirty="0"/>
              <a:t>A </a:t>
            </a:r>
            <a:r>
              <a:rPr lang="en-US" i="1" dirty="0" err="1"/>
              <a:t>Pointcut</a:t>
            </a:r>
            <a:r>
              <a:rPr lang="en-US" dirty="0"/>
              <a:t> is a predicate that helps match an </a:t>
            </a:r>
            <a:r>
              <a:rPr lang="en-US" i="1" dirty="0"/>
              <a:t>Advice</a:t>
            </a:r>
            <a:r>
              <a:rPr lang="en-US" dirty="0"/>
              <a:t> to be applied by an </a:t>
            </a:r>
            <a:r>
              <a:rPr lang="en-US" i="1" dirty="0"/>
              <a:t>Aspect</a:t>
            </a:r>
            <a:r>
              <a:rPr lang="en-US" dirty="0"/>
              <a:t> at a particular </a:t>
            </a:r>
            <a:r>
              <a:rPr lang="en-US" i="1" dirty="0" err="1"/>
              <a:t>JoinPoint</a:t>
            </a:r>
            <a:r>
              <a:rPr lang="en-US" dirty="0"/>
              <a:t>.</a:t>
            </a:r>
          </a:p>
          <a:p>
            <a:r>
              <a:rPr lang="en-US" dirty="0"/>
              <a:t>We often associate the </a:t>
            </a:r>
            <a:r>
              <a:rPr lang="en-US" i="1" dirty="0"/>
              <a:t>Advice</a:t>
            </a:r>
            <a:r>
              <a:rPr lang="en-US" dirty="0"/>
              <a:t> with a </a:t>
            </a:r>
            <a:r>
              <a:rPr lang="en-US" i="1" dirty="0" err="1"/>
              <a:t>Pointcut</a:t>
            </a:r>
            <a:r>
              <a:rPr lang="en-US" dirty="0"/>
              <a:t> expression, and it runs at any </a:t>
            </a:r>
            <a:r>
              <a:rPr lang="en-US" i="1" dirty="0" err="1"/>
              <a:t>Joinpoint</a:t>
            </a:r>
            <a:r>
              <a:rPr lang="en-US" dirty="0"/>
              <a:t> matched by the </a:t>
            </a:r>
            <a:r>
              <a:rPr lang="en-US" i="1" dirty="0" err="1"/>
              <a:t>Pointcut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Advice</a:t>
            </a:r>
            <a:endParaRPr lang="en-US" b="1" dirty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i="1" dirty="0"/>
              <a:t>Advice</a:t>
            </a:r>
            <a:r>
              <a:rPr lang="en-US" dirty="0"/>
              <a:t> is an action taken by an aspect at a particular </a:t>
            </a:r>
            <a:r>
              <a:rPr lang="en-US" i="1" dirty="0" err="1"/>
              <a:t>Joinpoint</a:t>
            </a:r>
            <a:r>
              <a:rPr lang="en-US" dirty="0"/>
              <a:t>. Different types of advice include </a:t>
            </a:r>
            <a:r>
              <a:rPr lang="en-US" i="1" dirty="0"/>
              <a:t>“around,” “before,”</a:t>
            </a:r>
            <a:r>
              <a:rPr lang="en-US" dirty="0"/>
              <a:t> and </a:t>
            </a:r>
            <a:r>
              <a:rPr lang="en-US" i="1" dirty="0"/>
              <a:t>“after.”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smtClean="0">
                <a:latin typeface="Algerian" panose="04020705040A02060702" pitchFamily="82" charset="0"/>
              </a:rPr>
              <a:t>Spring </a:t>
            </a:r>
            <a:r>
              <a:rPr lang="tr-TR" sz="3500" dirty="0" err="1" smtClean="0">
                <a:latin typeface="Algerian" panose="04020705040A02060702" pitchFamily="82" charset="0"/>
              </a:rPr>
              <a:t>boot</a:t>
            </a:r>
            <a:r>
              <a:rPr lang="tr-TR" sz="3500" dirty="0" smtClean="0">
                <a:latin typeface="Algerian" panose="04020705040A02060702" pitchFamily="82" charset="0"/>
              </a:rPr>
              <a:t> </a:t>
            </a:r>
            <a:r>
              <a:rPr lang="tr-TR" sz="3500" dirty="0" err="1" smtClean="0">
                <a:latin typeface="Algerian" panose="04020705040A02060702" pitchFamily="82" charset="0"/>
              </a:rPr>
              <a:t>actuator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essence, Actuator brings production-ready features to our application.</a:t>
            </a:r>
          </a:p>
          <a:p>
            <a:r>
              <a:rPr lang="en-US" b="1" dirty="0"/>
              <a:t>Monitoring our app, gathering metrics, understanding traffic, or the state of our database become trivial with this dependency.</a:t>
            </a:r>
            <a:endParaRPr lang="en-US" dirty="0"/>
          </a:p>
          <a:p>
            <a:r>
              <a:rPr lang="en-US" dirty="0"/>
              <a:t>The main benefit of this library is that we can get production-grade tools without having to actually implement these features ourselves.</a:t>
            </a:r>
          </a:p>
          <a:p>
            <a:r>
              <a:rPr lang="en-US" dirty="0"/>
              <a:t>Actuator is mainly used to </a:t>
            </a:r>
            <a:r>
              <a:rPr lang="en-US" b="1" dirty="0"/>
              <a:t>expose operational information about the running application</a:t>
            </a:r>
            <a:r>
              <a:rPr lang="en-US" dirty="0"/>
              <a:t> — health, metrics, info, dump, </a:t>
            </a:r>
            <a:r>
              <a:rPr lang="en-US" dirty="0" err="1"/>
              <a:t>env</a:t>
            </a:r>
            <a:r>
              <a:rPr lang="en-US" dirty="0"/>
              <a:t>, etc. It uses HTTP endpoints or JMX beans to enable us to interact with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500" dirty="0" err="1" smtClean="0">
                <a:latin typeface="Algerian" panose="04020705040A02060702" pitchFamily="82" charset="0"/>
              </a:rPr>
              <a:t>Actuator</a:t>
            </a:r>
            <a:r>
              <a:rPr lang="tr-TR" sz="3500" dirty="0" smtClean="0">
                <a:latin typeface="Algerian" panose="04020705040A02060702" pitchFamily="82" charset="0"/>
              </a:rPr>
              <a:t> </a:t>
            </a:r>
            <a:r>
              <a:rPr lang="en-US" sz="3500" dirty="0" smtClean="0">
                <a:latin typeface="Algerian" panose="04020705040A02060702" pitchFamily="82" charset="0"/>
              </a:rPr>
              <a:t>Predefined Endpoints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27737"/>
          </a:xfrm>
        </p:spPr>
        <p:txBody>
          <a:bodyPr>
            <a:noAutofit/>
          </a:bodyPr>
          <a:lstStyle/>
          <a:p>
            <a:r>
              <a:rPr lang="en-US" sz="1850" b="1" i="1" dirty="0" smtClean="0"/>
              <a:t>/</a:t>
            </a:r>
            <a:r>
              <a:rPr lang="en-US" sz="1850" b="1" i="1" dirty="0"/>
              <a:t>beans</a:t>
            </a:r>
            <a:r>
              <a:rPr lang="en-US" sz="1850" i="1" dirty="0"/>
              <a:t> </a:t>
            </a:r>
            <a:r>
              <a:rPr lang="en-US" sz="1850" dirty="0"/>
              <a:t>returns all available beans in our </a:t>
            </a:r>
            <a:r>
              <a:rPr lang="en-US" sz="1850" i="1" dirty="0" err="1"/>
              <a:t>BeanFactory</a:t>
            </a:r>
            <a:r>
              <a:rPr lang="en-US" sz="1850" dirty="0"/>
              <a:t>. Unlike </a:t>
            </a:r>
            <a:r>
              <a:rPr lang="en-US" sz="1850" i="1" dirty="0"/>
              <a:t>/</a:t>
            </a:r>
            <a:r>
              <a:rPr lang="en-US" sz="1850" i="1" dirty="0" err="1"/>
              <a:t>auditevents</a:t>
            </a:r>
            <a:r>
              <a:rPr lang="en-US" sz="1850" dirty="0"/>
              <a:t>, it doesn't support filtering.</a:t>
            </a:r>
          </a:p>
          <a:p>
            <a:r>
              <a:rPr lang="en-US" sz="1850" b="1" i="1" dirty="0" smtClean="0"/>
              <a:t>/</a:t>
            </a:r>
            <a:r>
              <a:rPr lang="en-US" sz="1850" b="1" i="1" dirty="0" err="1"/>
              <a:t>env</a:t>
            </a:r>
            <a:r>
              <a:rPr lang="en-US" sz="1850" i="1" dirty="0"/>
              <a:t> </a:t>
            </a:r>
            <a:r>
              <a:rPr lang="en-US" sz="1850" dirty="0"/>
              <a:t>returns the current environment properties. Additionally, we can retrieve single properties</a:t>
            </a:r>
            <a:r>
              <a:rPr lang="en-US" sz="1850" dirty="0" smtClean="0"/>
              <a:t>.</a:t>
            </a:r>
            <a:endParaRPr lang="tr-TR" sz="1850" dirty="0" smtClean="0"/>
          </a:p>
          <a:p>
            <a:r>
              <a:rPr lang="en-US" sz="1850" dirty="0" smtClean="0"/>
              <a:t> </a:t>
            </a:r>
            <a:r>
              <a:rPr lang="en-US" sz="1850" b="1" i="1" dirty="0" smtClean="0"/>
              <a:t>/</a:t>
            </a:r>
            <a:r>
              <a:rPr lang="en-US" sz="1850" b="1" i="1" dirty="0"/>
              <a:t>health</a:t>
            </a:r>
            <a:r>
              <a:rPr lang="en-US" sz="1850" i="1" dirty="0"/>
              <a:t> </a:t>
            </a:r>
            <a:r>
              <a:rPr lang="en-US" sz="1850" dirty="0"/>
              <a:t>summarizes the health status of our application</a:t>
            </a:r>
            <a:r>
              <a:rPr lang="en-US" sz="1850" dirty="0" smtClean="0"/>
              <a:t>.</a:t>
            </a:r>
          </a:p>
          <a:p>
            <a:r>
              <a:rPr lang="en-US" sz="1850" b="1" i="1" dirty="0" smtClean="0"/>
              <a:t>/info</a:t>
            </a:r>
            <a:r>
              <a:rPr lang="en-US" sz="1850" i="1" dirty="0" smtClean="0"/>
              <a:t> </a:t>
            </a:r>
            <a:r>
              <a:rPr lang="en-US" sz="1850" dirty="0" smtClean="0"/>
              <a:t>returns general information. It might be custom data, build information or details about the latest commit.</a:t>
            </a:r>
            <a:endParaRPr lang="en-US" sz="1850" dirty="0"/>
          </a:p>
          <a:p>
            <a:r>
              <a:rPr lang="en-US" sz="1850" b="1" i="1" dirty="0"/>
              <a:t>/</a:t>
            </a:r>
            <a:r>
              <a:rPr lang="en-US" sz="1850" b="1" i="1" dirty="0" err="1"/>
              <a:t>logfile</a:t>
            </a:r>
            <a:r>
              <a:rPr lang="en-US" sz="1850" i="1" dirty="0"/>
              <a:t> </a:t>
            </a:r>
            <a:r>
              <a:rPr lang="en-US" sz="1850" dirty="0"/>
              <a:t>returns ordinary application logs</a:t>
            </a:r>
            <a:r>
              <a:rPr lang="en-US" sz="1850" dirty="0" smtClean="0"/>
              <a:t>.</a:t>
            </a:r>
            <a:endParaRPr lang="en-US" sz="1850" dirty="0"/>
          </a:p>
          <a:p>
            <a:r>
              <a:rPr lang="en-US" sz="1850" b="1" i="1" dirty="0"/>
              <a:t>/metrics </a:t>
            </a:r>
            <a:r>
              <a:rPr lang="en-US" sz="1850" dirty="0"/>
              <a:t>details metrics of our application. This might include generic metrics as well as custom ones</a:t>
            </a:r>
            <a:r>
              <a:rPr lang="en-US" sz="1850" dirty="0" smtClean="0"/>
              <a:t>.</a:t>
            </a:r>
            <a:endParaRPr lang="en-US" sz="1850" dirty="0"/>
          </a:p>
          <a:p>
            <a:r>
              <a:rPr lang="en-US" sz="1850" b="1" i="1" dirty="0" smtClean="0"/>
              <a:t>/</a:t>
            </a:r>
            <a:r>
              <a:rPr lang="en-US" sz="1850" b="1" i="1" dirty="0"/>
              <a:t>shutdown</a:t>
            </a:r>
            <a:r>
              <a:rPr lang="en-US" sz="1850" i="1" dirty="0"/>
              <a:t> </a:t>
            </a:r>
            <a:r>
              <a:rPr lang="en-US" sz="1850" dirty="0"/>
              <a:t>performs a graceful shutdown of the application</a:t>
            </a:r>
            <a:r>
              <a:rPr lang="en-US" sz="1850" dirty="0" smtClean="0"/>
              <a:t>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802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r-TR" sz="3500" dirty="0" smtClean="0">
                <a:latin typeface="Algerian" panose="04020705040A02060702" pitchFamily="82" charset="0"/>
              </a:rPr>
              <a:t>Technical </a:t>
            </a:r>
            <a:r>
              <a:rPr lang="tr-TR" sz="3500" dirty="0" err="1" smtClean="0">
                <a:latin typeface="Algerian" panose="04020705040A02060702" pitchFamily="82" charset="0"/>
              </a:rPr>
              <a:t>Practise</a:t>
            </a:r>
            <a:r>
              <a:rPr lang="tr-TR" sz="3500" dirty="0" smtClean="0">
                <a:latin typeface="Algerian" panose="04020705040A02060702" pitchFamily="82" charset="0"/>
              </a:rPr>
              <a:t> Time</a:t>
            </a:r>
            <a:endParaRPr lang="en-US" sz="3500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>
                <a:latin typeface="Comic Sans MS" panose="030F0702030302020204" pitchFamily="66" charset="0"/>
              </a:rPr>
              <a:t>LET’S GET OUR HANDS DIRTY</a:t>
            </a:r>
          </a:p>
          <a:p>
            <a:pPr marL="0" indent="0" algn="ctr">
              <a:buNone/>
            </a:pPr>
            <a:r>
              <a:rPr lang="tr-TR" dirty="0" smtClean="0">
                <a:latin typeface="Comic Sans MS" panose="030F0702030302020204" pitchFamily="66" charset="0"/>
              </a:rPr>
              <a:t>-------------</a:t>
            </a:r>
            <a:endParaRPr lang="tr-TR" dirty="0"/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Spring Security Integration</a:t>
            </a: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Security </a:t>
            </a:r>
            <a:r>
              <a:rPr lang="tr-TR" dirty="0" err="1">
                <a:latin typeface="Comic Sans MS" panose="030F0702030302020204" pitchFamily="66" charset="0"/>
              </a:rPr>
              <a:t>Configurations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tr-TR" dirty="0">
                <a:latin typeface="Comic Sans MS" panose="030F0702030302020204" pitchFamily="66" charset="0"/>
              </a:rPr>
              <a:t>JWT </a:t>
            </a:r>
            <a:r>
              <a:rPr lang="tr-TR" dirty="0" err="1">
                <a:latin typeface="Comic Sans MS" panose="030F0702030302020204" pitchFamily="66" charset="0"/>
              </a:rPr>
              <a:t>Usage</a:t>
            </a:r>
            <a:endParaRPr lang="tr-T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7906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89461" y="681644"/>
            <a:ext cx="10415847" cy="54448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500" b="1" dirty="0" smtClean="0"/>
              <a:t>HW#5</a:t>
            </a:r>
          </a:p>
          <a:p>
            <a:pPr marL="0" indent="0">
              <a:buNone/>
            </a:pPr>
            <a:r>
              <a:rPr lang="tr-TR" sz="1600" b="1" dirty="0"/>
              <a:t>1 </a:t>
            </a:r>
            <a:r>
              <a:rPr lang="tr-TR" sz="1600" dirty="0"/>
              <a:t>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Authentication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Authorization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2 </a:t>
            </a:r>
            <a:r>
              <a:rPr lang="tr-TR" sz="1600" dirty="0"/>
              <a:t>- </a:t>
            </a:r>
            <a:r>
              <a:rPr lang="en-US" sz="1600" dirty="0"/>
              <a:t>What is Hashing in Spring Security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3 </a:t>
            </a:r>
            <a:r>
              <a:rPr lang="tr-TR" sz="1600" dirty="0"/>
              <a:t>- </a:t>
            </a:r>
            <a:r>
              <a:rPr lang="en-US" sz="1600" dirty="0"/>
              <a:t>What is Salting and why do we use the process of Salting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4 </a:t>
            </a:r>
            <a:r>
              <a:rPr lang="tr-TR" sz="1600" dirty="0"/>
              <a:t>- </a:t>
            </a:r>
            <a:r>
              <a:rPr lang="en-US" sz="1600" dirty="0"/>
              <a:t> What is “intercept-</a:t>
            </a:r>
            <a:r>
              <a:rPr lang="en-US" sz="1600" dirty="0" err="1"/>
              <a:t>url</a:t>
            </a:r>
            <a:r>
              <a:rPr lang="en-US" sz="1600" dirty="0"/>
              <a:t>” pattern</a:t>
            </a:r>
            <a:r>
              <a:rPr lang="tr-TR" sz="1600" dirty="0"/>
              <a:t> </a:t>
            </a:r>
            <a:r>
              <a:rPr lang="en-US" sz="1600" dirty="0"/>
              <a:t>?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5 </a:t>
            </a:r>
            <a:r>
              <a:rPr lang="tr-TR" sz="1600" dirty="0"/>
              <a:t>- </a:t>
            </a:r>
            <a:r>
              <a:rPr lang="en-US" sz="1600" dirty="0"/>
              <a:t>What do you mean by session management in Spring </a:t>
            </a:r>
            <a:r>
              <a:rPr lang="en-US" sz="1600" dirty="0" smtClean="0"/>
              <a:t>Security</a:t>
            </a:r>
            <a:r>
              <a:rPr lang="tr-TR" sz="1600" dirty="0" smtClean="0"/>
              <a:t> </a:t>
            </a:r>
            <a:r>
              <a:rPr lang="en-US" sz="1600" dirty="0" smtClean="0"/>
              <a:t>?</a:t>
            </a:r>
            <a:endParaRPr lang="en-US" sz="1600" dirty="0"/>
          </a:p>
          <a:p>
            <a:pPr marL="0" indent="0">
              <a:buNone/>
            </a:pPr>
            <a:r>
              <a:rPr lang="tr-TR" sz="1600" b="1" dirty="0"/>
              <a:t>6 </a:t>
            </a:r>
            <a:r>
              <a:rPr lang="tr-TR" sz="1600" dirty="0"/>
              <a:t>– </a:t>
            </a:r>
            <a:r>
              <a:rPr lang="tr-TR" sz="1600" dirty="0" err="1"/>
              <a:t>Why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need</a:t>
            </a:r>
            <a:r>
              <a:rPr lang="tr-TR" sz="1600" dirty="0"/>
              <a:t> </a:t>
            </a:r>
            <a:r>
              <a:rPr lang="tr-TR" sz="1600" dirty="0" err="1"/>
              <a:t>Exception</a:t>
            </a:r>
            <a:r>
              <a:rPr lang="tr-TR" sz="1600" dirty="0"/>
              <a:t> Handling ?</a:t>
            </a:r>
          </a:p>
          <a:p>
            <a:pPr marL="0" indent="0">
              <a:buNone/>
            </a:pPr>
            <a:r>
              <a:rPr lang="tr-TR" sz="1600" b="1" dirty="0"/>
              <a:t>7 </a:t>
            </a:r>
            <a:r>
              <a:rPr lang="tr-TR" sz="1600" dirty="0"/>
              <a:t>- </a:t>
            </a:r>
            <a:r>
              <a:rPr lang="en-US" sz="1600" dirty="0"/>
              <a:t>Explain what is </a:t>
            </a:r>
            <a:r>
              <a:rPr lang="en-US" sz="1600" dirty="0" err="1"/>
              <a:t>AuthenticationManager</a:t>
            </a:r>
            <a:r>
              <a:rPr lang="en-US" sz="1600" dirty="0"/>
              <a:t> in Spring security</a:t>
            </a:r>
            <a:r>
              <a:rPr lang="tr-TR" sz="1600" dirty="0"/>
              <a:t> ?</a:t>
            </a:r>
          </a:p>
          <a:p>
            <a:pPr marL="0" indent="0">
              <a:buNone/>
            </a:pPr>
            <a:r>
              <a:rPr lang="tr-TR" sz="1600" b="1" dirty="0"/>
              <a:t>8 </a:t>
            </a:r>
            <a:r>
              <a:rPr lang="tr-TR" sz="1600" dirty="0"/>
              <a:t>- </a:t>
            </a:r>
            <a:r>
              <a:rPr lang="en-US" sz="1600" dirty="0"/>
              <a:t>What is Spring Security Filter </a:t>
            </a:r>
            <a:r>
              <a:rPr lang="en-US" sz="1600" dirty="0" smtClean="0"/>
              <a:t>Chain</a:t>
            </a:r>
            <a:r>
              <a:rPr lang="tr-TR" sz="1600" dirty="0" smtClean="0"/>
              <a:t> </a:t>
            </a:r>
            <a:r>
              <a:rPr lang="en-US" sz="1600" dirty="0" smtClean="0"/>
              <a:t>?</a:t>
            </a:r>
            <a:endParaRPr lang="tr-TR" sz="1600" dirty="0" smtClean="0"/>
          </a:p>
          <a:p>
            <a:pPr marL="0" indent="0">
              <a:buNone/>
            </a:pPr>
            <a:r>
              <a:rPr lang="tr-TR" sz="1600" b="1" dirty="0"/>
              <a:t>9 </a:t>
            </a:r>
            <a:r>
              <a:rPr lang="tr-TR" sz="1600" dirty="0"/>
              <a:t>–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differences</a:t>
            </a:r>
            <a:r>
              <a:rPr lang="tr-TR" sz="1600" dirty="0"/>
              <a:t> </a:t>
            </a:r>
            <a:r>
              <a:rPr lang="tr-TR" sz="1600" dirty="0" err="1"/>
              <a:t>between</a:t>
            </a:r>
            <a:r>
              <a:rPr lang="tr-TR" sz="1600" dirty="0"/>
              <a:t> OAuth2 </a:t>
            </a:r>
            <a:r>
              <a:rPr lang="tr-TR" sz="1600" dirty="0" err="1"/>
              <a:t>and</a:t>
            </a:r>
            <a:r>
              <a:rPr lang="tr-TR" sz="1600" dirty="0"/>
              <a:t>  JWT ?</a:t>
            </a:r>
          </a:p>
          <a:p>
            <a:pPr marL="0" indent="0">
              <a:buNone/>
            </a:pPr>
            <a:r>
              <a:rPr lang="tr-TR" sz="1600" b="1" dirty="0"/>
              <a:t>10</a:t>
            </a:r>
            <a:r>
              <a:rPr lang="tr-TR" sz="1600" dirty="0"/>
              <a:t> - </a:t>
            </a:r>
            <a:r>
              <a:rPr lang="en-US" sz="1600" dirty="0"/>
              <a:t>What is method security and why do we need </a:t>
            </a:r>
            <a:r>
              <a:rPr lang="en-US" sz="1600" dirty="0" smtClean="0"/>
              <a:t>it</a:t>
            </a:r>
            <a:r>
              <a:rPr lang="tr-TR" sz="1600" dirty="0" smtClean="0"/>
              <a:t> </a:t>
            </a:r>
            <a:r>
              <a:rPr lang="en-US" sz="1600" dirty="0" smtClean="0"/>
              <a:t>?</a:t>
            </a:r>
            <a:endParaRPr lang="tr-TR" sz="1600" dirty="0" smtClean="0"/>
          </a:p>
          <a:p>
            <a:pPr marL="0" indent="0">
              <a:buNone/>
            </a:pPr>
            <a:r>
              <a:rPr lang="tr-TR" sz="1600" b="1" dirty="0" smtClean="0"/>
              <a:t>11</a:t>
            </a:r>
            <a:r>
              <a:rPr lang="tr-TR" sz="1600" dirty="0" smtClean="0"/>
              <a:t> – </a:t>
            </a:r>
            <a:r>
              <a:rPr lang="tr-TR" sz="1600" dirty="0" err="1" smtClean="0"/>
              <a:t>What</a:t>
            </a:r>
            <a:r>
              <a:rPr lang="tr-TR" sz="1600" dirty="0" smtClean="0"/>
              <a:t> </a:t>
            </a:r>
            <a:r>
              <a:rPr lang="tr-TR" sz="1600" dirty="0"/>
              <a:t>Proxy </a:t>
            </a:r>
            <a:r>
              <a:rPr lang="tr-TR" sz="1600" dirty="0" err="1" smtClean="0"/>
              <a:t>means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how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where</a:t>
            </a:r>
            <a:r>
              <a:rPr lang="tr-TR" sz="1600" dirty="0" smtClean="0"/>
              <a:t> can be </a:t>
            </a:r>
            <a:r>
              <a:rPr lang="tr-TR" sz="1600" dirty="0" err="1" smtClean="0"/>
              <a:t>used</a:t>
            </a:r>
            <a:r>
              <a:rPr lang="tr-TR" sz="1600" dirty="0" smtClean="0"/>
              <a:t> ?</a:t>
            </a:r>
          </a:p>
          <a:p>
            <a:pPr marL="0" indent="0">
              <a:buNone/>
            </a:pPr>
            <a:r>
              <a:rPr lang="tr-TR" sz="1600" b="1" dirty="0" smtClean="0"/>
              <a:t>12</a:t>
            </a:r>
            <a:r>
              <a:rPr lang="tr-TR" sz="1600" dirty="0" smtClean="0"/>
              <a:t> – </a:t>
            </a:r>
            <a:r>
              <a:rPr lang="tr-TR" sz="1600" dirty="0" err="1" smtClean="0"/>
              <a:t>Waht</a:t>
            </a:r>
            <a:r>
              <a:rPr lang="tr-TR" sz="1600" dirty="0" smtClean="0"/>
              <a:t> is </a:t>
            </a:r>
            <a:r>
              <a:rPr lang="tr-TR" sz="1600" dirty="0" err="1" smtClean="0"/>
              <a:t>Wrapper</a:t>
            </a:r>
            <a:r>
              <a:rPr lang="tr-TR" sz="1600" dirty="0" smtClean="0"/>
              <a:t> Class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where</a:t>
            </a:r>
            <a:r>
              <a:rPr lang="tr-TR" sz="1600" dirty="0" smtClean="0"/>
              <a:t> can be </a:t>
            </a:r>
            <a:r>
              <a:rPr lang="tr-TR" sz="1600" dirty="0" err="1" smtClean="0"/>
              <a:t>used</a:t>
            </a:r>
            <a:r>
              <a:rPr lang="tr-TR" sz="1600" dirty="0" smtClean="0"/>
              <a:t> ?</a:t>
            </a:r>
          </a:p>
          <a:p>
            <a:pPr marL="0" indent="0">
              <a:buNone/>
            </a:pPr>
            <a:r>
              <a:rPr lang="tr-TR" sz="1600" b="1" dirty="0" smtClean="0"/>
              <a:t>13</a:t>
            </a:r>
            <a:r>
              <a:rPr lang="tr-TR" sz="1600" dirty="0" smtClean="0"/>
              <a:t> – </a:t>
            </a:r>
            <a:r>
              <a:rPr lang="tr-TR" sz="1600" dirty="0" err="1" smtClean="0"/>
              <a:t>What</a:t>
            </a:r>
            <a:r>
              <a:rPr lang="tr-TR" sz="1600" dirty="0" smtClean="0"/>
              <a:t> is SSL ? </a:t>
            </a:r>
            <a:r>
              <a:rPr lang="tr-TR" sz="1600" dirty="0" err="1" smtClean="0"/>
              <a:t>What</a:t>
            </a:r>
            <a:r>
              <a:rPr lang="tr-TR" sz="1600" dirty="0" smtClean="0"/>
              <a:t> is TLS ? </a:t>
            </a:r>
            <a:r>
              <a:rPr lang="tr-TR" sz="1600" dirty="0" err="1" smtClean="0"/>
              <a:t>What</a:t>
            </a:r>
            <a:r>
              <a:rPr lang="tr-TR" sz="1600" dirty="0" smtClean="0"/>
              <a:t> is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difference</a:t>
            </a:r>
            <a:r>
              <a:rPr lang="tr-TR" sz="1600" dirty="0" smtClean="0"/>
              <a:t> ? How can </a:t>
            </a:r>
            <a:r>
              <a:rPr lang="tr-TR" sz="1600" dirty="0" err="1" smtClean="0"/>
              <a:t>we</a:t>
            </a:r>
            <a:r>
              <a:rPr lang="tr-TR" sz="1600" dirty="0" smtClean="0"/>
              <a:t> </a:t>
            </a:r>
            <a:r>
              <a:rPr lang="tr-TR" sz="1600" dirty="0" err="1" smtClean="0"/>
              <a:t>use</a:t>
            </a:r>
            <a:r>
              <a:rPr lang="tr-TR" sz="1600" dirty="0" smtClean="0"/>
              <a:t> </a:t>
            </a:r>
            <a:r>
              <a:rPr lang="tr-TR" sz="1600" dirty="0" err="1" smtClean="0"/>
              <a:t>them</a:t>
            </a:r>
            <a:r>
              <a:rPr lang="tr-TR" sz="1600" dirty="0" smtClean="0"/>
              <a:t> ?</a:t>
            </a:r>
          </a:p>
          <a:p>
            <a:pPr marL="0" indent="0">
              <a:buNone/>
            </a:pPr>
            <a:r>
              <a:rPr lang="tr-TR" sz="1600" b="1" dirty="0" smtClean="0"/>
              <a:t>14</a:t>
            </a:r>
            <a:r>
              <a:rPr lang="tr-TR" sz="1600" dirty="0" smtClean="0"/>
              <a:t> - </a:t>
            </a:r>
            <a:r>
              <a:rPr lang="en-US" sz="1600" dirty="0"/>
              <a:t>Why do you need the </a:t>
            </a:r>
            <a:r>
              <a:rPr lang="en-US" sz="1600" dirty="0" smtClean="0"/>
              <a:t>intercept-</a:t>
            </a:r>
            <a:r>
              <a:rPr lang="en-US" sz="1600" dirty="0" err="1" smtClean="0"/>
              <a:t>url</a:t>
            </a:r>
            <a:r>
              <a:rPr lang="tr-TR" sz="1600" dirty="0" smtClean="0"/>
              <a:t> </a:t>
            </a:r>
            <a:r>
              <a:rPr lang="en-US" sz="1600" dirty="0" smtClean="0"/>
              <a:t>?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90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632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Comic Sans MS</vt:lpstr>
      <vt:lpstr>Garamond</vt:lpstr>
      <vt:lpstr>Organic</vt:lpstr>
      <vt:lpstr>WEEK 5</vt:lpstr>
      <vt:lpstr>Spring boot AOP</vt:lpstr>
      <vt:lpstr>AOP Concepts and Terminology</vt:lpstr>
      <vt:lpstr>Terminology</vt:lpstr>
      <vt:lpstr>Spring boot actuator</vt:lpstr>
      <vt:lpstr>Actuator Predefined Endpoints</vt:lpstr>
      <vt:lpstr>Technical Practise Time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Sakin, Ramazan (401-Extern-evatro)</dc:creator>
  <cp:lastModifiedBy>Sakin, Ramazan (401-Extern-evatro)</cp:lastModifiedBy>
  <cp:revision>1</cp:revision>
  <dcterms:created xsi:type="dcterms:W3CDTF">2022-02-06T12:05:28Z</dcterms:created>
  <dcterms:modified xsi:type="dcterms:W3CDTF">2022-02-06T12:05:58Z</dcterms:modified>
</cp:coreProperties>
</file>