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511FD7D-449A-42B3-9A4C-FCE17B6CF3BB}" type="datetimeFigureOut">
              <a:rPr lang="en-US" smtClean="0"/>
              <a:t>1/30/2022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A4D052-435C-42D6-A2CB-109C1E7536B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60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511FD7D-449A-42B3-9A4C-FCE17B6CF3BB}"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4D052-435C-42D6-A2CB-109C1E7536BC}" type="slidenum">
              <a:rPr lang="en-US" smtClean="0"/>
              <a:t>‹#›</a:t>
            </a:fld>
            <a:endParaRPr lang="en-US"/>
          </a:p>
        </p:txBody>
      </p:sp>
    </p:spTree>
    <p:extLst>
      <p:ext uri="{BB962C8B-B14F-4D97-AF65-F5344CB8AC3E}">
        <p14:creationId xmlns:p14="http://schemas.microsoft.com/office/powerpoint/2010/main" val="368247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11FD7D-449A-42B3-9A4C-FCE17B6CF3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05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11FD7D-449A-42B3-9A4C-FCE17B6CF3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0236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11FD7D-449A-42B3-9A4C-FCE17B6CF3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spTree>
    <p:extLst>
      <p:ext uri="{BB962C8B-B14F-4D97-AF65-F5344CB8AC3E}">
        <p14:creationId xmlns:p14="http://schemas.microsoft.com/office/powerpoint/2010/main" val="2375889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11FD7D-449A-42B3-9A4C-FCE17B6CF3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532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11FD7D-449A-42B3-9A4C-FCE17B6CF3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068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11FD7D-449A-42B3-9A4C-FCE17B6CF3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10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11FD7D-449A-42B3-9A4C-FCE17B6CF3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525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11FD7D-449A-42B3-9A4C-FCE17B6CF3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spTree>
    <p:extLst>
      <p:ext uri="{BB962C8B-B14F-4D97-AF65-F5344CB8AC3E}">
        <p14:creationId xmlns:p14="http://schemas.microsoft.com/office/powerpoint/2010/main" val="412567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11FD7D-449A-42B3-9A4C-FCE17B6CF3BB}"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311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11FD7D-449A-42B3-9A4C-FCE17B6CF3BB}"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4D052-435C-42D6-A2CB-109C1E7536BC}" type="slidenum">
              <a:rPr lang="en-US" smtClean="0"/>
              <a:t>‹#›</a:t>
            </a:fld>
            <a:endParaRPr lang="en-US"/>
          </a:p>
        </p:txBody>
      </p:sp>
    </p:spTree>
    <p:extLst>
      <p:ext uri="{BB962C8B-B14F-4D97-AF65-F5344CB8AC3E}">
        <p14:creationId xmlns:p14="http://schemas.microsoft.com/office/powerpoint/2010/main" val="204111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11FD7D-449A-42B3-9A4C-FCE17B6CF3BB}" type="datetimeFigureOut">
              <a:rPr lang="en-US" smtClean="0"/>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4D052-435C-42D6-A2CB-109C1E7536B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93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11FD7D-449A-42B3-9A4C-FCE17B6CF3BB}" type="datetimeFigureOut">
              <a:rPr lang="en-US" smtClean="0"/>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4D052-435C-42D6-A2CB-109C1E7536B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2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1FD7D-449A-42B3-9A4C-FCE17B6CF3BB}" type="datetimeFigureOut">
              <a:rPr lang="en-US" smtClean="0"/>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4D052-435C-42D6-A2CB-109C1E7536BC}" type="slidenum">
              <a:rPr lang="en-US" smtClean="0"/>
              <a:t>‹#›</a:t>
            </a:fld>
            <a:endParaRPr lang="en-US"/>
          </a:p>
        </p:txBody>
      </p:sp>
    </p:spTree>
    <p:extLst>
      <p:ext uri="{BB962C8B-B14F-4D97-AF65-F5344CB8AC3E}">
        <p14:creationId xmlns:p14="http://schemas.microsoft.com/office/powerpoint/2010/main" val="235853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511FD7D-449A-42B3-9A4C-FCE17B6CF3BB}"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4D052-435C-42D6-A2CB-109C1E7536B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52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511FD7D-449A-42B3-9A4C-FCE17B6CF3BB}"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4D052-435C-42D6-A2CB-109C1E7536BC}" type="slidenum">
              <a:rPr lang="en-US" smtClean="0"/>
              <a:t>‹#›</a:t>
            </a:fld>
            <a:endParaRPr lang="en-US"/>
          </a:p>
        </p:txBody>
      </p:sp>
    </p:spTree>
    <p:extLst>
      <p:ext uri="{BB962C8B-B14F-4D97-AF65-F5344CB8AC3E}">
        <p14:creationId xmlns:p14="http://schemas.microsoft.com/office/powerpoint/2010/main" val="44531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11FD7D-449A-42B3-9A4C-FCE17B6CF3BB}" type="datetimeFigureOut">
              <a:rPr lang="en-US" smtClean="0"/>
              <a:t>1/30/2022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A4D052-435C-42D6-A2CB-109C1E7536BC}" type="slidenum">
              <a:rPr lang="en-US" smtClean="0"/>
              <a:t>‹#›</a:t>
            </a:fld>
            <a:endParaRPr lang="en-US"/>
          </a:p>
        </p:txBody>
      </p:sp>
    </p:spTree>
    <p:extLst>
      <p:ext uri="{BB962C8B-B14F-4D97-AF65-F5344CB8AC3E}">
        <p14:creationId xmlns:p14="http://schemas.microsoft.com/office/powerpoint/2010/main" val="42712139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Advanced_Message_Queuing_Protoco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sz="3500" dirty="0" err="1" smtClean="0">
                <a:latin typeface="Algerian" panose="04020705040A02060702" pitchFamily="82" charset="0"/>
              </a:rPr>
              <a:t>Week</a:t>
            </a:r>
            <a:r>
              <a:rPr lang="tr-TR" sz="3500" dirty="0" smtClean="0">
                <a:latin typeface="Algerian" panose="04020705040A02060702" pitchFamily="82" charset="0"/>
              </a:rPr>
              <a:t> 4</a:t>
            </a:r>
            <a:endParaRPr lang="en-US" sz="3500" dirty="0">
              <a:latin typeface="Algerian" panose="04020705040A02060702" pitchFamily="82" charset="0"/>
            </a:endParaRPr>
          </a:p>
        </p:txBody>
      </p:sp>
      <p:sp>
        <p:nvSpPr>
          <p:cNvPr id="5" name="Subtitle 4"/>
          <p:cNvSpPr>
            <a:spLocks noGrp="1"/>
          </p:cNvSpPr>
          <p:nvPr>
            <p:ph type="subTitle" idx="1"/>
          </p:nvPr>
        </p:nvSpPr>
        <p:spPr>
          <a:xfrm>
            <a:off x="2692398" y="3657596"/>
            <a:ext cx="6815669" cy="1687487"/>
          </a:xfrm>
        </p:spPr>
        <p:txBody>
          <a:bodyPr>
            <a:normAutofit/>
          </a:bodyPr>
          <a:lstStyle/>
          <a:p>
            <a:r>
              <a:rPr lang="tr-TR" sz="2200" dirty="0" smtClean="0"/>
              <a:t>Spring </a:t>
            </a:r>
            <a:r>
              <a:rPr lang="tr-TR" sz="2200" dirty="0" err="1"/>
              <a:t>Boot</a:t>
            </a:r>
            <a:r>
              <a:rPr lang="tr-TR" sz="2200" dirty="0"/>
              <a:t> Data</a:t>
            </a:r>
          </a:p>
          <a:p>
            <a:r>
              <a:rPr lang="tr-TR" sz="2200" dirty="0" smtClean="0"/>
              <a:t>ORM </a:t>
            </a:r>
            <a:r>
              <a:rPr lang="tr-TR" sz="2200" dirty="0"/>
              <a:t>, JPA </a:t>
            </a:r>
            <a:r>
              <a:rPr lang="tr-TR" sz="2200" dirty="0" err="1"/>
              <a:t>and</a:t>
            </a:r>
            <a:r>
              <a:rPr lang="tr-TR" sz="2200" dirty="0"/>
              <a:t> </a:t>
            </a:r>
            <a:r>
              <a:rPr lang="tr-TR" sz="2200" dirty="0" err="1"/>
              <a:t>Hibernate</a:t>
            </a:r>
            <a:endParaRPr lang="tr-TR" sz="2200" dirty="0"/>
          </a:p>
          <a:p>
            <a:r>
              <a:rPr lang="tr-TR" sz="2200" dirty="0" smtClean="0"/>
              <a:t>AMQP – </a:t>
            </a:r>
            <a:r>
              <a:rPr lang="tr-TR" sz="2200" dirty="0" err="1" smtClean="0"/>
              <a:t>RabbitMQ</a:t>
            </a:r>
            <a:endParaRPr lang="en-US" dirty="0"/>
          </a:p>
        </p:txBody>
      </p:sp>
    </p:spTree>
    <p:extLst>
      <p:ext uri="{BB962C8B-B14F-4D97-AF65-F5344CB8AC3E}">
        <p14:creationId xmlns:p14="http://schemas.microsoft.com/office/powerpoint/2010/main" val="2105780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49129"/>
            <a:ext cx="9601196" cy="1303867"/>
          </a:xfrm>
        </p:spPr>
        <p:txBody>
          <a:bodyPr>
            <a:noAutofit/>
          </a:bodyPr>
          <a:lstStyle/>
          <a:p>
            <a:r>
              <a:rPr lang="tr-TR" sz="3500" dirty="0" smtClean="0">
                <a:latin typeface="Algerian" panose="04020705040A02060702" pitchFamily="82" charset="0"/>
              </a:rPr>
              <a:t>CODE FIRST</a:t>
            </a:r>
            <a:br>
              <a:rPr lang="tr-TR" sz="3500" dirty="0" smtClean="0">
                <a:latin typeface="Algerian" panose="04020705040A02060702" pitchFamily="82" charset="0"/>
              </a:rPr>
            </a:br>
            <a:r>
              <a:rPr lang="tr-TR" sz="3500" dirty="0" smtClean="0">
                <a:latin typeface="Algerian" panose="04020705040A02060702" pitchFamily="82" charset="0"/>
              </a:rPr>
              <a:t>&amp;</a:t>
            </a:r>
            <a:br>
              <a:rPr lang="tr-TR" sz="3500" dirty="0" smtClean="0">
                <a:latin typeface="Algerian" panose="04020705040A02060702" pitchFamily="82" charset="0"/>
              </a:rPr>
            </a:br>
            <a:r>
              <a:rPr lang="tr-TR" sz="3500" dirty="0" smtClean="0">
                <a:latin typeface="Algerian" panose="04020705040A02060702" pitchFamily="82" charset="0"/>
              </a:rPr>
              <a:t>DATABASE FIRST</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20000"/>
          </a:bodyPr>
          <a:lstStyle/>
          <a:p>
            <a:r>
              <a:rPr lang="en-US" b="1" dirty="0"/>
              <a:t>Code First </a:t>
            </a:r>
            <a:r>
              <a:rPr lang="en-US" b="1" dirty="0" smtClean="0"/>
              <a:t>Database</a:t>
            </a:r>
            <a:endParaRPr lang="tr-TR" b="1" dirty="0" smtClean="0"/>
          </a:p>
          <a:p>
            <a:pPr marL="0" indent="0">
              <a:buNone/>
            </a:pPr>
            <a:r>
              <a:rPr lang="tr-TR" dirty="0" smtClean="0"/>
              <a:t>    </a:t>
            </a:r>
            <a:r>
              <a:rPr lang="en-US" dirty="0" smtClean="0"/>
              <a:t>In Code</a:t>
            </a:r>
            <a:r>
              <a:rPr lang="tr-TR" dirty="0" smtClean="0"/>
              <a:t>-</a:t>
            </a:r>
            <a:r>
              <a:rPr lang="en-US" dirty="0" smtClean="0"/>
              <a:t>First approach, </a:t>
            </a:r>
            <a:r>
              <a:rPr lang="en-US" dirty="0"/>
              <a:t>entities or classes are created first with the primary focus on the domain of an application. You can start creating classes and required properties, without designing the database that matches the entities. Then the Entity </a:t>
            </a:r>
            <a:r>
              <a:rPr lang="en-US" dirty="0" smtClean="0"/>
              <a:t>Framework </a:t>
            </a:r>
            <a:r>
              <a:rPr lang="en-US" dirty="0"/>
              <a:t>creates the tables and database accordingly and when the code is run, the database is created</a:t>
            </a:r>
            <a:r>
              <a:rPr lang="en-US" dirty="0" smtClean="0"/>
              <a:t>.</a:t>
            </a:r>
            <a:endParaRPr lang="tr-TR" dirty="0" smtClean="0"/>
          </a:p>
          <a:p>
            <a:r>
              <a:rPr lang="en-US" b="1" dirty="0" smtClean="0"/>
              <a:t>Database </a:t>
            </a:r>
            <a:r>
              <a:rPr lang="en-US" b="1" dirty="0"/>
              <a:t>First Database </a:t>
            </a:r>
            <a:endParaRPr lang="tr-TR" b="1" dirty="0" smtClean="0"/>
          </a:p>
          <a:p>
            <a:pPr marL="0" indent="0">
              <a:buNone/>
            </a:pPr>
            <a:r>
              <a:rPr lang="tr-TR" dirty="0" smtClean="0"/>
              <a:t>    </a:t>
            </a:r>
            <a:r>
              <a:rPr lang="en-US" dirty="0" smtClean="0"/>
              <a:t>In Database</a:t>
            </a:r>
            <a:r>
              <a:rPr lang="tr-TR" dirty="0" smtClean="0"/>
              <a:t>-</a:t>
            </a:r>
            <a:r>
              <a:rPr lang="en-US" dirty="0" smtClean="0"/>
              <a:t>First </a:t>
            </a:r>
            <a:r>
              <a:rPr lang="en-US" dirty="0"/>
              <a:t>approach, database and the related tables are created first. After that, you can create an entity data models using database. It is easier to create a database, as there are multiple options are available by using graphical user interfaces</a:t>
            </a:r>
            <a:r>
              <a:rPr lang="en-US" dirty="0" smtClean="0"/>
              <a:t>.</a:t>
            </a:r>
            <a:endParaRPr lang="en-US" dirty="0"/>
          </a:p>
        </p:txBody>
      </p:sp>
    </p:spTree>
    <p:extLst>
      <p:ext uri="{BB962C8B-B14F-4D97-AF65-F5344CB8AC3E}">
        <p14:creationId xmlns:p14="http://schemas.microsoft.com/office/powerpoint/2010/main" val="4103623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CODE-FIRST DATABASE</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Advantages</a:t>
            </a:r>
          </a:p>
          <a:p>
            <a:pPr fontAlgn="base"/>
            <a:r>
              <a:rPr lang="en-US" dirty="0"/>
              <a:t>You can create a database and required tables from business entities</a:t>
            </a:r>
          </a:p>
          <a:p>
            <a:pPr fontAlgn="base"/>
            <a:r>
              <a:rPr lang="en-US" dirty="0"/>
              <a:t>It is recommended for small applications that does not involve extensive data processing</a:t>
            </a:r>
          </a:p>
          <a:p>
            <a:pPr fontAlgn="base"/>
            <a:r>
              <a:rPr lang="en-US" dirty="0"/>
              <a:t>You can specify the collections for eager loading and the serialization of data</a:t>
            </a:r>
          </a:p>
          <a:p>
            <a:pPr fontAlgn="base"/>
            <a:r>
              <a:rPr lang="en-US" dirty="0"/>
              <a:t>It provides full access over the code and you can do modifications easily in the code</a:t>
            </a:r>
          </a:p>
          <a:p>
            <a:pPr marL="0" indent="0">
              <a:buNone/>
            </a:pPr>
            <a:r>
              <a:rPr lang="en-US" b="1" dirty="0"/>
              <a:t>Disadvantages</a:t>
            </a:r>
          </a:p>
          <a:p>
            <a:pPr fontAlgn="base"/>
            <a:r>
              <a:rPr lang="en-US" dirty="0"/>
              <a:t>You need to write the code related to the creation of database</a:t>
            </a:r>
          </a:p>
          <a:p>
            <a:pPr fontAlgn="base"/>
            <a:r>
              <a:rPr lang="en-US" dirty="0"/>
              <a:t>If there is any change in database after the creation, you need to do it in the business entity class of code and run the application to update the database or by using package manager console</a:t>
            </a:r>
          </a:p>
          <a:p>
            <a:pPr fontAlgn="base"/>
            <a:r>
              <a:rPr lang="en-US" dirty="0"/>
              <a:t>It is difficult to manage the database through code, therefore, it is not recommended in data extensive applications where you need to process large amount of data and have complex logics to </a:t>
            </a:r>
            <a:r>
              <a:rPr lang="en-US" dirty="0" err="1"/>
              <a:t>builup</a:t>
            </a:r>
            <a:r>
              <a:rPr lang="en-US" dirty="0"/>
              <a:t> or maintain the data</a:t>
            </a:r>
          </a:p>
          <a:p>
            <a:r>
              <a:rPr lang="en-US" dirty="0"/>
              <a:t>Any manual changes will be lost if you update the code from </a:t>
            </a:r>
            <a:r>
              <a:rPr lang="en-US" dirty="0" smtClean="0"/>
              <a:t>application</a:t>
            </a:r>
            <a:endParaRPr lang="en-US" dirty="0"/>
          </a:p>
        </p:txBody>
      </p:sp>
    </p:spTree>
    <p:extLst>
      <p:ext uri="{BB962C8B-B14F-4D97-AF65-F5344CB8AC3E}">
        <p14:creationId xmlns:p14="http://schemas.microsoft.com/office/powerpoint/2010/main" val="3885999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latin typeface="Algerian" panose="04020705040A02060702" pitchFamily="82" charset="0"/>
              </a:rPr>
              <a:t>Database</a:t>
            </a:r>
            <a:r>
              <a:rPr lang="tr-TR" sz="3500" dirty="0" smtClean="0">
                <a:latin typeface="Algerian" panose="04020705040A02060702" pitchFamily="82" charset="0"/>
              </a:rPr>
              <a:t>-</a:t>
            </a:r>
            <a:r>
              <a:rPr lang="en-US" sz="3500" dirty="0" smtClean="0">
                <a:latin typeface="Algerian" panose="04020705040A02060702" pitchFamily="82" charset="0"/>
              </a:rPr>
              <a:t>First Database</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Advantages</a:t>
            </a:r>
          </a:p>
          <a:p>
            <a:pPr fontAlgn="base"/>
            <a:r>
              <a:rPr lang="en-US" dirty="0"/>
              <a:t>Graphical User Interfaces are available to create database and tables, which makes the process easier</a:t>
            </a:r>
          </a:p>
          <a:p>
            <a:pPr fontAlgn="base"/>
            <a:r>
              <a:rPr lang="en-US" dirty="0"/>
              <a:t>It is preferred for the large and extensive data-driven applications</a:t>
            </a:r>
          </a:p>
          <a:p>
            <a:pPr fontAlgn="base"/>
            <a:r>
              <a:rPr lang="en-US" dirty="0"/>
              <a:t>It is easier to create keys and relationships without writing extra code for it</a:t>
            </a:r>
          </a:p>
          <a:p>
            <a:pPr fontAlgn="base"/>
            <a:r>
              <a:rPr lang="en-US" dirty="0"/>
              <a:t>It can use an existing database</a:t>
            </a:r>
          </a:p>
          <a:p>
            <a:pPr fontAlgn="base"/>
            <a:r>
              <a:rPr lang="en-US" dirty="0"/>
              <a:t>Visual Studio provides easy access to configure database via </a:t>
            </a:r>
            <a:r>
              <a:rPr lang="en-US" dirty="0" err="1"/>
              <a:t>edmx</a:t>
            </a:r>
            <a:r>
              <a:rPr lang="en-US" dirty="0"/>
              <a:t> files</a:t>
            </a:r>
          </a:p>
          <a:p>
            <a:pPr marL="0" indent="0">
              <a:buNone/>
            </a:pPr>
            <a:r>
              <a:rPr lang="en-US" b="1" dirty="0"/>
              <a:t>Disadvantages</a:t>
            </a:r>
          </a:p>
          <a:p>
            <a:pPr fontAlgn="base"/>
            <a:r>
              <a:rPr lang="en-US" dirty="0"/>
              <a:t>If there is any change in database, model class needs to be extended with the same properties</a:t>
            </a:r>
          </a:p>
          <a:p>
            <a:pPr fontAlgn="base"/>
            <a:r>
              <a:rPr lang="en-US" dirty="0"/>
              <a:t>Creating and managing of keys and relationships requires more coding</a:t>
            </a:r>
          </a:p>
          <a:p>
            <a:pPr fontAlgn="base"/>
            <a:r>
              <a:rPr lang="en-US" dirty="0"/>
              <a:t>It is difficult to maintain or update </a:t>
            </a:r>
            <a:r>
              <a:rPr lang="en-US" dirty="0" err="1"/>
              <a:t>edmx</a:t>
            </a:r>
            <a:r>
              <a:rPr lang="en-US" dirty="0"/>
              <a:t> file if the database is </a:t>
            </a:r>
            <a:r>
              <a:rPr lang="en-US" dirty="0" smtClean="0"/>
              <a:t>large</a:t>
            </a:r>
            <a:endParaRPr lang="en-US" dirty="0"/>
          </a:p>
        </p:txBody>
      </p:sp>
    </p:spTree>
    <p:extLst>
      <p:ext uri="{BB962C8B-B14F-4D97-AF65-F5344CB8AC3E}">
        <p14:creationId xmlns:p14="http://schemas.microsoft.com/office/powerpoint/2010/main" val="1742718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latin typeface="Algerian" panose="04020705040A02060702" pitchFamily="82" charset="0"/>
              </a:rPr>
              <a:t>Advanced Message Queuing Protocol</a:t>
            </a:r>
            <a:r>
              <a:rPr lang="tr-TR" sz="3500" dirty="0" smtClean="0">
                <a:latin typeface="Algerian" panose="04020705040A02060702" pitchFamily="82" charset="0"/>
              </a:rPr>
              <a:t/>
            </a:r>
            <a:br>
              <a:rPr lang="tr-TR" sz="3500" dirty="0" smtClean="0">
                <a:latin typeface="Algerian" panose="04020705040A02060702" pitchFamily="82" charset="0"/>
              </a:rPr>
            </a:br>
            <a:r>
              <a:rPr lang="tr-TR" sz="3500" dirty="0" smtClean="0">
                <a:latin typeface="Algerian" panose="04020705040A02060702" pitchFamily="82" charset="0"/>
              </a:rPr>
              <a:t>AMQP</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tr-TR" dirty="0"/>
              <a:t> </a:t>
            </a:r>
            <a:r>
              <a:rPr lang="tr-TR" dirty="0" smtClean="0"/>
              <a:t>   </a:t>
            </a:r>
            <a:r>
              <a:rPr lang="en-US" b="1" dirty="0" smtClean="0"/>
              <a:t>AMQP</a:t>
            </a:r>
            <a:r>
              <a:rPr lang="en-US" dirty="0" smtClean="0"/>
              <a:t> </a:t>
            </a:r>
            <a:r>
              <a:rPr lang="en-US" dirty="0"/>
              <a:t>stands for </a:t>
            </a:r>
            <a:r>
              <a:rPr lang="en-US" b="1" dirty="0"/>
              <a:t>Advanced Message Queuing Protocol</a:t>
            </a:r>
            <a:r>
              <a:rPr lang="en-US" dirty="0"/>
              <a:t>, it creates the interoperability between </a:t>
            </a:r>
            <a:r>
              <a:rPr lang="en-US" b="1" dirty="0"/>
              <a:t>Producer</a:t>
            </a:r>
            <a:r>
              <a:rPr lang="en-US" dirty="0"/>
              <a:t>, </a:t>
            </a:r>
            <a:r>
              <a:rPr lang="en-US" b="1" dirty="0"/>
              <a:t>Message Broker</a:t>
            </a:r>
            <a:r>
              <a:rPr lang="en-US" dirty="0"/>
              <a:t>, and the </a:t>
            </a:r>
            <a:r>
              <a:rPr lang="en-US" b="1" dirty="0"/>
              <a:t>Consumer</a:t>
            </a:r>
            <a:r>
              <a:rPr lang="en-US" dirty="0"/>
              <a:t>. Just like any messaging system, a producer/publisher creates a message and sends the message to an </a:t>
            </a:r>
            <a:r>
              <a:rPr lang="en-US" b="1" dirty="0"/>
              <a:t>Exchange</a:t>
            </a:r>
            <a:r>
              <a:rPr lang="en-US" dirty="0"/>
              <a:t>. Then the Exchange routes the message to one or more Queues depending upon the related Bindings.</a:t>
            </a:r>
          </a:p>
        </p:txBody>
      </p:sp>
    </p:spTree>
    <p:extLst>
      <p:ext uri="{BB962C8B-B14F-4D97-AF65-F5344CB8AC3E}">
        <p14:creationId xmlns:p14="http://schemas.microsoft.com/office/powerpoint/2010/main" val="2497822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AMQP</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2671842" y="2557463"/>
            <a:ext cx="6848315" cy="3317875"/>
          </a:xfrm>
          <a:prstGeom prst="rect">
            <a:avLst/>
          </a:prstGeom>
        </p:spPr>
      </p:pic>
    </p:spTree>
    <p:extLst>
      <p:ext uri="{BB962C8B-B14F-4D97-AF65-F5344CB8AC3E}">
        <p14:creationId xmlns:p14="http://schemas.microsoft.com/office/powerpoint/2010/main" val="3293736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RabbitMQ</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a:bodyPr>
          <a:lstStyle/>
          <a:p>
            <a:pPr marL="0" indent="0">
              <a:buNone/>
            </a:pPr>
            <a:r>
              <a:rPr lang="tr-TR" dirty="0" smtClean="0"/>
              <a:t>  </a:t>
            </a:r>
            <a:r>
              <a:rPr lang="en-US" b="1" dirty="0" smtClean="0"/>
              <a:t>Decoupling </a:t>
            </a:r>
            <a:r>
              <a:rPr lang="en-US" b="1" dirty="0"/>
              <a:t>of software components</a:t>
            </a:r>
            <a:r>
              <a:rPr lang="en-US" dirty="0"/>
              <a:t> </a:t>
            </a:r>
            <a:r>
              <a:rPr lang="en-US" b="1" dirty="0"/>
              <a:t>is one of the most important parts of software design</a:t>
            </a:r>
            <a:r>
              <a:rPr lang="en-US" dirty="0"/>
              <a:t>. One way of achieving this is using </a:t>
            </a:r>
            <a:r>
              <a:rPr lang="en-US" b="1" dirty="0"/>
              <a:t>messaging systems</a:t>
            </a:r>
            <a:r>
              <a:rPr lang="en-US" dirty="0"/>
              <a:t>, which provide an </a:t>
            </a:r>
            <a:r>
              <a:rPr lang="en-US" b="1" dirty="0"/>
              <a:t>asynchronous way of communication</a:t>
            </a:r>
            <a:r>
              <a:rPr lang="en-US" dirty="0"/>
              <a:t> between components (services). </a:t>
            </a:r>
          </a:p>
          <a:p>
            <a:pPr marL="0" indent="0">
              <a:buNone/>
            </a:pPr>
            <a:r>
              <a:rPr lang="tr-TR" dirty="0" smtClean="0"/>
              <a:t>  </a:t>
            </a:r>
            <a:r>
              <a:rPr lang="en-US" dirty="0" err="1" smtClean="0"/>
              <a:t>RabbitMQ</a:t>
            </a:r>
            <a:r>
              <a:rPr lang="en-US" dirty="0" smtClean="0"/>
              <a:t> </a:t>
            </a:r>
            <a:r>
              <a:rPr lang="en-US" dirty="0"/>
              <a:t>is a </a:t>
            </a:r>
            <a:r>
              <a:rPr lang="en-US" b="1" dirty="0"/>
              <a:t>message broker </a:t>
            </a:r>
            <a:r>
              <a:rPr lang="en-US" dirty="0"/>
              <a:t>that implements Advanced Message Queuing Protocol (</a:t>
            </a:r>
            <a:r>
              <a:rPr lang="en-US" dirty="0">
                <a:hlinkClick r:id="rId2"/>
              </a:rPr>
              <a:t>AMQP</a:t>
            </a:r>
            <a:r>
              <a:rPr lang="en-US" dirty="0"/>
              <a:t>). It provides client libraries for major programming languages.</a:t>
            </a:r>
          </a:p>
          <a:p>
            <a:pPr marL="0" indent="0">
              <a:buNone/>
            </a:pPr>
            <a:r>
              <a:rPr lang="en-US" dirty="0" smtClean="0"/>
              <a:t>Besides </a:t>
            </a:r>
            <a:r>
              <a:rPr lang="en-US" dirty="0"/>
              <a:t>using for decoupling software components </a:t>
            </a:r>
            <a:r>
              <a:rPr lang="en-US" dirty="0" err="1"/>
              <a:t>RabbitMQ</a:t>
            </a:r>
            <a:r>
              <a:rPr lang="en-US" dirty="0"/>
              <a:t> can be used for:</a:t>
            </a:r>
          </a:p>
          <a:p>
            <a:pPr lvl="1"/>
            <a:r>
              <a:rPr lang="en-US" dirty="0" smtClean="0"/>
              <a:t>Performing </a:t>
            </a:r>
            <a:r>
              <a:rPr lang="en-US" b="1" dirty="0" smtClean="0"/>
              <a:t>background</a:t>
            </a:r>
            <a:r>
              <a:rPr lang="en-US" dirty="0" smtClean="0"/>
              <a:t> </a:t>
            </a:r>
            <a:r>
              <a:rPr lang="en-US" dirty="0"/>
              <a:t>operations</a:t>
            </a:r>
          </a:p>
          <a:p>
            <a:pPr lvl="1"/>
            <a:r>
              <a:rPr lang="en-US" dirty="0" smtClean="0"/>
              <a:t>Performing </a:t>
            </a:r>
            <a:r>
              <a:rPr lang="en-US" b="1" dirty="0" smtClean="0"/>
              <a:t>asynchronous</a:t>
            </a:r>
            <a:r>
              <a:rPr lang="en-US" dirty="0" smtClean="0"/>
              <a:t> operation</a:t>
            </a:r>
            <a:r>
              <a:rPr lang="tr-TR" dirty="0" smtClean="0"/>
              <a:t>s</a:t>
            </a:r>
            <a:endParaRPr lang="en-US" dirty="0"/>
          </a:p>
          <a:p>
            <a:endParaRPr lang="en-US" dirty="0"/>
          </a:p>
        </p:txBody>
      </p:sp>
    </p:spTree>
    <p:extLst>
      <p:ext uri="{BB962C8B-B14F-4D97-AF65-F5344CB8AC3E}">
        <p14:creationId xmlns:p14="http://schemas.microsoft.com/office/powerpoint/2010/main" val="1053574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5402" y="982132"/>
            <a:ext cx="9601196" cy="1303867"/>
          </a:xfrm>
        </p:spPr>
        <p:txBody>
          <a:bodyPr>
            <a:normAutofit/>
          </a:bodyPr>
          <a:lstStyle/>
          <a:p>
            <a:r>
              <a:rPr lang="tr-TR" sz="3500" dirty="0" smtClean="0">
                <a:latin typeface="Algerian" panose="04020705040A02060702" pitchFamily="82" charset="0"/>
              </a:rPr>
              <a:t>Technical </a:t>
            </a:r>
            <a:r>
              <a:rPr lang="tr-TR" sz="3500" dirty="0" err="1" smtClean="0">
                <a:latin typeface="Algerian" panose="04020705040A02060702" pitchFamily="82" charset="0"/>
              </a:rPr>
              <a:t>Practise</a:t>
            </a:r>
            <a:r>
              <a:rPr lang="tr-TR" sz="3500" dirty="0" smtClean="0">
                <a:latin typeface="Algerian" panose="04020705040A02060702" pitchFamily="82" charset="0"/>
              </a:rPr>
              <a:t> Time</a:t>
            </a:r>
            <a:endParaRPr lang="en-US" sz="3500" dirty="0">
              <a:latin typeface="Algerian" panose="04020705040A02060702" pitchFamily="82" charset="0"/>
            </a:endParaRPr>
          </a:p>
        </p:txBody>
      </p:sp>
      <p:sp>
        <p:nvSpPr>
          <p:cNvPr id="7" name="Content Placeholder 2"/>
          <p:cNvSpPr>
            <a:spLocks noGrp="1"/>
          </p:cNvSpPr>
          <p:nvPr>
            <p:ph idx="1"/>
          </p:nvPr>
        </p:nvSpPr>
        <p:spPr>
          <a:xfrm>
            <a:off x="1295401" y="2556932"/>
            <a:ext cx="9601196" cy="3318936"/>
          </a:xfrm>
        </p:spPr>
        <p:txBody>
          <a:bodyPr/>
          <a:lstStyle/>
          <a:p>
            <a:pPr marL="0" indent="0" algn="ctr">
              <a:buNone/>
            </a:pPr>
            <a:r>
              <a:rPr lang="tr-TR" dirty="0" smtClean="0">
                <a:latin typeface="Comic Sans MS" panose="030F0702030302020204" pitchFamily="66" charset="0"/>
              </a:rPr>
              <a:t>LET’S GET OUR HANDS DIRTY</a:t>
            </a:r>
          </a:p>
          <a:p>
            <a:pPr marL="0" indent="0" algn="ctr">
              <a:buNone/>
            </a:pPr>
            <a:r>
              <a:rPr lang="tr-TR" dirty="0" smtClean="0">
                <a:latin typeface="Comic Sans MS" panose="030F0702030302020204" pitchFamily="66" charset="0"/>
              </a:rPr>
              <a:t>-------------</a:t>
            </a:r>
          </a:p>
          <a:p>
            <a:pPr marL="0" indent="0" algn="ctr">
              <a:buNone/>
            </a:pPr>
            <a:r>
              <a:rPr lang="tr-TR" dirty="0" err="1" smtClean="0">
                <a:latin typeface="Comic Sans MS" panose="030F0702030302020204" pitchFamily="66" charset="0"/>
              </a:rPr>
              <a:t>Hibernate</a:t>
            </a:r>
            <a:r>
              <a:rPr lang="tr-TR" dirty="0" smtClean="0">
                <a:latin typeface="Comic Sans MS" panose="030F0702030302020204" pitchFamily="66" charset="0"/>
              </a:rPr>
              <a:t> </a:t>
            </a:r>
            <a:r>
              <a:rPr lang="tr-TR" dirty="0">
                <a:latin typeface="Comic Sans MS" panose="030F0702030302020204" pitchFamily="66" charset="0"/>
              </a:rPr>
              <a:t>Integration</a:t>
            </a:r>
            <a:endParaRPr lang="en-US" dirty="0">
              <a:latin typeface="Comic Sans MS" panose="030F0702030302020204" pitchFamily="66" charset="0"/>
            </a:endParaRPr>
          </a:p>
          <a:p>
            <a:pPr marL="0" indent="0" algn="ctr">
              <a:buNone/>
            </a:pPr>
            <a:r>
              <a:rPr lang="tr-TR" dirty="0">
                <a:latin typeface="Comic Sans MS" panose="030F0702030302020204" pitchFamily="66" charset="0"/>
              </a:rPr>
              <a:t>        </a:t>
            </a:r>
            <a:r>
              <a:rPr lang="tr-TR" dirty="0" smtClean="0">
                <a:latin typeface="Comic Sans MS" panose="030F0702030302020204" pitchFamily="66" charset="0"/>
              </a:rPr>
              <a:t>CRUD </a:t>
            </a:r>
            <a:r>
              <a:rPr lang="tr-TR" dirty="0" err="1" smtClean="0">
                <a:latin typeface="Comic Sans MS" panose="030F0702030302020204" pitchFamily="66" charset="0"/>
              </a:rPr>
              <a:t>operations</a:t>
            </a:r>
            <a:r>
              <a:rPr lang="tr-TR" dirty="0" smtClean="0">
                <a:latin typeface="Comic Sans MS" panose="030F0702030302020204" pitchFamily="66" charset="0"/>
              </a:rPr>
              <a:t> </a:t>
            </a:r>
            <a:r>
              <a:rPr lang="tr-TR" dirty="0" err="1" smtClean="0">
                <a:latin typeface="Comic Sans MS" panose="030F0702030302020204" pitchFamily="66" charset="0"/>
              </a:rPr>
              <a:t>implementation</a:t>
            </a:r>
            <a:endParaRPr lang="en-US" dirty="0">
              <a:latin typeface="Comic Sans MS" panose="030F0702030302020204" pitchFamily="66" charset="0"/>
            </a:endParaRPr>
          </a:p>
          <a:p>
            <a:pPr marL="0" indent="0" algn="ctr">
              <a:buNone/>
            </a:pPr>
            <a:r>
              <a:rPr lang="tr-TR" dirty="0">
                <a:latin typeface="Comic Sans MS" panose="030F0702030302020204" pitchFamily="66" charset="0"/>
              </a:rPr>
              <a:t>        </a:t>
            </a:r>
            <a:r>
              <a:rPr lang="tr-TR" dirty="0" err="1" smtClean="0">
                <a:latin typeface="Comic Sans MS" panose="030F0702030302020204" pitchFamily="66" charset="0"/>
              </a:rPr>
              <a:t>RabbitMQ</a:t>
            </a:r>
            <a:r>
              <a:rPr lang="tr-TR" dirty="0" smtClean="0">
                <a:latin typeface="Comic Sans MS" panose="030F0702030302020204" pitchFamily="66" charset="0"/>
              </a:rPr>
              <a:t> Integration</a:t>
            </a:r>
            <a:endParaRPr lang="en-US" dirty="0">
              <a:latin typeface="Comic Sans MS" panose="030F0702030302020204" pitchFamily="66" charset="0"/>
            </a:endParaRPr>
          </a:p>
        </p:txBody>
      </p:sp>
    </p:spTree>
    <p:extLst>
      <p:ext uri="{BB962C8B-B14F-4D97-AF65-F5344CB8AC3E}">
        <p14:creationId xmlns:p14="http://schemas.microsoft.com/office/powerpoint/2010/main" val="1373663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89461" y="681644"/>
            <a:ext cx="10415847" cy="544483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sz="2500" b="1" dirty="0" smtClean="0"/>
              <a:t>HW#4</a:t>
            </a:r>
            <a:endParaRPr lang="tr-TR" sz="1600" dirty="0" smtClean="0"/>
          </a:p>
          <a:p>
            <a:pPr marL="0" indent="0">
              <a:buNone/>
            </a:pPr>
            <a:r>
              <a:rPr lang="tr-TR" sz="1600" b="1" dirty="0"/>
              <a:t>1</a:t>
            </a:r>
            <a:r>
              <a:rPr lang="tr-TR" sz="1600" dirty="0" smtClean="0"/>
              <a:t> – </a:t>
            </a:r>
            <a:r>
              <a:rPr lang="tr-TR" sz="1600" dirty="0" err="1" smtClean="0"/>
              <a:t>What</a:t>
            </a:r>
            <a:r>
              <a:rPr lang="tr-TR" sz="1600" dirty="0" smtClean="0"/>
              <a:t> is JPA ?</a:t>
            </a:r>
          </a:p>
          <a:p>
            <a:pPr marL="0" indent="0">
              <a:buNone/>
            </a:pPr>
            <a:r>
              <a:rPr lang="tr-TR" sz="1600" b="1" dirty="0" smtClean="0"/>
              <a:t>2</a:t>
            </a:r>
            <a:r>
              <a:rPr lang="tr-TR" sz="1600" dirty="0" smtClean="0"/>
              <a:t> - </a:t>
            </a:r>
            <a:r>
              <a:rPr lang="en-US" sz="1600" dirty="0"/>
              <a:t>What is the naming convention for finder methods in the Spring data repository interface</a:t>
            </a:r>
            <a:r>
              <a:rPr lang="tr-TR" sz="1600" dirty="0"/>
              <a:t> </a:t>
            </a:r>
            <a:r>
              <a:rPr lang="en-US" sz="1600" dirty="0"/>
              <a:t>?</a:t>
            </a:r>
            <a:endParaRPr lang="tr-TR" sz="1600" dirty="0"/>
          </a:p>
          <a:p>
            <a:pPr marL="0" indent="0">
              <a:buNone/>
            </a:pPr>
            <a:r>
              <a:rPr lang="tr-TR" sz="1600" b="1" dirty="0" smtClean="0"/>
              <a:t>3</a:t>
            </a:r>
            <a:r>
              <a:rPr lang="tr-TR" sz="1600" dirty="0" smtClean="0"/>
              <a:t> </a:t>
            </a:r>
            <a:r>
              <a:rPr lang="tr-TR" sz="1600" dirty="0"/>
              <a:t>- </a:t>
            </a:r>
            <a:r>
              <a:rPr lang="en-US" sz="1600" dirty="0"/>
              <a:t>What is </a:t>
            </a:r>
            <a:r>
              <a:rPr lang="en-US" sz="1600" dirty="0" err="1"/>
              <a:t>PagingAndSortingRepository</a:t>
            </a:r>
            <a:r>
              <a:rPr lang="tr-TR" sz="1600" dirty="0"/>
              <a:t> </a:t>
            </a:r>
            <a:r>
              <a:rPr lang="en-US" sz="1600" dirty="0"/>
              <a:t>?</a:t>
            </a:r>
            <a:endParaRPr lang="tr-TR" sz="1600" dirty="0"/>
          </a:p>
          <a:p>
            <a:pPr marL="0" indent="0">
              <a:buNone/>
            </a:pPr>
            <a:r>
              <a:rPr lang="tr-TR" sz="1600" b="1" dirty="0" smtClean="0"/>
              <a:t>4</a:t>
            </a:r>
            <a:r>
              <a:rPr lang="tr-TR" sz="1600" dirty="0" smtClean="0"/>
              <a:t> </a:t>
            </a:r>
            <a:r>
              <a:rPr lang="tr-TR" sz="1600" dirty="0"/>
              <a:t>- </a:t>
            </a:r>
            <a:r>
              <a:rPr lang="en-US" sz="1600" dirty="0"/>
              <a:t>Differentiate between </a:t>
            </a:r>
            <a:r>
              <a:rPr lang="en-US" sz="1600" dirty="0" err="1"/>
              <a:t>findById</a:t>
            </a:r>
            <a:r>
              <a:rPr lang="en-US" sz="1600" dirty="0"/>
              <a:t>() and </a:t>
            </a:r>
            <a:r>
              <a:rPr lang="en-US" sz="1600" dirty="0" err="1"/>
              <a:t>getOne</a:t>
            </a:r>
            <a:r>
              <a:rPr lang="en-US" sz="1600" dirty="0"/>
              <a:t>()</a:t>
            </a:r>
            <a:r>
              <a:rPr lang="tr-TR" sz="1600" dirty="0"/>
              <a:t> ?</a:t>
            </a:r>
          </a:p>
          <a:p>
            <a:pPr marL="0" indent="0">
              <a:buNone/>
            </a:pPr>
            <a:r>
              <a:rPr lang="tr-TR" sz="1600" b="1" dirty="0" smtClean="0"/>
              <a:t>5</a:t>
            </a:r>
            <a:r>
              <a:rPr lang="tr-TR" sz="1600" dirty="0" smtClean="0"/>
              <a:t> </a:t>
            </a:r>
            <a:r>
              <a:rPr lang="tr-TR" sz="1600" dirty="0"/>
              <a:t>- </a:t>
            </a:r>
            <a:r>
              <a:rPr lang="en-US" sz="1600" dirty="0"/>
              <a:t>What is @Query used for</a:t>
            </a:r>
            <a:r>
              <a:rPr lang="tr-TR" sz="1600" dirty="0"/>
              <a:t> </a:t>
            </a:r>
            <a:r>
              <a:rPr lang="en-US" sz="1600" dirty="0"/>
              <a:t>?</a:t>
            </a:r>
            <a:endParaRPr lang="tr-TR" sz="1600" dirty="0"/>
          </a:p>
          <a:p>
            <a:pPr marL="0" indent="0">
              <a:buNone/>
            </a:pPr>
            <a:r>
              <a:rPr lang="tr-TR" sz="1600" b="1" dirty="0"/>
              <a:t>6</a:t>
            </a:r>
            <a:r>
              <a:rPr lang="tr-TR" sz="1600" dirty="0" smtClean="0"/>
              <a:t> </a:t>
            </a:r>
            <a:r>
              <a:rPr lang="tr-TR" sz="1600" dirty="0"/>
              <a:t>- W</a:t>
            </a:r>
            <a:r>
              <a:rPr lang="en-US" sz="1600" dirty="0"/>
              <a:t>hat is lazy loading in hibernate</a:t>
            </a:r>
            <a:r>
              <a:rPr lang="tr-TR" sz="1600" dirty="0"/>
              <a:t> </a:t>
            </a:r>
            <a:r>
              <a:rPr lang="en-US" sz="1600" dirty="0"/>
              <a:t>?</a:t>
            </a:r>
          </a:p>
          <a:p>
            <a:pPr marL="0" indent="0">
              <a:buNone/>
            </a:pPr>
            <a:r>
              <a:rPr lang="tr-TR" sz="1600" b="1" dirty="0" smtClean="0"/>
              <a:t>7</a:t>
            </a:r>
            <a:r>
              <a:rPr lang="tr-TR" sz="1600" dirty="0" smtClean="0"/>
              <a:t> </a:t>
            </a:r>
            <a:r>
              <a:rPr lang="tr-TR" sz="1600" dirty="0"/>
              <a:t>– </a:t>
            </a:r>
            <a:r>
              <a:rPr lang="tr-TR" sz="1600" dirty="0" err="1"/>
              <a:t>What</a:t>
            </a:r>
            <a:r>
              <a:rPr lang="tr-TR" sz="1600" dirty="0"/>
              <a:t> is SQL </a:t>
            </a:r>
            <a:r>
              <a:rPr lang="tr-TR" sz="1600" dirty="0" err="1"/>
              <a:t>injection</a:t>
            </a:r>
            <a:r>
              <a:rPr lang="tr-TR" sz="1600" dirty="0"/>
              <a:t> </a:t>
            </a:r>
            <a:r>
              <a:rPr lang="tr-TR" sz="1600" dirty="0" err="1"/>
              <a:t>attack</a:t>
            </a:r>
            <a:r>
              <a:rPr lang="tr-TR" sz="1600" dirty="0"/>
              <a:t> ? Is </a:t>
            </a:r>
            <a:r>
              <a:rPr lang="tr-TR" sz="1600" dirty="0" err="1"/>
              <a:t>Hibernate</a:t>
            </a:r>
            <a:r>
              <a:rPr lang="tr-TR" sz="1600" dirty="0"/>
              <a:t> </a:t>
            </a:r>
            <a:r>
              <a:rPr lang="tr-TR" sz="1600" dirty="0" err="1"/>
              <a:t>open</a:t>
            </a:r>
            <a:r>
              <a:rPr lang="tr-TR" sz="1600" dirty="0"/>
              <a:t> </a:t>
            </a:r>
            <a:r>
              <a:rPr lang="tr-TR" sz="1600" dirty="0" err="1"/>
              <a:t>to</a:t>
            </a:r>
            <a:r>
              <a:rPr lang="tr-TR" sz="1600" dirty="0"/>
              <a:t> SQL </a:t>
            </a:r>
            <a:r>
              <a:rPr lang="tr-TR" sz="1600" dirty="0" err="1"/>
              <a:t>injection</a:t>
            </a:r>
            <a:r>
              <a:rPr lang="tr-TR" sz="1600" dirty="0"/>
              <a:t> </a:t>
            </a:r>
            <a:r>
              <a:rPr lang="tr-TR" sz="1600" dirty="0" err="1"/>
              <a:t>attack</a:t>
            </a:r>
            <a:r>
              <a:rPr lang="tr-TR" sz="1600" dirty="0"/>
              <a:t> ?</a:t>
            </a:r>
          </a:p>
          <a:p>
            <a:pPr marL="0" indent="0">
              <a:buNone/>
            </a:pPr>
            <a:r>
              <a:rPr lang="tr-TR" sz="1600" b="1" dirty="0" smtClean="0"/>
              <a:t>8</a:t>
            </a:r>
            <a:r>
              <a:rPr lang="tr-TR" sz="1600" dirty="0" smtClean="0"/>
              <a:t> </a:t>
            </a:r>
            <a:r>
              <a:rPr lang="tr-TR" sz="1600" dirty="0"/>
              <a:t>- </a:t>
            </a:r>
            <a:r>
              <a:rPr lang="en-US" sz="1600" dirty="0"/>
              <a:t>What is criteria API in hibernate</a:t>
            </a:r>
            <a:r>
              <a:rPr lang="tr-TR" sz="1600" dirty="0"/>
              <a:t> </a:t>
            </a:r>
            <a:r>
              <a:rPr lang="en-US" sz="1600" dirty="0"/>
              <a:t>?</a:t>
            </a:r>
          </a:p>
          <a:p>
            <a:pPr marL="0" indent="0">
              <a:buNone/>
            </a:pPr>
            <a:r>
              <a:rPr lang="tr-TR" sz="1600" b="1" dirty="0" smtClean="0"/>
              <a:t>9</a:t>
            </a:r>
            <a:r>
              <a:rPr lang="tr-TR" sz="1600" dirty="0" smtClean="0"/>
              <a:t> </a:t>
            </a:r>
            <a:r>
              <a:rPr lang="tr-TR" sz="1600" dirty="0"/>
              <a:t>- </a:t>
            </a:r>
            <a:r>
              <a:rPr lang="en-US" sz="1600" dirty="0"/>
              <a:t>What Is </a:t>
            </a:r>
            <a:r>
              <a:rPr lang="en-US" sz="1600" dirty="0" err="1"/>
              <a:t>Erlang</a:t>
            </a:r>
            <a:r>
              <a:rPr lang="en-US" sz="1600" dirty="0"/>
              <a:t>? Why Is It Required For </a:t>
            </a:r>
            <a:r>
              <a:rPr lang="en-US" sz="1600" dirty="0" err="1"/>
              <a:t>Rabbitmq</a:t>
            </a:r>
            <a:r>
              <a:rPr lang="tr-TR" sz="1600" dirty="0"/>
              <a:t> </a:t>
            </a:r>
            <a:r>
              <a:rPr lang="en-US" sz="1600" dirty="0"/>
              <a:t>?</a:t>
            </a:r>
            <a:endParaRPr lang="tr-TR" sz="1600" dirty="0"/>
          </a:p>
          <a:p>
            <a:pPr marL="0" indent="0">
              <a:buNone/>
            </a:pPr>
            <a:r>
              <a:rPr lang="tr-TR" sz="1600" b="1" dirty="0" smtClean="0"/>
              <a:t>10</a:t>
            </a:r>
            <a:r>
              <a:rPr lang="tr-TR" sz="1600" dirty="0" smtClean="0"/>
              <a:t> </a:t>
            </a:r>
            <a:r>
              <a:rPr lang="tr-TR" sz="1600" dirty="0"/>
              <a:t>– </a:t>
            </a:r>
            <a:r>
              <a:rPr lang="en-US" sz="1600" dirty="0"/>
              <a:t>What is the JPQL</a:t>
            </a:r>
            <a:r>
              <a:rPr lang="tr-TR" sz="1600" dirty="0"/>
              <a:t> </a:t>
            </a:r>
            <a:r>
              <a:rPr lang="en-US" sz="1600" dirty="0"/>
              <a:t>?</a:t>
            </a:r>
            <a:endParaRPr lang="tr-TR" sz="1600" dirty="0"/>
          </a:p>
          <a:p>
            <a:pPr marL="0" indent="0">
              <a:buNone/>
            </a:pPr>
            <a:r>
              <a:rPr lang="tr-TR" sz="1600" b="1" dirty="0"/>
              <a:t>11</a:t>
            </a:r>
            <a:r>
              <a:rPr lang="tr-TR" sz="1600" dirty="0"/>
              <a:t> – </a:t>
            </a:r>
            <a:r>
              <a:rPr lang="en-US" sz="1600" dirty="0"/>
              <a:t>What are the steps to persist an entity object</a:t>
            </a:r>
            <a:r>
              <a:rPr lang="tr-TR" sz="1600" dirty="0"/>
              <a:t> </a:t>
            </a:r>
            <a:r>
              <a:rPr lang="en-US" sz="1600" dirty="0"/>
              <a:t>?</a:t>
            </a:r>
            <a:endParaRPr lang="tr-TR" sz="1600" dirty="0"/>
          </a:p>
          <a:p>
            <a:pPr marL="0" indent="0">
              <a:buNone/>
            </a:pPr>
            <a:r>
              <a:rPr lang="tr-TR" sz="1600" b="1" dirty="0"/>
              <a:t>12</a:t>
            </a:r>
            <a:r>
              <a:rPr lang="tr-TR" sz="1600" dirty="0"/>
              <a:t> – </a:t>
            </a:r>
            <a:r>
              <a:rPr lang="en-US" sz="1600" dirty="0"/>
              <a:t>What are the different types of entity mapping</a:t>
            </a:r>
            <a:r>
              <a:rPr lang="tr-TR" sz="1600" dirty="0"/>
              <a:t> </a:t>
            </a:r>
            <a:r>
              <a:rPr lang="en-US" sz="1600" dirty="0"/>
              <a:t>?</a:t>
            </a:r>
            <a:endParaRPr lang="tr-TR" sz="1600" dirty="0"/>
          </a:p>
          <a:p>
            <a:pPr marL="0" indent="0">
              <a:buNone/>
            </a:pPr>
            <a:r>
              <a:rPr lang="tr-TR" sz="1600" b="1" dirty="0"/>
              <a:t>13</a:t>
            </a:r>
            <a:r>
              <a:rPr lang="tr-TR" sz="1600" dirty="0"/>
              <a:t> - </a:t>
            </a:r>
            <a:r>
              <a:rPr lang="en-US" sz="1600" dirty="0"/>
              <a:t>What are the properties of an entity</a:t>
            </a:r>
            <a:r>
              <a:rPr lang="tr-TR" sz="1600" dirty="0"/>
              <a:t> </a:t>
            </a:r>
            <a:r>
              <a:rPr lang="en-US" sz="1600" dirty="0"/>
              <a:t>?</a:t>
            </a:r>
            <a:endParaRPr lang="tr-TR" sz="1600" dirty="0"/>
          </a:p>
          <a:p>
            <a:pPr marL="0" indent="0">
              <a:buNone/>
            </a:pPr>
            <a:r>
              <a:rPr lang="tr-TR" sz="1600" b="1" dirty="0"/>
              <a:t>14</a:t>
            </a:r>
            <a:r>
              <a:rPr lang="tr-TR" sz="1600" dirty="0"/>
              <a:t> - </a:t>
            </a:r>
            <a:r>
              <a:rPr lang="en-US" sz="1600" dirty="0"/>
              <a:t>Difference between </a:t>
            </a:r>
            <a:r>
              <a:rPr lang="en-US" sz="1600" dirty="0" err="1"/>
              <a:t>CrudRepository</a:t>
            </a:r>
            <a:r>
              <a:rPr lang="en-US" sz="1600" dirty="0"/>
              <a:t> and </a:t>
            </a:r>
            <a:r>
              <a:rPr lang="en-US" sz="1600" dirty="0" err="1"/>
              <a:t>JpaRepository</a:t>
            </a:r>
            <a:r>
              <a:rPr lang="en-US" sz="1600" dirty="0"/>
              <a:t> in Spring Data JPA?</a:t>
            </a:r>
          </a:p>
          <a:p>
            <a:pPr marL="0" indent="0">
              <a:buNone/>
            </a:pPr>
            <a:endParaRPr lang="en-US" sz="1600" b="1" dirty="0"/>
          </a:p>
        </p:txBody>
      </p:sp>
    </p:spTree>
    <p:extLst>
      <p:ext uri="{BB962C8B-B14F-4D97-AF65-F5344CB8AC3E}">
        <p14:creationId xmlns:p14="http://schemas.microsoft.com/office/powerpoint/2010/main" val="3233707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latin typeface="Algerian" panose="04020705040A02060702" pitchFamily="82" charset="0"/>
              </a:rPr>
              <a:t>Object-Relation </a:t>
            </a:r>
            <a:r>
              <a:rPr lang="en-US" sz="3500" dirty="0">
                <a:latin typeface="Algerian" panose="04020705040A02060702" pitchFamily="82" charset="0"/>
              </a:rPr>
              <a:t>Mapping (ORM</a:t>
            </a:r>
            <a:r>
              <a:rPr lang="en-US" sz="3500" dirty="0" smtClean="0">
                <a:latin typeface="Algerian" panose="04020705040A02060702" pitchFamily="82" charset="0"/>
              </a:rPr>
              <a:t>)</a:t>
            </a:r>
            <a:endParaRPr lang="en-US" sz="3500" dirty="0">
              <a:latin typeface="Algerian" panose="04020705040A02060702" pitchFamily="82" charset="0"/>
            </a:endParaRPr>
          </a:p>
        </p:txBody>
      </p:sp>
      <p:sp>
        <p:nvSpPr>
          <p:cNvPr id="8" name="Content Placeholder 7"/>
          <p:cNvSpPr>
            <a:spLocks noGrp="1"/>
          </p:cNvSpPr>
          <p:nvPr>
            <p:ph sz="half" idx="2"/>
          </p:nvPr>
        </p:nvSpPr>
        <p:spPr>
          <a:xfrm>
            <a:off x="1354974" y="2658534"/>
            <a:ext cx="4658729" cy="3217334"/>
          </a:xfrm>
        </p:spPr>
        <p:txBody>
          <a:bodyPr>
            <a:normAutofit fontScale="85000" lnSpcReduction="10000"/>
          </a:bodyPr>
          <a:lstStyle/>
          <a:p>
            <a:pPr marL="0" indent="0">
              <a:buNone/>
            </a:pPr>
            <a:r>
              <a:rPr lang="tr-TR" dirty="0" smtClean="0"/>
              <a:t>    </a:t>
            </a:r>
            <a:r>
              <a:rPr lang="en-US" dirty="0" smtClean="0"/>
              <a:t>In </a:t>
            </a:r>
            <a:r>
              <a:rPr lang="en-US" dirty="0"/>
              <a:t>ORM, the mapping of Java objects to database tables, and vice-versa is called </a:t>
            </a:r>
            <a:r>
              <a:rPr lang="en-US" b="1" dirty="0"/>
              <a:t>Object-Relational Mapping.</a:t>
            </a:r>
            <a:r>
              <a:rPr lang="en-US" dirty="0"/>
              <a:t> The ORM mapping works as a bridge between a </a:t>
            </a:r>
            <a:r>
              <a:rPr lang="en-US" b="1" dirty="0"/>
              <a:t>relational database</a:t>
            </a:r>
            <a:r>
              <a:rPr lang="en-US" dirty="0"/>
              <a:t> (tables and records) and </a:t>
            </a:r>
            <a:r>
              <a:rPr lang="en-US" b="1" dirty="0"/>
              <a:t>Java application</a:t>
            </a:r>
            <a:r>
              <a:rPr lang="en-US" dirty="0"/>
              <a:t> (classes and objects).</a:t>
            </a:r>
          </a:p>
          <a:p>
            <a:pPr marL="0" indent="0">
              <a:buNone/>
            </a:pPr>
            <a:r>
              <a:rPr lang="tr-TR" dirty="0" smtClean="0"/>
              <a:t>    As </a:t>
            </a:r>
            <a:r>
              <a:rPr lang="tr-TR" dirty="0" err="1" smtClean="0"/>
              <a:t>you</a:t>
            </a:r>
            <a:r>
              <a:rPr lang="tr-TR" dirty="0" smtClean="0"/>
              <a:t> can </a:t>
            </a:r>
            <a:r>
              <a:rPr lang="tr-TR" dirty="0" err="1" smtClean="0"/>
              <a:t>see</a:t>
            </a:r>
            <a:r>
              <a:rPr lang="tr-TR" dirty="0" smtClean="0"/>
              <a:t> on </a:t>
            </a:r>
            <a:r>
              <a:rPr lang="tr-TR" dirty="0" err="1" smtClean="0"/>
              <a:t>the</a:t>
            </a:r>
            <a:r>
              <a:rPr lang="tr-TR" dirty="0" smtClean="0"/>
              <a:t> </a:t>
            </a:r>
            <a:r>
              <a:rPr lang="tr-TR" dirty="0" err="1" smtClean="0"/>
              <a:t>picture</a:t>
            </a:r>
            <a:r>
              <a:rPr lang="en-US" dirty="0" smtClean="0"/>
              <a:t>, </a:t>
            </a:r>
            <a:r>
              <a:rPr lang="en-US" dirty="0"/>
              <a:t>the ORM layer is an adapter layer. It adapts the language of object graphs to the language of SQL and relation tables.</a:t>
            </a:r>
          </a:p>
          <a:p>
            <a:endParaRPr lang="en-US" dirty="0"/>
          </a:p>
        </p:txBody>
      </p:sp>
      <p:pic>
        <p:nvPicPr>
          <p:cNvPr id="11" name="Content Placeholder 10"/>
          <p:cNvPicPr>
            <a:picLocks noGrp="1" noChangeAspect="1"/>
          </p:cNvPicPr>
          <p:nvPr>
            <p:ph sz="quarter" idx="4"/>
          </p:nvPr>
        </p:nvPicPr>
        <p:blipFill>
          <a:blip r:embed="rId2"/>
          <a:stretch>
            <a:fillRect/>
          </a:stretch>
        </p:blipFill>
        <p:spPr>
          <a:xfrm>
            <a:off x="6180138" y="2675705"/>
            <a:ext cx="4718050" cy="3182990"/>
          </a:xfrm>
          <a:prstGeom prst="rect">
            <a:avLst/>
          </a:prstGeom>
        </p:spPr>
      </p:pic>
    </p:spTree>
    <p:extLst>
      <p:ext uri="{BB962C8B-B14F-4D97-AF65-F5344CB8AC3E}">
        <p14:creationId xmlns:p14="http://schemas.microsoft.com/office/powerpoint/2010/main" val="3276629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Spring </a:t>
            </a:r>
            <a:r>
              <a:rPr lang="tr-TR" sz="3500" dirty="0" err="1" smtClean="0">
                <a:latin typeface="Algerian" panose="04020705040A02060702" pitchFamily="82" charset="0"/>
              </a:rPr>
              <a:t>Boot</a:t>
            </a:r>
            <a:r>
              <a:rPr lang="tr-TR" sz="3500" dirty="0" smtClean="0">
                <a:latin typeface="Algerian" panose="04020705040A02060702" pitchFamily="82" charset="0"/>
              </a:rPr>
              <a:t> Data</a:t>
            </a:r>
            <a:br>
              <a:rPr lang="tr-TR" sz="3500" dirty="0" smtClean="0">
                <a:latin typeface="Algerian" panose="04020705040A02060702" pitchFamily="82" charset="0"/>
              </a:rPr>
            </a:br>
            <a:r>
              <a:rPr lang="tr-TR" sz="3500" dirty="0" smtClean="0">
                <a:latin typeface="Algerian" panose="04020705040A02060702" pitchFamily="82" charset="0"/>
              </a:rPr>
              <a:t>JPA</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tr-TR" b="1" dirty="0" smtClean="0"/>
              <a:t>    </a:t>
            </a:r>
            <a:r>
              <a:rPr lang="en-US" b="1" dirty="0" smtClean="0"/>
              <a:t>Spring </a:t>
            </a:r>
            <a:r>
              <a:rPr lang="en-US" b="1" dirty="0"/>
              <a:t>Boot JPA </a:t>
            </a:r>
            <a:r>
              <a:rPr lang="en-US" dirty="0"/>
              <a:t>is a Java specification for managing </a:t>
            </a:r>
            <a:r>
              <a:rPr lang="en-US" b="1" dirty="0"/>
              <a:t>relational</a:t>
            </a:r>
            <a:r>
              <a:rPr lang="en-US" dirty="0"/>
              <a:t> data in Java applications. It allows us to access and persist data between Java object/ class and relational database. JPA follows </a:t>
            </a:r>
            <a:r>
              <a:rPr lang="en-US" b="1" dirty="0"/>
              <a:t>Object-Relation Mapping </a:t>
            </a:r>
            <a:r>
              <a:rPr lang="en-US" dirty="0"/>
              <a:t>(ORM). It is a set of interfaces. It also provides a runtime </a:t>
            </a:r>
            <a:r>
              <a:rPr lang="en-US" b="1" dirty="0" err="1"/>
              <a:t>EntityManager</a:t>
            </a:r>
            <a:r>
              <a:rPr lang="en-US" dirty="0"/>
              <a:t> API for processing queries and transactions on the objects against the database. It uses a platform-independent object-oriented query language JPQL (Java Persistent Query Language</a:t>
            </a:r>
            <a:r>
              <a:rPr lang="en-US" dirty="0" smtClean="0"/>
              <a:t>).</a:t>
            </a:r>
            <a:endParaRPr lang="tr-TR" dirty="0" smtClean="0"/>
          </a:p>
          <a:p>
            <a:pPr marL="0" indent="0">
              <a:buNone/>
            </a:pPr>
            <a:r>
              <a:rPr lang="en-US" dirty="0"/>
              <a:t>In the context of persistence, it covers three areas:</a:t>
            </a:r>
          </a:p>
          <a:p>
            <a:r>
              <a:rPr lang="en-US" dirty="0"/>
              <a:t>The Java Persistence API</a:t>
            </a:r>
          </a:p>
          <a:p>
            <a:r>
              <a:rPr lang="en-US" b="1" dirty="0"/>
              <a:t>Object-Relational</a:t>
            </a:r>
            <a:r>
              <a:rPr lang="en-US" dirty="0"/>
              <a:t> metadata</a:t>
            </a:r>
          </a:p>
          <a:p>
            <a:r>
              <a:rPr lang="en-US" dirty="0"/>
              <a:t>The API itself, defined in the </a:t>
            </a:r>
            <a:r>
              <a:rPr lang="en-US" b="1" dirty="0"/>
              <a:t>persistence</a:t>
            </a:r>
            <a:r>
              <a:rPr lang="en-US" dirty="0"/>
              <a:t> package</a:t>
            </a:r>
          </a:p>
          <a:p>
            <a:pPr marL="0" indent="0">
              <a:buNone/>
            </a:pPr>
            <a:r>
              <a:rPr lang="tr-TR" dirty="0" smtClean="0">
                <a:solidFill>
                  <a:srgbClr val="FF0000"/>
                </a:solidFill>
              </a:rPr>
              <a:t>(#)</a:t>
            </a:r>
            <a:r>
              <a:rPr lang="tr-TR" dirty="0" smtClean="0"/>
              <a:t> </a:t>
            </a:r>
            <a:r>
              <a:rPr lang="en-US" dirty="0" smtClean="0"/>
              <a:t>JPA </a:t>
            </a:r>
            <a:r>
              <a:rPr lang="en-US" dirty="0"/>
              <a:t>is not a framework. It defines a concept that can be implemented by any framework</a:t>
            </a:r>
            <a:r>
              <a:rPr lang="en-US" dirty="0" smtClean="0"/>
              <a:t>.</a:t>
            </a:r>
            <a:endParaRPr lang="en-US" dirty="0"/>
          </a:p>
        </p:txBody>
      </p:sp>
    </p:spTree>
    <p:extLst>
      <p:ext uri="{BB962C8B-B14F-4D97-AF65-F5344CB8AC3E}">
        <p14:creationId xmlns:p14="http://schemas.microsoft.com/office/powerpoint/2010/main" val="3719752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Why</a:t>
            </a:r>
            <a:r>
              <a:rPr lang="tr-TR" sz="3500" dirty="0" smtClean="0">
                <a:latin typeface="Algerian" panose="04020705040A02060702" pitchFamily="82" charset="0"/>
              </a:rPr>
              <a:t> </a:t>
            </a:r>
            <a:r>
              <a:rPr lang="tr-TR" sz="3500" dirty="0" err="1" smtClean="0">
                <a:latin typeface="Algerian" panose="04020705040A02060702" pitchFamily="82" charset="0"/>
              </a:rPr>
              <a:t>to</a:t>
            </a:r>
            <a:r>
              <a:rPr lang="tr-TR" sz="3500" dirty="0" smtClean="0">
                <a:latin typeface="Algerian" panose="04020705040A02060702" pitchFamily="82" charset="0"/>
              </a:rPr>
              <a:t> </a:t>
            </a:r>
            <a:r>
              <a:rPr lang="tr-TR" sz="3500" dirty="0" err="1" smtClean="0">
                <a:latin typeface="Algerian" panose="04020705040A02060702" pitchFamily="82" charset="0"/>
              </a:rPr>
              <a:t>use</a:t>
            </a:r>
            <a:r>
              <a:rPr lang="tr-TR" sz="3500" dirty="0" smtClean="0">
                <a:latin typeface="Algerian" panose="04020705040A02060702" pitchFamily="82" charset="0"/>
              </a:rPr>
              <a:t> JPA</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a:t>JPA avoids writing </a:t>
            </a:r>
            <a:r>
              <a:rPr lang="en-US" b="1" dirty="0"/>
              <a:t>DDL</a:t>
            </a:r>
            <a:r>
              <a:rPr lang="en-US" dirty="0"/>
              <a:t> in a database-specific dialect of SQL. Instead of this, it allows </a:t>
            </a:r>
            <a:r>
              <a:rPr lang="en-US" b="1" dirty="0"/>
              <a:t>mapping in XML</a:t>
            </a:r>
            <a:r>
              <a:rPr lang="en-US" dirty="0"/>
              <a:t> or using </a:t>
            </a:r>
            <a:r>
              <a:rPr lang="en-US" b="1" dirty="0"/>
              <a:t>Java annotations</a:t>
            </a:r>
            <a:r>
              <a:rPr lang="en-US" dirty="0"/>
              <a:t>.</a:t>
            </a:r>
          </a:p>
          <a:p>
            <a:r>
              <a:rPr lang="en-US" dirty="0"/>
              <a:t>JPA allows us to </a:t>
            </a:r>
            <a:r>
              <a:rPr lang="en-US" b="1" dirty="0"/>
              <a:t>avoid writing DML </a:t>
            </a:r>
            <a:r>
              <a:rPr lang="en-US" dirty="0"/>
              <a:t>in the database-specific dialect of SQL.</a:t>
            </a:r>
          </a:p>
          <a:p>
            <a:r>
              <a:rPr lang="en-US" dirty="0"/>
              <a:t>JPA allows us to save and load Java objects and graphs without any DML language at all.</a:t>
            </a:r>
          </a:p>
          <a:p>
            <a:r>
              <a:rPr lang="en-US" dirty="0"/>
              <a:t>When we need to perform queries </a:t>
            </a:r>
            <a:r>
              <a:rPr lang="en-US" b="1" dirty="0"/>
              <a:t>JPQL</a:t>
            </a:r>
            <a:r>
              <a:rPr lang="en-US" dirty="0"/>
              <a:t>, it allows us to express the queries in terms of Java entities rather than the (native) SQL table and columns</a:t>
            </a:r>
            <a:r>
              <a:rPr lang="en-US" dirty="0" smtClean="0"/>
              <a:t>.</a:t>
            </a:r>
            <a:endParaRPr lang="en-US" dirty="0"/>
          </a:p>
        </p:txBody>
      </p:sp>
    </p:spTree>
    <p:extLst>
      <p:ext uri="{BB962C8B-B14F-4D97-AF65-F5344CB8AC3E}">
        <p14:creationId xmlns:p14="http://schemas.microsoft.com/office/powerpoint/2010/main" val="2732676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JPA </a:t>
            </a:r>
            <a:r>
              <a:rPr lang="en-US" sz="3500" dirty="0" smtClean="0">
                <a:latin typeface="Algerian" panose="04020705040A02060702" pitchFamily="82" charset="0"/>
              </a:rPr>
              <a:t>Architecture</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561235"/>
          </a:xfrm>
        </p:spPr>
        <p:txBody>
          <a:bodyPr>
            <a:noAutofit/>
          </a:bodyPr>
          <a:lstStyle/>
          <a:p>
            <a:r>
              <a:rPr lang="en-US" sz="1600" b="1" dirty="0"/>
              <a:t>Persistence:</a:t>
            </a:r>
            <a:r>
              <a:rPr lang="en-US" sz="1600" dirty="0"/>
              <a:t> It is a class that contains static methods to obtain an </a:t>
            </a:r>
            <a:r>
              <a:rPr lang="en-US" sz="1600" dirty="0" err="1"/>
              <a:t>EntityManagerFactory</a:t>
            </a:r>
            <a:r>
              <a:rPr lang="en-US" sz="1600" dirty="0"/>
              <a:t> instance.</a:t>
            </a:r>
          </a:p>
          <a:p>
            <a:r>
              <a:rPr lang="en-US" sz="1600" b="1" dirty="0" err="1"/>
              <a:t>EntityManagerFactory</a:t>
            </a:r>
            <a:r>
              <a:rPr lang="en-US" sz="1600" b="1" dirty="0"/>
              <a:t>:</a:t>
            </a:r>
            <a:r>
              <a:rPr lang="en-US" sz="1600" dirty="0"/>
              <a:t> It is a factory class of </a:t>
            </a:r>
            <a:r>
              <a:rPr lang="en-US" sz="1600" dirty="0" err="1"/>
              <a:t>EntityManager</a:t>
            </a:r>
            <a:r>
              <a:rPr lang="en-US" sz="1600" dirty="0"/>
              <a:t>. It creates and manages multiple instances of </a:t>
            </a:r>
            <a:r>
              <a:rPr lang="en-US" sz="1600" dirty="0" err="1"/>
              <a:t>EntityManager</a:t>
            </a:r>
            <a:r>
              <a:rPr lang="en-US" sz="1600" dirty="0"/>
              <a:t>.</a:t>
            </a:r>
          </a:p>
          <a:p>
            <a:r>
              <a:rPr lang="en-US" sz="1600" b="1" dirty="0" err="1"/>
              <a:t>EntityManager</a:t>
            </a:r>
            <a:r>
              <a:rPr lang="en-US" sz="1600" b="1" dirty="0"/>
              <a:t>:</a:t>
            </a:r>
            <a:r>
              <a:rPr lang="en-US" sz="1600" dirty="0"/>
              <a:t> It is an interface. It controls the persistence operations on objects. It works for the Query instance.</a:t>
            </a:r>
          </a:p>
          <a:p>
            <a:r>
              <a:rPr lang="en-US" sz="1600" b="1" dirty="0"/>
              <a:t>Entity:</a:t>
            </a:r>
            <a:r>
              <a:rPr lang="en-US" sz="1600" dirty="0"/>
              <a:t> The entities are the persistence objects stores as a record in the database.</a:t>
            </a:r>
          </a:p>
          <a:p>
            <a:r>
              <a:rPr lang="en-US" sz="1600" b="1" dirty="0"/>
              <a:t>Persistence Unit:</a:t>
            </a:r>
            <a:r>
              <a:rPr lang="en-US" sz="1600" dirty="0"/>
              <a:t> It defines a set of all entity classes. In an application, </a:t>
            </a:r>
            <a:r>
              <a:rPr lang="en-US" sz="1600" dirty="0" err="1"/>
              <a:t>EntityManager</a:t>
            </a:r>
            <a:r>
              <a:rPr lang="en-US" sz="1600" dirty="0"/>
              <a:t> instances manage it. The set of entity classes represents the data contained within a single data store.</a:t>
            </a:r>
          </a:p>
          <a:p>
            <a:r>
              <a:rPr lang="en-US" sz="1600" b="1" dirty="0" err="1"/>
              <a:t>EntityTransaction</a:t>
            </a:r>
            <a:r>
              <a:rPr lang="en-US" sz="1600" b="1" dirty="0"/>
              <a:t>:</a:t>
            </a:r>
            <a:r>
              <a:rPr lang="en-US" sz="1600" dirty="0"/>
              <a:t> It has a </a:t>
            </a:r>
            <a:r>
              <a:rPr lang="en-US" sz="1600" b="1" dirty="0"/>
              <a:t>one-to-one</a:t>
            </a:r>
            <a:r>
              <a:rPr lang="en-US" sz="1600" dirty="0"/>
              <a:t> relationship with the </a:t>
            </a:r>
            <a:r>
              <a:rPr lang="en-US" sz="1600" dirty="0" err="1"/>
              <a:t>EntityManager</a:t>
            </a:r>
            <a:r>
              <a:rPr lang="en-US" sz="1600" dirty="0"/>
              <a:t> class. For each </a:t>
            </a:r>
            <a:r>
              <a:rPr lang="en-US" sz="1600" dirty="0" err="1"/>
              <a:t>EntityManager</a:t>
            </a:r>
            <a:r>
              <a:rPr lang="en-US" sz="1600" dirty="0"/>
              <a:t>, operations are maintained by </a:t>
            </a:r>
            <a:r>
              <a:rPr lang="en-US" sz="1600" dirty="0" err="1"/>
              <a:t>EntityTransaction</a:t>
            </a:r>
            <a:r>
              <a:rPr lang="en-US" sz="1600" dirty="0"/>
              <a:t> class.</a:t>
            </a:r>
          </a:p>
          <a:p>
            <a:r>
              <a:rPr lang="en-US" sz="1600" b="1" dirty="0"/>
              <a:t>Query:</a:t>
            </a:r>
            <a:r>
              <a:rPr lang="en-US" sz="1600" dirty="0"/>
              <a:t> It is an interface that is implemented by each JPA vendor to obtain relation objects that meet the criteria</a:t>
            </a:r>
            <a:r>
              <a:rPr lang="en-US" sz="1600" dirty="0" smtClean="0"/>
              <a:t>.</a:t>
            </a:r>
            <a:endParaRPr lang="en-US" sz="1600" dirty="0"/>
          </a:p>
        </p:txBody>
      </p:sp>
    </p:spTree>
    <p:extLst>
      <p:ext uri="{BB962C8B-B14F-4D97-AF65-F5344CB8AC3E}">
        <p14:creationId xmlns:p14="http://schemas.microsoft.com/office/powerpoint/2010/main" val="1767373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JPA ARCHITECTURE &amp; FLOW</a:t>
            </a:r>
            <a:endParaRPr lang="en-US" sz="3500" dirty="0">
              <a:latin typeface="Algerian" panose="04020705040A02060702" pitchFamily="82" charset="0"/>
            </a:endParaRPr>
          </a:p>
        </p:txBody>
      </p:sp>
      <p:pic>
        <p:nvPicPr>
          <p:cNvPr id="6" name="Content Placeholder 5"/>
          <p:cNvPicPr>
            <a:picLocks noGrp="1" noChangeAspect="1"/>
          </p:cNvPicPr>
          <p:nvPr>
            <p:ph idx="1"/>
          </p:nvPr>
        </p:nvPicPr>
        <p:blipFill>
          <a:blip r:embed="rId2"/>
          <a:stretch>
            <a:fillRect/>
          </a:stretch>
        </p:blipFill>
        <p:spPr>
          <a:xfrm>
            <a:off x="3386990" y="2557463"/>
            <a:ext cx="5418019" cy="3317875"/>
          </a:xfrm>
          <a:prstGeom prst="rect">
            <a:avLst/>
          </a:prstGeom>
        </p:spPr>
      </p:pic>
    </p:spTree>
    <p:extLst>
      <p:ext uri="{BB962C8B-B14F-4D97-AF65-F5344CB8AC3E}">
        <p14:creationId xmlns:p14="http://schemas.microsoft.com/office/powerpoint/2010/main" val="1436191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HIBERNATE</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3"/>
            <a:ext cx="9261763" cy="539644"/>
          </a:xfrm>
        </p:spPr>
        <p:txBody>
          <a:bodyPr>
            <a:normAutofit fontScale="62500" lnSpcReduction="20000"/>
          </a:bodyPr>
          <a:lstStyle/>
          <a:p>
            <a:r>
              <a:rPr lang="en-US" dirty="0"/>
              <a:t>It is a lightweight, open-source ORM tool that is used to store Java objects in the relational database system. It is a provider of JPA. It follows a common approach provided by JPA</a:t>
            </a:r>
            <a:r>
              <a:rPr lang="en-US" dirty="0" smtClean="0"/>
              <a:t>.</a:t>
            </a:r>
            <a:endParaRPr lang="tr-TR" dirty="0" smtClean="0"/>
          </a:p>
          <a:p>
            <a:endParaRPr lang="en-US" dirty="0"/>
          </a:p>
        </p:txBody>
      </p:sp>
      <p:pic>
        <p:nvPicPr>
          <p:cNvPr id="4" name="Picture 3"/>
          <p:cNvPicPr>
            <a:picLocks noChangeAspect="1"/>
          </p:cNvPicPr>
          <p:nvPr/>
        </p:nvPicPr>
        <p:blipFill>
          <a:blip r:embed="rId2"/>
          <a:stretch>
            <a:fillRect/>
          </a:stretch>
        </p:blipFill>
        <p:spPr>
          <a:xfrm>
            <a:off x="1295401" y="2996824"/>
            <a:ext cx="9601197" cy="3229408"/>
          </a:xfrm>
          <a:prstGeom prst="rect">
            <a:avLst/>
          </a:prstGeom>
        </p:spPr>
      </p:pic>
    </p:spTree>
    <p:extLst>
      <p:ext uri="{BB962C8B-B14F-4D97-AF65-F5344CB8AC3E}">
        <p14:creationId xmlns:p14="http://schemas.microsoft.com/office/powerpoint/2010/main" val="1487919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HIBERNATE ADVANTAGES</a:t>
            </a:r>
            <a:endParaRPr lang="en-US" sz="3500" dirty="0">
              <a:latin typeface="Algerian" panose="04020705040A02060702" pitchFamily="82" charset="0"/>
            </a:endParaRPr>
          </a:p>
        </p:txBody>
      </p:sp>
      <p:sp>
        <p:nvSpPr>
          <p:cNvPr id="3" name="Content Placeholder 2"/>
          <p:cNvSpPr>
            <a:spLocks noGrp="1"/>
          </p:cNvSpPr>
          <p:nvPr>
            <p:ph idx="1"/>
          </p:nvPr>
        </p:nvSpPr>
        <p:spPr>
          <a:xfrm>
            <a:off x="1295402" y="2490429"/>
            <a:ext cx="9601196" cy="3744116"/>
          </a:xfrm>
        </p:spPr>
        <p:txBody>
          <a:bodyPr>
            <a:noAutofit/>
          </a:bodyPr>
          <a:lstStyle/>
          <a:p>
            <a:r>
              <a:rPr lang="en-US" sz="1150" b="1" dirty="0"/>
              <a:t>1) Open Source and </a:t>
            </a:r>
            <a:r>
              <a:rPr lang="en-US" sz="1150" b="1" dirty="0" smtClean="0"/>
              <a:t>Lightweight</a:t>
            </a:r>
            <a:endParaRPr lang="tr-TR" sz="1150" b="1" dirty="0" smtClean="0"/>
          </a:p>
          <a:p>
            <a:r>
              <a:rPr lang="en-US" sz="1150" b="1" dirty="0" smtClean="0"/>
              <a:t>2</a:t>
            </a:r>
            <a:r>
              <a:rPr lang="en-US" sz="1150" b="1" dirty="0"/>
              <a:t>) Fast Performance</a:t>
            </a:r>
          </a:p>
          <a:p>
            <a:pPr marL="0" indent="0">
              <a:buNone/>
            </a:pPr>
            <a:r>
              <a:rPr lang="tr-TR" sz="1150" dirty="0" smtClean="0"/>
              <a:t>	</a:t>
            </a:r>
            <a:r>
              <a:rPr lang="en-US" sz="1150" dirty="0" smtClean="0"/>
              <a:t>The </a:t>
            </a:r>
            <a:r>
              <a:rPr lang="en-US" sz="1150" dirty="0"/>
              <a:t>performance of hibernate framework is fast because cache is internally used in hibernate framework. There are two types of cache in hibernate framework </a:t>
            </a:r>
            <a:r>
              <a:rPr lang="tr-TR" sz="1150" dirty="0" smtClean="0"/>
              <a:t>	</a:t>
            </a:r>
            <a:r>
              <a:rPr lang="en-US" sz="1150" dirty="0" smtClean="0"/>
              <a:t>first </a:t>
            </a:r>
            <a:r>
              <a:rPr lang="en-US" sz="1150" dirty="0"/>
              <a:t>level cache and second level cache. First level cache is enabled by default.</a:t>
            </a:r>
          </a:p>
          <a:p>
            <a:r>
              <a:rPr lang="en-US" sz="1150" b="1" dirty="0"/>
              <a:t>3) Database Independent Query</a:t>
            </a:r>
          </a:p>
          <a:p>
            <a:pPr marL="0" indent="0">
              <a:buNone/>
            </a:pPr>
            <a:r>
              <a:rPr lang="tr-TR" sz="1150" dirty="0" smtClean="0"/>
              <a:t>	</a:t>
            </a:r>
            <a:r>
              <a:rPr lang="en-US" sz="1150" dirty="0" smtClean="0"/>
              <a:t>HQL </a:t>
            </a:r>
            <a:r>
              <a:rPr lang="en-US" sz="1150" dirty="0"/>
              <a:t>(Hibernate Query Language) is the object-oriented version of SQL. It generates the database independent queries. So you don't need to write database </a:t>
            </a:r>
            <a:r>
              <a:rPr lang="tr-TR" sz="1150" dirty="0" smtClean="0"/>
              <a:t>	</a:t>
            </a:r>
            <a:r>
              <a:rPr lang="en-US" sz="1150" dirty="0" smtClean="0"/>
              <a:t>specific </a:t>
            </a:r>
            <a:r>
              <a:rPr lang="en-US" sz="1150" dirty="0"/>
              <a:t>queries. Before Hibernate, if database is changed for the project, we need to change the SQL query as well that leads to the maintenance problem.</a:t>
            </a:r>
          </a:p>
          <a:p>
            <a:r>
              <a:rPr lang="en-US" sz="1150" b="1" dirty="0"/>
              <a:t>4) Automatic Table Creation</a:t>
            </a:r>
          </a:p>
          <a:p>
            <a:pPr marL="0" indent="0">
              <a:buNone/>
            </a:pPr>
            <a:r>
              <a:rPr lang="tr-TR" sz="1150" dirty="0" smtClean="0"/>
              <a:t>	</a:t>
            </a:r>
            <a:r>
              <a:rPr lang="en-US" sz="1150" dirty="0" smtClean="0"/>
              <a:t>Hibernate </a:t>
            </a:r>
            <a:r>
              <a:rPr lang="en-US" sz="1150" dirty="0"/>
              <a:t>framework provides the facility to create the tables of the database automatically. So there is no need to create tables in the database manually.</a:t>
            </a:r>
          </a:p>
          <a:p>
            <a:r>
              <a:rPr lang="en-US" sz="1150" b="1" dirty="0"/>
              <a:t>5) Simplifies Complex Join</a:t>
            </a:r>
          </a:p>
          <a:p>
            <a:pPr marL="0" indent="0">
              <a:buNone/>
            </a:pPr>
            <a:r>
              <a:rPr lang="tr-TR" sz="1150" dirty="0" smtClean="0"/>
              <a:t>	</a:t>
            </a:r>
            <a:r>
              <a:rPr lang="en-US" sz="1150" dirty="0" smtClean="0"/>
              <a:t>Fetching </a:t>
            </a:r>
            <a:r>
              <a:rPr lang="en-US" sz="1150" dirty="0"/>
              <a:t>data from multiple tables is easy in hibernate framework.</a:t>
            </a:r>
          </a:p>
          <a:p>
            <a:r>
              <a:rPr lang="en-US" sz="1150" b="1" dirty="0"/>
              <a:t>6) Provides Query Statistics and Database Status</a:t>
            </a:r>
          </a:p>
          <a:p>
            <a:pPr marL="0" indent="0">
              <a:buNone/>
            </a:pPr>
            <a:r>
              <a:rPr lang="tr-TR" sz="1150" dirty="0" smtClean="0"/>
              <a:t>	</a:t>
            </a:r>
            <a:r>
              <a:rPr lang="en-US" sz="1150" dirty="0" smtClean="0"/>
              <a:t>Hibernate </a:t>
            </a:r>
            <a:r>
              <a:rPr lang="en-US" sz="1150" dirty="0"/>
              <a:t>supports Query cache and provide statistics about query and database status</a:t>
            </a:r>
            <a:r>
              <a:rPr lang="en-US" sz="1150" dirty="0" smtClean="0"/>
              <a:t>.</a:t>
            </a:r>
            <a:endParaRPr lang="en-US" sz="1150" dirty="0"/>
          </a:p>
        </p:txBody>
      </p:sp>
    </p:spTree>
    <p:extLst>
      <p:ext uri="{BB962C8B-B14F-4D97-AF65-F5344CB8AC3E}">
        <p14:creationId xmlns:p14="http://schemas.microsoft.com/office/powerpoint/2010/main" val="4085593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LOMBOK</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77193"/>
            <a:ext cx="9601196" cy="3749040"/>
          </a:xfrm>
        </p:spPr>
        <p:txBody>
          <a:bodyPr>
            <a:normAutofit fontScale="85000" lnSpcReduction="20000"/>
          </a:bodyPr>
          <a:lstStyle/>
          <a:p>
            <a:pPr marL="0" indent="0">
              <a:buNone/>
            </a:pPr>
            <a:r>
              <a:rPr lang="en-US" b="1" dirty="0"/>
              <a:t>Avoid Repetitive Code</a:t>
            </a:r>
          </a:p>
          <a:p>
            <a:r>
              <a:rPr lang="tr-TR" b="1" dirty="0" err="1" smtClean="0"/>
              <a:t>Constructor</a:t>
            </a:r>
            <a:r>
              <a:rPr lang="tr-TR" b="1" dirty="0" smtClean="0"/>
              <a:t> </a:t>
            </a:r>
            <a:r>
              <a:rPr lang="tr-TR" b="1" dirty="0" err="1" smtClean="0"/>
              <a:t>creation</a:t>
            </a:r>
            <a:r>
              <a:rPr lang="tr-TR" b="1" dirty="0" smtClean="0"/>
              <a:t> </a:t>
            </a:r>
            <a:r>
              <a:rPr lang="tr-TR" dirty="0" smtClean="0"/>
              <a:t>– @</a:t>
            </a:r>
            <a:r>
              <a:rPr lang="tr-TR" dirty="0" err="1" smtClean="0"/>
              <a:t>AllArgsConstructor</a:t>
            </a:r>
            <a:r>
              <a:rPr lang="tr-TR" dirty="0" smtClean="0"/>
              <a:t>, @</a:t>
            </a:r>
            <a:r>
              <a:rPr lang="tr-TR" dirty="0" err="1" smtClean="0"/>
              <a:t>NoArgsConstructor</a:t>
            </a:r>
            <a:r>
              <a:rPr lang="tr-TR" dirty="0" smtClean="0"/>
              <a:t>, @</a:t>
            </a:r>
            <a:r>
              <a:rPr lang="tr-TR" dirty="0" err="1" smtClean="0"/>
              <a:t>RequiredArgsConstructor</a:t>
            </a:r>
            <a:endParaRPr lang="tr-TR" dirty="0" smtClean="0"/>
          </a:p>
          <a:p>
            <a:r>
              <a:rPr lang="tr-TR" b="1" dirty="0" err="1" smtClean="0"/>
              <a:t>Getters</a:t>
            </a:r>
            <a:r>
              <a:rPr lang="tr-TR" b="1" dirty="0" smtClean="0"/>
              <a:t> &amp; </a:t>
            </a:r>
            <a:r>
              <a:rPr lang="tr-TR" b="1" dirty="0" err="1" smtClean="0"/>
              <a:t>Setters</a:t>
            </a:r>
            <a:r>
              <a:rPr lang="tr-TR" b="1" dirty="0" smtClean="0"/>
              <a:t> - </a:t>
            </a:r>
            <a:r>
              <a:rPr lang="tr-TR" dirty="0" smtClean="0"/>
              <a:t>@</a:t>
            </a:r>
            <a:r>
              <a:rPr lang="tr-TR" dirty="0" err="1" smtClean="0"/>
              <a:t>Getter</a:t>
            </a:r>
            <a:r>
              <a:rPr lang="tr-TR" dirty="0" smtClean="0"/>
              <a:t> &amp; @</a:t>
            </a:r>
            <a:r>
              <a:rPr lang="tr-TR" dirty="0" err="1" smtClean="0"/>
              <a:t>Setter</a:t>
            </a:r>
            <a:endParaRPr lang="tr-TR" dirty="0" smtClean="0"/>
          </a:p>
          <a:p>
            <a:r>
              <a:rPr lang="tr-TR" b="1" dirty="0" err="1" smtClean="0"/>
              <a:t>Equals</a:t>
            </a:r>
            <a:r>
              <a:rPr lang="tr-TR" b="1" dirty="0" smtClean="0"/>
              <a:t> &amp; </a:t>
            </a:r>
            <a:r>
              <a:rPr lang="tr-TR" b="1" dirty="0" err="1" smtClean="0"/>
              <a:t>HashCode</a:t>
            </a:r>
            <a:r>
              <a:rPr lang="tr-TR" b="1" dirty="0" smtClean="0"/>
              <a:t> </a:t>
            </a:r>
            <a:r>
              <a:rPr lang="tr-TR" b="1" dirty="0" err="1" smtClean="0"/>
              <a:t>override</a:t>
            </a:r>
            <a:r>
              <a:rPr lang="tr-TR" b="1" dirty="0" smtClean="0"/>
              <a:t> - </a:t>
            </a:r>
            <a:r>
              <a:rPr lang="tr-TR" dirty="0" smtClean="0"/>
              <a:t>@</a:t>
            </a:r>
            <a:r>
              <a:rPr lang="tr-TR" dirty="0" err="1" smtClean="0"/>
              <a:t>EqualsAndHashCode</a:t>
            </a:r>
            <a:endParaRPr lang="tr-TR" dirty="0" smtClean="0"/>
          </a:p>
          <a:p>
            <a:r>
              <a:rPr lang="tr-TR" b="1" dirty="0" err="1" smtClean="0"/>
              <a:t>toString</a:t>
            </a:r>
            <a:r>
              <a:rPr lang="tr-TR" b="1" dirty="0" smtClean="0"/>
              <a:t> </a:t>
            </a:r>
            <a:r>
              <a:rPr lang="tr-TR" b="1" dirty="0" err="1" smtClean="0"/>
              <a:t>evveride</a:t>
            </a:r>
            <a:r>
              <a:rPr lang="tr-TR" b="1" dirty="0" smtClean="0"/>
              <a:t> - </a:t>
            </a:r>
            <a:r>
              <a:rPr lang="tr-TR" dirty="0" smtClean="0"/>
              <a:t>@</a:t>
            </a:r>
            <a:r>
              <a:rPr lang="tr-TR" dirty="0" err="1" smtClean="0"/>
              <a:t>ToString</a:t>
            </a:r>
            <a:endParaRPr lang="tr-TR" dirty="0" smtClean="0"/>
          </a:p>
          <a:p>
            <a:r>
              <a:rPr lang="tr-TR" b="1" dirty="0" smtClean="0"/>
              <a:t>Builder </a:t>
            </a:r>
            <a:r>
              <a:rPr lang="tr-TR" b="1" dirty="0" err="1" smtClean="0"/>
              <a:t>pattern</a:t>
            </a:r>
            <a:r>
              <a:rPr lang="tr-TR" b="1" dirty="0" smtClean="0"/>
              <a:t> - </a:t>
            </a:r>
            <a:r>
              <a:rPr lang="tr-TR" dirty="0" smtClean="0"/>
              <a:t>@Builder</a:t>
            </a:r>
          </a:p>
          <a:p>
            <a:r>
              <a:rPr lang="tr-TR" b="1" dirty="0" smtClean="0"/>
              <a:t>Data</a:t>
            </a:r>
            <a:r>
              <a:rPr lang="tr-TR" dirty="0" smtClean="0"/>
              <a:t> - </a:t>
            </a:r>
            <a:r>
              <a:rPr lang="en-US" dirty="0" smtClean="0"/>
              <a:t>Generates </a:t>
            </a:r>
            <a:r>
              <a:rPr lang="en-US" dirty="0"/>
              <a:t>getters for all fields, a useful </a:t>
            </a:r>
            <a:r>
              <a:rPr lang="en-US" dirty="0" err="1"/>
              <a:t>toString</a:t>
            </a:r>
            <a:r>
              <a:rPr lang="en-US" dirty="0"/>
              <a:t> method, and </a:t>
            </a:r>
            <a:r>
              <a:rPr lang="en-US" dirty="0" err="1"/>
              <a:t>hashCode</a:t>
            </a:r>
            <a:r>
              <a:rPr lang="en-US" dirty="0"/>
              <a:t> and equals implementations that check all non-transient fields</a:t>
            </a:r>
            <a:r>
              <a:rPr lang="en-US" dirty="0" smtClean="0"/>
              <a:t>.</a:t>
            </a:r>
            <a:r>
              <a:rPr lang="tr-TR" dirty="0" smtClean="0"/>
              <a:t> - @Data</a:t>
            </a:r>
          </a:p>
          <a:p>
            <a:r>
              <a:rPr lang="tr-TR" b="1" dirty="0" err="1" smtClean="0"/>
              <a:t>Null</a:t>
            </a:r>
            <a:r>
              <a:rPr lang="tr-TR" b="1" dirty="0" smtClean="0"/>
              <a:t> </a:t>
            </a:r>
            <a:r>
              <a:rPr lang="tr-TR" b="1" dirty="0" err="1" smtClean="0"/>
              <a:t>Check</a:t>
            </a:r>
            <a:r>
              <a:rPr lang="tr-TR" b="1" dirty="0" smtClean="0"/>
              <a:t> &amp;  </a:t>
            </a:r>
            <a:r>
              <a:rPr lang="tr-TR" b="1" dirty="0" err="1" smtClean="0"/>
              <a:t>Avoid</a:t>
            </a:r>
            <a:r>
              <a:rPr lang="tr-TR" b="1" dirty="0" smtClean="0"/>
              <a:t> </a:t>
            </a:r>
            <a:r>
              <a:rPr lang="tr-TR" b="1" dirty="0" err="1" smtClean="0"/>
              <a:t>NullPointerException</a:t>
            </a:r>
            <a:r>
              <a:rPr lang="tr-TR" b="1" dirty="0" smtClean="0"/>
              <a:t> </a:t>
            </a:r>
            <a:r>
              <a:rPr lang="tr-TR" dirty="0" smtClean="0"/>
              <a:t>- @</a:t>
            </a:r>
            <a:r>
              <a:rPr lang="tr-TR" dirty="0" err="1" smtClean="0"/>
              <a:t>NonNull</a:t>
            </a:r>
            <a:endParaRPr lang="en-US" dirty="0"/>
          </a:p>
        </p:txBody>
      </p:sp>
    </p:spTree>
    <p:extLst>
      <p:ext uri="{BB962C8B-B14F-4D97-AF65-F5344CB8AC3E}">
        <p14:creationId xmlns:p14="http://schemas.microsoft.com/office/powerpoint/2010/main" val="42317835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1513</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Comic Sans MS</vt:lpstr>
      <vt:lpstr>Garamond</vt:lpstr>
      <vt:lpstr>Organic</vt:lpstr>
      <vt:lpstr>Week 4</vt:lpstr>
      <vt:lpstr>Object-Relation Mapping (ORM)</vt:lpstr>
      <vt:lpstr>Spring Boot Data JPA</vt:lpstr>
      <vt:lpstr>Why to use JPA</vt:lpstr>
      <vt:lpstr>JPA Architecture</vt:lpstr>
      <vt:lpstr>JPA ARCHITECTURE &amp; FLOW</vt:lpstr>
      <vt:lpstr>HIBERNATE</vt:lpstr>
      <vt:lpstr>HIBERNATE ADVANTAGES</vt:lpstr>
      <vt:lpstr>LOMBOK</vt:lpstr>
      <vt:lpstr>CODE FIRST &amp; DATABASE FIRST</vt:lpstr>
      <vt:lpstr>CODE-FIRST DATABASE</vt:lpstr>
      <vt:lpstr>Database-First Database</vt:lpstr>
      <vt:lpstr>Advanced Message Queuing Protocol AMQP</vt:lpstr>
      <vt:lpstr>AMQP</vt:lpstr>
      <vt:lpstr>RabbitMQ</vt:lpstr>
      <vt:lpstr>Technical Practise Time</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dc:title>
  <dc:creator>Sakin, Ramazan (401-Extern-evatro)</dc:creator>
  <cp:lastModifiedBy>Sakin, Ramazan (401-Extern-evatro)</cp:lastModifiedBy>
  <cp:revision>1</cp:revision>
  <dcterms:created xsi:type="dcterms:W3CDTF">2022-01-30T12:24:20Z</dcterms:created>
  <dcterms:modified xsi:type="dcterms:W3CDTF">2022-01-30T12:25:19Z</dcterms:modified>
</cp:coreProperties>
</file>