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5397B2-A500-462E-A2B6-E1F5E67979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75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7AB476-1D58-4FD7-B0D1-9B8A996C3FFE}"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897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28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782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160287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16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8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54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68834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06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7AB476-1D58-4FD7-B0D1-9B8A996C3FFE}"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50956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7AB476-1D58-4FD7-B0D1-9B8A996C3FFE}"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397B2-A500-462E-A2B6-E1F5E67979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87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7AB476-1D58-4FD7-B0D1-9B8A996C3FFE}"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397B2-A500-462E-A2B6-E1F5E67979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86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AB476-1D58-4FD7-B0D1-9B8A996C3FFE}"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308806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7AB476-1D58-4FD7-B0D1-9B8A996C3FFE}"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31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7AB476-1D58-4FD7-B0D1-9B8A996C3FFE}"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397322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7AB476-1D58-4FD7-B0D1-9B8A996C3FFE}" type="datetimeFigureOut">
              <a:rPr lang="en-US" smtClean="0"/>
              <a:t>2/13/2022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5397B2-A500-462E-A2B6-E1F5E67979AE}" type="slidenum">
              <a:rPr lang="en-US" smtClean="0"/>
              <a:t>‹#›</a:t>
            </a:fld>
            <a:endParaRPr lang="en-US"/>
          </a:p>
        </p:txBody>
      </p:sp>
    </p:spTree>
    <p:extLst>
      <p:ext uri="{BB962C8B-B14F-4D97-AF65-F5344CB8AC3E}">
        <p14:creationId xmlns:p14="http://schemas.microsoft.com/office/powerpoint/2010/main" val="1129446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ndex.php?title=Design-driven_development&amp;action=edit&amp;redlink=1"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Value-driven_design" TargetMode="External"/><Relationship Id="rId5" Type="http://schemas.openxmlformats.org/officeDocument/2006/relationships/hyperlink" Target="https://en.wikipedia.org/wiki/Test-driven_development" TargetMode="External"/><Relationship Id="rId4" Type="http://schemas.openxmlformats.org/officeDocument/2006/relationships/hyperlink" Target="https://en.wikipedia.org/wiki/Domain-driven_des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3500" dirty="0" err="1" smtClean="0">
                <a:latin typeface="Algerian" panose="04020705040A02060702" pitchFamily="82" charset="0"/>
              </a:rPr>
              <a:t>Week</a:t>
            </a:r>
            <a:r>
              <a:rPr lang="tr-TR" sz="3500" dirty="0" smtClean="0">
                <a:latin typeface="Algerian" panose="04020705040A02060702" pitchFamily="82" charset="0"/>
              </a:rPr>
              <a:t> 6</a:t>
            </a:r>
            <a:endParaRPr lang="en-US" sz="3500" dirty="0">
              <a:latin typeface="Algerian" panose="04020705040A02060702" pitchFamily="82" charset="0"/>
            </a:endParaRPr>
          </a:p>
        </p:txBody>
      </p:sp>
      <p:sp>
        <p:nvSpPr>
          <p:cNvPr id="3" name="Content Placeholder 2"/>
          <p:cNvSpPr>
            <a:spLocks noGrp="1"/>
          </p:cNvSpPr>
          <p:nvPr>
            <p:ph type="subTitle" idx="1"/>
          </p:nvPr>
        </p:nvSpPr>
        <p:spPr>
          <a:xfrm>
            <a:off x="2692398" y="3657597"/>
            <a:ext cx="6815669" cy="1704112"/>
          </a:xfrm>
        </p:spPr>
        <p:txBody>
          <a:bodyPr>
            <a:normAutofit lnSpcReduction="10000"/>
          </a:bodyPr>
          <a:lstStyle/>
          <a:p>
            <a:pPr lvl="1"/>
            <a:r>
              <a:rPr lang="tr-TR" dirty="0" smtClean="0">
                <a:solidFill>
                  <a:schemeClr val="tx2"/>
                </a:solidFill>
              </a:rPr>
              <a:t>TDD</a:t>
            </a:r>
          </a:p>
          <a:p>
            <a:pPr lvl="1"/>
            <a:r>
              <a:rPr lang="tr-TR" dirty="0" err="1" smtClean="0">
                <a:solidFill>
                  <a:schemeClr val="tx2"/>
                </a:solidFill>
              </a:rPr>
              <a:t>Unit</a:t>
            </a:r>
            <a:r>
              <a:rPr lang="tr-TR" dirty="0" smtClean="0">
                <a:solidFill>
                  <a:schemeClr val="tx2"/>
                </a:solidFill>
              </a:rPr>
              <a:t> Test / Integration Test</a:t>
            </a:r>
          </a:p>
          <a:p>
            <a:pPr lvl="1"/>
            <a:r>
              <a:rPr lang="tr-TR" dirty="0" smtClean="0">
                <a:solidFill>
                  <a:schemeClr val="tx2"/>
                </a:solidFill>
              </a:rPr>
              <a:t>H2 DB </a:t>
            </a:r>
            <a:r>
              <a:rPr lang="tr-TR" dirty="0" err="1" smtClean="0">
                <a:solidFill>
                  <a:schemeClr val="tx2"/>
                </a:solidFill>
              </a:rPr>
              <a:t>Usage</a:t>
            </a:r>
            <a:r>
              <a:rPr lang="tr-TR" dirty="0" smtClean="0">
                <a:solidFill>
                  <a:schemeClr val="tx2"/>
                </a:solidFill>
              </a:rPr>
              <a:t> </a:t>
            </a:r>
            <a:r>
              <a:rPr lang="tr-TR" dirty="0" err="1" smtClean="0">
                <a:solidFill>
                  <a:schemeClr val="tx2"/>
                </a:solidFill>
              </a:rPr>
              <a:t>for</a:t>
            </a:r>
            <a:r>
              <a:rPr lang="tr-TR" dirty="0" smtClean="0">
                <a:solidFill>
                  <a:schemeClr val="tx2"/>
                </a:solidFill>
              </a:rPr>
              <a:t> test </a:t>
            </a:r>
            <a:r>
              <a:rPr lang="tr-TR" dirty="0" err="1" smtClean="0">
                <a:solidFill>
                  <a:schemeClr val="tx2"/>
                </a:solidFill>
              </a:rPr>
              <a:t>environment</a:t>
            </a:r>
            <a:endParaRPr lang="tr-TR" dirty="0" smtClean="0">
              <a:solidFill>
                <a:schemeClr val="tx2"/>
              </a:solidFill>
            </a:endParaRPr>
          </a:p>
          <a:p>
            <a:pPr lvl="1"/>
            <a:r>
              <a:rPr lang="tr-TR" dirty="0" err="1" smtClean="0">
                <a:solidFill>
                  <a:schemeClr val="tx2"/>
                </a:solidFill>
              </a:rPr>
              <a:t>Microservices</a:t>
            </a:r>
            <a:r>
              <a:rPr lang="tr-TR" dirty="0" smtClean="0">
                <a:solidFill>
                  <a:schemeClr val="tx2"/>
                </a:solidFill>
              </a:rPr>
              <a:t> Architecture</a:t>
            </a:r>
            <a:endParaRPr lang="en-US" dirty="0">
              <a:solidFill>
                <a:schemeClr val="tx2"/>
              </a:solidFill>
            </a:endParaRPr>
          </a:p>
        </p:txBody>
      </p:sp>
    </p:spTree>
    <p:extLst>
      <p:ext uri="{BB962C8B-B14F-4D97-AF65-F5344CB8AC3E}">
        <p14:creationId xmlns:p14="http://schemas.microsoft.com/office/powerpoint/2010/main" val="4033905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MICROSERVICES</a:t>
            </a:r>
            <a:br>
              <a:rPr lang="tr-TR" sz="3500" dirty="0">
                <a:latin typeface="Algerian" panose="04020705040A02060702" pitchFamily="82" charset="0"/>
              </a:rPr>
            </a:br>
            <a:r>
              <a:rPr lang="tr-TR" sz="3500" dirty="0">
                <a:latin typeface="Algerian" panose="04020705040A02060702" pitchFamily="82" charset="0"/>
              </a:rPr>
              <a:t>ADVANTAGES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err="1"/>
              <a:t>Microservices</a:t>
            </a:r>
            <a:r>
              <a:rPr lang="en-US" dirty="0"/>
              <a:t> are self-contained, independent deployment module.</a:t>
            </a:r>
          </a:p>
          <a:p>
            <a:r>
              <a:rPr lang="en-US" dirty="0"/>
              <a:t>The cost of scaling is comparatively less than the monolithic architecture.</a:t>
            </a:r>
          </a:p>
          <a:p>
            <a:r>
              <a:rPr lang="en-US" dirty="0" err="1"/>
              <a:t>Microservices</a:t>
            </a:r>
            <a:r>
              <a:rPr lang="en-US" dirty="0"/>
              <a:t> are independently manageable services. It can enable more and more services as the need arises. It minimizes the impact on existing service.</a:t>
            </a:r>
          </a:p>
          <a:p>
            <a:r>
              <a:rPr lang="en-US" dirty="0"/>
              <a:t>It is possible to change or upgrade each service individually rather than upgrading in the entire application.</a:t>
            </a:r>
          </a:p>
          <a:p>
            <a:r>
              <a:rPr lang="en-US" dirty="0" err="1"/>
              <a:t>Microservices</a:t>
            </a:r>
            <a:r>
              <a:rPr lang="en-US" dirty="0"/>
              <a:t> allows us to develop an application which is organic (an application which latterly upgrades by adding more functions or modules) in nature</a:t>
            </a:r>
            <a:r>
              <a:rPr lang="en-US" dirty="0" smtClean="0"/>
              <a:t>.</a:t>
            </a:r>
            <a:endParaRPr lang="en-US" dirty="0"/>
          </a:p>
        </p:txBody>
      </p:sp>
    </p:spTree>
    <p:extLst>
      <p:ext uri="{BB962C8B-B14F-4D97-AF65-F5344CB8AC3E}">
        <p14:creationId xmlns:p14="http://schemas.microsoft.com/office/powerpoint/2010/main" val="1111209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MICROSERVICES</a:t>
            </a:r>
            <a:br>
              <a:rPr lang="tr-TR" sz="3500" dirty="0">
                <a:latin typeface="Algerian" panose="04020705040A02060702" pitchFamily="82" charset="0"/>
              </a:rPr>
            </a:br>
            <a:r>
              <a:rPr lang="tr-TR" sz="3500" dirty="0">
                <a:latin typeface="Algerian" panose="04020705040A02060702" pitchFamily="82" charset="0"/>
              </a:rPr>
              <a:t>ADVANTAGES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It enables event streaming technology to enable easy integration in comparison to heavyweight interposes communication.</a:t>
            </a:r>
          </a:p>
          <a:p>
            <a:r>
              <a:rPr lang="en-US" dirty="0" err="1"/>
              <a:t>Microservices</a:t>
            </a:r>
            <a:r>
              <a:rPr lang="en-US" dirty="0"/>
              <a:t> follows the single responsibility principle.</a:t>
            </a:r>
          </a:p>
          <a:p>
            <a:r>
              <a:rPr lang="en-US" dirty="0"/>
              <a:t>The demanding service can be deployed on multiple servers to enhance performance.</a:t>
            </a:r>
          </a:p>
          <a:p>
            <a:r>
              <a:rPr lang="en-US" dirty="0"/>
              <a:t>Less dependency and easy to test.</a:t>
            </a:r>
          </a:p>
          <a:p>
            <a:r>
              <a:rPr lang="en-US" dirty="0"/>
              <a:t>Dynamic scaling.</a:t>
            </a:r>
          </a:p>
          <a:p>
            <a:r>
              <a:rPr lang="en-US" dirty="0"/>
              <a:t>Faster release cycle</a:t>
            </a:r>
            <a:r>
              <a:rPr lang="en-US" dirty="0" smtClean="0"/>
              <a:t>.</a:t>
            </a:r>
            <a:endParaRPr lang="en-US" dirty="0"/>
          </a:p>
        </p:txBody>
      </p:sp>
    </p:spTree>
    <p:extLst>
      <p:ext uri="{BB962C8B-B14F-4D97-AF65-F5344CB8AC3E}">
        <p14:creationId xmlns:p14="http://schemas.microsoft.com/office/powerpoint/2010/main" val="2316964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MICROSERVICES</a:t>
            </a:r>
            <a:br>
              <a:rPr lang="tr-TR" sz="3500" dirty="0" smtClean="0">
                <a:latin typeface="Algerian" panose="04020705040A02060702" pitchFamily="82" charset="0"/>
              </a:rPr>
            </a:br>
            <a:r>
              <a:rPr lang="tr-TR" sz="3500" dirty="0" smtClean="0">
                <a:latin typeface="Algerian" panose="04020705040A02060702" pitchFamily="82" charset="0"/>
              </a:rPr>
              <a:t>DISADVANTAGES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err="1"/>
              <a:t>Microservices</a:t>
            </a:r>
            <a:r>
              <a:rPr lang="en-US" dirty="0"/>
              <a:t> has all the associated complexities of the distributed system.</a:t>
            </a:r>
          </a:p>
          <a:p>
            <a:r>
              <a:rPr lang="en-US" dirty="0"/>
              <a:t>There is a higher chance of failure during communication between different services.</a:t>
            </a:r>
          </a:p>
          <a:p>
            <a:r>
              <a:rPr lang="en-US" dirty="0"/>
              <a:t>Difficult to manage a large number of services.</a:t>
            </a:r>
          </a:p>
          <a:p>
            <a:r>
              <a:rPr lang="en-US" dirty="0"/>
              <a:t>The developer needs to solve the problem, such as network latency and load balancing.</a:t>
            </a:r>
          </a:p>
          <a:p>
            <a:r>
              <a:rPr lang="en-US" dirty="0"/>
              <a:t>Complex testing over a distributed environment</a:t>
            </a:r>
            <a:r>
              <a:rPr lang="en-US" dirty="0" smtClean="0"/>
              <a:t>.</a:t>
            </a:r>
            <a:endParaRPr lang="en-US" dirty="0"/>
          </a:p>
        </p:txBody>
      </p:sp>
    </p:spTree>
    <p:extLst>
      <p:ext uri="{BB962C8B-B14F-4D97-AF65-F5344CB8AC3E}">
        <p14:creationId xmlns:p14="http://schemas.microsoft.com/office/powerpoint/2010/main" val="241768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smtClean="0">
                <a:latin typeface="Algerian" panose="04020705040A02060702" pitchFamily="82" charset="0"/>
              </a:rPr>
              <a:t>Microservice</a:t>
            </a:r>
            <a:r>
              <a:rPr lang="tr-TR" sz="3500" dirty="0" smtClean="0">
                <a:latin typeface="Algerian" panose="04020705040A02060702" pitchFamily="82" charset="0"/>
              </a:rPr>
              <a:t>s</a:t>
            </a:r>
            <a:br>
              <a:rPr lang="tr-TR" sz="3500" dirty="0" smtClean="0">
                <a:latin typeface="Algerian" panose="04020705040A02060702" pitchFamily="82" charset="0"/>
              </a:rPr>
            </a:br>
            <a:r>
              <a:rPr lang="en-US" sz="3500" dirty="0">
                <a:latin typeface="Algerian" panose="04020705040A02060702" pitchFamily="82" charset="0"/>
              </a:rPr>
              <a:t>Challenges</a:t>
            </a:r>
          </a:p>
        </p:txBody>
      </p:sp>
      <p:sp>
        <p:nvSpPr>
          <p:cNvPr id="3" name="Content Placeholder 2"/>
          <p:cNvSpPr>
            <a:spLocks noGrp="1"/>
          </p:cNvSpPr>
          <p:nvPr>
            <p:ph idx="1"/>
          </p:nvPr>
        </p:nvSpPr>
        <p:spPr/>
        <p:txBody>
          <a:bodyPr/>
          <a:lstStyle/>
          <a:p>
            <a:r>
              <a:rPr lang="en-US" dirty="0"/>
              <a:t>Bounded Context</a:t>
            </a:r>
          </a:p>
          <a:p>
            <a:r>
              <a:rPr lang="en-US" dirty="0"/>
              <a:t>Dynamic Scale up and Scale Down</a:t>
            </a:r>
          </a:p>
          <a:p>
            <a:r>
              <a:rPr lang="en-US" dirty="0"/>
              <a:t>Monitoring</a:t>
            </a:r>
          </a:p>
          <a:p>
            <a:r>
              <a:rPr lang="en-US" dirty="0"/>
              <a:t>Fault Tolerance</a:t>
            </a:r>
          </a:p>
          <a:p>
            <a:r>
              <a:rPr lang="en-US" dirty="0"/>
              <a:t>Cyclic dependencies</a:t>
            </a:r>
          </a:p>
          <a:p>
            <a:r>
              <a:rPr lang="en-US" dirty="0"/>
              <a:t>DevOps </a:t>
            </a:r>
            <a:r>
              <a:rPr lang="en-US" dirty="0" smtClean="0"/>
              <a:t>Culture</a:t>
            </a:r>
            <a:endParaRPr lang="en-US" dirty="0"/>
          </a:p>
        </p:txBody>
      </p:sp>
    </p:spTree>
    <p:extLst>
      <p:ext uri="{BB962C8B-B14F-4D97-AF65-F5344CB8AC3E}">
        <p14:creationId xmlns:p14="http://schemas.microsoft.com/office/powerpoint/2010/main" val="3052743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6707"/>
            <a:ext cx="9601196" cy="648392"/>
          </a:xfrm>
        </p:spPr>
        <p:txBody>
          <a:bodyPr>
            <a:normAutofit/>
          </a:bodyPr>
          <a:lstStyle/>
          <a:p>
            <a:r>
              <a:rPr lang="tr-TR" sz="3500" dirty="0" smtClean="0">
                <a:latin typeface="Algerian" panose="04020705040A02060702" pitchFamily="82" charset="0"/>
              </a:rPr>
              <a:t>MSA </a:t>
            </a:r>
            <a:r>
              <a:rPr lang="tr-TR" sz="3500" dirty="0" err="1" smtClean="0">
                <a:latin typeface="Algerian" panose="04020705040A02060702" pitchFamily="82" charset="0"/>
              </a:rPr>
              <a:t>vs</a:t>
            </a:r>
            <a:r>
              <a:rPr lang="tr-TR" sz="3500" dirty="0" smtClean="0">
                <a:latin typeface="Algerian" panose="04020705040A02060702" pitchFamily="82" charset="0"/>
              </a:rPr>
              <a:t> SOA</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378274" y="1496290"/>
            <a:ext cx="9435451" cy="4680067"/>
          </a:xfrm>
          <a:prstGeom prst="rect">
            <a:avLst/>
          </a:prstGeom>
        </p:spPr>
      </p:pic>
    </p:spTree>
    <p:extLst>
      <p:ext uri="{BB962C8B-B14F-4D97-AF65-F5344CB8AC3E}">
        <p14:creationId xmlns:p14="http://schemas.microsoft.com/office/powerpoint/2010/main" val="2229077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smtClean="0">
                <a:latin typeface="Algerian" panose="04020705040A02060702" pitchFamily="82" charset="0"/>
              </a:rPr>
              <a:t>Technical </a:t>
            </a:r>
            <a:r>
              <a:rPr lang="tr-TR" sz="3500" dirty="0" err="1" smtClean="0">
                <a:latin typeface="Algerian" panose="04020705040A02060702" pitchFamily="82" charset="0"/>
              </a:rPr>
              <a:t>Practise</a:t>
            </a:r>
            <a:r>
              <a:rPr lang="tr-TR" sz="3500" dirty="0" smtClean="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normAutofit/>
          </a:bodyPr>
          <a:lstStyle/>
          <a:p>
            <a:pPr marL="0" indent="0" algn="ctr">
              <a:buNone/>
            </a:pPr>
            <a:r>
              <a:rPr lang="tr-TR" dirty="0" smtClean="0">
                <a:latin typeface="Comic Sans MS" panose="030F0702030302020204" pitchFamily="66" charset="0"/>
              </a:rPr>
              <a:t>LET’S </a:t>
            </a:r>
            <a:r>
              <a:rPr lang="tr-TR" dirty="0">
                <a:latin typeface="Comic Sans MS" panose="030F0702030302020204" pitchFamily="66" charset="0"/>
              </a:rPr>
              <a:t>GET OUR HANDS DIRTY</a:t>
            </a:r>
          </a:p>
          <a:p>
            <a:pPr marL="0" indent="0" algn="ctr">
              <a:buNone/>
            </a:pPr>
            <a:r>
              <a:rPr lang="tr-TR" dirty="0">
                <a:latin typeface="Comic Sans MS" panose="030F0702030302020204" pitchFamily="66" charset="0"/>
              </a:rPr>
              <a:t>-------------</a:t>
            </a:r>
          </a:p>
          <a:p>
            <a:pPr marL="0" indent="0" algn="ctr">
              <a:buNone/>
            </a:pPr>
            <a:r>
              <a:rPr lang="tr-TR" dirty="0">
                <a:latin typeface="Comic Sans MS" panose="030F0702030302020204" pitchFamily="66" charset="0"/>
              </a:rPr>
              <a:t>Spring </a:t>
            </a:r>
            <a:r>
              <a:rPr lang="tr-TR" dirty="0" err="1">
                <a:latin typeface="Comic Sans MS" panose="030F0702030302020204" pitchFamily="66" charset="0"/>
              </a:rPr>
              <a:t>Boot</a:t>
            </a:r>
            <a:r>
              <a:rPr lang="tr-TR" dirty="0">
                <a:latin typeface="Comic Sans MS" panose="030F0702030302020204" pitchFamily="66" charset="0"/>
              </a:rPr>
              <a:t> Test </a:t>
            </a:r>
            <a:r>
              <a:rPr lang="tr-TR" dirty="0" err="1">
                <a:latin typeface="Comic Sans MS" panose="030F0702030302020204" pitchFamily="66" charset="0"/>
              </a:rPr>
              <a:t>Usages</a:t>
            </a:r>
            <a:endParaRPr lang="tr-TR" dirty="0">
              <a:latin typeface="Comic Sans MS" panose="030F0702030302020204" pitchFamily="66" charset="0"/>
            </a:endParaRPr>
          </a:p>
          <a:p>
            <a:pPr marL="0" indent="0" algn="ctr">
              <a:buNone/>
            </a:pPr>
            <a:r>
              <a:rPr lang="tr-TR" dirty="0" err="1">
                <a:latin typeface="Comic Sans MS" panose="030F0702030302020204" pitchFamily="66" charset="0"/>
              </a:rPr>
              <a:t>Unit</a:t>
            </a:r>
            <a:r>
              <a:rPr lang="tr-TR" dirty="0">
                <a:latin typeface="Comic Sans MS" panose="030F0702030302020204" pitchFamily="66" charset="0"/>
              </a:rPr>
              <a:t> Test</a:t>
            </a:r>
          </a:p>
          <a:p>
            <a:pPr marL="0" indent="0" algn="ctr">
              <a:buNone/>
            </a:pPr>
            <a:r>
              <a:rPr lang="tr-TR" dirty="0">
                <a:latin typeface="Comic Sans MS" panose="030F0702030302020204" pitchFamily="66" charset="0"/>
              </a:rPr>
              <a:t>Integration Test</a:t>
            </a:r>
            <a:endParaRPr lang="en-US" dirty="0">
              <a:latin typeface="Comic Sans MS" panose="030F0702030302020204" pitchFamily="66" charset="0"/>
            </a:endParaRPr>
          </a:p>
        </p:txBody>
      </p:sp>
    </p:spTree>
    <p:extLst>
      <p:ext uri="{BB962C8B-B14F-4D97-AF65-F5344CB8AC3E}">
        <p14:creationId xmlns:p14="http://schemas.microsoft.com/office/powerpoint/2010/main" val="144229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89461" y="681644"/>
            <a:ext cx="10415847" cy="553126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smtClean="0"/>
              <a:t>HW#6</a:t>
            </a:r>
          </a:p>
          <a:p>
            <a:pPr marL="0" indent="0">
              <a:buNone/>
            </a:pPr>
            <a:r>
              <a:rPr lang="tr-TR" sz="1600" b="1" dirty="0"/>
              <a:t>1</a:t>
            </a:r>
            <a:r>
              <a:rPr lang="tr-TR" sz="1600" dirty="0"/>
              <a:t> – </a:t>
            </a:r>
            <a:r>
              <a:rPr lang="en-US" sz="1600" dirty="0"/>
              <a:t>What is the difference between manual testing and automated testing</a:t>
            </a:r>
            <a:r>
              <a:rPr lang="tr-TR" sz="1600" dirty="0"/>
              <a:t> </a:t>
            </a:r>
            <a:r>
              <a:rPr lang="en-US" sz="1600" dirty="0"/>
              <a:t>?</a:t>
            </a:r>
            <a:endParaRPr lang="tr-TR" sz="1600" dirty="0"/>
          </a:p>
          <a:p>
            <a:pPr marL="0" indent="0">
              <a:buNone/>
            </a:pPr>
            <a:r>
              <a:rPr lang="tr-TR" sz="1600" b="1" dirty="0"/>
              <a:t>2</a:t>
            </a:r>
            <a:r>
              <a:rPr lang="tr-TR" sz="1600" dirty="0"/>
              <a:t> – </a:t>
            </a:r>
            <a:r>
              <a:rPr lang="en-US" sz="1600" dirty="0"/>
              <a:t>What does Assert class</a:t>
            </a:r>
            <a:r>
              <a:rPr lang="tr-TR" sz="1600" dirty="0"/>
              <a:t> </a:t>
            </a:r>
            <a:r>
              <a:rPr lang="en-US" sz="1600" dirty="0"/>
              <a:t>?</a:t>
            </a:r>
            <a:endParaRPr lang="tr-TR" sz="1600" dirty="0"/>
          </a:p>
          <a:p>
            <a:pPr marL="0" indent="0">
              <a:buNone/>
            </a:pPr>
            <a:r>
              <a:rPr lang="tr-TR" sz="1600" b="1" dirty="0"/>
              <a:t>3</a:t>
            </a:r>
            <a:r>
              <a:rPr lang="tr-TR" sz="1600" dirty="0"/>
              <a:t> - </a:t>
            </a:r>
            <a:r>
              <a:rPr lang="en-US" sz="1600" dirty="0"/>
              <a:t>How </a:t>
            </a:r>
            <a:r>
              <a:rPr lang="tr-TR" sz="1600" dirty="0"/>
              <a:t>can be</a:t>
            </a:r>
            <a:r>
              <a:rPr lang="en-US" sz="1600" dirty="0"/>
              <a:t> test</a:t>
            </a:r>
            <a:r>
              <a:rPr lang="tr-TR" sz="1600" dirty="0" err="1"/>
              <a:t>ed</a:t>
            </a:r>
            <a:r>
              <a:rPr lang="en-US" sz="1600" dirty="0"/>
              <a:t> 'private' </a:t>
            </a:r>
            <a:r>
              <a:rPr lang="en-US" sz="1600" dirty="0" err="1"/>
              <a:t>metho</a:t>
            </a:r>
            <a:r>
              <a:rPr lang="tr-TR" sz="1600" dirty="0" err="1"/>
              <a:t>ds</a:t>
            </a:r>
            <a:r>
              <a:rPr lang="tr-TR" sz="1600" dirty="0"/>
              <a:t> </a:t>
            </a:r>
            <a:r>
              <a:rPr lang="en-US" sz="1600" dirty="0"/>
              <a:t>?</a:t>
            </a:r>
            <a:endParaRPr lang="tr-TR" sz="1600" dirty="0"/>
          </a:p>
          <a:p>
            <a:pPr marL="0" indent="0">
              <a:buNone/>
            </a:pPr>
            <a:r>
              <a:rPr lang="tr-TR" sz="1600" b="1" dirty="0"/>
              <a:t>4</a:t>
            </a:r>
            <a:r>
              <a:rPr lang="tr-TR" sz="1600" dirty="0"/>
              <a:t> – </a:t>
            </a:r>
            <a:r>
              <a:rPr lang="tr-TR" sz="1600" dirty="0" err="1"/>
              <a:t>What</a:t>
            </a:r>
            <a:r>
              <a:rPr lang="tr-TR" sz="1600" dirty="0"/>
              <a:t> is </a:t>
            </a:r>
            <a:r>
              <a:rPr lang="tr-TR" sz="1600" dirty="0" err="1" smtClean="0"/>
              <a:t>Monolithic</a:t>
            </a:r>
            <a:r>
              <a:rPr lang="tr-TR" sz="1600" dirty="0" smtClean="0"/>
              <a:t> Architecture </a:t>
            </a:r>
            <a:r>
              <a:rPr lang="tr-TR" sz="1600" dirty="0"/>
              <a:t>?</a:t>
            </a:r>
          </a:p>
          <a:p>
            <a:pPr marL="0" indent="0">
              <a:buNone/>
            </a:pPr>
            <a:r>
              <a:rPr lang="tr-TR" sz="1600" b="1" dirty="0"/>
              <a:t>5</a:t>
            </a:r>
            <a:r>
              <a:rPr lang="tr-TR" sz="1600" dirty="0"/>
              <a:t> - </a:t>
            </a:r>
            <a:r>
              <a:rPr lang="en-US" sz="1600" dirty="0"/>
              <a:t>What are the best practices to write a Unit Test Case</a:t>
            </a:r>
            <a:r>
              <a:rPr lang="tr-TR" sz="1600" dirty="0"/>
              <a:t> </a:t>
            </a:r>
            <a:r>
              <a:rPr lang="en-US" sz="1600" dirty="0"/>
              <a:t>?</a:t>
            </a:r>
          </a:p>
          <a:p>
            <a:pPr marL="0" indent="0">
              <a:buNone/>
            </a:pPr>
            <a:r>
              <a:rPr lang="tr-TR" sz="1600" b="1" dirty="0"/>
              <a:t>6</a:t>
            </a:r>
            <a:r>
              <a:rPr lang="tr-TR" sz="1600" dirty="0"/>
              <a:t> - </a:t>
            </a:r>
            <a:r>
              <a:rPr lang="en-US" sz="1600" dirty="0"/>
              <a:t>Why does JUnit only report the first failure in a single test</a:t>
            </a:r>
            <a:r>
              <a:rPr lang="tr-TR" sz="1600" dirty="0"/>
              <a:t> </a:t>
            </a:r>
            <a:r>
              <a:rPr lang="en-US" sz="1600" dirty="0"/>
              <a:t>?</a:t>
            </a:r>
            <a:endParaRPr lang="tr-TR" sz="1600" dirty="0"/>
          </a:p>
          <a:p>
            <a:pPr marL="0" indent="0">
              <a:buNone/>
            </a:pPr>
            <a:r>
              <a:rPr lang="tr-TR" sz="1600" b="1" dirty="0"/>
              <a:t>7</a:t>
            </a:r>
            <a:r>
              <a:rPr lang="tr-TR" sz="1600" dirty="0"/>
              <a:t> - </a:t>
            </a:r>
            <a:r>
              <a:rPr lang="en-US" sz="1600" dirty="0"/>
              <a:t>What are the benefits and drawbacks of </a:t>
            </a:r>
            <a:r>
              <a:rPr lang="en-US" sz="1600" dirty="0" err="1"/>
              <a:t>Microservices</a:t>
            </a:r>
            <a:r>
              <a:rPr lang="tr-TR" sz="1600" dirty="0"/>
              <a:t> </a:t>
            </a:r>
            <a:r>
              <a:rPr lang="en-US" sz="1600" dirty="0"/>
              <a:t>?</a:t>
            </a:r>
          </a:p>
          <a:p>
            <a:pPr marL="0" indent="0">
              <a:buNone/>
            </a:pPr>
            <a:r>
              <a:rPr lang="tr-TR" sz="1600" b="1" dirty="0"/>
              <a:t>8</a:t>
            </a:r>
            <a:r>
              <a:rPr lang="tr-TR" sz="1600" dirty="0"/>
              <a:t> - </a:t>
            </a:r>
            <a:r>
              <a:rPr lang="en-US" sz="1600" dirty="0"/>
              <a:t>What is the role of actuator in spring boot</a:t>
            </a:r>
            <a:r>
              <a:rPr lang="tr-TR" sz="1600" dirty="0"/>
              <a:t> </a:t>
            </a:r>
            <a:r>
              <a:rPr lang="en-US" sz="1600" dirty="0"/>
              <a:t>?</a:t>
            </a:r>
          </a:p>
          <a:p>
            <a:pPr marL="0" indent="0">
              <a:buNone/>
            </a:pPr>
            <a:r>
              <a:rPr lang="tr-TR" sz="1600" b="1" dirty="0"/>
              <a:t>9</a:t>
            </a:r>
            <a:r>
              <a:rPr lang="tr-TR" sz="1600" dirty="0"/>
              <a:t> - </a:t>
            </a:r>
            <a:r>
              <a:rPr lang="en-US" sz="1600" dirty="0"/>
              <a:t>What are the challenges that one has to face while using </a:t>
            </a:r>
            <a:r>
              <a:rPr lang="en-US" sz="1600" dirty="0" err="1"/>
              <a:t>Microservices</a:t>
            </a:r>
            <a:r>
              <a:rPr lang="tr-TR" sz="1600" dirty="0"/>
              <a:t> </a:t>
            </a:r>
            <a:r>
              <a:rPr lang="en-US" sz="1600" dirty="0"/>
              <a:t>?</a:t>
            </a:r>
          </a:p>
          <a:p>
            <a:pPr marL="0" indent="0">
              <a:buNone/>
            </a:pPr>
            <a:r>
              <a:rPr lang="tr-TR" sz="1600" b="1" dirty="0"/>
              <a:t>10</a:t>
            </a:r>
            <a:r>
              <a:rPr lang="tr-TR" sz="1600" dirty="0"/>
              <a:t> - H</a:t>
            </a:r>
            <a:r>
              <a:rPr lang="en-US" sz="1600" dirty="0"/>
              <a:t>ow independent </a:t>
            </a:r>
            <a:r>
              <a:rPr lang="en-US" sz="1600" dirty="0" err="1"/>
              <a:t>microservices</a:t>
            </a:r>
            <a:r>
              <a:rPr lang="en-US" sz="1600" dirty="0"/>
              <a:t> communicate with each other</a:t>
            </a:r>
            <a:r>
              <a:rPr lang="tr-TR" sz="1600" dirty="0"/>
              <a:t>?</a:t>
            </a:r>
            <a:endParaRPr lang="en-US" sz="1600" dirty="0"/>
          </a:p>
          <a:p>
            <a:pPr marL="0" indent="0">
              <a:buNone/>
            </a:pPr>
            <a:r>
              <a:rPr lang="tr-TR" sz="1600" b="1" dirty="0"/>
              <a:t>11</a:t>
            </a:r>
            <a:r>
              <a:rPr lang="tr-TR" sz="1600" dirty="0"/>
              <a:t> - </a:t>
            </a:r>
            <a:r>
              <a:rPr lang="en-US" sz="1600" dirty="0"/>
              <a:t>What do you mean by Domain driven design</a:t>
            </a:r>
            <a:r>
              <a:rPr lang="tr-TR" sz="1600" dirty="0"/>
              <a:t> </a:t>
            </a:r>
            <a:r>
              <a:rPr lang="en-US" sz="1600" dirty="0"/>
              <a:t>?</a:t>
            </a:r>
            <a:endParaRPr lang="tr-TR" sz="1600" dirty="0"/>
          </a:p>
          <a:p>
            <a:pPr marL="0" indent="0">
              <a:buNone/>
            </a:pPr>
            <a:r>
              <a:rPr lang="tr-TR" sz="1600" b="1" dirty="0"/>
              <a:t>12</a:t>
            </a:r>
            <a:r>
              <a:rPr lang="tr-TR" sz="1600" dirty="0"/>
              <a:t> – </a:t>
            </a:r>
            <a:r>
              <a:rPr lang="tr-TR" sz="1600" dirty="0" err="1"/>
              <a:t>What</a:t>
            </a:r>
            <a:r>
              <a:rPr lang="tr-TR" sz="1600" dirty="0"/>
              <a:t> is </a:t>
            </a:r>
            <a:r>
              <a:rPr lang="tr-TR" sz="1600" dirty="0" err="1"/>
              <a:t>container</a:t>
            </a:r>
            <a:r>
              <a:rPr lang="tr-TR" sz="1600" dirty="0"/>
              <a:t> in </a:t>
            </a:r>
            <a:r>
              <a:rPr lang="tr-TR" sz="1600" dirty="0" err="1"/>
              <a:t>Microservices</a:t>
            </a:r>
            <a:r>
              <a:rPr lang="tr-TR" sz="1600" dirty="0"/>
              <a:t> ?</a:t>
            </a:r>
          </a:p>
          <a:p>
            <a:pPr marL="0" indent="0">
              <a:buNone/>
            </a:pPr>
            <a:r>
              <a:rPr lang="tr-TR" sz="1600" b="1" dirty="0"/>
              <a:t>13</a:t>
            </a:r>
            <a:r>
              <a:rPr lang="tr-TR" sz="1600" dirty="0"/>
              <a:t> - </a:t>
            </a:r>
            <a:r>
              <a:rPr lang="en-US" sz="1600" dirty="0"/>
              <a:t>What are the main components of </a:t>
            </a:r>
            <a:r>
              <a:rPr lang="en-US" sz="1600" dirty="0" err="1"/>
              <a:t>Microservices</a:t>
            </a:r>
            <a:r>
              <a:rPr lang="tr-TR" sz="1600" dirty="0"/>
              <a:t> </a:t>
            </a:r>
            <a:r>
              <a:rPr lang="tr-TR" sz="1600" dirty="0" err="1"/>
              <a:t>architecture</a:t>
            </a:r>
            <a:r>
              <a:rPr lang="tr-TR" sz="1600" dirty="0"/>
              <a:t> </a:t>
            </a:r>
            <a:r>
              <a:rPr lang="en-US" sz="1600" dirty="0"/>
              <a:t>?</a:t>
            </a:r>
          </a:p>
          <a:p>
            <a:pPr marL="0" indent="0">
              <a:buNone/>
            </a:pPr>
            <a:r>
              <a:rPr lang="tr-TR" sz="1600" b="1" dirty="0"/>
              <a:t>14</a:t>
            </a:r>
            <a:r>
              <a:rPr lang="tr-TR" sz="1600" dirty="0"/>
              <a:t> - </a:t>
            </a:r>
            <a:r>
              <a:rPr lang="en-US" sz="1600" dirty="0"/>
              <a:t>How does a </a:t>
            </a:r>
            <a:r>
              <a:rPr lang="en-US" sz="1600" dirty="0" err="1"/>
              <a:t>Microservice</a:t>
            </a:r>
            <a:r>
              <a:rPr lang="en-US" sz="1600" dirty="0"/>
              <a:t> architecture work?</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02816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Software development </a:t>
            </a:r>
            <a:r>
              <a:rPr lang="en-US" sz="3500" dirty="0" smtClean="0">
                <a:latin typeface="Algerian" panose="04020705040A02060702" pitchFamily="82" charset="0"/>
              </a:rPr>
              <a:t>processes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hlinkClick r:id="rId2" tooltip="Behavior-driven development"/>
              </a:rPr>
              <a:t>Behavior-driven development</a:t>
            </a:r>
            <a:r>
              <a:rPr lang="en-US" dirty="0"/>
              <a:t> (BDD)</a:t>
            </a:r>
          </a:p>
          <a:p>
            <a:r>
              <a:rPr lang="en-US" dirty="0">
                <a:hlinkClick r:id="rId3" tooltip="Design-driven development (page does not exist)"/>
              </a:rPr>
              <a:t>Design-driven development</a:t>
            </a:r>
            <a:r>
              <a:rPr lang="en-US" dirty="0"/>
              <a:t> (D3)</a:t>
            </a:r>
          </a:p>
          <a:p>
            <a:r>
              <a:rPr lang="en-US" dirty="0">
                <a:hlinkClick r:id="rId4" tooltip="Domain-driven design"/>
              </a:rPr>
              <a:t>Domain-driven design</a:t>
            </a:r>
            <a:r>
              <a:rPr lang="en-US" dirty="0"/>
              <a:t> (DDD)</a:t>
            </a:r>
          </a:p>
          <a:p>
            <a:r>
              <a:rPr lang="en-US" dirty="0">
                <a:hlinkClick r:id="rId5" tooltip="Test-driven development"/>
              </a:rPr>
              <a:t>Test-driven development</a:t>
            </a:r>
            <a:r>
              <a:rPr lang="en-US" dirty="0"/>
              <a:t> (TDD)</a:t>
            </a:r>
          </a:p>
          <a:p>
            <a:r>
              <a:rPr lang="en-US" dirty="0">
                <a:hlinkClick r:id="rId6" tooltip="Value-driven design"/>
              </a:rPr>
              <a:t>Value-driven design</a:t>
            </a:r>
            <a:r>
              <a:rPr lang="en-US" dirty="0"/>
              <a:t> (VDD</a:t>
            </a:r>
            <a:r>
              <a:rPr lang="en-US" dirty="0" smtClean="0"/>
              <a:t>)</a:t>
            </a:r>
            <a:endParaRPr lang="en-US" dirty="0"/>
          </a:p>
        </p:txBody>
      </p:sp>
    </p:spTree>
    <p:extLst>
      <p:ext uri="{BB962C8B-B14F-4D97-AF65-F5344CB8AC3E}">
        <p14:creationId xmlns:p14="http://schemas.microsoft.com/office/powerpoint/2010/main" val="189549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TEST DRIVEN DEVELOPMENT (TDD)</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b="1" dirty="0"/>
              <a:t>Test Driven Development (TDD)</a:t>
            </a:r>
            <a:r>
              <a:rPr lang="en-US" dirty="0"/>
              <a:t> is software development approach in which test cases are developed to specify and validate what the code will do. In simple terms, test cases for each functionality are created and tested first and if the test fails then the new code is written in order to pass the test and making code simple and bug-free.</a:t>
            </a:r>
          </a:p>
          <a:p>
            <a:r>
              <a:rPr lang="en-US" dirty="0"/>
              <a:t>Test-Driven Development starts with designing and developing tests for every small functionality of an application. TDD framework instructs developers to write new code only if an automated test has failed. This avoids duplication of code</a:t>
            </a:r>
            <a:r>
              <a:rPr lang="en-US" dirty="0" smtClean="0"/>
              <a:t>.</a:t>
            </a:r>
            <a:endParaRPr lang="en-US" dirty="0"/>
          </a:p>
        </p:txBody>
      </p:sp>
    </p:spTree>
    <p:extLst>
      <p:ext uri="{BB962C8B-B14F-4D97-AF65-F5344CB8AC3E}">
        <p14:creationId xmlns:p14="http://schemas.microsoft.com/office/powerpoint/2010/main" val="179257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TDD – TEST FIRST DEVELOPMENT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476500" y="2921000"/>
            <a:ext cx="7239000" cy="2590800"/>
          </a:xfrm>
          <a:prstGeom prst="rect">
            <a:avLst/>
          </a:prstGeom>
        </p:spPr>
      </p:pic>
    </p:spTree>
    <p:extLst>
      <p:ext uri="{BB962C8B-B14F-4D97-AF65-F5344CB8AC3E}">
        <p14:creationId xmlns:p14="http://schemas.microsoft.com/office/powerpoint/2010/main" val="3445317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TDD TEST FLOW</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smtClean="0"/>
              <a:t>Add</a:t>
            </a:r>
            <a:r>
              <a:rPr lang="tr-TR" dirty="0"/>
              <a:t> </a:t>
            </a:r>
            <a:r>
              <a:rPr lang="tr-TR" dirty="0" err="1" smtClean="0"/>
              <a:t>new</a:t>
            </a:r>
            <a:r>
              <a:rPr lang="en-US" dirty="0" smtClean="0"/>
              <a:t> test</a:t>
            </a:r>
            <a:r>
              <a:rPr lang="tr-TR" dirty="0" smtClean="0"/>
              <a:t>(s)</a:t>
            </a:r>
            <a:endParaRPr lang="en-US" dirty="0"/>
          </a:p>
          <a:p>
            <a:r>
              <a:rPr lang="en-US" dirty="0"/>
              <a:t>Run all tests and see if any new test </a:t>
            </a:r>
            <a:r>
              <a:rPr lang="en-US" dirty="0" smtClean="0"/>
              <a:t>fails</a:t>
            </a:r>
            <a:endParaRPr lang="en-US" dirty="0"/>
          </a:p>
          <a:p>
            <a:r>
              <a:rPr lang="en-US" dirty="0"/>
              <a:t>Write some </a:t>
            </a:r>
            <a:r>
              <a:rPr lang="en-US" dirty="0" smtClean="0"/>
              <a:t>code</a:t>
            </a:r>
            <a:endParaRPr lang="en-US" dirty="0"/>
          </a:p>
          <a:p>
            <a:r>
              <a:rPr lang="en-US" dirty="0"/>
              <a:t>Run tests and Refactor </a:t>
            </a:r>
            <a:r>
              <a:rPr lang="en-US" dirty="0" smtClean="0"/>
              <a:t>code</a:t>
            </a:r>
            <a:endParaRPr lang="en-US" dirty="0"/>
          </a:p>
          <a:p>
            <a:r>
              <a:rPr lang="en-US" dirty="0" smtClean="0"/>
              <a:t>Repeat</a:t>
            </a:r>
            <a:endParaRPr lang="tr-TR" dirty="0" smtClean="0"/>
          </a:p>
          <a:p>
            <a:pPr marL="0" indent="0">
              <a:buNone/>
            </a:pPr>
            <a:r>
              <a:rPr lang="tr-TR" dirty="0" smtClean="0"/>
              <a:t>F.e; </a:t>
            </a:r>
            <a:r>
              <a:rPr lang="tr-TR" dirty="0" err="1" smtClean="0"/>
              <a:t>HackerRank</a:t>
            </a:r>
            <a:r>
              <a:rPr lang="tr-TR" dirty="0" smtClean="0"/>
              <a:t>, </a:t>
            </a:r>
            <a:r>
              <a:rPr lang="tr-TR" dirty="0" err="1" smtClean="0"/>
              <a:t>Coderbyte</a:t>
            </a:r>
            <a:r>
              <a:rPr lang="tr-TR" dirty="0"/>
              <a:t> </a:t>
            </a:r>
            <a:r>
              <a:rPr lang="tr-TR" dirty="0" err="1" smtClean="0"/>
              <a:t>etc</a:t>
            </a:r>
            <a:r>
              <a:rPr lang="tr-TR" dirty="0" smtClean="0"/>
              <a:t>…</a:t>
            </a:r>
            <a:endParaRPr lang="en-US" dirty="0"/>
          </a:p>
        </p:txBody>
      </p:sp>
      <p:pic>
        <p:nvPicPr>
          <p:cNvPr id="7" name="Picture 6"/>
          <p:cNvPicPr>
            <a:picLocks noChangeAspect="1"/>
          </p:cNvPicPr>
          <p:nvPr/>
        </p:nvPicPr>
        <p:blipFill>
          <a:blip r:embed="rId2"/>
          <a:stretch>
            <a:fillRect/>
          </a:stretch>
        </p:blipFill>
        <p:spPr>
          <a:xfrm>
            <a:off x="7222371" y="2450882"/>
            <a:ext cx="3674226" cy="3776507"/>
          </a:xfrm>
          <a:prstGeom prst="rect">
            <a:avLst/>
          </a:prstGeom>
        </p:spPr>
      </p:pic>
    </p:spTree>
    <p:extLst>
      <p:ext uri="{BB962C8B-B14F-4D97-AF65-F5344CB8AC3E}">
        <p14:creationId xmlns:p14="http://schemas.microsoft.com/office/powerpoint/2010/main" val="2212968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TDD </a:t>
            </a:r>
            <a:r>
              <a:rPr lang="tr-TR" sz="3500" dirty="0" smtClean="0">
                <a:latin typeface="Algerian" panose="04020705040A02060702" pitchFamily="82" charset="0"/>
              </a:rPr>
              <a:t>–</a:t>
            </a:r>
            <a:r>
              <a:rPr lang="en-US" sz="3500" dirty="0" smtClean="0">
                <a:latin typeface="Algerian" panose="04020705040A02060702" pitchFamily="82" charset="0"/>
              </a:rPr>
              <a:t>Vs</a:t>
            </a:r>
            <a:r>
              <a:rPr lang="tr-TR" sz="3500" dirty="0" smtClean="0">
                <a:latin typeface="Algerian" panose="04020705040A02060702" pitchFamily="82" charset="0"/>
              </a:rPr>
              <a:t>-</a:t>
            </a:r>
            <a:r>
              <a:rPr lang="en-US" sz="3500" dirty="0" smtClean="0">
                <a:latin typeface="Algerian" panose="04020705040A02060702" pitchFamily="82" charset="0"/>
              </a:rPr>
              <a:t> </a:t>
            </a:r>
            <a:r>
              <a:rPr lang="en-US" sz="3500" dirty="0">
                <a:latin typeface="Algerian" panose="04020705040A02060702" pitchFamily="82" charset="0"/>
              </a:rPr>
              <a:t>Traditional </a:t>
            </a:r>
            <a:r>
              <a:rPr lang="en-US" sz="3500" dirty="0" smtClean="0">
                <a:latin typeface="Algerian" panose="04020705040A02060702" pitchFamily="82" charset="0"/>
              </a:rPr>
              <a:t>Testing</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43943"/>
            <a:ext cx="9710650" cy="3757352"/>
          </a:xfrm>
        </p:spPr>
        <p:txBody>
          <a:bodyPr>
            <a:noAutofit/>
          </a:bodyPr>
          <a:lstStyle/>
          <a:p>
            <a:r>
              <a:rPr lang="en-US" sz="1600" dirty="0"/>
              <a:t>In </a:t>
            </a:r>
            <a:r>
              <a:rPr lang="en-US" sz="1600" b="1" dirty="0"/>
              <a:t>traditional testing</a:t>
            </a:r>
            <a:r>
              <a:rPr lang="en-US" sz="1600" dirty="0"/>
              <a:t>, a successfully executed test discovers one or more than one bugs. The same is in TDD. When a test case fails, there is some development or progress as we know that the problem has to be resolved.</a:t>
            </a:r>
          </a:p>
          <a:p>
            <a:r>
              <a:rPr lang="en-US" sz="1600" dirty="0"/>
              <a:t>TDD makes sure that the system meets all the </a:t>
            </a:r>
            <a:r>
              <a:rPr lang="en-US" sz="1600" b="1" dirty="0"/>
              <a:t>specified requirements</a:t>
            </a:r>
            <a:r>
              <a:rPr lang="en-US" sz="1600" dirty="0"/>
              <a:t>. It helps build and boost confidence in the system.</a:t>
            </a:r>
          </a:p>
          <a:p>
            <a:r>
              <a:rPr lang="en-US" sz="1600" dirty="0"/>
              <a:t>TDD emphasizes </a:t>
            </a:r>
            <a:r>
              <a:rPr lang="en-US" sz="1600" b="1" dirty="0"/>
              <a:t>product code</a:t>
            </a:r>
            <a:r>
              <a:rPr lang="en-US" sz="1600" dirty="0"/>
              <a:t> that determines if the testing will be successful or not. While traditional testing focuses on the designing of test cases, and also if the test will execute properly or not to meet the specified requirements.</a:t>
            </a:r>
          </a:p>
          <a:p>
            <a:r>
              <a:rPr lang="en-US" sz="1600" dirty="0"/>
              <a:t>In TDD, complete </a:t>
            </a:r>
            <a:r>
              <a:rPr lang="en-US" sz="1600" b="1" dirty="0"/>
              <a:t>coverage of the testing</a:t>
            </a:r>
            <a:r>
              <a:rPr lang="en-US" sz="1600" dirty="0"/>
              <a:t> is achieved. Unlike traditional testing, in TDD we test each line of the code.</a:t>
            </a:r>
          </a:p>
          <a:p>
            <a:r>
              <a:rPr lang="en-US" sz="1600" dirty="0"/>
              <a:t>TDD and traditional testing, when combines, explain why the </a:t>
            </a:r>
            <a:r>
              <a:rPr lang="en-US" sz="1600" b="1" dirty="0"/>
              <a:t>testing of the system</a:t>
            </a:r>
            <a:r>
              <a:rPr lang="en-US" sz="1600" dirty="0"/>
              <a:t> is so important.</a:t>
            </a:r>
          </a:p>
          <a:p>
            <a:r>
              <a:rPr lang="en-US" sz="1600" dirty="0"/>
              <a:t>In agile modelling, the testing should have a specific purpose. We should </a:t>
            </a:r>
            <a:r>
              <a:rPr lang="en-US" sz="1600" b="1" dirty="0"/>
              <a:t>be aware of why</a:t>
            </a:r>
            <a:r>
              <a:rPr lang="en-US" sz="1600" dirty="0"/>
              <a:t> </a:t>
            </a:r>
            <a:r>
              <a:rPr lang="tr-TR" sz="1600" dirty="0" smtClean="0"/>
              <a:t>w</a:t>
            </a:r>
            <a:r>
              <a:rPr lang="en-US" sz="1600" dirty="0" smtClean="0"/>
              <a:t>e </a:t>
            </a:r>
            <a:r>
              <a:rPr lang="en-US" sz="1600" dirty="0"/>
              <a:t>are testing and the level of the testing</a:t>
            </a:r>
            <a:r>
              <a:rPr lang="en-US" sz="1600" dirty="0" smtClean="0"/>
              <a:t>.</a:t>
            </a:r>
            <a:endParaRPr lang="en-US" sz="1600" dirty="0"/>
          </a:p>
        </p:txBody>
      </p:sp>
    </p:spTree>
    <p:extLst>
      <p:ext uri="{BB962C8B-B14F-4D97-AF65-F5344CB8AC3E}">
        <p14:creationId xmlns:p14="http://schemas.microsoft.com/office/powerpoint/2010/main" val="1456280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MICROSERVICES ARCHITECTURE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52256"/>
            <a:ext cx="9601196" cy="3416530"/>
          </a:xfrm>
        </p:spPr>
        <p:txBody>
          <a:bodyPr>
            <a:normAutofit fontScale="92500" lnSpcReduction="20000"/>
          </a:bodyPr>
          <a:lstStyle/>
          <a:p>
            <a:r>
              <a:rPr lang="en-US" b="1" dirty="0" err="1"/>
              <a:t>Microservice</a:t>
            </a:r>
            <a:r>
              <a:rPr lang="en-US" b="1" dirty="0"/>
              <a:t> Architecture</a:t>
            </a:r>
            <a:r>
              <a:rPr lang="en-US" dirty="0"/>
              <a:t> is a Service Oriented Architecture. In the </a:t>
            </a:r>
            <a:r>
              <a:rPr lang="en-US" dirty="0" err="1"/>
              <a:t>microservice</a:t>
            </a:r>
            <a:r>
              <a:rPr lang="en-US" dirty="0"/>
              <a:t> architecture, there are a large number of </a:t>
            </a:r>
            <a:r>
              <a:rPr lang="en-US" b="1" dirty="0" err="1"/>
              <a:t>microservices</a:t>
            </a:r>
            <a:r>
              <a:rPr lang="en-US" dirty="0"/>
              <a:t>. By combining all the </a:t>
            </a:r>
            <a:r>
              <a:rPr lang="en-US" dirty="0" err="1"/>
              <a:t>microservices</a:t>
            </a:r>
            <a:r>
              <a:rPr lang="en-US" dirty="0"/>
              <a:t>, it constructs a big service. In the </a:t>
            </a:r>
            <a:r>
              <a:rPr lang="en-US" dirty="0" err="1"/>
              <a:t>microservice</a:t>
            </a:r>
            <a:r>
              <a:rPr lang="en-US" dirty="0"/>
              <a:t> </a:t>
            </a:r>
            <a:r>
              <a:rPr lang="en-US" dirty="0" smtClean="0"/>
              <a:t>architecture</a:t>
            </a:r>
            <a:r>
              <a:rPr lang="en-US" dirty="0"/>
              <a:t>, all the services communicate with each other</a:t>
            </a:r>
            <a:r>
              <a:rPr lang="en-US" dirty="0" smtClean="0"/>
              <a:t>.</a:t>
            </a:r>
            <a:endParaRPr lang="tr-TR" dirty="0" smtClean="0"/>
          </a:p>
          <a:p>
            <a:r>
              <a:rPr lang="en-US" dirty="0"/>
              <a:t>According to </a:t>
            </a:r>
            <a:r>
              <a:rPr lang="en-US" b="1" dirty="0"/>
              <a:t>Sam Newman</a:t>
            </a:r>
            <a:r>
              <a:rPr lang="en-US" dirty="0"/>
              <a:t>, "</a:t>
            </a:r>
            <a:r>
              <a:rPr lang="en-US" dirty="0" err="1"/>
              <a:t>Microservices</a:t>
            </a:r>
            <a:r>
              <a:rPr lang="en-US" dirty="0"/>
              <a:t> are the small services that work together</a:t>
            </a:r>
            <a:r>
              <a:rPr lang="en-US" dirty="0" smtClean="0"/>
              <a:t>."</a:t>
            </a:r>
            <a:endParaRPr lang="tr-TR" dirty="0" smtClean="0"/>
          </a:p>
          <a:p>
            <a:r>
              <a:rPr lang="en-US" dirty="0"/>
              <a:t>According to </a:t>
            </a:r>
            <a:r>
              <a:rPr lang="en-US" b="1" dirty="0"/>
              <a:t>James Lewis and Martin Fowler</a:t>
            </a:r>
            <a:r>
              <a:rPr lang="en-US" dirty="0"/>
              <a:t>, "The </a:t>
            </a:r>
            <a:r>
              <a:rPr lang="en-US" dirty="0" err="1"/>
              <a:t>microservice</a:t>
            </a:r>
            <a:r>
              <a:rPr lang="en-US" dirty="0"/>
              <a:t> architectural style is an approach to develop a single application as a suite of small services. Each </a:t>
            </a:r>
            <a:r>
              <a:rPr lang="en-US" dirty="0" err="1"/>
              <a:t>microservice</a:t>
            </a:r>
            <a:r>
              <a:rPr lang="en-US" dirty="0"/>
              <a:t> runs its process and communicates with lightweight mechanisms. These services are built around business capabilities and independently developed by fully automated deployment machinery."</a:t>
            </a:r>
          </a:p>
        </p:txBody>
      </p:sp>
    </p:spTree>
    <p:extLst>
      <p:ext uri="{BB962C8B-B14F-4D97-AF65-F5344CB8AC3E}">
        <p14:creationId xmlns:p14="http://schemas.microsoft.com/office/powerpoint/2010/main" val="2677672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MICROSERVICES ARCHITECTURE</a:t>
            </a:r>
            <a:endParaRPr lang="en-US" sz="3500" dirty="0"/>
          </a:p>
        </p:txBody>
      </p:sp>
      <p:sp>
        <p:nvSpPr>
          <p:cNvPr id="8" name="Content Placeholder 7"/>
          <p:cNvSpPr>
            <a:spLocks noGrp="1"/>
          </p:cNvSpPr>
          <p:nvPr>
            <p:ph sz="half" idx="1"/>
          </p:nvPr>
        </p:nvSpPr>
        <p:spPr/>
        <p:txBody>
          <a:bodyPr>
            <a:normAutofit/>
          </a:bodyPr>
          <a:lstStyle/>
          <a:p>
            <a:r>
              <a:rPr lang="en-US" sz="2000" dirty="0"/>
              <a:t>The </a:t>
            </a:r>
            <a:r>
              <a:rPr lang="en-US" sz="2000" dirty="0" err="1"/>
              <a:t>microservice</a:t>
            </a:r>
            <a:r>
              <a:rPr lang="en-US" sz="2000" dirty="0"/>
              <a:t> defines an approach to the architecture that divides an application into a pool of loosely coupled services that implements business requirements. It is next to </a:t>
            </a:r>
            <a:r>
              <a:rPr lang="en-US" sz="2000" b="1" dirty="0"/>
              <a:t>Service-Oriented Architecture (SOA)</a:t>
            </a:r>
            <a:r>
              <a:rPr lang="en-US" sz="2000" dirty="0"/>
              <a:t>. The most important feature of the </a:t>
            </a:r>
            <a:r>
              <a:rPr lang="en-US" sz="2000" dirty="0" err="1"/>
              <a:t>microservice</a:t>
            </a:r>
            <a:r>
              <a:rPr lang="en-US" sz="2000" dirty="0"/>
              <a:t>-based architecture is that it can perform </a:t>
            </a:r>
            <a:r>
              <a:rPr lang="en-US" sz="2000" b="1" dirty="0"/>
              <a:t>continuous delivery</a:t>
            </a:r>
            <a:r>
              <a:rPr lang="en-US" sz="2000" dirty="0"/>
              <a:t> of a large and complex application.</a:t>
            </a:r>
          </a:p>
          <a:p>
            <a:endParaRPr lang="en-US" dirty="0"/>
          </a:p>
        </p:txBody>
      </p:sp>
      <p:pic>
        <p:nvPicPr>
          <p:cNvPr id="10" name="Content Placeholder 9"/>
          <p:cNvPicPr>
            <a:picLocks noGrp="1" noChangeAspect="1"/>
          </p:cNvPicPr>
          <p:nvPr>
            <p:ph sz="half" idx="2"/>
          </p:nvPr>
        </p:nvPicPr>
        <p:blipFill>
          <a:blip r:embed="rId2"/>
          <a:stretch>
            <a:fillRect/>
          </a:stretch>
        </p:blipFill>
        <p:spPr>
          <a:xfrm>
            <a:off x="6212482" y="2992233"/>
            <a:ext cx="4684116" cy="2446301"/>
          </a:xfrm>
          <a:prstGeom prst="rect">
            <a:avLst/>
          </a:prstGeom>
        </p:spPr>
      </p:pic>
    </p:spTree>
    <p:extLst>
      <p:ext uri="{BB962C8B-B14F-4D97-AF65-F5344CB8AC3E}">
        <p14:creationId xmlns:p14="http://schemas.microsoft.com/office/powerpoint/2010/main" val="2740229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500" dirty="0">
                <a:latin typeface="Algerian" panose="04020705040A02060702" pitchFamily="82" charset="0"/>
              </a:rPr>
              <a:t>Principles of </a:t>
            </a:r>
            <a:r>
              <a:rPr lang="en-US" sz="3500" dirty="0" err="1" smtClean="0">
                <a:latin typeface="Algerian" panose="04020705040A02060702" pitchFamily="82" charset="0"/>
              </a:rPr>
              <a:t>Microservices</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a:t>Single Responsibility principle</a:t>
            </a:r>
          </a:p>
          <a:p>
            <a:r>
              <a:rPr lang="en-US" dirty="0"/>
              <a:t>Modelled around business domain</a:t>
            </a:r>
          </a:p>
          <a:p>
            <a:r>
              <a:rPr lang="en-US" dirty="0"/>
              <a:t>Isolate Failure</a:t>
            </a:r>
          </a:p>
          <a:p>
            <a:r>
              <a:rPr lang="en-US" dirty="0"/>
              <a:t>Infrastructure automation</a:t>
            </a:r>
          </a:p>
          <a:p>
            <a:r>
              <a:rPr lang="en-US" dirty="0"/>
              <a:t>Deploy </a:t>
            </a:r>
            <a:r>
              <a:rPr lang="en-US" dirty="0" smtClean="0"/>
              <a:t>independently</a:t>
            </a:r>
            <a:endParaRPr lang="en-US" dirty="0"/>
          </a:p>
        </p:txBody>
      </p:sp>
    </p:spTree>
    <p:extLst>
      <p:ext uri="{BB962C8B-B14F-4D97-AF65-F5344CB8AC3E}">
        <p14:creationId xmlns:p14="http://schemas.microsoft.com/office/powerpoint/2010/main" val="26684690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984</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Comic Sans MS</vt:lpstr>
      <vt:lpstr>Garamond</vt:lpstr>
      <vt:lpstr>Organic</vt:lpstr>
      <vt:lpstr>Week 6</vt:lpstr>
      <vt:lpstr>Software development processes</vt:lpstr>
      <vt:lpstr>TEST DRIVEN DEVELOPMENT (TDD)</vt:lpstr>
      <vt:lpstr>TDD – TEST FIRST DEVELOPMENT</vt:lpstr>
      <vt:lpstr>TDD TEST FLOW</vt:lpstr>
      <vt:lpstr>TDD –Vs- Traditional Testing</vt:lpstr>
      <vt:lpstr>MICROSERVICES ARCHITECTURE</vt:lpstr>
      <vt:lpstr>MICROSERVICES ARCHITECTURE</vt:lpstr>
      <vt:lpstr>Principles of Microservices</vt:lpstr>
      <vt:lpstr>MICROSERVICES ADVANTAGES</vt:lpstr>
      <vt:lpstr>MICROSERVICES ADVANTAGES</vt:lpstr>
      <vt:lpstr>MICROSERVICES DISADVANTAGES</vt:lpstr>
      <vt:lpstr>Microservices Challenges</vt:lpstr>
      <vt:lpstr>MSA vs SOA</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dc:title>
  <dc:creator>Sakin, Ramazan (401-Extern-evatro)</dc:creator>
  <cp:lastModifiedBy>Sakin, Ramazan (401-Extern-evatro)</cp:lastModifiedBy>
  <cp:revision>1</cp:revision>
  <dcterms:created xsi:type="dcterms:W3CDTF">2022-02-13T18:14:18Z</dcterms:created>
  <dcterms:modified xsi:type="dcterms:W3CDTF">2022-02-13T18:15:11Z</dcterms:modified>
</cp:coreProperties>
</file>