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FA30225-6533-4C0E-9BA0-6341D2E3A1C7}" type="datetimeFigureOut">
              <a:rPr lang="en-US" smtClean="0"/>
              <a:t>3/2/2022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04D6C50-07A2-410D-95E1-A69383D3D7D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8312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A30225-6533-4C0E-9BA0-6341D2E3A1C7}"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D6C50-07A2-410D-95E1-A69383D3D7D3}" type="slidenum">
              <a:rPr lang="en-US" smtClean="0"/>
              <a:t>‹#›</a:t>
            </a:fld>
            <a:endParaRPr lang="en-US"/>
          </a:p>
        </p:txBody>
      </p:sp>
    </p:spTree>
    <p:extLst>
      <p:ext uri="{BB962C8B-B14F-4D97-AF65-F5344CB8AC3E}">
        <p14:creationId xmlns:p14="http://schemas.microsoft.com/office/powerpoint/2010/main" val="1300764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30225-6533-4C0E-9BA0-6341D2E3A1C7}"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3643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30225-6533-4C0E-9BA0-6341D2E3A1C7}"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6737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30225-6533-4C0E-9BA0-6341D2E3A1C7}"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spTree>
    <p:extLst>
      <p:ext uri="{BB962C8B-B14F-4D97-AF65-F5344CB8AC3E}">
        <p14:creationId xmlns:p14="http://schemas.microsoft.com/office/powerpoint/2010/main" val="2385853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30225-6533-4C0E-9BA0-6341D2E3A1C7}"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1512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30225-6533-4C0E-9BA0-6341D2E3A1C7}"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7009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A30225-6533-4C0E-9BA0-6341D2E3A1C7}"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5213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A30225-6533-4C0E-9BA0-6341D2E3A1C7}"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0825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A30225-6533-4C0E-9BA0-6341D2E3A1C7}"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spTree>
    <p:extLst>
      <p:ext uri="{BB962C8B-B14F-4D97-AF65-F5344CB8AC3E}">
        <p14:creationId xmlns:p14="http://schemas.microsoft.com/office/powerpoint/2010/main" val="357900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30225-6533-4C0E-9BA0-6341D2E3A1C7}"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D6C50-07A2-410D-95E1-A69383D3D7D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3455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A30225-6533-4C0E-9BA0-6341D2E3A1C7}"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D6C50-07A2-410D-95E1-A69383D3D7D3}" type="slidenum">
              <a:rPr lang="en-US" smtClean="0"/>
              <a:t>‹#›</a:t>
            </a:fld>
            <a:endParaRPr lang="en-US"/>
          </a:p>
        </p:txBody>
      </p:sp>
    </p:spTree>
    <p:extLst>
      <p:ext uri="{BB962C8B-B14F-4D97-AF65-F5344CB8AC3E}">
        <p14:creationId xmlns:p14="http://schemas.microsoft.com/office/powerpoint/2010/main" val="3992942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A30225-6533-4C0E-9BA0-6341D2E3A1C7}" type="datetimeFigureOut">
              <a:rPr lang="en-US" smtClean="0"/>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4D6C50-07A2-410D-95E1-A69383D3D7D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393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A30225-6533-4C0E-9BA0-6341D2E3A1C7}" type="datetimeFigureOut">
              <a:rPr lang="en-US" smtClean="0"/>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4D6C50-07A2-410D-95E1-A69383D3D7D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1695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30225-6533-4C0E-9BA0-6341D2E3A1C7}" type="datetimeFigureOut">
              <a:rPr lang="en-US" smtClean="0"/>
              <a:t>3/2/2022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4D6C50-07A2-410D-95E1-A69383D3D7D3}" type="slidenum">
              <a:rPr lang="en-US" smtClean="0"/>
              <a:t>‹#›</a:t>
            </a:fld>
            <a:endParaRPr lang="en-US"/>
          </a:p>
        </p:txBody>
      </p:sp>
    </p:spTree>
    <p:extLst>
      <p:ext uri="{BB962C8B-B14F-4D97-AF65-F5344CB8AC3E}">
        <p14:creationId xmlns:p14="http://schemas.microsoft.com/office/powerpoint/2010/main" val="28738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A30225-6533-4C0E-9BA0-6341D2E3A1C7}"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D6C50-07A2-410D-95E1-A69383D3D7D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7721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A30225-6533-4C0E-9BA0-6341D2E3A1C7}"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D6C50-07A2-410D-95E1-A69383D3D7D3}" type="slidenum">
              <a:rPr lang="en-US" smtClean="0"/>
              <a:t>‹#›</a:t>
            </a:fld>
            <a:endParaRPr lang="en-US"/>
          </a:p>
        </p:txBody>
      </p:sp>
    </p:spTree>
    <p:extLst>
      <p:ext uri="{BB962C8B-B14F-4D97-AF65-F5344CB8AC3E}">
        <p14:creationId xmlns:p14="http://schemas.microsoft.com/office/powerpoint/2010/main" val="3334817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A30225-6533-4C0E-9BA0-6341D2E3A1C7}" type="datetimeFigureOut">
              <a:rPr lang="en-US" smtClean="0"/>
              <a:t>3/2/2022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4D6C50-07A2-410D-95E1-A69383D3D7D3}" type="slidenum">
              <a:rPr lang="en-US" smtClean="0"/>
              <a:t>‹#›</a:t>
            </a:fld>
            <a:endParaRPr lang="en-US"/>
          </a:p>
        </p:txBody>
      </p:sp>
    </p:spTree>
    <p:extLst>
      <p:ext uri="{BB962C8B-B14F-4D97-AF65-F5344CB8AC3E}">
        <p14:creationId xmlns:p14="http://schemas.microsoft.com/office/powerpoint/2010/main" val="3526992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abstract-class-in-jav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w3schools.com/java/java_inheritance.as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1" y="257695"/>
            <a:ext cx="9616438" cy="2028305"/>
          </a:xfrm>
        </p:spPr>
        <p:txBody>
          <a:bodyPr>
            <a:normAutofit fontScale="90000"/>
          </a:bodyPr>
          <a:lstStyle/>
          <a:p>
            <a:r>
              <a:rPr lang="tr-TR" dirty="0"/>
              <a:t/>
            </a:r>
            <a:br>
              <a:rPr lang="tr-TR" dirty="0"/>
            </a:br>
            <a:r>
              <a:rPr lang="tr-TR" sz="3300" dirty="0" smtClean="0">
                <a:latin typeface="Algerian" panose="04020705040A02060702" pitchFamily="82" charset="0"/>
              </a:rPr>
              <a:t>JAVA SPRING WEB DEVELOPMENT TRAINING BOOTCAMP</a:t>
            </a:r>
            <a:br>
              <a:rPr lang="tr-TR" sz="3300" dirty="0" smtClean="0">
                <a:latin typeface="Algerian" panose="04020705040A02060702" pitchFamily="82" charset="0"/>
              </a:rPr>
            </a:br>
            <a:r>
              <a:rPr lang="tr-TR" sz="3300" dirty="0" smtClean="0">
                <a:latin typeface="Algerian" panose="04020705040A02060702" pitchFamily="82" charset="0"/>
              </a:rPr>
              <a:t>FOR</a:t>
            </a:r>
            <a:r>
              <a:rPr lang="tr-TR" dirty="0" smtClean="0"/>
              <a:t/>
            </a:r>
            <a:br>
              <a:rPr lang="tr-TR" dirty="0" smtClean="0"/>
            </a:b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85429" y="1860483"/>
            <a:ext cx="2005902" cy="1117045"/>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0161" y="3010480"/>
            <a:ext cx="2485504" cy="2492545"/>
          </a:xfrm>
          <a:prstGeom prst="rect">
            <a:avLst/>
          </a:prstGeom>
        </p:spPr>
      </p:pic>
      <p:sp>
        <p:nvSpPr>
          <p:cNvPr id="9" name="TextBox 8"/>
          <p:cNvSpPr txBox="1"/>
          <p:nvPr/>
        </p:nvSpPr>
        <p:spPr>
          <a:xfrm>
            <a:off x="6891252" y="3474720"/>
            <a:ext cx="4462548" cy="1477328"/>
          </a:xfrm>
          <a:prstGeom prst="rect">
            <a:avLst/>
          </a:prstGeom>
          <a:noFill/>
        </p:spPr>
        <p:txBody>
          <a:bodyPr wrap="square" rtlCol="0">
            <a:spAutoFit/>
          </a:bodyPr>
          <a:lstStyle/>
          <a:p>
            <a:r>
              <a:rPr lang="tr-TR" b="1" u="sng" dirty="0" err="1" smtClean="0"/>
              <a:t>Instructor</a:t>
            </a:r>
            <a:r>
              <a:rPr lang="tr-TR" b="1" u="sng" dirty="0" smtClean="0"/>
              <a:t>:</a:t>
            </a:r>
            <a:endParaRPr lang="tr-TR" b="1" u="sng" dirty="0" smtClean="0"/>
          </a:p>
          <a:p>
            <a:r>
              <a:rPr lang="tr-TR" dirty="0" smtClean="0"/>
              <a:t>Ramazan Sakin</a:t>
            </a:r>
          </a:p>
          <a:p>
            <a:r>
              <a:rPr lang="tr-TR" dirty="0" smtClean="0"/>
              <a:t>ramazansakin63@gmail.com</a:t>
            </a:r>
          </a:p>
          <a:p>
            <a:r>
              <a:rPr lang="tr-TR" dirty="0"/>
              <a:t>https://</a:t>
            </a:r>
            <a:r>
              <a:rPr lang="tr-TR" dirty="0" smtClean="0"/>
              <a:t>www.linkedin.com/in/ramazan-sakin</a:t>
            </a:r>
          </a:p>
          <a:p>
            <a:r>
              <a:rPr lang="tr-TR" dirty="0"/>
              <a:t>https://github.com/ramazansakin</a:t>
            </a:r>
            <a:endParaRPr lang="tr-TR" dirty="0" smtClean="0"/>
          </a:p>
        </p:txBody>
      </p:sp>
    </p:spTree>
    <p:extLst>
      <p:ext uri="{BB962C8B-B14F-4D97-AF65-F5344CB8AC3E}">
        <p14:creationId xmlns:p14="http://schemas.microsoft.com/office/powerpoint/2010/main" val="6220912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smtClean="0">
                <a:latin typeface="Algerian" panose="04020705040A02060702" pitchFamily="82" charset="0"/>
              </a:rPr>
              <a:t>Features</a:t>
            </a:r>
            <a:r>
              <a:rPr lang="tr-TR" sz="3500" dirty="0" smtClean="0">
                <a:latin typeface="Algerian" panose="04020705040A02060702" pitchFamily="82" charset="0"/>
              </a:rPr>
              <a:t> Of Java</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02131"/>
            <a:ext cx="9601197" cy="3616036"/>
          </a:xfrm>
        </p:spPr>
        <p:txBody>
          <a:bodyPr>
            <a:normAutofit fontScale="77500" lnSpcReduction="20000"/>
          </a:bodyPr>
          <a:lstStyle/>
          <a:p>
            <a:r>
              <a:rPr lang="tr-TR" dirty="0" smtClean="0"/>
              <a:t>Simple</a:t>
            </a:r>
          </a:p>
          <a:p>
            <a:r>
              <a:rPr lang="tr-TR" dirty="0" smtClean="0"/>
              <a:t>Object </a:t>
            </a:r>
            <a:r>
              <a:rPr lang="tr-TR" dirty="0" err="1" smtClean="0"/>
              <a:t>Oriented</a:t>
            </a:r>
            <a:endParaRPr lang="tr-TR" dirty="0"/>
          </a:p>
          <a:p>
            <a:r>
              <a:rPr lang="tr-TR" dirty="0" err="1" smtClean="0"/>
              <a:t>Robust</a:t>
            </a:r>
            <a:endParaRPr lang="tr-TR" dirty="0" smtClean="0"/>
          </a:p>
          <a:p>
            <a:r>
              <a:rPr lang="en-US" dirty="0"/>
              <a:t>Platform Independent</a:t>
            </a:r>
          </a:p>
          <a:p>
            <a:r>
              <a:rPr lang="en-US" dirty="0"/>
              <a:t>Secure</a:t>
            </a:r>
          </a:p>
          <a:p>
            <a:r>
              <a:rPr lang="en-US" dirty="0"/>
              <a:t>Multi Threading</a:t>
            </a:r>
          </a:p>
          <a:p>
            <a:r>
              <a:rPr lang="en-US" dirty="0"/>
              <a:t>Architectural Neutral</a:t>
            </a:r>
          </a:p>
          <a:p>
            <a:r>
              <a:rPr lang="en-US" dirty="0"/>
              <a:t>Portable</a:t>
            </a:r>
          </a:p>
          <a:p>
            <a:r>
              <a:rPr lang="en-US" dirty="0"/>
              <a:t>High Performance</a:t>
            </a:r>
          </a:p>
          <a:p>
            <a:r>
              <a:rPr lang="en-US" dirty="0" smtClean="0"/>
              <a:t>Distributed</a:t>
            </a:r>
            <a:endParaRPr lang="en-US" dirty="0"/>
          </a:p>
        </p:txBody>
      </p:sp>
    </p:spTree>
    <p:extLst>
      <p:ext uri="{BB962C8B-B14F-4D97-AF65-F5344CB8AC3E}">
        <p14:creationId xmlns:p14="http://schemas.microsoft.com/office/powerpoint/2010/main" val="2665190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Setting Java Environment and </a:t>
            </a:r>
            <a:r>
              <a:rPr lang="en-US" sz="3500" dirty="0" err="1" smtClean="0">
                <a:latin typeface="Algerian" panose="04020705040A02060702" pitchFamily="82" charset="0"/>
              </a:rPr>
              <a:t>Classpath</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1354690" y="2490961"/>
            <a:ext cx="2922644" cy="187322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4023614" y="2604655"/>
            <a:ext cx="3760215" cy="206709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stretch>
            <a:fillRect/>
          </a:stretch>
        </p:blipFill>
        <p:spPr>
          <a:xfrm>
            <a:off x="7930341" y="2490961"/>
            <a:ext cx="2711599" cy="297267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5"/>
          <a:stretch>
            <a:fillRect/>
          </a:stretch>
        </p:blipFill>
        <p:spPr>
          <a:xfrm>
            <a:off x="4979324" y="4316477"/>
            <a:ext cx="3509532" cy="190444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40068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smtClean="0">
                <a:latin typeface="Algerian" panose="04020705040A02060702" pitchFamily="82" charset="0"/>
              </a:rPr>
              <a:t>Java JVM, JDK and JRE</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70000" lnSpcReduction="20000"/>
          </a:bodyPr>
          <a:lstStyle/>
          <a:p>
            <a:r>
              <a:rPr lang="en-US" b="1" dirty="0"/>
              <a:t>JDK</a:t>
            </a:r>
            <a:r>
              <a:rPr lang="en-US" dirty="0"/>
              <a:t> is a software development environment used for making applets and Java applications. The full form of JDK is Java Development Kit. Java developers can use it on Windows, </a:t>
            </a:r>
            <a:r>
              <a:rPr lang="en-US" dirty="0" err="1"/>
              <a:t>macOS</a:t>
            </a:r>
            <a:r>
              <a:rPr lang="en-US" dirty="0"/>
              <a:t>, Solaris, and Linux. JDK helps them to code and run Java programs. It is possible to install more than one JDK version on the same computer</a:t>
            </a:r>
            <a:r>
              <a:rPr lang="en-US" dirty="0" smtClean="0"/>
              <a:t>.</a:t>
            </a:r>
            <a:endParaRPr lang="tr-TR" dirty="0" smtClean="0"/>
          </a:p>
          <a:p>
            <a:r>
              <a:rPr lang="en-US" b="1" dirty="0"/>
              <a:t>JRE</a:t>
            </a:r>
            <a:r>
              <a:rPr lang="en-US" dirty="0"/>
              <a:t> is a piece of a software which is designed to run other software. It contains the class libraries, loader class, and JVM. In simple terms, if you want to run Java program you need JRE. If you are not a programmer, you don’t need to install JDK, but just JRE to run Java programs. Though, all JDK versions comes bundled with Java Runtime Environment, so you do not need to download and install the JRE separately in your PC. The full form of JRE is Java Runtime Environment</a:t>
            </a:r>
            <a:r>
              <a:rPr lang="en-US" dirty="0" smtClean="0"/>
              <a:t>.</a:t>
            </a:r>
            <a:endParaRPr lang="tr-TR" dirty="0" smtClean="0"/>
          </a:p>
          <a:p>
            <a:r>
              <a:rPr lang="en-US" b="1" dirty="0"/>
              <a:t>JVM</a:t>
            </a:r>
            <a:r>
              <a:rPr lang="en-US" dirty="0"/>
              <a:t> is an engine that provides a runtime environment to drive the Java Code or applications. It converts Java bytecode into machine language. JVM is a part of Java Run Environment (JRE). It cannot be separately downloaded and installed. To install JVM, you need to install JRE. The full form of JVM is Java Virtual Machine.</a:t>
            </a:r>
          </a:p>
        </p:txBody>
      </p:sp>
    </p:spTree>
    <p:extLst>
      <p:ext uri="{BB962C8B-B14F-4D97-AF65-F5344CB8AC3E}">
        <p14:creationId xmlns:p14="http://schemas.microsoft.com/office/powerpoint/2010/main" val="21621917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Java - </a:t>
            </a:r>
            <a:r>
              <a:rPr lang="tr-TR" sz="3500" dirty="0" err="1" smtClean="0">
                <a:latin typeface="Algerian" panose="04020705040A02060702" pitchFamily="82" charset="0"/>
              </a:rPr>
              <a:t>Variable</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tr-TR" dirty="0" smtClean="0"/>
              <a:t>    </a:t>
            </a:r>
            <a:r>
              <a:rPr lang="en-US" dirty="0" smtClean="0"/>
              <a:t>When </a:t>
            </a:r>
            <a:r>
              <a:rPr lang="en-US" dirty="0"/>
              <a:t>we want to store any information, we store it in an address of the computer. Instead of remembering the complex address where we have stored our information, we name that </a:t>
            </a:r>
            <a:r>
              <a:rPr lang="en-US" dirty="0" err="1"/>
              <a:t>address.The</a:t>
            </a:r>
            <a:r>
              <a:rPr lang="en-US" dirty="0"/>
              <a:t> naming of an address is known as variable. Variable is the name of memory location</a:t>
            </a:r>
            <a:r>
              <a:rPr lang="en-US" dirty="0" smtClean="0"/>
              <a:t>.</a:t>
            </a:r>
            <a:endParaRPr lang="tr-TR" dirty="0" smtClean="0"/>
          </a:p>
          <a:p>
            <a:pPr marL="0" indent="0">
              <a:buNone/>
            </a:pPr>
            <a:endParaRPr lang="tr-TR" dirty="0" smtClean="0"/>
          </a:p>
          <a:p>
            <a:pPr marL="0" indent="0">
              <a:buNone/>
            </a:pPr>
            <a:endParaRPr lang="tr-TR" dirty="0" smtClean="0"/>
          </a:p>
          <a:p>
            <a:pPr marL="0" indent="0">
              <a:buNone/>
            </a:pPr>
            <a:r>
              <a:rPr lang="en-US" dirty="0" smtClean="0"/>
              <a:t>Java </a:t>
            </a:r>
            <a:r>
              <a:rPr lang="en-US" dirty="0"/>
              <a:t>Programming language defines mainly three kind of variables.</a:t>
            </a:r>
          </a:p>
          <a:p>
            <a:r>
              <a:rPr lang="en-US" dirty="0"/>
              <a:t>Instance Variables</a:t>
            </a:r>
          </a:p>
          <a:p>
            <a:r>
              <a:rPr lang="en-US" dirty="0"/>
              <a:t>Static Variables (Class Variables)</a:t>
            </a:r>
          </a:p>
          <a:p>
            <a:r>
              <a:rPr lang="en-US" dirty="0"/>
              <a:t>Local Variables</a:t>
            </a:r>
          </a:p>
          <a:p>
            <a:endParaRPr lang="en-US" dirty="0"/>
          </a:p>
        </p:txBody>
      </p:sp>
      <p:pic>
        <p:nvPicPr>
          <p:cNvPr id="4" name="Picture 3"/>
          <p:cNvPicPr>
            <a:picLocks noChangeAspect="1"/>
          </p:cNvPicPr>
          <p:nvPr/>
        </p:nvPicPr>
        <p:blipFill>
          <a:blip r:embed="rId2"/>
          <a:stretch>
            <a:fillRect/>
          </a:stretch>
        </p:blipFill>
        <p:spPr>
          <a:xfrm>
            <a:off x="1295401" y="3418870"/>
            <a:ext cx="4495800" cy="485775"/>
          </a:xfrm>
          <a:prstGeom prst="rect">
            <a:avLst/>
          </a:prstGeom>
        </p:spPr>
      </p:pic>
    </p:spTree>
    <p:extLst>
      <p:ext uri="{BB962C8B-B14F-4D97-AF65-F5344CB8AC3E}">
        <p14:creationId xmlns:p14="http://schemas.microsoft.com/office/powerpoint/2010/main" val="57283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Variable </a:t>
            </a:r>
            <a:r>
              <a:rPr lang="en-US" sz="3500" dirty="0" err="1" smtClean="0">
                <a:latin typeface="Algerian" panose="04020705040A02060702" pitchFamily="82" charset="0"/>
              </a:rPr>
              <a:t>Scop</a:t>
            </a:r>
            <a:r>
              <a:rPr lang="tr-TR" sz="3500" dirty="0" smtClean="0">
                <a:latin typeface="Algerian" panose="04020705040A02060702" pitchFamily="82" charset="0"/>
              </a:rPr>
              <a:t>e</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r>
              <a:rPr lang="en-US" b="1" dirty="0"/>
              <a:t>Local variable</a:t>
            </a:r>
            <a:r>
              <a:rPr lang="en-US" dirty="0"/>
              <a:t>: Scope of local variable is limited to the block in which it is declared. For example, a variables declared inside a function will be accessible only within this function.</a:t>
            </a:r>
          </a:p>
          <a:p>
            <a:r>
              <a:rPr lang="en-US" b="1" dirty="0"/>
              <a:t>Instance variable</a:t>
            </a:r>
            <a:r>
              <a:rPr lang="en-US" dirty="0"/>
              <a:t>: scope of instance variable depends on the access-modifiers </a:t>
            </a:r>
            <a:r>
              <a:rPr lang="en-US" b="1" dirty="0"/>
              <a:t>(public, private, default)</a:t>
            </a:r>
            <a:r>
              <a:rPr lang="en-US" dirty="0"/>
              <a:t>. If variable is declared as </a:t>
            </a:r>
            <a:r>
              <a:rPr lang="en-US" b="1" dirty="0"/>
              <a:t>private</a:t>
            </a:r>
            <a:r>
              <a:rPr lang="en-US" dirty="0"/>
              <a:t> then it is accessible within class only.</a:t>
            </a:r>
          </a:p>
          <a:p>
            <a:r>
              <a:rPr lang="en-US" dirty="0"/>
              <a:t>If variable is declared as </a:t>
            </a:r>
            <a:r>
              <a:rPr lang="en-US" b="1" dirty="0"/>
              <a:t>public</a:t>
            </a:r>
            <a:r>
              <a:rPr lang="en-US" dirty="0"/>
              <a:t> then it is accessible for all and throughout the application.</a:t>
            </a:r>
          </a:p>
          <a:p>
            <a:r>
              <a:rPr lang="en-US" dirty="0"/>
              <a:t>If variable is declared as </a:t>
            </a:r>
            <a:r>
              <a:rPr lang="en-US" b="1" dirty="0"/>
              <a:t>default</a:t>
            </a:r>
            <a:r>
              <a:rPr lang="en-US" dirty="0"/>
              <a:t> the it is accessible with in the same package.</a:t>
            </a:r>
          </a:p>
          <a:p>
            <a:endParaRPr lang="en-US" dirty="0"/>
          </a:p>
        </p:txBody>
      </p:sp>
    </p:spTree>
    <p:extLst>
      <p:ext uri="{BB962C8B-B14F-4D97-AF65-F5344CB8AC3E}">
        <p14:creationId xmlns:p14="http://schemas.microsoft.com/office/powerpoint/2010/main" val="3610502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Java - </a:t>
            </a:r>
            <a:r>
              <a:rPr lang="en-US" sz="3500" dirty="0" smtClean="0">
                <a:latin typeface="Algerian" panose="04020705040A02060702" pitchFamily="82" charset="0"/>
              </a:rPr>
              <a:t>Data Type</a:t>
            </a:r>
            <a:r>
              <a:rPr lang="tr-TR" sz="3500" dirty="0" smtClean="0">
                <a:latin typeface="Algerian" panose="04020705040A02060702" pitchFamily="82" charset="0"/>
              </a:rPr>
              <a:t>s</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tr-TR" dirty="0" smtClean="0"/>
              <a:t>    </a:t>
            </a:r>
            <a:r>
              <a:rPr lang="en-US" dirty="0" smtClean="0"/>
              <a:t>Java </a:t>
            </a:r>
            <a:r>
              <a:rPr lang="en-US" dirty="0"/>
              <a:t>language has a rich implementation of data types. Data types specify size and the type of values that can be stored in an identifier.</a:t>
            </a:r>
          </a:p>
          <a:p>
            <a:pPr marL="0" indent="0">
              <a:buNone/>
            </a:pPr>
            <a:r>
              <a:rPr lang="en-US" dirty="0"/>
              <a:t>In java, data types are classified into two </a:t>
            </a:r>
            <a:r>
              <a:rPr lang="en-US" dirty="0" err="1"/>
              <a:t>catagories</a:t>
            </a:r>
            <a:r>
              <a:rPr lang="en-US" dirty="0"/>
              <a:t> :</a:t>
            </a:r>
          </a:p>
          <a:p>
            <a:r>
              <a:rPr lang="en-US" dirty="0"/>
              <a:t>Primitive Data type</a:t>
            </a:r>
          </a:p>
          <a:p>
            <a:r>
              <a:rPr lang="tr-TR" dirty="0" smtClean="0"/>
              <a:t>Reference(</a:t>
            </a:r>
            <a:r>
              <a:rPr lang="en-US" dirty="0"/>
              <a:t>Non-Primitive</a:t>
            </a:r>
            <a:r>
              <a:rPr lang="tr-TR" dirty="0" smtClean="0"/>
              <a:t>)</a:t>
            </a:r>
            <a:r>
              <a:rPr lang="en-US" dirty="0" smtClean="0"/>
              <a:t> </a:t>
            </a:r>
            <a:r>
              <a:rPr lang="en-US" dirty="0"/>
              <a:t>Data type</a:t>
            </a:r>
          </a:p>
          <a:p>
            <a:endParaRPr lang="en-US" dirty="0"/>
          </a:p>
        </p:txBody>
      </p:sp>
    </p:spTree>
    <p:extLst>
      <p:ext uri="{BB962C8B-B14F-4D97-AF65-F5344CB8AC3E}">
        <p14:creationId xmlns:p14="http://schemas.microsoft.com/office/powerpoint/2010/main" val="3543804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Initializer </a:t>
            </a:r>
            <a:r>
              <a:rPr lang="en-US" sz="3500" dirty="0" smtClean="0">
                <a:latin typeface="Algerian" panose="04020705040A02060702" pitchFamily="82" charset="0"/>
              </a:rPr>
              <a:t>Bloc</a:t>
            </a:r>
            <a:r>
              <a:rPr lang="tr-TR" sz="3500" dirty="0" smtClean="0">
                <a:latin typeface="Algerian" panose="04020705040A02060702" pitchFamily="82" charset="0"/>
              </a:rPr>
              <a:t>K</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In Java, the </a:t>
            </a:r>
            <a:r>
              <a:rPr lang="en-US" b="1" dirty="0"/>
              <a:t>initializer Block </a:t>
            </a:r>
            <a:r>
              <a:rPr lang="en-US" dirty="0"/>
              <a:t>is used to initialize instance data members. The initializer block is executed </a:t>
            </a:r>
            <a:r>
              <a:rPr lang="en-US" b="1" dirty="0"/>
              <a:t>whenever an object is created</a:t>
            </a:r>
            <a:r>
              <a:rPr lang="en-US" dirty="0"/>
              <a:t>. The Initializer block is copied into Java compiler and then to every constructor. The initialization block is executed </a:t>
            </a:r>
            <a:r>
              <a:rPr lang="en-US" b="1" dirty="0"/>
              <a:t>before the code in the constructor</a:t>
            </a:r>
            <a:r>
              <a:rPr lang="en-US" dirty="0" smtClean="0"/>
              <a:t>.</a:t>
            </a:r>
            <a:endParaRPr lang="tr-TR" dirty="0" smtClean="0"/>
          </a:p>
          <a:p>
            <a:r>
              <a:rPr lang="tr-TR" dirty="0" err="1" smtClean="0"/>
              <a:t>Let’s</a:t>
            </a:r>
            <a:r>
              <a:rPr lang="tr-TR" dirty="0" smtClean="0"/>
              <a:t> </a:t>
            </a:r>
            <a:r>
              <a:rPr lang="tr-TR" dirty="0" err="1" smtClean="0"/>
              <a:t>see</a:t>
            </a:r>
            <a:r>
              <a:rPr lang="tr-TR" dirty="0" smtClean="0"/>
              <a:t> an </a:t>
            </a:r>
            <a:r>
              <a:rPr lang="tr-TR" dirty="0" err="1" smtClean="0"/>
              <a:t>example</a:t>
            </a:r>
            <a:r>
              <a:rPr lang="tr-TR" dirty="0"/>
              <a:t>!</a:t>
            </a:r>
          </a:p>
        </p:txBody>
      </p:sp>
    </p:spTree>
    <p:extLst>
      <p:ext uri="{BB962C8B-B14F-4D97-AF65-F5344CB8AC3E}">
        <p14:creationId xmlns:p14="http://schemas.microsoft.com/office/powerpoint/2010/main" val="3607125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Java - </a:t>
            </a:r>
            <a:r>
              <a:rPr lang="en-US" sz="3500" dirty="0" smtClean="0">
                <a:latin typeface="Algerian" panose="04020705040A02060702" pitchFamily="82" charset="0"/>
              </a:rPr>
              <a:t>Type Casting</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2"/>
            <a:ext cx="9601196" cy="3636050"/>
          </a:xfrm>
        </p:spPr>
        <p:txBody>
          <a:bodyPr>
            <a:normAutofit fontScale="77500" lnSpcReduction="20000"/>
          </a:bodyPr>
          <a:lstStyle/>
          <a:p>
            <a:r>
              <a:rPr lang="en-US" dirty="0"/>
              <a:t>Casting is a process of changing one type value to another type. In Java, we can cast one type of value to another type. It is known as type casting</a:t>
            </a:r>
            <a:r>
              <a:rPr lang="en-US" dirty="0" smtClean="0"/>
              <a:t>.</a:t>
            </a:r>
            <a:endParaRPr lang="tr-TR" dirty="0" smtClean="0"/>
          </a:p>
          <a:p>
            <a:pPr marL="0" indent="0">
              <a:buNone/>
            </a:pPr>
            <a:endParaRPr lang="tr-TR" dirty="0"/>
          </a:p>
          <a:p>
            <a:r>
              <a:rPr lang="en-US" dirty="0"/>
              <a:t>Widening Casting(Implicit</a:t>
            </a:r>
            <a:r>
              <a:rPr lang="en-US" dirty="0" smtClean="0"/>
              <a:t>)</a:t>
            </a:r>
            <a:endParaRPr lang="tr-TR" dirty="0" smtClean="0"/>
          </a:p>
          <a:p>
            <a:endParaRPr lang="tr-TR" dirty="0"/>
          </a:p>
          <a:p>
            <a:pPr marL="0" indent="0">
              <a:buNone/>
            </a:pPr>
            <a:endParaRPr lang="tr-TR" dirty="0"/>
          </a:p>
          <a:p>
            <a:r>
              <a:rPr lang="en-US" dirty="0"/>
              <a:t>Narrowing Casting(Explicitly done)</a:t>
            </a:r>
          </a:p>
          <a:p>
            <a:pPr marL="0" indent="0">
              <a:buNone/>
            </a:pPr>
            <a:endParaRPr lang="tr-TR" dirty="0" smtClean="0"/>
          </a:p>
          <a:p>
            <a:pPr marL="0" indent="0">
              <a:buNone/>
            </a:pPr>
            <a:endParaRPr lang="tr-TR" dirty="0" smtClean="0"/>
          </a:p>
          <a:p>
            <a:pPr marL="0" indent="0">
              <a:buNone/>
            </a:pPr>
            <a:r>
              <a:rPr lang="tr-TR" dirty="0" err="1" smtClean="0"/>
              <a:t>Let’s</a:t>
            </a:r>
            <a:r>
              <a:rPr lang="tr-TR" dirty="0" smtClean="0"/>
              <a:t> </a:t>
            </a:r>
            <a:r>
              <a:rPr lang="tr-TR" dirty="0" err="1" smtClean="0"/>
              <a:t>see</a:t>
            </a:r>
            <a:r>
              <a:rPr lang="tr-TR" dirty="0" smtClean="0"/>
              <a:t> an </a:t>
            </a:r>
            <a:r>
              <a:rPr lang="tr-TR" dirty="0" err="1" smtClean="0"/>
              <a:t>example</a:t>
            </a:r>
            <a:r>
              <a:rPr lang="tr-TR" dirty="0" smtClean="0"/>
              <a:t>!</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628774" y="3067332"/>
            <a:ext cx="4991577" cy="427847"/>
          </a:xfrm>
          <a:prstGeom prst="rect">
            <a:avLst/>
          </a:prstGeom>
        </p:spPr>
      </p:pic>
      <p:pic>
        <p:nvPicPr>
          <p:cNvPr id="6" name="Picture 5"/>
          <p:cNvPicPr>
            <a:picLocks noChangeAspect="1"/>
          </p:cNvPicPr>
          <p:nvPr/>
        </p:nvPicPr>
        <p:blipFill>
          <a:blip r:embed="rId3"/>
          <a:stretch>
            <a:fillRect/>
          </a:stretch>
        </p:blipFill>
        <p:spPr>
          <a:xfrm>
            <a:off x="1628774" y="3851726"/>
            <a:ext cx="4467225" cy="743661"/>
          </a:xfrm>
          <a:prstGeom prst="rect">
            <a:avLst/>
          </a:prstGeom>
        </p:spPr>
      </p:pic>
      <p:pic>
        <p:nvPicPr>
          <p:cNvPr id="7" name="Picture 6"/>
          <p:cNvPicPr>
            <a:picLocks noChangeAspect="1"/>
          </p:cNvPicPr>
          <p:nvPr/>
        </p:nvPicPr>
        <p:blipFill>
          <a:blip r:embed="rId4"/>
          <a:stretch>
            <a:fillRect/>
          </a:stretch>
        </p:blipFill>
        <p:spPr>
          <a:xfrm>
            <a:off x="1628774" y="4951934"/>
            <a:ext cx="4439536" cy="703963"/>
          </a:xfrm>
          <a:prstGeom prst="rect">
            <a:avLst/>
          </a:prstGeom>
        </p:spPr>
      </p:pic>
    </p:spTree>
    <p:extLst>
      <p:ext uri="{BB962C8B-B14F-4D97-AF65-F5344CB8AC3E}">
        <p14:creationId xmlns:p14="http://schemas.microsoft.com/office/powerpoint/2010/main" val="18598590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JAVA CORE CONCEPTS</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tr-TR" dirty="0" err="1" smtClean="0"/>
              <a:t>Conditionals</a:t>
            </a:r>
            <a:r>
              <a:rPr lang="tr-TR" dirty="0" smtClean="0"/>
              <a:t>(</a:t>
            </a:r>
            <a:r>
              <a:rPr lang="tr-TR" dirty="0" err="1" smtClean="0"/>
              <a:t>if</a:t>
            </a:r>
            <a:r>
              <a:rPr lang="tr-TR" dirty="0" smtClean="0"/>
              <a:t>-else </a:t>
            </a:r>
            <a:r>
              <a:rPr lang="tr-TR" dirty="0" err="1" smtClean="0"/>
              <a:t>and</a:t>
            </a:r>
            <a:r>
              <a:rPr lang="tr-TR" dirty="0" smtClean="0"/>
              <a:t> </a:t>
            </a:r>
            <a:r>
              <a:rPr lang="tr-TR" dirty="0" err="1" smtClean="0"/>
              <a:t>switch</a:t>
            </a:r>
            <a:r>
              <a:rPr lang="tr-TR" dirty="0" smtClean="0"/>
              <a:t> </a:t>
            </a:r>
            <a:r>
              <a:rPr lang="tr-TR" dirty="0" err="1" smtClean="0"/>
              <a:t>statements</a:t>
            </a:r>
            <a:r>
              <a:rPr lang="tr-TR" dirty="0" smtClean="0"/>
              <a:t>)</a:t>
            </a:r>
          </a:p>
          <a:p>
            <a:r>
              <a:rPr lang="tr-TR" dirty="0" err="1" smtClean="0"/>
              <a:t>Loops</a:t>
            </a:r>
            <a:r>
              <a:rPr lang="tr-TR" dirty="0" smtClean="0"/>
              <a:t> (</a:t>
            </a:r>
            <a:r>
              <a:rPr lang="tr-TR" dirty="0" err="1" smtClean="0"/>
              <a:t>for</a:t>
            </a:r>
            <a:r>
              <a:rPr lang="tr-TR" dirty="0" smtClean="0"/>
              <a:t>, </a:t>
            </a:r>
            <a:r>
              <a:rPr lang="tr-TR" dirty="0" err="1" smtClean="0"/>
              <a:t>while</a:t>
            </a:r>
            <a:r>
              <a:rPr lang="tr-TR" dirty="0" smtClean="0"/>
              <a:t>, do-</a:t>
            </a:r>
            <a:r>
              <a:rPr lang="tr-TR" dirty="0" err="1" smtClean="0"/>
              <a:t>while</a:t>
            </a:r>
            <a:r>
              <a:rPr lang="tr-TR" dirty="0" smtClean="0"/>
              <a:t>)</a:t>
            </a:r>
          </a:p>
          <a:p>
            <a:r>
              <a:rPr lang="tr-TR" dirty="0" err="1" smtClean="0"/>
              <a:t>Operators</a:t>
            </a:r>
            <a:endParaRPr lang="tr-TR" dirty="0" smtClean="0"/>
          </a:p>
          <a:p>
            <a:r>
              <a:rPr lang="tr-TR" dirty="0" err="1" smtClean="0"/>
              <a:t>Arrays</a:t>
            </a:r>
            <a:endParaRPr lang="tr-TR" dirty="0" smtClean="0"/>
          </a:p>
          <a:p>
            <a:r>
              <a:rPr lang="tr-TR" dirty="0" smtClean="0"/>
              <a:t>Object </a:t>
            </a:r>
            <a:r>
              <a:rPr lang="tr-TR" dirty="0" err="1" smtClean="0"/>
              <a:t>Creations</a:t>
            </a:r>
            <a:r>
              <a:rPr lang="tr-TR" dirty="0" smtClean="0"/>
              <a:t> </a:t>
            </a:r>
            <a:r>
              <a:rPr lang="tr-TR" dirty="0" err="1" smtClean="0"/>
              <a:t>ways</a:t>
            </a:r>
            <a:endParaRPr lang="tr-TR" dirty="0" smtClean="0"/>
          </a:p>
          <a:p>
            <a:pPr marL="0" indent="0">
              <a:buNone/>
            </a:pPr>
            <a:r>
              <a:rPr lang="tr-TR" dirty="0" err="1" smtClean="0"/>
              <a:t>Detailed</a:t>
            </a:r>
            <a:r>
              <a:rPr lang="tr-TR" dirty="0" smtClean="0"/>
              <a:t> </a:t>
            </a:r>
            <a:r>
              <a:rPr lang="tr-TR" dirty="0" err="1" smtClean="0"/>
              <a:t>tutorials</a:t>
            </a:r>
            <a:r>
              <a:rPr lang="tr-TR" dirty="0" smtClean="0"/>
              <a:t> can be </a:t>
            </a:r>
            <a:r>
              <a:rPr lang="tr-TR" dirty="0" err="1" smtClean="0"/>
              <a:t>found</a:t>
            </a:r>
            <a:r>
              <a:rPr lang="tr-TR" dirty="0" smtClean="0"/>
              <a:t> here:</a:t>
            </a:r>
          </a:p>
          <a:p>
            <a:pPr>
              <a:buFont typeface="Wingdings" panose="05000000000000000000" pitchFamily="2" charset="2"/>
              <a:buChar char="Ø"/>
            </a:pPr>
            <a:r>
              <a:rPr lang="tr-TR" dirty="0"/>
              <a:t>https://www.studytonight.com/java/conditional-statement.php</a:t>
            </a:r>
          </a:p>
        </p:txBody>
      </p:sp>
    </p:spTree>
    <p:extLst>
      <p:ext uri="{BB962C8B-B14F-4D97-AF65-F5344CB8AC3E}">
        <p14:creationId xmlns:p14="http://schemas.microsoft.com/office/powerpoint/2010/main" val="1332722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solidFill>
                  <a:schemeClr val="tx2"/>
                </a:solidFill>
                <a:latin typeface="Algerian" panose="04020705040A02060702" pitchFamily="82" charset="0"/>
              </a:rPr>
              <a:t>Programming </a:t>
            </a:r>
            <a:r>
              <a:rPr lang="tr-TR" sz="3500" dirty="0" err="1" smtClean="0">
                <a:solidFill>
                  <a:schemeClr val="tx2"/>
                </a:solidFill>
                <a:latin typeface="Algerian" panose="04020705040A02060702" pitchFamily="82" charset="0"/>
              </a:rPr>
              <a:t>Paradigms</a:t>
            </a:r>
            <a:endParaRPr lang="en-US" sz="3500" dirty="0">
              <a:solidFill>
                <a:schemeClr val="tx2"/>
              </a:solidFill>
              <a:latin typeface="Algerian" panose="04020705040A02060702" pitchFamily="82" charset="0"/>
            </a:endParaRPr>
          </a:p>
        </p:txBody>
      </p:sp>
      <p:sp>
        <p:nvSpPr>
          <p:cNvPr id="3" name="Content Placeholder 2"/>
          <p:cNvSpPr>
            <a:spLocks noGrp="1"/>
          </p:cNvSpPr>
          <p:nvPr>
            <p:ph idx="1"/>
          </p:nvPr>
        </p:nvSpPr>
        <p:spPr>
          <a:xfrm>
            <a:off x="1295401" y="2527069"/>
            <a:ext cx="9601196" cy="3348799"/>
          </a:xfrm>
        </p:spPr>
        <p:txBody>
          <a:bodyPr>
            <a:normAutofit/>
          </a:bodyPr>
          <a:lstStyle/>
          <a:p>
            <a:r>
              <a:rPr lang="tr-TR" dirty="0" err="1" smtClean="0"/>
              <a:t>Imperative</a:t>
            </a:r>
            <a:endParaRPr lang="tr-TR" dirty="0" smtClean="0"/>
          </a:p>
          <a:p>
            <a:r>
              <a:rPr lang="tr-TR" dirty="0" err="1" smtClean="0"/>
              <a:t>Logical</a:t>
            </a:r>
            <a:endParaRPr lang="tr-TR" dirty="0" smtClean="0"/>
          </a:p>
          <a:p>
            <a:r>
              <a:rPr lang="tr-TR" dirty="0" err="1" smtClean="0"/>
              <a:t>Functional</a:t>
            </a:r>
            <a:endParaRPr lang="tr-TR" dirty="0" smtClean="0"/>
          </a:p>
          <a:p>
            <a:r>
              <a:rPr lang="tr-TR" dirty="0" smtClean="0"/>
              <a:t>Object-</a:t>
            </a:r>
            <a:r>
              <a:rPr lang="tr-TR" dirty="0" err="1" smtClean="0"/>
              <a:t>Oriented</a:t>
            </a:r>
            <a:endParaRPr lang="tr-TR" dirty="0" smtClean="0"/>
          </a:p>
          <a:p>
            <a:pPr marL="0" indent="0">
              <a:buNone/>
            </a:pPr>
            <a:r>
              <a:rPr lang="tr-TR" dirty="0" err="1" smtClean="0"/>
              <a:t>Detailed</a:t>
            </a:r>
            <a:r>
              <a:rPr lang="tr-TR" dirty="0" smtClean="0"/>
              <a:t> </a:t>
            </a:r>
            <a:r>
              <a:rPr lang="tr-TR" dirty="0" err="1" smtClean="0"/>
              <a:t>describtions</a:t>
            </a:r>
            <a:r>
              <a:rPr lang="tr-TR" dirty="0" smtClean="0"/>
              <a:t> can be </a:t>
            </a:r>
            <a:r>
              <a:rPr lang="tr-TR" dirty="0" err="1" smtClean="0"/>
              <a:t>found</a:t>
            </a:r>
            <a:r>
              <a:rPr lang="tr-TR" dirty="0" smtClean="0"/>
              <a:t> here:</a:t>
            </a:r>
          </a:p>
          <a:p>
            <a:pPr marL="0" indent="0">
              <a:buNone/>
            </a:pPr>
            <a:r>
              <a:rPr lang="en-US" sz="1800" dirty="0"/>
              <a:t>http://www.cs.ucf.edu/~leavens/ComS541Fall97/hw-pages/paradigms/major.html</a:t>
            </a:r>
          </a:p>
        </p:txBody>
      </p:sp>
    </p:spTree>
    <p:extLst>
      <p:ext uri="{BB962C8B-B14F-4D97-AF65-F5344CB8AC3E}">
        <p14:creationId xmlns:p14="http://schemas.microsoft.com/office/powerpoint/2010/main" val="3760170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4000" dirty="0" smtClean="0">
                <a:latin typeface="Algerian" panose="04020705040A02060702" pitchFamily="82" charset="0"/>
              </a:rPr>
              <a:t>TABLE OF CONTENTS</a:t>
            </a:r>
            <a:endParaRPr lang="en-US" sz="4000" dirty="0">
              <a:latin typeface="Algerian" panose="04020705040A02060702" pitchFamily="82" charset="0"/>
            </a:endParaRPr>
          </a:p>
        </p:txBody>
      </p:sp>
      <p:sp>
        <p:nvSpPr>
          <p:cNvPr id="12" name="Rectangle 11"/>
          <p:cNvSpPr/>
          <p:nvPr/>
        </p:nvSpPr>
        <p:spPr>
          <a:xfrm>
            <a:off x="1295402" y="2475681"/>
            <a:ext cx="4721350" cy="1538883"/>
          </a:xfrm>
          <a:prstGeom prst="rect">
            <a:avLst/>
          </a:prstGeom>
        </p:spPr>
        <p:txBody>
          <a:bodyPr wrap="square">
            <a:spAutoFit/>
          </a:bodyPr>
          <a:lstStyle/>
          <a:p>
            <a:r>
              <a:rPr lang="tr-TR" sz="1600" b="1" u="sng" dirty="0" err="1"/>
              <a:t>Week</a:t>
            </a:r>
            <a:r>
              <a:rPr lang="tr-TR" sz="1600" b="1" u="sng" dirty="0"/>
              <a:t> 1 </a:t>
            </a:r>
            <a:r>
              <a:rPr lang="tr-TR" sz="1600" b="1" u="sng" dirty="0" smtClean="0"/>
              <a:t>:</a:t>
            </a:r>
            <a:endParaRPr lang="tr-TR" sz="1600" b="1" u="sng" dirty="0"/>
          </a:p>
          <a:p>
            <a:r>
              <a:rPr lang="tr-TR" sz="1300" dirty="0" smtClean="0"/>
              <a:t>    </a:t>
            </a:r>
            <a:r>
              <a:rPr lang="tr-TR" sz="1300" dirty="0" err="1" smtClean="0"/>
              <a:t>Core</a:t>
            </a:r>
            <a:r>
              <a:rPr lang="tr-TR" sz="1300" dirty="0" smtClean="0"/>
              <a:t> Java</a:t>
            </a:r>
          </a:p>
          <a:p>
            <a:r>
              <a:rPr lang="tr-TR" sz="1300" dirty="0"/>
              <a:t> </a:t>
            </a:r>
            <a:r>
              <a:rPr lang="tr-TR" sz="1300" dirty="0" smtClean="0"/>
              <a:t>   OOP </a:t>
            </a:r>
            <a:r>
              <a:rPr lang="tr-TR" sz="1300" dirty="0" err="1"/>
              <a:t>Concepts</a:t>
            </a:r>
            <a:r>
              <a:rPr lang="tr-TR" sz="1300" dirty="0"/>
              <a:t> in </a:t>
            </a:r>
            <a:r>
              <a:rPr lang="tr-TR" sz="1300" dirty="0" smtClean="0"/>
              <a:t>Java</a:t>
            </a:r>
          </a:p>
          <a:p>
            <a:r>
              <a:rPr lang="tr-TR" sz="1300" dirty="0" smtClean="0"/>
              <a:t>    Technical </a:t>
            </a:r>
            <a:r>
              <a:rPr lang="tr-TR" sz="1300" dirty="0"/>
              <a:t>Environment </a:t>
            </a:r>
            <a:r>
              <a:rPr lang="tr-TR" sz="1300" dirty="0" err="1"/>
              <a:t>Setup</a:t>
            </a:r>
            <a:endParaRPr lang="tr-TR" sz="1300" dirty="0"/>
          </a:p>
          <a:p>
            <a:pPr lvl="1"/>
            <a:r>
              <a:rPr lang="tr-TR" sz="1300" dirty="0" smtClean="0"/>
              <a:t>- Development </a:t>
            </a:r>
            <a:r>
              <a:rPr lang="tr-TR" sz="1300" dirty="0"/>
              <a:t>IDE ( </a:t>
            </a:r>
            <a:r>
              <a:rPr lang="tr-TR" sz="1300" dirty="0" err="1"/>
              <a:t>Intellij</a:t>
            </a:r>
            <a:r>
              <a:rPr lang="tr-TR" sz="1300" dirty="0"/>
              <a:t> </a:t>
            </a:r>
            <a:r>
              <a:rPr lang="tr-TR" sz="1300" dirty="0" err="1"/>
              <a:t>Idea</a:t>
            </a:r>
            <a:r>
              <a:rPr lang="tr-TR" sz="1300" dirty="0"/>
              <a:t> , </a:t>
            </a:r>
            <a:r>
              <a:rPr lang="tr-TR" sz="1300" dirty="0" err="1"/>
              <a:t>Eclipse</a:t>
            </a:r>
            <a:r>
              <a:rPr lang="tr-TR" sz="1300" dirty="0"/>
              <a:t>, STS </a:t>
            </a:r>
            <a:r>
              <a:rPr lang="tr-TR" sz="1300" dirty="0" err="1"/>
              <a:t>etc</a:t>
            </a:r>
            <a:r>
              <a:rPr lang="tr-TR" sz="1300" dirty="0"/>
              <a:t>. )</a:t>
            </a:r>
          </a:p>
          <a:p>
            <a:pPr lvl="1"/>
            <a:r>
              <a:rPr lang="tr-TR" sz="1300" dirty="0" smtClean="0"/>
              <a:t>- API </a:t>
            </a:r>
            <a:r>
              <a:rPr lang="tr-TR" sz="1300" dirty="0" err="1" smtClean="0"/>
              <a:t>Testing</a:t>
            </a:r>
            <a:r>
              <a:rPr lang="tr-TR" sz="1300" dirty="0" smtClean="0"/>
              <a:t> ( </a:t>
            </a:r>
            <a:r>
              <a:rPr lang="tr-TR" sz="1300" dirty="0" err="1" smtClean="0"/>
              <a:t>Postman</a:t>
            </a:r>
            <a:r>
              <a:rPr lang="tr-TR" sz="1300" dirty="0" smtClean="0"/>
              <a:t> )</a:t>
            </a:r>
          </a:p>
          <a:p>
            <a:pPr lvl="1"/>
            <a:r>
              <a:rPr lang="tr-TR" sz="1300" dirty="0" smtClean="0"/>
              <a:t>- </a:t>
            </a:r>
            <a:r>
              <a:rPr lang="tr-TR" sz="1300" dirty="0" err="1" smtClean="0"/>
              <a:t>GitBash</a:t>
            </a:r>
            <a:r>
              <a:rPr lang="tr-TR" sz="1300" dirty="0" smtClean="0"/>
              <a:t> </a:t>
            </a:r>
            <a:r>
              <a:rPr lang="tr-TR" sz="1300" dirty="0"/>
              <a:t>( VCS )</a:t>
            </a:r>
          </a:p>
        </p:txBody>
      </p:sp>
      <p:sp>
        <p:nvSpPr>
          <p:cNvPr id="14" name="Rectangle 13"/>
          <p:cNvSpPr/>
          <p:nvPr/>
        </p:nvSpPr>
        <p:spPr>
          <a:xfrm>
            <a:off x="1295402" y="4414673"/>
            <a:ext cx="4721350" cy="1538883"/>
          </a:xfrm>
          <a:prstGeom prst="rect">
            <a:avLst/>
          </a:prstGeom>
        </p:spPr>
        <p:txBody>
          <a:bodyPr wrap="square">
            <a:spAutoFit/>
          </a:bodyPr>
          <a:lstStyle/>
          <a:p>
            <a:r>
              <a:rPr lang="tr-TR" sz="1600" b="1" u="sng" dirty="0" err="1"/>
              <a:t>Week</a:t>
            </a:r>
            <a:r>
              <a:rPr lang="tr-TR" sz="1600" b="1" u="sng" dirty="0"/>
              <a:t> </a:t>
            </a:r>
            <a:r>
              <a:rPr lang="tr-TR" sz="1600" b="1" u="sng" dirty="0" smtClean="0"/>
              <a:t>3 :</a:t>
            </a:r>
            <a:endParaRPr lang="tr-TR" sz="1600" b="1" u="sng" dirty="0"/>
          </a:p>
          <a:p>
            <a:r>
              <a:rPr lang="tr-TR" sz="1300" dirty="0" smtClean="0"/>
              <a:t>    </a:t>
            </a:r>
            <a:r>
              <a:rPr lang="tr-TR" sz="1300" dirty="0" err="1" smtClean="0"/>
              <a:t>Restful</a:t>
            </a:r>
            <a:r>
              <a:rPr lang="tr-TR" sz="1300" dirty="0" smtClean="0"/>
              <a:t> Services</a:t>
            </a:r>
          </a:p>
          <a:p>
            <a:r>
              <a:rPr lang="tr-TR" sz="1300" dirty="0" smtClean="0"/>
              <a:t>    SOAP</a:t>
            </a:r>
          </a:p>
          <a:p>
            <a:r>
              <a:rPr lang="tr-TR" sz="1300" dirty="0" smtClean="0"/>
              <a:t>    HTTP</a:t>
            </a:r>
          </a:p>
          <a:p>
            <a:r>
              <a:rPr lang="tr-TR" sz="1300" dirty="0" smtClean="0"/>
              <a:t>    Software Development </a:t>
            </a:r>
            <a:r>
              <a:rPr lang="tr-TR" sz="1300" dirty="0" err="1" smtClean="0"/>
              <a:t>Processes</a:t>
            </a:r>
            <a:r>
              <a:rPr lang="tr-TR" sz="1300" dirty="0"/>
              <a:t> </a:t>
            </a:r>
            <a:r>
              <a:rPr lang="tr-TR" sz="1300" dirty="0" smtClean="0"/>
              <a:t>– TDD</a:t>
            </a:r>
          </a:p>
          <a:p>
            <a:r>
              <a:rPr lang="tr-TR" sz="1300" dirty="0"/>
              <a:t> </a:t>
            </a:r>
            <a:r>
              <a:rPr lang="tr-TR" sz="1300" dirty="0" smtClean="0"/>
              <a:t>   Technical </a:t>
            </a:r>
            <a:r>
              <a:rPr lang="tr-TR" sz="1300" dirty="0" err="1" smtClean="0"/>
              <a:t>Practise</a:t>
            </a:r>
            <a:endParaRPr lang="tr-TR" sz="1300" dirty="0"/>
          </a:p>
          <a:p>
            <a:r>
              <a:rPr lang="tr-TR" sz="1300" dirty="0" smtClean="0"/>
              <a:t>        - </a:t>
            </a:r>
            <a:r>
              <a:rPr lang="tr-TR" sz="1300" dirty="0" err="1" smtClean="0"/>
              <a:t>Defining</a:t>
            </a:r>
            <a:r>
              <a:rPr lang="tr-TR" sz="1300" dirty="0" smtClean="0"/>
              <a:t> an API </a:t>
            </a:r>
            <a:r>
              <a:rPr lang="tr-TR" sz="1300" dirty="0" err="1" smtClean="0"/>
              <a:t>and</a:t>
            </a:r>
            <a:r>
              <a:rPr lang="tr-TR" sz="1300" dirty="0" smtClean="0"/>
              <a:t> </a:t>
            </a:r>
            <a:r>
              <a:rPr lang="tr-TR" sz="1300" dirty="0" err="1" smtClean="0"/>
              <a:t>configurations</a:t>
            </a:r>
            <a:endParaRPr lang="tr-TR" sz="1300" dirty="0" smtClean="0"/>
          </a:p>
        </p:txBody>
      </p:sp>
      <p:sp>
        <p:nvSpPr>
          <p:cNvPr id="15" name="Rectangle 14"/>
          <p:cNvSpPr/>
          <p:nvPr/>
        </p:nvSpPr>
        <p:spPr>
          <a:xfrm>
            <a:off x="6175248" y="4414673"/>
            <a:ext cx="4721350" cy="1938992"/>
          </a:xfrm>
          <a:prstGeom prst="rect">
            <a:avLst/>
          </a:prstGeom>
        </p:spPr>
        <p:txBody>
          <a:bodyPr wrap="square">
            <a:spAutoFit/>
          </a:bodyPr>
          <a:lstStyle/>
          <a:p>
            <a:r>
              <a:rPr lang="tr-TR" sz="1600" b="1" u="sng" dirty="0" err="1"/>
              <a:t>Week</a:t>
            </a:r>
            <a:r>
              <a:rPr lang="tr-TR" sz="1600" b="1" u="sng" dirty="0"/>
              <a:t> </a:t>
            </a:r>
            <a:r>
              <a:rPr lang="tr-TR" sz="1600" b="1" u="sng" dirty="0" smtClean="0"/>
              <a:t>4 :</a:t>
            </a:r>
            <a:endParaRPr lang="tr-TR" sz="1600" b="1" u="sng" dirty="0"/>
          </a:p>
          <a:p>
            <a:r>
              <a:rPr lang="tr-TR" sz="1300" dirty="0" smtClean="0"/>
              <a:t>    Spring </a:t>
            </a:r>
            <a:r>
              <a:rPr lang="tr-TR" sz="1300" dirty="0" err="1" smtClean="0"/>
              <a:t>Boot</a:t>
            </a:r>
            <a:r>
              <a:rPr lang="tr-TR" sz="1300" dirty="0" smtClean="0"/>
              <a:t> Data</a:t>
            </a:r>
          </a:p>
          <a:p>
            <a:r>
              <a:rPr lang="tr-TR" sz="1300" dirty="0" smtClean="0"/>
              <a:t>    ORM , JPA </a:t>
            </a:r>
            <a:r>
              <a:rPr lang="tr-TR" sz="1300" dirty="0" err="1" smtClean="0"/>
              <a:t>and</a:t>
            </a:r>
            <a:r>
              <a:rPr lang="tr-TR" sz="1300" dirty="0" smtClean="0"/>
              <a:t> </a:t>
            </a:r>
            <a:r>
              <a:rPr lang="tr-TR" sz="1300" dirty="0" err="1" smtClean="0"/>
              <a:t>Hibernate</a:t>
            </a:r>
            <a:endParaRPr lang="tr-TR" sz="1300" dirty="0" smtClean="0"/>
          </a:p>
          <a:p>
            <a:r>
              <a:rPr lang="tr-TR" sz="1300" dirty="0"/>
              <a:t> </a:t>
            </a:r>
            <a:r>
              <a:rPr lang="tr-TR" sz="1300" dirty="0" smtClean="0"/>
              <a:t>   AMQP - </a:t>
            </a:r>
            <a:r>
              <a:rPr lang="tr-TR" sz="1300" dirty="0" err="1" smtClean="0"/>
              <a:t>RabbitMQ</a:t>
            </a:r>
            <a:endParaRPr lang="tr-TR" sz="1300" dirty="0" smtClean="0"/>
          </a:p>
          <a:p>
            <a:r>
              <a:rPr lang="tr-TR" sz="1300" dirty="0"/>
              <a:t> </a:t>
            </a:r>
            <a:r>
              <a:rPr lang="tr-TR" sz="1300" dirty="0" smtClean="0"/>
              <a:t>   Technical </a:t>
            </a:r>
            <a:r>
              <a:rPr lang="tr-TR" sz="1300" dirty="0" err="1" smtClean="0"/>
              <a:t>Practise</a:t>
            </a:r>
            <a:endParaRPr lang="tr-TR" sz="1300" dirty="0" smtClean="0"/>
          </a:p>
          <a:p>
            <a:r>
              <a:rPr lang="tr-TR" sz="1300" dirty="0"/>
              <a:t> </a:t>
            </a:r>
            <a:r>
              <a:rPr lang="tr-TR" sz="1300" dirty="0" smtClean="0"/>
              <a:t>       - </a:t>
            </a:r>
            <a:r>
              <a:rPr lang="tr-TR" sz="1300" dirty="0" err="1" smtClean="0"/>
              <a:t>Hibernate</a:t>
            </a:r>
            <a:r>
              <a:rPr lang="tr-TR" sz="1300" dirty="0" smtClean="0"/>
              <a:t> Integration</a:t>
            </a:r>
          </a:p>
          <a:p>
            <a:r>
              <a:rPr lang="tr-TR" sz="1300" dirty="0" smtClean="0"/>
              <a:t>        - CRUD </a:t>
            </a:r>
            <a:r>
              <a:rPr lang="tr-TR" sz="1300" dirty="0" err="1" smtClean="0"/>
              <a:t>implementation</a:t>
            </a:r>
            <a:endParaRPr lang="tr-TR" sz="1300" dirty="0" smtClean="0"/>
          </a:p>
          <a:p>
            <a:r>
              <a:rPr lang="tr-TR" sz="1300" dirty="0"/>
              <a:t> </a:t>
            </a:r>
            <a:r>
              <a:rPr lang="tr-TR" sz="1300" dirty="0" smtClean="0"/>
              <a:t>       - </a:t>
            </a:r>
            <a:r>
              <a:rPr lang="tr-TR" sz="1300" dirty="0" err="1" smtClean="0"/>
              <a:t>RabbitMQ</a:t>
            </a:r>
            <a:r>
              <a:rPr lang="tr-TR" sz="1300" dirty="0" smtClean="0"/>
              <a:t> Integration</a:t>
            </a:r>
            <a:endParaRPr lang="tr-TR" sz="1300" dirty="0"/>
          </a:p>
          <a:p>
            <a:endParaRPr lang="tr-TR" sz="1300" dirty="0"/>
          </a:p>
        </p:txBody>
      </p:sp>
      <p:sp>
        <p:nvSpPr>
          <p:cNvPr id="16" name="Rectangle 15"/>
          <p:cNvSpPr/>
          <p:nvPr/>
        </p:nvSpPr>
        <p:spPr>
          <a:xfrm>
            <a:off x="6175248" y="2475681"/>
            <a:ext cx="4721350" cy="1938992"/>
          </a:xfrm>
          <a:prstGeom prst="rect">
            <a:avLst/>
          </a:prstGeom>
        </p:spPr>
        <p:txBody>
          <a:bodyPr wrap="square">
            <a:spAutoFit/>
          </a:bodyPr>
          <a:lstStyle/>
          <a:p>
            <a:r>
              <a:rPr lang="tr-TR" sz="1600" b="1" u="sng" dirty="0" err="1"/>
              <a:t>Week</a:t>
            </a:r>
            <a:r>
              <a:rPr lang="tr-TR" sz="1600" b="1" u="sng" dirty="0"/>
              <a:t> </a:t>
            </a:r>
            <a:r>
              <a:rPr lang="tr-TR" sz="1600" b="1" u="sng" dirty="0" smtClean="0"/>
              <a:t>2 :</a:t>
            </a:r>
            <a:endParaRPr lang="tr-TR" sz="1300" dirty="0" smtClean="0"/>
          </a:p>
          <a:p>
            <a:r>
              <a:rPr lang="tr-TR" sz="1300" dirty="0"/>
              <a:t> </a:t>
            </a:r>
            <a:r>
              <a:rPr lang="tr-TR" sz="1300" dirty="0" smtClean="0"/>
              <a:t>   </a:t>
            </a:r>
            <a:r>
              <a:rPr lang="tr-TR" sz="1300" dirty="0" err="1" smtClean="0"/>
              <a:t>Clean</a:t>
            </a:r>
            <a:r>
              <a:rPr lang="tr-TR" sz="1300" dirty="0" smtClean="0"/>
              <a:t> </a:t>
            </a:r>
            <a:r>
              <a:rPr lang="tr-TR" sz="1300" dirty="0" err="1" smtClean="0"/>
              <a:t>Code</a:t>
            </a:r>
            <a:endParaRPr lang="tr-TR" sz="1300" dirty="0" smtClean="0"/>
          </a:p>
          <a:p>
            <a:r>
              <a:rPr lang="tr-TR" sz="1300" dirty="0"/>
              <a:t> </a:t>
            </a:r>
            <a:r>
              <a:rPr lang="tr-TR" sz="1300" dirty="0" smtClean="0"/>
              <a:t>   </a:t>
            </a:r>
            <a:r>
              <a:rPr lang="tr-TR" sz="1300" dirty="0" err="1" smtClean="0"/>
              <a:t>Maven</a:t>
            </a:r>
            <a:r>
              <a:rPr lang="tr-TR" sz="1300" dirty="0" smtClean="0"/>
              <a:t> &amp; CI/CD</a:t>
            </a:r>
          </a:p>
          <a:p>
            <a:r>
              <a:rPr lang="tr-TR" sz="1300" dirty="0"/>
              <a:t> </a:t>
            </a:r>
            <a:r>
              <a:rPr lang="tr-TR" sz="1300" dirty="0" smtClean="0"/>
              <a:t>   Spring</a:t>
            </a:r>
            <a:endParaRPr lang="tr-TR" sz="1300" dirty="0"/>
          </a:p>
          <a:p>
            <a:r>
              <a:rPr lang="tr-TR" sz="1300" dirty="0" smtClean="0"/>
              <a:t>    Spring </a:t>
            </a:r>
            <a:r>
              <a:rPr lang="tr-TR" sz="1300" dirty="0" err="1" smtClean="0"/>
              <a:t>Boot</a:t>
            </a:r>
            <a:endParaRPr lang="tr-TR" sz="1300" dirty="0" smtClean="0"/>
          </a:p>
          <a:p>
            <a:r>
              <a:rPr lang="tr-TR" sz="1300" dirty="0"/>
              <a:t> </a:t>
            </a:r>
            <a:r>
              <a:rPr lang="tr-TR" sz="1300" dirty="0" smtClean="0"/>
              <a:t>   </a:t>
            </a:r>
            <a:r>
              <a:rPr lang="tr-TR" sz="1300" dirty="0" err="1" smtClean="0"/>
              <a:t>Version</a:t>
            </a:r>
            <a:r>
              <a:rPr lang="tr-TR" sz="1300" dirty="0" smtClean="0"/>
              <a:t> </a:t>
            </a:r>
            <a:r>
              <a:rPr lang="tr-TR" sz="1300" dirty="0" err="1" smtClean="0"/>
              <a:t>Controlling</a:t>
            </a:r>
            <a:r>
              <a:rPr lang="tr-TR" sz="1300" dirty="0" smtClean="0"/>
              <a:t> </a:t>
            </a:r>
            <a:r>
              <a:rPr lang="tr-TR" sz="1300" dirty="0" err="1" smtClean="0"/>
              <a:t>Systems</a:t>
            </a:r>
            <a:r>
              <a:rPr lang="tr-TR" sz="1300" dirty="0" smtClean="0"/>
              <a:t> - GIT</a:t>
            </a:r>
            <a:endParaRPr lang="tr-TR" sz="1300" dirty="0"/>
          </a:p>
          <a:p>
            <a:r>
              <a:rPr lang="tr-TR" sz="1300" dirty="0" smtClean="0"/>
              <a:t>    Technical </a:t>
            </a:r>
            <a:r>
              <a:rPr lang="tr-TR" sz="1300" dirty="0" err="1" smtClean="0"/>
              <a:t>Practise</a:t>
            </a:r>
            <a:endParaRPr lang="tr-TR" sz="1300" dirty="0"/>
          </a:p>
          <a:p>
            <a:pPr lvl="1"/>
            <a:r>
              <a:rPr lang="tr-TR" sz="1300" dirty="0" smtClean="0"/>
              <a:t>- </a:t>
            </a:r>
            <a:r>
              <a:rPr lang="tr-TR" sz="1300" dirty="0" err="1" smtClean="0"/>
              <a:t>Sample</a:t>
            </a:r>
            <a:r>
              <a:rPr lang="tr-TR" sz="1300" dirty="0" smtClean="0"/>
              <a:t> Project </a:t>
            </a:r>
            <a:r>
              <a:rPr lang="tr-TR" sz="1300" dirty="0" err="1" smtClean="0"/>
              <a:t>initialization</a:t>
            </a:r>
            <a:r>
              <a:rPr lang="tr-TR" sz="1300" dirty="0" smtClean="0"/>
              <a:t> </a:t>
            </a:r>
            <a:r>
              <a:rPr lang="tr-TR" sz="1300" dirty="0" err="1" smtClean="0"/>
              <a:t>with</a:t>
            </a:r>
            <a:r>
              <a:rPr lang="tr-TR" sz="1300" dirty="0" smtClean="0"/>
              <a:t> Spring </a:t>
            </a:r>
            <a:r>
              <a:rPr lang="tr-TR" sz="1300" dirty="0" err="1" smtClean="0"/>
              <a:t>Initializr</a:t>
            </a:r>
            <a:endParaRPr lang="tr-TR" sz="1300" dirty="0"/>
          </a:p>
          <a:p>
            <a:pPr lvl="1"/>
            <a:r>
              <a:rPr lang="tr-TR" sz="1300" dirty="0" smtClean="0"/>
              <a:t>- GIT </a:t>
            </a:r>
            <a:r>
              <a:rPr lang="tr-TR" sz="1300" dirty="0" err="1" smtClean="0"/>
              <a:t>Usage</a:t>
            </a:r>
            <a:endParaRPr lang="tr-TR" sz="1300" dirty="0"/>
          </a:p>
        </p:txBody>
      </p:sp>
    </p:spTree>
    <p:extLst>
      <p:ext uri="{BB962C8B-B14F-4D97-AF65-F5344CB8AC3E}">
        <p14:creationId xmlns:p14="http://schemas.microsoft.com/office/powerpoint/2010/main" val="3891844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Object </a:t>
            </a:r>
            <a:r>
              <a:rPr lang="tr-TR" sz="3500" dirty="0" err="1" smtClean="0">
                <a:latin typeface="Algerian" panose="04020705040A02060702" pitchFamily="82" charset="0"/>
              </a:rPr>
              <a:t>Oriented</a:t>
            </a:r>
            <a:r>
              <a:rPr lang="tr-TR" sz="3500" dirty="0" smtClean="0">
                <a:latin typeface="Algerian" panose="04020705040A02060702" pitchFamily="82" charset="0"/>
              </a:rPr>
              <a:t> </a:t>
            </a:r>
            <a:r>
              <a:rPr lang="tr-TR" sz="3500" dirty="0" err="1" smtClean="0">
                <a:latin typeface="Algerian" panose="04020705040A02060702" pitchFamily="82" charset="0"/>
              </a:rPr>
              <a:t>ProgrammIng</a:t>
            </a:r>
            <a:r>
              <a:rPr lang="tr-TR" sz="3500" dirty="0" smtClean="0">
                <a:latin typeface="Algerian" panose="04020705040A02060702" pitchFamily="82" charset="0"/>
              </a:rPr>
              <a:t> </a:t>
            </a:r>
            <a:r>
              <a:rPr lang="tr-TR" sz="3500" dirty="0" err="1" smtClean="0">
                <a:latin typeface="Algerian" panose="04020705040A02060702" pitchFamily="82" charset="0"/>
              </a:rPr>
              <a:t>ParadIgm</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tr-TR" dirty="0" smtClean="0"/>
              <a:t>    </a:t>
            </a:r>
            <a:r>
              <a:rPr lang="en-US" dirty="0" smtClean="0"/>
              <a:t>Object-oriented </a:t>
            </a:r>
            <a:r>
              <a:rPr lang="en-US" dirty="0"/>
              <a:t>programming </a:t>
            </a:r>
            <a:r>
              <a:rPr lang="en-US" b="1" dirty="0"/>
              <a:t>(OOP) </a:t>
            </a:r>
            <a:r>
              <a:rPr lang="en-US" dirty="0"/>
              <a:t>is a </a:t>
            </a:r>
            <a:r>
              <a:rPr lang="en-US" b="1" dirty="0"/>
              <a:t>programming paradigm</a:t>
            </a:r>
            <a:r>
              <a:rPr lang="en-US" dirty="0"/>
              <a:t> based upon objects (having both </a:t>
            </a:r>
            <a:r>
              <a:rPr lang="en-US" b="1" dirty="0"/>
              <a:t>data and methods</a:t>
            </a:r>
            <a:r>
              <a:rPr lang="en-US" dirty="0"/>
              <a:t>) that aims to incorporate the advantages of </a:t>
            </a:r>
            <a:r>
              <a:rPr lang="en-US" b="1" dirty="0"/>
              <a:t>modularity</a:t>
            </a:r>
            <a:r>
              <a:rPr lang="en-US" dirty="0"/>
              <a:t> and </a:t>
            </a:r>
            <a:r>
              <a:rPr lang="en-US" b="1" dirty="0"/>
              <a:t>reusability</a:t>
            </a:r>
            <a:r>
              <a:rPr lang="en-US" dirty="0"/>
              <a:t>. Objects, which are usually instances of classes, are used to interact with one another to design applications and computer programs.</a:t>
            </a:r>
          </a:p>
        </p:txBody>
      </p:sp>
    </p:spTree>
    <p:extLst>
      <p:ext uri="{BB962C8B-B14F-4D97-AF65-F5344CB8AC3E}">
        <p14:creationId xmlns:p14="http://schemas.microsoft.com/office/powerpoint/2010/main" val="2658515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Class</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452255"/>
            <a:ext cx="9601196" cy="3699163"/>
          </a:xfrm>
        </p:spPr>
        <p:txBody>
          <a:bodyPr>
            <a:normAutofit fontScale="85000" lnSpcReduction="20000"/>
          </a:bodyPr>
          <a:lstStyle/>
          <a:p>
            <a:pPr marL="0" indent="0">
              <a:buNone/>
            </a:pPr>
            <a:r>
              <a:rPr lang="tr-TR" dirty="0" smtClean="0"/>
              <a:t>    </a:t>
            </a:r>
            <a:r>
              <a:rPr lang="en-US" dirty="0" smtClean="0"/>
              <a:t>A </a:t>
            </a:r>
            <a:r>
              <a:rPr lang="en-US" dirty="0"/>
              <a:t>class is a user defined blueprint or prototype from which objects are created.  It represents the set of properties or methods that are common to all objects of one type. In general, class declarations can include these components, in order</a:t>
            </a:r>
            <a:r>
              <a:rPr lang="en-US" dirty="0" smtClean="0"/>
              <a:t>:</a:t>
            </a:r>
            <a:endParaRPr lang="tr-TR" dirty="0" smtClean="0"/>
          </a:p>
          <a:p>
            <a:pPr fontAlgn="base"/>
            <a:r>
              <a:rPr lang="en-US" b="1" dirty="0"/>
              <a:t>Modifiers</a:t>
            </a:r>
            <a:r>
              <a:rPr lang="en-US" dirty="0"/>
              <a:t>: A class can be public or has default </a:t>
            </a:r>
            <a:r>
              <a:rPr lang="en-US" dirty="0" smtClean="0"/>
              <a:t>access.</a:t>
            </a:r>
            <a:endParaRPr lang="en-US" dirty="0"/>
          </a:p>
          <a:p>
            <a:pPr fontAlgn="base"/>
            <a:r>
              <a:rPr lang="en-US" b="1" dirty="0"/>
              <a:t>class keyword: </a:t>
            </a:r>
            <a:r>
              <a:rPr lang="en-US" dirty="0"/>
              <a:t>class keyword is used to create a class.</a:t>
            </a:r>
          </a:p>
          <a:p>
            <a:pPr fontAlgn="base"/>
            <a:r>
              <a:rPr lang="en-US" b="1" dirty="0"/>
              <a:t>Class name:</a:t>
            </a:r>
            <a:r>
              <a:rPr lang="en-US" dirty="0"/>
              <a:t> The name should begin with an initial letter (capitalized by convention).</a:t>
            </a:r>
          </a:p>
          <a:p>
            <a:pPr fontAlgn="base"/>
            <a:r>
              <a:rPr lang="en-US" b="1" dirty="0"/>
              <a:t>Superclass(if any):</a:t>
            </a:r>
            <a:r>
              <a:rPr lang="en-US" dirty="0"/>
              <a:t> The name of the class’s parent (superclass), if any, preceded by the keyword extends. A class can only extend (subclass) one parent.</a:t>
            </a:r>
          </a:p>
          <a:p>
            <a:pPr fontAlgn="base"/>
            <a:r>
              <a:rPr lang="en-US" b="1" dirty="0"/>
              <a:t>Interfaces(if any):</a:t>
            </a:r>
            <a:r>
              <a:rPr lang="en-US" dirty="0"/>
              <a:t> A comma-separated list of interfaces implemented by the class, if any, preceded by the keyword implements. A class can implement more than one interface.</a:t>
            </a:r>
          </a:p>
          <a:p>
            <a:pPr fontAlgn="base"/>
            <a:r>
              <a:rPr lang="en-US" b="1" dirty="0"/>
              <a:t>Body:</a:t>
            </a:r>
            <a:r>
              <a:rPr lang="en-US" dirty="0"/>
              <a:t> The class body surrounded by braces, { }.</a:t>
            </a:r>
          </a:p>
          <a:p>
            <a:endParaRPr lang="en-US" dirty="0"/>
          </a:p>
        </p:txBody>
      </p:sp>
    </p:spTree>
    <p:extLst>
      <p:ext uri="{BB962C8B-B14F-4D97-AF65-F5344CB8AC3E}">
        <p14:creationId xmlns:p14="http://schemas.microsoft.com/office/powerpoint/2010/main" val="3608756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OBJECT</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tr-TR" dirty="0" smtClean="0"/>
              <a:t>    </a:t>
            </a:r>
            <a:r>
              <a:rPr lang="en-US" dirty="0" smtClean="0"/>
              <a:t>It </a:t>
            </a:r>
            <a:r>
              <a:rPr lang="en-US" dirty="0"/>
              <a:t>is a basic unit of Object-Oriented Programming and represents the real life entities.  A typical Java program creates many objects, which as you know, interact by invoking methods. An object consists of </a:t>
            </a:r>
            <a:r>
              <a:rPr lang="en-US" dirty="0" smtClean="0"/>
              <a:t>:</a:t>
            </a:r>
            <a:endParaRPr lang="tr-TR" dirty="0" smtClean="0"/>
          </a:p>
          <a:p>
            <a:pPr fontAlgn="base"/>
            <a:r>
              <a:rPr lang="en-US" b="1" dirty="0"/>
              <a:t>State</a:t>
            </a:r>
            <a:r>
              <a:rPr lang="en-US" dirty="0"/>
              <a:t>: It is represented by attributes of an object. It also reflects the properties of an object.</a:t>
            </a:r>
          </a:p>
          <a:p>
            <a:pPr fontAlgn="base"/>
            <a:r>
              <a:rPr lang="en-US" b="1" dirty="0"/>
              <a:t>Behavior</a:t>
            </a:r>
            <a:r>
              <a:rPr lang="en-US" dirty="0"/>
              <a:t>: It is represented by methods of an object. It also reflects the response of an object with other objects.</a:t>
            </a:r>
          </a:p>
          <a:p>
            <a:pPr fontAlgn="base"/>
            <a:r>
              <a:rPr lang="en-US" b="1" dirty="0"/>
              <a:t>Identity</a:t>
            </a:r>
            <a:r>
              <a:rPr lang="en-US" dirty="0"/>
              <a:t>: It gives a unique name to an object and enables one object to interact with other objects.</a:t>
            </a:r>
          </a:p>
          <a:p>
            <a:endParaRPr lang="en-US" dirty="0"/>
          </a:p>
        </p:txBody>
      </p:sp>
    </p:spTree>
    <p:extLst>
      <p:ext uri="{BB962C8B-B14F-4D97-AF65-F5344CB8AC3E}">
        <p14:creationId xmlns:p14="http://schemas.microsoft.com/office/powerpoint/2010/main" val="23967825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OBJECT</a:t>
            </a:r>
            <a:endParaRPr lang="en-US" sz="3500" dirty="0">
              <a:latin typeface="Algerian" panose="04020705040A02060702" pitchFamily="82" charset="0"/>
            </a:endParaRPr>
          </a:p>
        </p:txBody>
      </p:sp>
      <p:pic>
        <p:nvPicPr>
          <p:cNvPr id="4" name="Content Placeholder 3"/>
          <p:cNvPicPr>
            <a:picLocks noGrp="1" noChangeAspect="1"/>
          </p:cNvPicPr>
          <p:nvPr>
            <p:ph idx="1"/>
          </p:nvPr>
        </p:nvPicPr>
        <p:blipFill>
          <a:blip r:embed="rId2"/>
          <a:stretch>
            <a:fillRect/>
          </a:stretch>
        </p:blipFill>
        <p:spPr>
          <a:xfrm>
            <a:off x="1465498" y="2685012"/>
            <a:ext cx="9261003" cy="2065916"/>
          </a:xfrm>
          <a:prstGeom prst="rect">
            <a:avLst/>
          </a:prstGeom>
        </p:spPr>
      </p:pic>
      <p:sp>
        <p:nvSpPr>
          <p:cNvPr id="6" name="Content Placeholder 2"/>
          <p:cNvSpPr txBox="1">
            <a:spLocks/>
          </p:cNvSpPr>
          <p:nvPr/>
        </p:nvSpPr>
        <p:spPr>
          <a:xfrm>
            <a:off x="1295401" y="4995948"/>
            <a:ext cx="9601195" cy="879919"/>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tr-TR" dirty="0" err="1" smtClean="0"/>
              <a:t>Sample</a:t>
            </a:r>
            <a:r>
              <a:rPr lang="tr-TR" dirty="0" smtClean="0"/>
              <a:t> Class </a:t>
            </a:r>
            <a:r>
              <a:rPr lang="tr-TR" dirty="0" err="1" smtClean="0"/>
              <a:t>detailed</a:t>
            </a:r>
            <a:r>
              <a:rPr lang="tr-TR" dirty="0" smtClean="0"/>
              <a:t> </a:t>
            </a:r>
            <a:r>
              <a:rPr lang="tr-TR" dirty="0" err="1" smtClean="0"/>
              <a:t>usages</a:t>
            </a:r>
            <a:r>
              <a:rPr lang="tr-TR" dirty="0" smtClean="0"/>
              <a:t> can be </a:t>
            </a:r>
            <a:r>
              <a:rPr lang="tr-TR" dirty="0" err="1" smtClean="0"/>
              <a:t>found</a:t>
            </a:r>
            <a:r>
              <a:rPr lang="tr-TR" dirty="0" smtClean="0"/>
              <a:t> here:</a:t>
            </a:r>
          </a:p>
          <a:p>
            <a:pPr marL="0" indent="0">
              <a:buNone/>
            </a:pPr>
            <a:r>
              <a:rPr lang="tr-TR" dirty="0"/>
              <a:t>&gt; https://github.com/ramazansakin/Patika-OOP-Concept-Samples</a:t>
            </a:r>
            <a:endParaRPr lang="en-US" dirty="0"/>
          </a:p>
        </p:txBody>
      </p:sp>
    </p:spTree>
    <p:extLst>
      <p:ext uri="{BB962C8B-B14F-4D97-AF65-F5344CB8AC3E}">
        <p14:creationId xmlns:p14="http://schemas.microsoft.com/office/powerpoint/2010/main" val="3390455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smtClean="0">
                <a:latin typeface="Algerian" panose="04020705040A02060702" pitchFamily="82" charset="0"/>
              </a:rPr>
              <a:t>Encapsulation</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a:bodyPr>
          <a:lstStyle/>
          <a:p>
            <a:pPr marL="0" indent="0">
              <a:buNone/>
            </a:pPr>
            <a:r>
              <a:rPr lang="tr-TR" dirty="0"/>
              <a:t> </a:t>
            </a:r>
            <a:r>
              <a:rPr lang="tr-TR" dirty="0" smtClean="0"/>
              <a:t>   </a:t>
            </a:r>
            <a:r>
              <a:rPr lang="tr-TR" b="1" dirty="0" err="1" smtClean="0"/>
              <a:t>Encapsulation</a:t>
            </a:r>
            <a:r>
              <a:rPr lang="tr-TR" dirty="0" smtClean="0"/>
              <a:t> is </a:t>
            </a:r>
            <a:r>
              <a:rPr lang="tr-TR" dirty="0" err="1" smtClean="0"/>
              <a:t>one</a:t>
            </a:r>
            <a:r>
              <a:rPr lang="tr-TR" dirty="0" smtClean="0"/>
              <a:t> of </a:t>
            </a:r>
            <a:r>
              <a:rPr lang="tr-TR" dirty="0" err="1" smtClean="0"/>
              <a:t>our</a:t>
            </a:r>
            <a:r>
              <a:rPr lang="tr-TR" dirty="0" smtClean="0"/>
              <a:t> </a:t>
            </a:r>
            <a:r>
              <a:rPr lang="tr-TR" dirty="0" err="1" smtClean="0"/>
              <a:t>fundemental</a:t>
            </a:r>
            <a:r>
              <a:rPr lang="tr-TR" dirty="0" smtClean="0"/>
              <a:t> OOP </a:t>
            </a:r>
            <a:r>
              <a:rPr lang="tr-TR" dirty="0" err="1" smtClean="0"/>
              <a:t>concepts</a:t>
            </a:r>
            <a:r>
              <a:rPr lang="tr-TR" dirty="0" smtClean="0"/>
              <a:t>. </a:t>
            </a:r>
            <a:r>
              <a:rPr lang="tr-TR" dirty="0" err="1" smtClean="0"/>
              <a:t>The</a:t>
            </a:r>
            <a:r>
              <a:rPr lang="tr-TR" dirty="0" smtClean="0"/>
              <a:t> </a:t>
            </a:r>
            <a:r>
              <a:rPr lang="tr-TR" dirty="0" err="1" smtClean="0"/>
              <a:t>other</a:t>
            </a:r>
            <a:r>
              <a:rPr lang="tr-TR" dirty="0" smtClean="0"/>
              <a:t> </a:t>
            </a:r>
            <a:r>
              <a:rPr lang="tr-TR" dirty="0" err="1" smtClean="0"/>
              <a:t>three</a:t>
            </a:r>
            <a:r>
              <a:rPr lang="tr-TR" dirty="0" smtClean="0"/>
              <a:t> </a:t>
            </a:r>
            <a:r>
              <a:rPr lang="tr-TR" dirty="0" err="1" smtClean="0"/>
              <a:t>are</a:t>
            </a:r>
            <a:r>
              <a:rPr lang="tr-TR" dirty="0" smtClean="0"/>
              <a:t> </a:t>
            </a:r>
            <a:r>
              <a:rPr lang="tr-TR" b="1" dirty="0" err="1" smtClean="0"/>
              <a:t>inheritance</a:t>
            </a:r>
            <a:r>
              <a:rPr lang="tr-TR" dirty="0" smtClean="0"/>
              <a:t>, </a:t>
            </a:r>
            <a:r>
              <a:rPr lang="tr-TR" b="1" dirty="0" err="1" smtClean="0"/>
              <a:t>polymorphism</a:t>
            </a:r>
            <a:r>
              <a:rPr lang="tr-TR" dirty="0"/>
              <a:t> </a:t>
            </a:r>
            <a:r>
              <a:rPr lang="tr-TR" dirty="0" err="1" smtClean="0"/>
              <a:t>and</a:t>
            </a:r>
            <a:r>
              <a:rPr lang="tr-TR" dirty="0" smtClean="0"/>
              <a:t> </a:t>
            </a:r>
            <a:r>
              <a:rPr lang="tr-TR" b="1" dirty="0" err="1" smtClean="0"/>
              <a:t>abstraction</a:t>
            </a:r>
            <a:r>
              <a:rPr lang="tr-TR" dirty="0" smtClean="0"/>
              <a:t>.</a:t>
            </a:r>
          </a:p>
          <a:p>
            <a:pPr marL="0" indent="0">
              <a:buNone/>
            </a:pPr>
            <a:r>
              <a:rPr lang="tr-TR" dirty="0" smtClean="0"/>
              <a:t>    </a:t>
            </a:r>
            <a:r>
              <a:rPr lang="tr-TR" dirty="0" err="1" smtClean="0"/>
              <a:t>Encapsulation</a:t>
            </a:r>
            <a:r>
              <a:rPr lang="tr-TR" dirty="0" smtClean="0"/>
              <a:t> is </a:t>
            </a:r>
            <a:r>
              <a:rPr lang="tr-TR" dirty="0" err="1" smtClean="0"/>
              <a:t>the</a:t>
            </a:r>
            <a:r>
              <a:rPr lang="tr-TR" dirty="0" smtClean="0"/>
              <a:t> </a:t>
            </a:r>
            <a:r>
              <a:rPr lang="tr-TR" dirty="0" err="1" smtClean="0"/>
              <a:t>technique</a:t>
            </a:r>
            <a:r>
              <a:rPr lang="tr-TR" dirty="0" smtClean="0"/>
              <a:t> of </a:t>
            </a:r>
            <a:r>
              <a:rPr lang="tr-TR" dirty="0" err="1" smtClean="0"/>
              <a:t>making</a:t>
            </a:r>
            <a:r>
              <a:rPr lang="tr-TR" dirty="0" smtClean="0"/>
              <a:t> </a:t>
            </a:r>
            <a:r>
              <a:rPr lang="tr-TR" dirty="0" err="1" smtClean="0"/>
              <a:t>the</a:t>
            </a:r>
            <a:r>
              <a:rPr lang="tr-TR" dirty="0" smtClean="0"/>
              <a:t> </a:t>
            </a:r>
            <a:r>
              <a:rPr lang="tr-TR" dirty="0" err="1" smtClean="0"/>
              <a:t>fields</a:t>
            </a:r>
            <a:r>
              <a:rPr lang="tr-TR" dirty="0" smtClean="0"/>
              <a:t> in a </a:t>
            </a:r>
            <a:r>
              <a:rPr lang="tr-TR" dirty="0" err="1" smtClean="0"/>
              <a:t>class</a:t>
            </a:r>
            <a:r>
              <a:rPr lang="tr-TR" dirty="0" smtClean="0"/>
              <a:t> </a:t>
            </a:r>
            <a:r>
              <a:rPr lang="tr-TR" dirty="0" err="1" smtClean="0"/>
              <a:t>private</a:t>
            </a:r>
            <a:r>
              <a:rPr lang="tr-TR" dirty="0" smtClean="0"/>
              <a:t> </a:t>
            </a:r>
            <a:r>
              <a:rPr lang="tr-TR" dirty="0" err="1" smtClean="0"/>
              <a:t>and</a:t>
            </a:r>
            <a:r>
              <a:rPr lang="tr-TR" dirty="0" smtClean="0"/>
              <a:t> </a:t>
            </a:r>
            <a:r>
              <a:rPr lang="tr-TR" dirty="0" err="1" smtClean="0"/>
              <a:t>providing</a:t>
            </a:r>
            <a:r>
              <a:rPr lang="tr-TR" dirty="0" smtClean="0"/>
              <a:t> </a:t>
            </a:r>
            <a:r>
              <a:rPr lang="tr-TR" dirty="0" err="1" smtClean="0"/>
              <a:t>access</a:t>
            </a:r>
            <a:r>
              <a:rPr lang="tr-TR" dirty="0" smtClean="0"/>
              <a:t> </a:t>
            </a:r>
            <a:r>
              <a:rPr lang="tr-TR" dirty="0" err="1" smtClean="0"/>
              <a:t>to</a:t>
            </a:r>
            <a:r>
              <a:rPr lang="tr-TR" dirty="0" smtClean="0"/>
              <a:t> </a:t>
            </a:r>
            <a:r>
              <a:rPr lang="tr-TR" dirty="0" err="1" smtClean="0"/>
              <a:t>the</a:t>
            </a:r>
            <a:r>
              <a:rPr lang="tr-TR" dirty="0" smtClean="0"/>
              <a:t> </a:t>
            </a:r>
            <a:r>
              <a:rPr lang="tr-TR" dirty="0" err="1" smtClean="0"/>
              <a:t>fields</a:t>
            </a:r>
            <a:r>
              <a:rPr lang="tr-TR" dirty="0" smtClean="0"/>
              <a:t> </a:t>
            </a:r>
            <a:r>
              <a:rPr lang="tr-TR" dirty="0" err="1" smtClean="0"/>
              <a:t>via</a:t>
            </a:r>
            <a:r>
              <a:rPr lang="tr-TR" dirty="0" smtClean="0"/>
              <a:t> </a:t>
            </a:r>
            <a:r>
              <a:rPr lang="tr-TR" dirty="0" err="1" smtClean="0"/>
              <a:t>public</a:t>
            </a:r>
            <a:r>
              <a:rPr lang="tr-TR" dirty="0" smtClean="0"/>
              <a:t> </a:t>
            </a:r>
            <a:r>
              <a:rPr lang="tr-TR" dirty="0" err="1" smtClean="0"/>
              <a:t>methods</a:t>
            </a:r>
            <a:r>
              <a:rPr lang="tr-TR" dirty="0" smtClean="0"/>
              <a:t>. </a:t>
            </a:r>
            <a:r>
              <a:rPr lang="tr-TR" dirty="0" err="1" smtClean="0"/>
              <a:t>If</a:t>
            </a:r>
            <a:r>
              <a:rPr lang="tr-TR" dirty="0" smtClean="0"/>
              <a:t> a </a:t>
            </a:r>
            <a:r>
              <a:rPr lang="tr-TR" dirty="0" err="1" smtClean="0"/>
              <a:t>field</a:t>
            </a:r>
            <a:r>
              <a:rPr lang="tr-TR" dirty="0" smtClean="0"/>
              <a:t> is </a:t>
            </a:r>
            <a:r>
              <a:rPr lang="tr-TR" dirty="0" err="1" smtClean="0"/>
              <a:t>decleared</a:t>
            </a:r>
            <a:r>
              <a:rPr lang="tr-TR" dirty="0" smtClean="0"/>
              <a:t> as </a:t>
            </a:r>
            <a:r>
              <a:rPr lang="tr-TR" dirty="0" err="1" smtClean="0"/>
              <a:t>private</a:t>
            </a:r>
            <a:r>
              <a:rPr lang="tr-TR" dirty="0" smtClean="0"/>
              <a:t>, it can not be </a:t>
            </a:r>
            <a:r>
              <a:rPr lang="tr-TR" dirty="0" err="1" smtClean="0"/>
              <a:t>accessed</a:t>
            </a:r>
            <a:r>
              <a:rPr lang="tr-TR" dirty="0" smtClean="0"/>
              <a:t> </a:t>
            </a:r>
            <a:r>
              <a:rPr lang="tr-TR" dirty="0" err="1" smtClean="0"/>
              <a:t>by</a:t>
            </a:r>
            <a:r>
              <a:rPr lang="tr-TR" dirty="0" smtClean="0"/>
              <a:t> </a:t>
            </a:r>
            <a:r>
              <a:rPr lang="tr-TR" dirty="0" err="1" smtClean="0"/>
              <a:t>anyone</a:t>
            </a:r>
            <a:r>
              <a:rPr lang="tr-TR" dirty="0"/>
              <a:t> </a:t>
            </a:r>
            <a:r>
              <a:rPr lang="tr-TR" dirty="0" err="1" smtClean="0"/>
              <a:t>outside</a:t>
            </a:r>
            <a:r>
              <a:rPr lang="tr-TR" dirty="0" smtClean="0"/>
              <a:t> </a:t>
            </a:r>
            <a:r>
              <a:rPr lang="tr-TR" dirty="0" err="1" smtClean="0"/>
              <a:t>the</a:t>
            </a:r>
            <a:r>
              <a:rPr lang="tr-TR" dirty="0" smtClean="0"/>
              <a:t> </a:t>
            </a:r>
            <a:r>
              <a:rPr lang="tr-TR" dirty="0" err="1" smtClean="0"/>
              <a:t>class</a:t>
            </a:r>
            <a:r>
              <a:rPr lang="tr-TR" dirty="0" smtClean="0"/>
              <a:t>, </a:t>
            </a:r>
            <a:r>
              <a:rPr lang="tr-TR" dirty="0" err="1" smtClean="0"/>
              <a:t>thereby</a:t>
            </a:r>
            <a:r>
              <a:rPr lang="tr-TR" dirty="0" smtClean="0"/>
              <a:t> </a:t>
            </a:r>
            <a:r>
              <a:rPr lang="tr-TR" dirty="0" err="1" smtClean="0"/>
              <a:t>hiding</a:t>
            </a:r>
            <a:r>
              <a:rPr lang="tr-TR" dirty="0" smtClean="0"/>
              <a:t> </a:t>
            </a:r>
            <a:r>
              <a:rPr lang="tr-TR" dirty="0" err="1" smtClean="0"/>
              <a:t>the</a:t>
            </a:r>
            <a:r>
              <a:rPr lang="tr-TR" dirty="0" smtClean="0"/>
              <a:t> </a:t>
            </a:r>
            <a:r>
              <a:rPr lang="tr-TR" dirty="0" err="1" smtClean="0"/>
              <a:t>fields</a:t>
            </a:r>
            <a:r>
              <a:rPr lang="tr-TR" dirty="0" smtClean="0"/>
              <a:t> </a:t>
            </a:r>
            <a:r>
              <a:rPr lang="tr-TR" dirty="0" err="1" smtClean="0"/>
              <a:t>within</a:t>
            </a:r>
            <a:r>
              <a:rPr lang="tr-TR" dirty="0" smtClean="0"/>
              <a:t> </a:t>
            </a:r>
            <a:r>
              <a:rPr lang="tr-TR" dirty="0" err="1" smtClean="0"/>
              <a:t>the</a:t>
            </a:r>
            <a:r>
              <a:rPr lang="tr-TR" dirty="0" smtClean="0"/>
              <a:t> </a:t>
            </a:r>
            <a:r>
              <a:rPr lang="tr-TR" dirty="0" err="1" smtClean="0"/>
              <a:t>class</a:t>
            </a:r>
            <a:r>
              <a:rPr lang="tr-TR" dirty="0" smtClean="0"/>
              <a:t>. </a:t>
            </a:r>
            <a:r>
              <a:rPr lang="tr-TR" dirty="0" err="1" smtClean="0"/>
              <a:t>For</a:t>
            </a:r>
            <a:r>
              <a:rPr lang="tr-TR" dirty="0" smtClean="0"/>
              <a:t> </a:t>
            </a:r>
            <a:r>
              <a:rPr lang="tr-TR" dirty="0" err="1" smtClean="0"/>
              <a:t>this</a:t>
            </a:r>
            <a:r>
              <a:rPr lang="tr-TR" dirty="0" smtClean="0"/>
              <a:t> </a:t>
            </a:r>
            <a:r>
              <a:rPr lang="tr-TR" dirty="0" err="1" smtClean="0"/>
              <a:t>reason</a:t>
            </a:r>
            <a:r>
              <a:rPr lang="tr-TR" dirty="0" smtClean="0"/>
              <a:t>, </a:t>
            </a:r>
            <a:r>
              <a:rPr lang="tr-TR" dirty="0" err="1" smtClean="0"/>
              <a:t>encapsulation</a:t>
            </a:r>
            <a:r>
              <a:rPr lang="tr-TR" dirty="0" smtClean="0"/>
              <a:t> is </a:t>
            </a:r>
            <a:r>
              <a:rPr lang="tr-TR" dirty="0" err="1" smtClean="0"/>
              <a:t>also</a:t>
            </a:r>
            <a:r>
              <a:rPr lang="tr-TR" dirty="0" smtClean="0"/>
              <a:t> </a:t>
            </a:r>
            <a:r>
              <a:rPr lang="tr-TR" dirty="0" err="1" smtClean="0"/>
              <a:t>refered</a:t>
            </a:r>
            <a:r>
              <a:rPr lang="tr-TR" dirty="0" smtClean="0"/>
              <a:t> </a:t>
            </a:r>
            <a:r>
              <a:rPr lang="tr-TR" dirty="0" err="1" smtClean="0"/>
              <a:t>to</a:t>
            </a:r>
            <a:r>
              <a:rPr lang="tr-TR" dirty="0" smtClean="0"/>
              <a:t> as </a:t>
            </a:r>
            <a:r>
              <a:rPr lang="tr-TR" b="1" dirty="0" smtClean="0"/>
              <a:t>data </a:t>
            </a:r>
            <a:r>
              <a:rPr lang="tr-TR" b="1" dirty="0" err="1" smtClean="0"/>
              <a:t>hiding</a:t>
            </a:r>
            <a:r>
              <a:rPr lang="tr-TR" dirty="0" smtClean="0"/>
              <a:t>.</a:t>
            </a:r>
          </a:p>
          <a:p>
            <a:pPr marL="0" indent="0">
              <a:buNone/>
            </a:pPr>
            <a:endParaRPr lang="tr-TR" dirty="0"/>
          </a:p>
          <a:p>
            <a:pPr marL="0" indent="0">
              <a:buNone/>
            </a:pPr>
            <a:r>
              <a:rPr lang="tr-TR" dirty="0" err="1" smtClean="0"/>
              <a:t>Let’s</a:t>
            </a:r>
            <a:r>
              <a:rPr lang="tr-TR" dirty="0" smtClean="0"/>
              <a:t> </a:t>
            </a:r>
            <a:r>
              <a:rPr lang="tr-TR" dirty="0" err="1" smtClean="0"/>
              <a:t>see</a:t>
            </a:r>
            <a:r>
              <a:rPr lang="tr-TR" dirty="0" smtClean="0"/>
              <a:t> an </a:t>
            </a:r>
            <a:r>
              <a:rPr lang="tr-TR" dirty="0" err="1" smtClean="0"/>
              <a:t>example</a:t>
            </a:r>
            <a:r>
              <a:rPr lang="tr-TR" dirty="0" smtClean="0"/>
              <a:t> of Class </a:t>
            </a:r>
            <a:r>
              <a:rPr lang="tr-TR" dirty="0" err="1" smtClean="0"/>
              <a:t>usage</a:t>
            </a:r>
            <a:r>
              <a:rPr lang="tr-TR" dirty="0" smtClean="0"/>
              <a:t>!</a:t>
            </a:r>
            <a:endParaRPr lang="tr-TR" dirty="0"/>
          </a:p>
        </p:txBody>
      </p:sp>
    </p:spTree>
    <p:extLst>
      <p:ext uri="{BB962C8B-B14F-4D97-AF65-F5344CB8AC3E}">
        <p14:creationId xmlns:p14="http://schemas.microsoft.com/office/powerpoint/2010/main" val="29915054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smtClean="0">
                <a:latin typeface="Algerian" panose="04020705040A02060702" pitchFamily="82" charset="0"/>
              </a:rPr>
              <a:t>Abstraction</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pPr marL="0" indent="0" fontAlgn="base">
              <a:lnSpc>
                <a:spcPct val="80000"/>
              </a:lnSpc>
              <a:buNone/>
            </a:pPr>
            <a:r>
              <a:rPr lang="tr-TR" dirty="0" smtClean="0"/>
              <a:t>    </a:t>
            </a:r>
            <a:r>
              <a:rPr lang="tr-TR" dirty="0" err="1"/>
              <a:t>Abstraction</a:t>
            </a:r>
            <a:r>
              <a:rPr lang="tr-TR" dirty="0"/>
              <a:t> is </a:t>
            </a:r>
            <a:r>
              <a:rPr lang="tr-TR" dirty="0" err="1"/>
              <a:t>the</a:t>
            </a:r>
            <a:r>
              <a:rPr lang="tr-TR" dirty="0"/>
              <a:t> </a:t>
            </a:r>
            <a:r>
              <a:rPr lang="tr-TR" dirty="0" err="1"/>
              <a:t>process</a:t>
            </a:r>
            <a:r>
              <a:rPr lang="tr-TR" dirty="0"/>
              <a:t> of </a:t>
            </a:r>
            <a:r>
              <a:rPr lang="tr-TR" dirty="0" err="1"/>
              <a:t>abstraction</a:t>
            </a:r>
            <a:r>
              <a:rPr lang="tr-TR" dirty="0"/>
              <a:t> in Java is </a:t>
            </a:r>
            <a:r>
              <a:rPr lang="tr-TR" dirty="0" err="1"/>
              <a:t>used</a:t>
            </a:r>
            <a:r>
              <a:rPr lang="tr-TR" dirty="0"/>
              <a:t> </a:t>
            </a:r>
            <a:r>
              <a:rPr lang="tr-TR" dirty="0" err="1"/>
              <a:t>to</a:t>
            </a:r>
            <a:r>
              <a:rPr lang="tr-TR" dirty="0"/>
              <a:t> </a:t>
            </a:r>
            <a:r>
              <a:rPr lang="tr-TR" b="1" dirty="0" err="1"/>
              <a:t>hide</a:t>
            </a:r>
            <a:r>
              <a:rPr lang="tr-TR" b="1" dirty="0"/>
              <a:t> </a:t>
            </a:r>
            <a:r>
              <a:rPr lang="tr-TR" b="1" dirty="0" err="1"/>
              <a:t>certain</a:t>
            </a:r>
            <a:r>
              <a:rPr lang="tr-TR" b="1" dirty="0"/>
              <a:t> </a:t>
            </a:r>
            <a:r>
              <a:rPr lang="tr-TR" b="1" dirty="0" err="1"/>
              <a:t>details</a:t>
            </a:r>
            <a:r>
              <a:rPr lang="tr-TR" dirty="0"/>
              <a:t> </a:t>
            </a:r>
            <a:r>
              <a:rPr lang="tr-TR" dirty="0" err="1"/>
              <a:t>and</a:t>
            </a:r>
            <a:r>
              <a:rPr lang="tr-TR" dirty="0"/>
              <a:t> </a:t>
            </a:r>
            <a:r>
              <a:rPr lang="tr-TR" b="1" dirty="0" err="1"/>
              <a:t>only</a:t>
            </a:r>
            <a:r>
              <a:rPr lang="tr-TR" b="1" dirty="0"/>
              <a:t> </a:t>
            </a:r>
            <a:r>
              <a:rPr lang="tr-TR" b="1" dirty="0" err="1" smtClean="0"/>
              <a:t>show</a:t>
            </a:r>
            <a:r>
              <a:rPr lang="tr-TR" b="1" dirty="0" smtClean="0"/>
              <a:t> </a:t>
            </a:r>
            <a:r>
              <a:rPr lang="tr-TR" b="1" dirty="0" err="1"/>
              <a:t>the</a:t>
            </a:r>
            <a:r>
              <a:rPr lang="tr-TR" b="1" dirty="0"/>
              <a:t> </a:t>
            </a:r>
            <a:r>
              <a:rPr lang="tr-TR" b="1" dirty="0" err="1"/>
              <a:t>essential</a:t>
            </a:r>
            <a:r>
              <a:rPr lang="tr-TR" b="1" dirty="0"/>
              <a:t> </a:t>
            </a:r>
            <a:r>
              <a:rPr lang="tr-TR" b="1" dirty="0" err="1"/>
              <a:t>features</a:t>
            </a:r>
            <a:r>
              <a:rPr lang="tr-TR" b="1" dirty="0"/>
              <a:t> </a:t>
            </a:r>
            <a:r>
              <a:rPr lang="tr-TR" dirty="0"/>
              <a:t>of </a:t>
            </a:r>
            <a:r>
              <a:rPr lang="tr-TR" dirty="0" err="1"/>
              <a:t>the</a:t>
            </a:r>
            <a:r>
              <a:rPr lang="tr-TR" dirty="0"/>
              <a:t> </a:t>
            </a:r>
            <a:r>
              <a:rPr lang="tr-TR" dirty="0" err="1"/>
              <a:t>object</a:t>
            </a:r>
            <a:r>
              <a:rPr lang="tr-TR" dirty="0"/>
              <a:t>. </a:t>
            </a:r>
            <a:r>
              <a:rPr lang="tr-TR" dirty="0" err="1"/>
              <a:t>In</a:t>
            </a:r>
            <a:r>
              <a:rPr lang="tr-TR" dirty="0"/>
              <a:t> </a:t>
            </a:r>
            <a:r>
              <a:rPr lang="tr-TR" dirty="0" err="1"/>
              <a:t>other</a:t>
            </a:r>
            <a:r>
              <a:rPr lang="tr-TR" dirty="0"/>
              <a:t> </a:t>
            </a:r>
            <a:r>
              <a:rPr lang="tr-TR" dirty="0" err="1"/>
              <a:t>words</a:t>
            </a:r>
            <a:r>
              <a:rPr lang="tr-TR" dirty="0"/>
              <a:t>, it </a:t>
            </a:r>
            <a:r>
              <a:rPr lang="tr-TR" dirty="0" err="1"/>
              <a:t>details</a:t>
            </a:r>
            <a:r>
              <a:rPr lang="tr-TR" dirty="0"/>
              <a:t> </a:t>
            </a:r>
            <a:r>
              <a:rPr lang="tr-TR" dirty="0" err="1"/>
              <a:t>with</a:t>
            </a:r>
            <a:r>
              <a:rPr lang="tr-TR" dirty="0"/>
              <a:t> </a:t>
            </a:r>
            <a:r>
              <a:rPr lang="tr-TR" dirty="0" err="1"/>
              <a:t>the</a:t>
            </a:r>
            <a:r>
              <a:rPr lang="tr-TR" dirty="0"/>
              <a:t> </a:t>
            </a:r>
            <a:r>
              <a:rPr lang="tr-TR" dirty="0" err="1"/>
              <a:t>outside</a:t>
            </a:r>
            <a:r>
              <a:rPr lang="tr-TR" dirty="0"/>
              <a:t> </a:t>
            </a:r>
            <a:r>
              <a:rPr lang="tr-TR" dirty="0" err="1"/>
              <a:t>view</a:t>
            </a:r>
            <a:r>
              <a:rPr lang="tr-TR" dirty="0"/>
              <a:t> of an </a:t>
            </a:r>
            <a:r>
              <a:rPr lang="tr-TR" dirty="0" err="1"/>
              <a:t>object</a:t>
            </a:r>
            <a:r>
              <a:rPr lang="tr-TR" dirty="0"/>
              <a:t>(</a:t>
            </a:r>
            <a:r>
              <a:rPr lang="tr-TR" dirty="0" err="1"/>
              <a:t>interface</a:t>
            </a:r>
            <a:r>
              <a:rPr lang="tr-TR" dirty="0"/>
              <a:t>).</a:t>
            </a:r>
          </a:p>
          <a:p>
            <a:pPr marL="0" indent="0" fontAlgn="base">
              <a:lnSpc>
                <a:spcPct val="80000"/>
              </a:lnSpc>
              <a:buNone/>
            </a:pPr>
            <a:r>
              <a:rPr lang="tr-TR" dirty="0"/>
              <a:t>    </a:t>
            </a:r>
            <a:r>
              <a:rPr lang="tr-TR" dirty="0" err="1"/>
              <a:t>Abstract</a:t>
            </a:r>
            <a:r>
              <a:rPr lang="tr-TR" dirty="0"/>
              <a:t> </a:t>
            </a:r>
            <a:r>
              <a:rPr lang="tr-TR" dirty="0" err="1"/>
              <a:t>class</a:t>
            </a:r>
            <a:r>
              <a:rPr lang="tr-TR" dirty="0"/>
              <a:t> </a:t>
            </a:r>
            <a:r>
              <a:rPr lang="tr-TR" b="1" dirty="0"/>
              <a:t>can not be </a:t>
            </a:r>
            <a:r>
              <a:rPr lang="tr-TR" b="1" dirty="0" err="1"/>
              <a:t>instantiated</a:t>
            </a:r>
            <a:r>
              <a:rPr lang="tr-TR" dirty="0"/>
              <a:t>; </a:t>
            </a:r>
            <a:r>
              <a:rPr lang="tr-TR" dirty="0" err="1"/>
              <a:t>the</a:t>
            </a:r>
            <a:r>
              <a:rPr lang="tr-TR" dirty="0"/>
              <a:t> </a:t>
            </a:r>
            <a:r>
              <a:rPr lang="tr-TR" dirty="0" err="1"/>
              <a:t>class</a:t>
            </a:r>
            <a:r>
              <a:rPr lang="tr-TR" dirty="0"/>
              <a:t> </a:t>
            </a:r>
            <a:r>
              <a:rPr lang="tr-TR" dirty="0" err="1"/>
              <a:t>does</a:t>
            </a:r>
            <a:r>
              <a:rPr lang="tr-TR" dirty="0"/>
              <a:t> not </a:t>
            </a:r>
            <a:r>
              <a:rPr lang="tr-TR" dirty="0" err="1"/>
              <a:t>have</a:t>
            </a:r>
            <a:r>
              <a:rPr lang="tr-TR" dirty="0"/>
              <a:t> </a:t>
            </a:r>
            <a:r>
              <a:rPr lang="tr-TR" dirty="0" err="1"/>
              <a:t>much</a:t>
            </a:r>
            <a:r>
              <a:rPr lang="tr-TR" dirty="0"/>
              <a:t> </a:t>
            </a:r>
            <a:r>
              <a:rPr lang="tr-TR" dirty="0" err="1"/>
              <a:t>use</a:t>
            </a:r>
            <a:r>
              <a:rPr lang="tr-TR" dirty="0"/>
              <a:t> </a:t>
            </a:r>
            <a:r>
              <a:rPr lang="tr-TR" dirty="0" err="1"/>
              <a:t>unless</a:t>
            </a:r>
            <a:r>
              <a:rPr lang="tr-TR" dirty="0"/>
              <a:t> it is </a:t>
            </a:r>
            <a:r>
              <a:rPr lang="tr-TR" dirty="0" err="1"/>
              <a:t>subclass</a:t>
            </a:r>
            <a:r>
              <a:rPr lang="tr-TR" dirty="0"/>
              <a:t>. </a:t>
            </a:r>
            <a:r>
              <a:rPr lang="tr-TR" dirty="0" err="1"/>
              <a:t>This</a:t>
            </a:r>
            <a:r>
              <a:rPr lang="tr-TR" dirty="0"/>
              <a:t> is </a:t>
            </a:r>
            <a:r>
              <a:rPr lang="tr-TR" dirty="0" err="1"/>
              <a:t>tipically</a:t>
            </a:r>
            <a:r>
              <a:rPr lang="tr-TR" dirty="0"/>
              <a:t> </a:t>
            </a:r>
            <a:r>
              <a:rPr lang="tr-TR" b="1" dirty="0"/>
              <a:t>how </a:t>
            </a:r>
            <a:r>
              <a:rPr lang="tr-TR" b="1" dirty="0" err="1"/>
              <a:t>abstract</a:t>
            </a:r>
            <a:r>
              <a:rPr lang="tr-TR" b="1" dirty="0"/>
              <a:t> </a:t>
            </a:r>
            <a:r>
              <a:rPr lang="tr-TR" b="1" dirty="0" err="1"/>
              <a:t>classes</a:t>
            </a:r>
            <a:r>
              <a:rPr lang="tr-TR" b="1" dirty="0"/>
              <a:t> </a:t>
            </a:r>
            <a:r>
              <a:rPr lang="tr-TR" b="1" dirty="0" err="1"/>
              <a:t>come</a:t>
            </a:r>
            <a:r>
              <a:rPr lang="tr-TR" b="1" dirty="0"/>
              <a:t> </a:t>
            </a:r>
            <a:r>
              <a:rPr lang="tr-TR" dirty="0" err="1"/>
              <a:t>about</a:t>
            </a:r>
            <a:r>
              <a:rPr lang="tr-TR" dirty="0"/>
              <a:t> </a:t>
            </a:r>
            <a:r>
              <a:rPr lang="tr-TR" dirty="0" err="1"/>
              <a:t>during</a:t>
            </a:r>
            <a:r>
              <a:rPr lang="tr-TR" dirty="0"/>
              <a:t> </a:t>
            </a:r>
            <a:r>
              <a:rPr lang="tr-TR" dirty="0" err="1"/>
              <a:t>the</a:t>
            </a:r>
            <a:r>
              <a:rPr lang="tr-TR" dirty="0"/>
              <a:t> </a:t>
            </a:r>
            <a:r>
              <a:rPr lang="tr-TR" dirty="0" err="1"/>
              <a:t>design</a:t>
            </a:r>
            <a:r>
              <a:rPr lang="tr-TR" dirty="0"/>
              <a:t> </a:t>
            </a:r>
            <a:r>
              <a:rPr lang="tr-TR" dirty="0" err="1"/>
              <a:t>phase</a:t>
            </a:r>
            <a:r>
              <a:rPr lang="tr-TR" dirty="0"/>
              <a:t>. A </a:t>
            </a:r>
            <a:r>
              <a:rPr lang="tr-TR" dirty="0" err="1"/>
              <a:t>parent</a:t>
            </a:r>
            <a:r>
              <a:rPr lang="tr-TR" dirty="0"/>
              <a:t> </a:t>
            </a:r>
            <a:r>
              <a:rPr lang="tr-TR" dirty="0" err="1"/>
              <a:t>class</a:t>
            </a:r>
            <a:r>
              <a:rPr lang="tr-TR" dirty="0"/>
              <a:t> </a:t>
            </a:r>
            <a:r>
              <a:rPr lang="tr-TR" dirty="0" err="1"/>
              <a:t>contains</a:t>
            </a:r>
            <a:r>
              <a:rPr lang="tr-TR" dirty="0"/>
              <a:t> </a:t>
            </a:r>
            <a:r>
              <a:rPr lang="tr-TR" dirty="0" err="1"/>
              <a:t>the</a:t>
            </a:r>
            <a:r>
              <a:rPr lang="tr-TR" dirty="0"/>
              <a:t> </a:t>
            </a:r>
            <a:r>
              <a:rPr lang="tr-TR" b="1" dirty="0" err="1"/>
              <a:t>common</a:t>
            </a:r>
            <a:r>
              <a:rPr lang="tr-TR" b="1" dirty="0"/>
              <a:t> </a:t>
            </a:r>
            <a:r>
              <a:rPr lang="tr-TR" b="1" dirty="0" err="1"/>
              <a:t>functionality</a:t>
            </a:r>
            <a:r>
              <a:rPr lang="tr-TR" b="1" dirty="0"/>
              <a:t> </a:t>
            </a:r>
            <a:r>
              <a:rPr lang="tr-TR" dirty="0"/>
              <a:t>of a </a:t>
            </a:r>
            <a:r>
              <a:rPr lang="tr-TR" dirty="0" err="1"/>
              <a:t>collection</a:t>
            </a:r>
            <a:r>
              <a:rPr lang="tr-TR" dirty="0"/>
              <a:t> of </a:t>
            </a:r>
            <a:r>
              <a:rPr lang="tr-TR" dirty="0" err="1"/>
              <a:t>child</a:t>
            </a:r>
            <a:r>
              <a:rPr lang="tr-TR" dirty="0"/>
              <a:t> </a:t>
            </a:r>
            <a:r>
              <a:rPr lang="tr-TR" dirty="0" err="1"/>
              <a:t>classes</a:t>
            </a:r>
            <a:r>
              <a:rPr lang="tr-TR" dirty="0"/>
              <a:t>, but </a:t>
            </a:r>
            <a:r>
              <a:rPr lang="tr-TR" dirty="0" err="1"/>
              <a:t>the</a:t>
            </a:r>
            <a:r>
              <a:rPr lang="tr-TR" dirty="0"/>
              <a:t> </a:t>
            </a:r>
            <a:r>
              <a:rPr lang="tr-TR" dirty="0" err="1"/>
              <a:t>parent</a:t>
            </a:r>
            <a:r>
              <a:rPr lang="tr-TR" dirty="0"/>
              <a:t> </a:t>
            </a:r>
            <a:r>
              <a:rPr lang="tr-TR" dirty="0" err="1"/>
              <a:t>class</a:t>
            </a:r>
            <a:r>
              <a:rPr lang="tr-TR" dirty="0"/>
              <a:t> </a:t>
            </a:r>
            <a:r>
              <a:rPr lang="tr-TR" dirty="0" err="1"/>
              <a:t>itself</a:t>
            </a:r>
            <a:r>
              <a:rPr lang="tr-TR" dirty="0"/>
              <a:t> is </a:t>
            </a:r>
            <a:r>
              <a:rPr lang="tr-TR" b="1" dirty="0" err="1"/>
              <a:t>too</a:t>
            </a:r>
            <a:r>
              <a:rPr lang="tr-TR" b="1" dirty="0"/>
              <a:t> </a:t>
            </a:r>
            <a:r>
              <a:rPr lang="tr-TR" b="1" dirty="0" err="1"/>
              <a:t>abstract</a:t>
            </a:r>
            <a:r>
              <a:rPr lang="tr-TR" b="1" dirty="0"/>
              <a:t> </a:t>
            </a:r>
            <a:r>
              <a:rPr lang="tr-TR" b="1" dirty="0" err="1"/>
              <a:t>to</a:t>
            </a:r>
            <a:r>
              <a:rPr lang="tr-TR" b="1" dirty="0"/>
              <a:t> be </a:t>
            </a:r>
            <a:r>
              <a:rPr lang="tr-TR" b="1" dirty="0" err="1"/>
              <a:t>used</a:t>
            </a:r>
            <a:r>
              <a:rPr lang="tr-TR" b="1" dirty="0"/>
              <a:t> </a:t>
            </a:r>
            <a:r>
              <a:rPr lang="tr-TR" dirty="0"/>
              <a:t>on </a:t>
            </a:r>
            <a:r>
              <a:rPr lang="tr-TR" dirty="0" err="1"/>
              <a:t>its</a:t>
            </a:r>
            <a:r>
              <a:rPr lang="tr-TR" dirty="0"/>
              <a:t> </a:t>
            </a:r>
            <a:r>
              <a:rPr lang="tr-TR" dirty="0" err="1"/>
              <a:t>own</a:t>
            </a:r>
            <a:r>
              <a:rPr lang="tr-TR" sz="1900" dirty="0"/>
              <a:t>.</a:t>
            </a:r>
          </a:p>
        </p:txBody>
      </p:sp>
    </p:spTree>
    <p:extLst>
      <p:ext uri="{BB962C8B-B14F-4D97-AF65-F5344CB8AC3E}">
        <p14:creationId xmlns:p14="http://schemas.microsoft.com/office/powerpoint/2010/main" val="19452251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INTERFACE</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1"/>
            <a:ext cx="9601196" cy="3486421"/>
          </a:xfrm>
        </p:spPr>
        <p:txBody>
          <a:bodyPr>
            <a:normAutofit fontScale="85000" lnSpcReduction="20000"/>
          </a:bodyPr>
          <a:lstStyle/>
          <a:p>
            <a:pPr marL="0" indent="0">
              <a:buNone/>
            </a:pPr>
            <a:r>
              <a:rPr lang="tr-TR" sz="2000" dirty="0" smtClean="0"/>
              <a:t>    </a:t>
            </a:r>
            <a:r>
              <a:rPr lang="en-US" sz="2000" dirty="0" smtClean="0"/>
              <a:t>An</a:t>
            </a:r>
            <a:r>
              <a:rPr lang="en-US" sz="2000" dirty="0"/>
              <a:t> </a:t>
            </a:r>
            <a:r>
              <a:rPr lang="en-US" sz="2000" b="1" dirty="0"/>
              <a:t>interface in Java</a:t>
            </a:r>
            <a:r>
              <a:rPr lang="en-US" sz="2000" dirty="0"/>
              <a:t> is a blueprint of a class. It has static constants and abstract methods.</a:t>
            </a:r>
          </a:p>
          <a:p>
            <a:pPr marL="0" indent="0">
              <a:buNone/>
            </a:pPr>
            <a:r>
              <a:rPr lang="tr-TR" sz="2000" dirty="0" smtClean="0"/>
              <a:t>    </a:t>
            </a:r>
            <a:r>
              <a:rPr lang="en-US" sz="2000" dirty="0" smtClean="0"/>
              <a:t>The </a:t>
            </a:r>
            <a:r>
              <a:rPr lang="en-US" sz="2000" dirty="0"/>
              <a:t>interface in Java is a mechanism to achieve</a:t>
            </a:r>
            <a:r>
              <a:rPr lang="en-US" sz="2000" i="1" dirty="0"/>
              <a:t> </a:t>
            </a:r>
            <a:r>
              <a:rPr lang="en-US" sz="2000" b="1" dirty="0">
                <a:solidFill>
                  <a:schemeClr val="accent4">
                    <a:lumMod val="75000"/>
                  </a:schemeClr>
                </a:solidFill>
                <a:hlinkClick r:id="rId2"/>
              </a:rPr>
              <a:t>abstraction</a:t>
            </a:r>
            <a:r>
              <a:rPr lang="en-US" sz="2000" dirty="0"/>
              <a:t>. There can be only abstract methods in the Java interface, not method body. It is used to achieve abstraction and multiple </a:t>
            </a:r>
            <a:r>
              <a:rPr lang="en-US" sz="2000" b="1" dirty="0">
                <a:solidFill>
                  <a:schemeClr val="tx1"/>
                </a:solidFill>
                <a:hlinkClick r:id="rId3"/>
              </a:rPr>
              <a:t>inheritance</a:t>
            </a:r>
            <a:r>
              <a:rPr lang="en-US" sz="2000" dirty="0">
                <a:solidFill>
                  <a:schemeClr val="tx1"/>
                </a:solidFill>
                <a:hlinkClick r:id="rId3"/>
              </a:rPr>
              <a:t> in Java</a:t>
            </a:r>
            <a:r>
              <a:rPr lang="en-US" sz="2000" dirty="0"/>
              <a:t>.</a:t>
            </a:r>
          </a:p>
          <a:p>
            <a:pPr>
              <a:buFont typeface="Wingdings" panose="05000000000000000000" pitchFamily="2" charset="2"/>
              <a:buChar char="Ø"/>
            </a:pPr>
            <a:r>
              <a:rPr lang="tr-TR" sz="2000" b="1" dirty="0" smtClean="0"/>
              <a:t>IS-A</a:t>
            </a:r>
            <a:r>
              <a:rPr lang="tr-TR" sz="2000" dirty="0" smtClean="0"/>
              <a:t> </a:t>
            </a:r>
            <a:r>
              <a:rPr lang="tr-TR" sz="2000" dirty="0" err="1" smtClean="0"/>
              <a:t>and</a:t>
            </a:r>
            <a:r>
              <a:rPr lang="tr-TR" sz="2000" dirty="0" smtClean="0"/>
              <a:t> </a:t>
            </a:r>
            <a:r>
              <a:rPr lang="tr-TR" sz="2000" b="1" dirty="0" smtClean="0"/>
              <a:t>HAS-A</a:t>
            </a:r>
            <a:r>
              <a:rPr lang="tr-TR" sz="2000" dirty="0" smtClean="0"/>
              <a:t> </a:t>
            </a:r>
            <a:r>
              <a:rPr lang="tr-TR" sz="2000" dirty="0" err="1" smtClean="0"/>
              <a:t>relationships</a:t>
            </a:r>
            <a:endParaRPr lang="tr-TR" sz="2000" dirty="0" smtClean="0"/>
          </a:p>
          <a:p>
            <a:pPr marL="0" indent="0">
              <a:buNone/>
            </a:pPr>
            <a:r>
              <a:rPr lang="tr-TR" sz="2000" dirty="0" err="1" smtClean="0"/>
              <a:t>Why</a:t>
            </a:r>
            <a:r>
              <a:rPr lang="tr-TR" sz="2000" dirty="0" smtClean="0"/>
              <a:t> </a:t>
            </a:r>
            <a:r>
              <a:rPr lang="tr-TR" sz="2000" dirty="0" err="1" smtClean="0"/>
              <a:t>to</a:t>
            </a:r>
            <a:r>
              <a:rPr lang="tr-TR" sz="2000" dirty="0" smtClean="0"/>
              <a:t> </a:t>
            </a:r>
            <a:r>
              <a:rPr lang="tr-TR" sz="2000" dirty="0" err="1" smtClean="0"/>
              <a:t>use</a:t>
            </a:r>
            <a:r>
              <a:rPr lang="tr-TR" sz="2000" dirty="0" smtClean="0"/>
              <a:t> :</a:t>
            </a:r>
          </a:p>
          <a:p>
            <a:r>
              <a:rPr lang="en-US" dirty="0"/>
              <a:t>It is used to achieve </a:t>
            </a:r>
            <a:r>
              <a:rPr lang="en-US" b="1" dirty="0"/>
              <a:t>abstraction</a:t>
            </a:r>
            <a:r>
              <a:rPr lang="en-US" dirty="0"/>
              <a:t>.</a:t>
            </a:r>
          </a:p>
          <a:p>
            <a:r>
              <a:rPr lang="en-US" dirty="0"/>
              <a:t>By interface, we can support the functionality of multiple inheritance</a:t>
            </a:r>
            <a:r>
              <a:rPr lang="en-US" dirty="0" smtClean="0"/>
              <a:t>.</a:t>
            </a:r>
            <a:r>
              <a:rPr lang="tr-TR" dirty="0" smtClean="0"/>
              <a:t> – </a:t>
            </a:r>
            <a:r>
              <a:rPr lang="tr-TR" b="1" dirty="0" err="1" smtClean="0"/>
              <a:t>Diamond</a:t>
            </a:r>
            <a:r>
              <a:rPr lang="tr-TR" b="1" dirty="0" smtClean="0"/>
              <a:t> Problem Solution</a:t>
            </a:r>
            <a:endParaRPr lang="en-US" b="1" dirty="0"/>
          </a:p>
          <a:p>
            <a:r>
              <a:rPr lang="en-US" dirty="0"/>
              <a:t>It can be used to achieve </a:t>
            </a:r>
            <a:r>
              <a:rPr lang="en-US" b="1" dirty="0"/>
              <a:t>loose coupling</a:t>
            </a:r>
            <a:r>
              <a:rPr lang="en-US" dirty="0" smtClean="0"/>
              <a:t>.</a:t>
            </a:r>
            <a:endParaRPr lang="tr-TR" dirty="0" smtClean="0"/>
          </a:p>
          <a:p>
            <a:r>
              <a:rPr lang="tr-TR" dirty="0" err="1"/>
              <a:t>Let’s</a:t>
            </a:r>
            <a:r>
              <a:rPr lang="tr-TR" dirty="0"/>
              <a:t> </a:t>
            </a:r>
            <a:r>
              <a:rPr lang="tr-TR" dirty="0" err="1"/>
              <a:t>see</a:t>
            </a:r>
            <a:r>
              <a:rPr lang="tr-TR" dirty="0"/>
              <a:t> an </a:t>
            </a:r>
            <a:r>
              <a:rPr lang="tr-TR" dirty="0" err="1"/>
              <a:t>example</a:t>
            </a:r>
            <a:r>
              <a:rPr lang="tr-TR" dirty="0"/>
              <a:t>!</a:t>
            </a:r>
            <a:endParaRPr lang="en-US" dirty="0"/>
          </a:p>
          <a:p>
            <a:endParaRPr lang="tr-TR" dirty="0" smtClean="0"/>
          </a:p>
        </p:txBody>
      </p:sp>
    </p:spTree>
    <p:extLst>
      <p:ext uri="{BB962C8B-B14F-4D97-AF65-F5344CB8AC3E}">
        <p14:creationId xmlns:p14="http://schemas.microsoft.com/office/powerpoint/2010/main" val="17602284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smtClean="0">
                <a:latin typeface="Algerian" panose="04020705040A02060702" pitchFamily="82" charset="0"/>
              </a:rPr>
              <a:t>Inheritance</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1"/>
            <a:ext cx="9601196" cy="3577861"/>
          </a:xfrm>
        </p:spPr>
        <p:txBody>
          <a:bodyPr>
            <a:normAutofit fontScale="77500" lnSpcReduction="20000"/>
          </a:bodyPr>
          <a:lstStyle/>
          <a:p>
            <a:r>
              <a:rPr lang="en-US" dirty="0"/>
              <a:t>Inheritance is an important pillar of OOP(Object-Oriented Programming). It is the mechanism in java by which one class is allowed to inherit the features(fields and methods) of </a:t>
            </a:r>
            <a:r>
              <a:rPr lang="en-US" dirty="0" smtClean="0"/>
              <a:t>another class.</a:t>
            </a:r>
            <a:endParaRPr lang="tr-TR" dirty="0" smtClean="0"/>
          </a:p>
          <a:p>
            <a:pPr fontAlgn="base"/>
            <a:r>
              <a:rPr lang="en-US" b="1" dirty="0"/>
              <a:t>Super Class: </a:t>
            </a:r>
            <a:r>
              <a:rPr lang="en-US" dirty="0"/>
              <a:t>The class whose features are inherited is known as superclass(or a base class or a parent class).</a:t>
            </a:r>
          </a:p>
          <a:p>
            <a:pPr fontAlgn="base"/>
            <a:r>
              <a:rPr lang="en-US" b="1" dirty="0"/>
              <a:t>Sub Class:</a:t>
            </a:r>
            <a:r>
              <a:rPr lang="en-US" dirty="0"/>
              <a:t> The class that inherits the other class is known as a subclass(or a derived class, extended class, or child class). The subclass can add its own fields and methods in addition to the superclass fields and methods.</a:t>
            </a:r>
          </a:p>
          <a:p>
            <a:pPr fontAlgn="base"/>
            <a:r>
              <a:rPr lang="en-US" b="1" dirty="0"/>
              <a:t>Reusability: </a:t>
            </a:r>
            <a:r>
              <a:rPr lang="en-US" dirty="0"/>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r>
              <a:rPr lang="en-US" dirty="0" smtClean="0"/>
              <a:t>.</a:t>
            </a:r>
            <a:endParaRPr lang="tr-TR" dirty="0" smtClean="0"/>
          </a:p>
          <a:p>
            <a:pPr fontAlgn="base"/>
            <a:r>
              <a:rPr lang="tr-TR" dirty="0" err="1"/>
              <a:t>Let’s</a:t>
            </a:r>
            <a:r>
              <a:rPr lang="tr-TR" dirty="0"/>
              <a:t> </a:t>
            </a:r>
            <a:r>
              <a:rPr lang="tr-TR" dirty="0" err="1"/>
              <a:t>see</a:t>
            </a:r>
            <a:r>
              <a:rPr lang="tr-TR" dirty="0"/>
              <a:t> an </a:t>
            </a:r>
            <a:r>
              <a:rPr lang="tr-TR" dirty="0" err="1" smtClean="0"/>
              <a:t>example</a:t>
            </a:r>
            <a:r>
              <a:rPr lang="tr-TR" dirty="0"/>
              <a:t> </a:t>
            </a:r>
            <a:r>
              <a:rPr lang="tr-TR" dirty="0" smtClean="0"/>
              <a:t>&amp; </a:t>
            </a:r>
            <a:r>
              <a:rPr lang="tr-TR" dirty="0" err="1" smtClean="0"/>
              <a:t>let’s</a:t>
            </a:r>
            <a:r>
              <a:rPr lang="tr-TR" dirty="0" smtClean="0"/>
              <a:t> </a:t>
            </a:r>
            <a:r>
              <a:rPr lang="tr-TR" dirty="0" err="1" smtClean="0"/>
              <a:t>combine</a:t>
            </a:r>
            <a:r>
              <a:rPr lang="tr-TR" dirty="0" smtClean="0"/>
              <a:t> </a:t>
            </a:r>
            <a:r>
              <a:rPr lang="tr-TR" dirty="0" err="1" smtClean="0"/>
              <a:t>interface</a:t>
            </a:r>
            <a:r>
              <a:rPr lang="tr-TR" dirty="0" smtClean="0"/>
              <a:t> </a:t>
            </a:r>
            <a:r>
              <a:rPr lang="tr-TR" dirty="0" err="1" smtClean="0"/>
              <a:t>and</a:t>
            </a:r>
            <a:r>
              <a:rPr lang="tr-TR" dirty="0" smtClean="0"/>
              <a:t> </a:t>
            </a:r>
            <a:r>
              <a:rPr lang="tr-TR" dirty="0" err="1" smtClean="0"/>
              <a:t>inheritance</a:t>
            </a:r>
            <a:r>
              <a:rPr lang="tr-TR" dirty="0" smtClean="0"/>
              <a:t> </a:t>
            </a:r>
            <a:r>
              <a:rPr lang="tr-TR" dirty="0" err="1" smtClean="0"/>
              <a:t>usage</a:t>
            </a:r>
            <a:r>
              <a:rPr lang="tr-TR" dirty="0" smtClean="0"/>
              <a:t>!</a:t>
            </a:r>
            <a:endParaRPr lang="en-US" dirty="0"/>
          </a:p>
          <a:p>
            <a:pPr fontAlgn="base"/>
            <a:endParaRPr lang="en-US" dirty="0"/>
          </a:p>
          <a:p>
            <a:endParaRPr lang="tr-TR" dirty="0" smtClean="0"/>
          </a:p>
        </p:txBody>
      </p:sp>
    </p:spTree>
    <p:extLst>
      <p:ext uri="{BB962C8B-B14F-4D97-AF65-F5344CB8AC3E}">
        <p14:creationId xmlns:p14="http://schemas.microsoft.com/office/powerpoint/2010/main" val="33322551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POLYMORPHISM</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pPr marL="0" indent="0">
              <a:buNone/>
            </a:pPr>
            <a:r>
              <a:rPr lang="tr-TR" dirty="0" smtClean="0"/>
              <a:t>    </a:t>
            </a:r>
            <a:r>
              <a:rPr lang="en-US" dirty="0" smtClean="0"/>
              <a:t>Polymorphism </a:t>
            </a:r>
            <a:r>
              <a:rPr lang="en-US" dirty="0"/>
              <a:t>means "</a:t>
            </a:r>
            <a:r>
              <a:rPr lang="en-US" b="1" dirty="0"/>
              <a:t>many forms</a:t>
            </a:r>
            <a:r>
              <a:rPr lang="en-US" dirty="0"/>
              <a:t>", and it occurs when we have many classes that are related to each other by inheritance.</a:t>
            </a:r>
          </a:p>
          <a:p>
            <a:pPr marL="0" indent="0">
              <a:buNone/>
            </a:pPr>
            <a:r>
              <a:rPr lang="tr-TR" dirty="0" smtClean="0"/>
              <a:t>    </a:t>
            </a:r>
            <a:r>
              <a:rPr lang="en-US" dirty="0" smtClean="0"/>
              <a:t>Like </a:t>
            </a:r>
            <a:r>
              <a:rPr lang="en-US" dirty="0"/>
              <a:t>we specified in </a:t>
            </a:r>
            <a:r>
              <a:rPr lang="en-US" dirty="0" smtClean="0"/>
              <a:t>the</a:t>
            </a:r>
            <a:r>
              <a:rPr lang="en-US" dirty="0"/>
              <a:t> </a:t>
            </a:r>
            <a:r>
              <a:rPr lang="en-US" b="1" dirty="0" smtClean="0">
                <a:hlinkClick r:id="rId2"/>
              </a:rPr>
              <a:t>Inheritance</a:t>
            </a:r>
            <a:r>
              <a:rPr lang="en-US" dirty="0" smtClean="0"/>
              <a:t> chapter</a:t>
            </a:r>
            <a:r>
              <a:rPr lang="tr-TR" dirty="0" smtClean="0"/>
              <a:t>; </a:t>
            </a:r>
            <a:r>
              <a:rPr lang="en-US" dirty="0" smtClean="0"/>
              <a:t>lets </a:t>
            </a:r>
            <a:r>
              <a:rPr lang="en-US" dirty="0"/>
              <a:t>us inherit attributes and methods from another class. </a:t>
            </a:r>
            <a:r>
              <a:rPr lang="en-US" b="1" dirty="0"/>
              <a:t>Polymorphism</a:t>
            </a:r>
            <a:r>
              <a:rPr lang="en-US" dirty="0"/>
              <a:t> uses those methods to perform different tasks. This allows us to perform a single action in different </a:t>
            </a:r>
            <a:r>
              <a:rPr lang="en-US" dirty="0" smtClean="0"/>
              <a:t>ways</a:t>
            </a:r>
            <a:r>
              <a:rPr lang="tr-TR" dirty="0" smtClean="0"/>
              <a:t>.</a:t>
            </a:r>
            <a:endParaRPr lang="en-US" dirty="0"/>
          </a:p>
          <a:p>
            <a:pPr>
              <a:buFont typeface="Wingdings" panose="05000000000000000000" pitchFamily="2" charset="2"/>
              <a:buChar char="Ø"/>
            </a:pPr>
            <a:r>
              <a:rPr lang="tr-TR" b="1" dirty="0" smtClean="0"/>
              <a:t> </a:t>
            </a:r>
            <a:r>
              <a:rPr lang="tr-TR" b="1" dirty="0" err="1" smtClean="0"/>
              <a:t>Method</a:t>
            </a:r>
            <a:r>
              <a:rPr lang="tr-TR" b="1" dirty="0" smtClean="0"/>
              <a:t> </a:t>
            </a:r>
            <a:r>
              <a:rPr lang="tr-TR" b="1" dirty="0" err="1" smtClean="0"/>
              <a:t>Overriding</a:t>
            </a:r>
            <a:endParaRPr lang="tr-TR" b="1" dirty="0" smtClean="0"/>
          </a:p>
          <a:p>
            <a:pPr marL="0" indent="0">
              <a:buNone/>
            </a:pPr>
            <a:r>
              <a:rPr lang="tr-TR" dirty="0" err="1"/>
              <a:t>Let’s</a:t>
            </a:r>
            <a:r>
              <a:rPr lang="tr-TR" dirty="0"/>
              <a:t> </a:t>
            </a:r>
            <a:r>
              <a:rPr lang="tr-TR" dirty="0" err="1"/>
              <a:t>see</a:t>
            </a:r>
            <a:r>
              <a:rPr lang="tr-TR" dirty="0"/>
              <a:t> an </a:t>
            </a:r>
            <a:r>
              <a:rPr lang="tr-TR" dirty="0" err="1"/>
              <a:t>example</a:t>
            </a:r>
            <a:r>
              <a:rPr lang="tr-TR" dirty="0"/>
              <a:t>!</a:t>
            </a:r>
            <a:endParaRPr lang="en-US" dirty="0"/>
          </a:p>
          <a:p>
            <a:pPr marL="0" indent="0">
              <a:buNone/>
            </a:pPr>
            <a:endParaRPr lang="tr-TR" dirty="0" smtClean="0"/>
          </a:p>
          <a:p>
            <a:pPr marL="0" indent="0">
              <a:buNone/>
            </a:pPr>
            <a:endParaRPr lang="tr-TR" dirty="0" smtClean="0"/>
          </a:p>
        </p:txBody>
      </p:sp>
    </p:spTree>
    <p:extLst>
      <p:ext uri="{BB962C8B-B14F-4D97-AF65-F5344CB8AC3E}">
        <p14:creationId xmlns:p14="http://schemas.microsoft.com/office/powerpoint/2010/main" val="7009029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INNER CLASSES</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In Java, it is also possible to nest classes (a class within a class). The purpose of nested classes is to group classes that belong together, which makes your code more readable and maintainable</a:t>
            </a:r>
            <a:r>
              <a:rPr lang="en-US" dirty="0" smtClean="0"/>
              <a:t>.</a:t>
            </a:r>
            <a:endParaRPr lang="tr-TR" dirty="0" smtClean="0"/>
          </a:p>
          <a:p>
            <a:pPr marL="0" indent="0">
              <a:buNone/>
            </a:pPr>
            <a:r>
              <a:rPr lang="en-US" b="1" dirty="0"/>
              <a:t>Private Inner </a:t>
            </a:r>
            <a:r>
              <a:rPr lang="en-US" b="1" dirty="0" smtClean="0"/>
              <a:t>Class</a:t>
            </a:r>
            <a:r>
              <a:rPr lang="tr-TR" b="1" dirty="0" smtClean="0"/>
              <a:t> :</a:t>
            </a:r>
            <a:endParaRPr lang="en-US" b="1" dirty="0"/>
          </a:p>
          <a:p>
            <a:r>
              <a:rPr lang="tr-TR" dirty="0" err="1" smtClean="0"/>
              <a:t>Unlike</a:t>
            </a:r>
            <a:r>
              <a:rPr lang="tr-TR" dirty="0" smtClean="0"/>
              <a:t> a ‘</a:t>
            </a:r>
            <a:r>
              <a:rPr lang="tr-TR" dirty="0" err="1" smtClean="0"/>
              <a:t>regular</a:t>
            </a:r>
            <a:r>
              <a:rPr lang="tr-TR" dirty="0" smtClean="0"/>
              <a:t>’ </a:t>
            </a:r>
            <a:r>
              <a:rPr lang="tr-TR" dirty="0" err="1" smtClean="0"/>
              <a:t>class</a:t>
            </a:r>
            <a:r>
              <a:rPr lang="tr-TR" dirty="0" smtClean="0"/>
              <a:t>, an </a:t>
            </a:r>
            <a:r>
              <a:rPr lang="tr-TR" dirty="0" err="1" smtClean="0"/>
              <a:t>inner</a:t>
            </a:r>
            <a:r>
              <a:rPr lang="tr-TR" dirty="0" smtClean="0"/>
              <a:t> </a:t>
            </a:r>
            <a:r>
              <a:rPr lang="tr-TR" dirty="0" err="1" smtClean="0"/>
              <a:t>class</a:t>
            </a:r>
            <a:r>
              <a:rPr lang="tr-TR" dirty="0" smtClean="0"/>
              <a:t> can be </a:t>
            </a:r>
            <a:r>
              <a:rPr lang="tr-TR" dirty="0" err="1" smtClean="0"/>
              <a:t>private</a:t>
            </a:r>
            <a:r>
              <a:rPr lang="tr-TR" dirty="0" smtClean="0"/>
              <a:t> </a:t>
            </a:r>
            <a:r>
              <a:rPr lang="tr-TR" dirty="0" err="1" smtClean="0"/>
              <a:t>or</a:t>
            </a:r>
            <a:r>
              <a:rPr lang="tr-TR" dirty="0" smtClean="0"/>
              <a:t> </a:t>
            </a:r>
            <a:r>
              <a:rPr lang="tr-TR" dirty="0" err="1" smtClean="0"/>
              <a:t>protected</a:t>
            </a:r>
            <a:r>
              <a:rPr lang="tr-TR" dirty="0" smtClean="0"/>
              <a:t>. </a:t>
            </a:r>
            <a:r>
              <a:rPr lang="tr-TR" dirty="0" err="1" smtClean="0"/>
              <a:t>If</a:t>
            </a:r>
            <a:r>
              <a:rPr lang="tr-TR" dirty="0" smtClean="0"/>
              <a:t> </a:t>
            </a:r>
            <a:r>
              <a:rPr lang="tr-TR" dirty="0" err="1" smtClean="0"/>
              <a:t>you</a:t>
            </a:r>
            <a:r>
              <a:rPr lang="tr-TR" dirty="0" smtClean="0"/>
              <a:t> </a:t>
            </a:r>
            <a:r>
              <a:rPr lang="tr-TR" dirty="0" err="1" smtClean="0"/>
              <a:t>want</a:t>
            </a:r>
            <a:r>
              <a:rPr lang="tr-TR" dirty="0" smtClean="0"/>
              <a:t> </a:t>
            </a:r>
            <a:r>
              <a:rPr lang="tr-TR" dirty="0" err="1" smtClean="0"/>
              <a:t>outside</a:t>
            </a:r>
            <a:r>
              <a:rPr lang="tr-TR" dirty="0"/>
              <a:t> </a:t>
            </a:r>
            <a:r>
              <a:rPr lang="tr-TR" dirty="0" err="1" smtClean="0"/>
              <a:t>objects</a:t>
            </a:r>
            <a:r>
              <a:rPr lang="tr-TR" dirty="0"/>
              <a:t> </a:t>
            </a:r>
            <a:r>
              <a:rPr lang="tr-TR" dirty="0" err="1" smtClean="0"/>
              <a:t>to</a:t>
            </a:r>
            <a:r>
              <a:rPr lang="tr-TR" dirty="0" smtClean="0"/>
              <a:t> Access </a:t>
            </a:r>
            <a:r>
              <a:rPr lang="tr-TR" dirty="0" err="1" smtClean="0"/>
              <a:t>class</a:t>
            </a:r>
            <a:r>
              <a:rPr lang="tr-TR" dirty="0" smtClean="0"/>
              <a:t>, </a:t>
            </a:r>
            <a:r>
              <a:rPr lang="tr-TR" dirty="0" err="1" smtClean="0"/>
              <a:t>decleare</a:t>
            </a:r>
            <a:r>
              <a:rPr lang="tr-TR" dirty="0" smtClean="0"/>
              <a:t> </a:t>
            </a:r>
            <a:r>
              <a:rPr lang="tr-TR" dirty="0" err="1" smtClean="0"/>
              <a:t>the</a:t>
            </a:r>
            <a:r>
              <a:rPr lang="tr-TR" dirty="0" smtClean="0"/>
              <a:t> </a:t>
            </a:r>
            <a:r>
              <a:rPr lang="tr-TR" dirty="0" err="1" smtClean="0"/>
              <a:t>class</a:t>
            </a:r>
            <a:r>
              <a:rPr lang="tr-TR" dirty="0" smtClean="0"/>
              <a:t> as </a:t>
            </a:r>
            <a:r>
              <a:rPr lang="tr-TR" dirty="0" err="1" smtClean="0"/>
              <a:t>private</a:t>
            </a:r>
            <a:r>
              <a:rPr lang="tr-TR" dirty="0" smtClean="0"/>
              <a:t>.</a:t>
            </a:r>
          </a:p>
          <a:p>
            <a:pPr marL="0" indent="0">
              <a:buNone/>
            </a:pPr>
            <a:r>
              <a:rPr lang="tr-TR" dirty="0" err="1" smtClean="0"/>
              <a:t>Let’s</a:t>
            </a:r>
            <a:r>
              <a:rPr lang="tr-TR" dirty="0" smtClean="0"/>
              <a:t> </a:t>
            </a:r>
            <a:r>
              <a:rPr lang="tr-TR" dirty="0" err="1"/>
              <a:t>see</a:t>
            </a:r>
            <a:r>
              <a:rPr lang="tr-TR" dirty="0"/>
              <a:t> an </a:t>
            </a:r>
            <a:r>
              <a:rPr lang="tr-TR" dirty="0" err="1"/>
              <a:t>example</a:t>
            </a:r>
            <a:r>
              <a:rPr lang="tr-TR" dirty="0"/>
              <a:t>!</a:t>
            </a:r>
            <a:endParaRPr lang="en-US" dirty="0"/>
          </a:p>
          <a:p>
            <a:endParaRPr lang="en-US" dirty="0"/>
          </a:p>
        </p:txBody>
      </p:sp>
    </p:spTree>
    <p:extLst>
      <p:ext uri="{BB962C8B-B14F-4D97-AF65-F5344CB8AC3E}">
        <p14:creationId xmlns:p14="http://schemas.microsoft.com/office/powerpoint/2010/main" val="2407228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295402" y="982132"/>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4000" dirty="0" smtClean="0">
                <a:latin typeface="Algerian" panose="04020705040A02060702" pitchFamily="82" charset="0"/>
              </a:rPr>
              <a:t>TABLE OF CONTENTS</a:t>
            </a:r>
          </a:p>
        </p:txBody>
      </p:sp>
      <p:sp>
        <p:nvSpPr>
          <p:cNvPr id="7" name="Rectangle 6"/>
          <p:cNvSpPr/>
          <p:nvPr/>
        </p:nvSpPr>
        <p:spPr>
          <a:xfrm>
            <a:off x="1295402" y="2471353"/>
            <a:ext cx="4721350" cy="1631216"/>
          </a:xfrm>
          <a:prstGeom prst="rect">
            <a:avLst/>
          </a:prstGeom>
        </p:spPr>
        <p:txBody>
          <a:bodyPr wrap="square">
            <a:spAutoFit/>
          </a:bodyPr>
          <a:lstStyle/>
          <a:p>
            <a:r>
              <a:rPr lang="tr-TR" sz="1600" b="1" u="sng" dirty="0" err="1"/>
              <a:t>Week</a:t>
            </a:r>
            <a:r>
              <a:rPr lang="tr-TR" sz="1600" b="1" u="sng" dirty="0"/>
              <a:t> 5</a:t>
            </a:r>
            <a:r>
              <a:rPr lang="tr-TR" sz="1600" b="1" u="sng" dirty="0" smtClean="0"/>
              <a:t> :</a:t>
            </a:r>
            <a:endParaRPr lang="tr-TR" sz="1600" b="1" u="sng" dirty="0"/>
          </a:p>
          <a:p>
            <a:r>
              <a:rPr lang="tr-TR" sz="1400" dirty="0" smtClean="0"/>
              <a:t>    Spring </a:t>
            </a:r>
            <a:r>
              <a:rPr lang="tr-TR" sz="1400" dirty="0" err="1"/>
              <a:t>Boot</a:t>
            </a:r>
            <a:r>
              <a:rPr lang="tr-TR" sz="1400" dirty="0"/>
              <a:t> Security</a:t>
            </a:r>
          </a:p>
          <a:p>
            <a:r>
              <a:rPr lang="tr-TR" sz="1400" dirty="0" smtClean="0"/>
              <a:t>    User </a:t>
            </a:r>
            <a:r>
              <a:rPr lang="tr-TR" sz="1400" dirty="0" err="1"/>
              <a:t>Authorization</a:t>
            </a:r>
            <a:r>
              <a:rPr lang="tr-TR" sz="1400" dirty="0"/>
              <a:t> &amp; </a:t>
            </a:r>
            <a:r>
              <a:rPr lang="tr-TR" sz="1400" dirty="0" err="1"/>
              <a:t>Authentication</a:t>
            </a:r>
            <a:endParaRPr lang="tr-TR" sz="1400" dirty="0"/>
          </a:p>
          <a:p>
            <a:r>
              <a:rPr lang="tr-TR" sz="1400" dirty="0" smtClean="0"/>
              <a:t>    JWT Integration</a:t>
            </a:r>
          </a:p>
          <a:p>
            <a:r>
              <a:rPr lang="tr-TR" sz="1400" dirty="0"/>
              <a:t> </a:t>
            </a:r>
            <a:r>
              <a:rPr lang="tr-TR" sz="1400" dirty="0" smtClean="0"/>
              <a:t>   </a:t>
            </a:r>
            <a:r>
              <a:rPr lang="tr-TR" sz="1400" dirty="0" err="1" smtClean="0"/>
              <a:t>Exception</a:t>
            </a:r>
            <a:r>
              <a:rPr lang="tr-TR" sz="1400" dirty="0" smtClean="0"/>
              <a:t> Handling</a:t>
            </a:r>
          </a:p>
          <a:p>
            <a:r>
              <a:rPr lang="tr-TR" sz="1400" dirty="0" smtClean="0"/>
              <a:t>    </a:t>
            </a:r>
            <a:r>
              <a:rPr lang="tr-TR" sz="1400" dirty="0"/>
              <a:t>Technical </a:t>
            </a:r>
            <a:r>
              <a:rPr lang="tr-TR" sz="1400" dirty="0" err="1" smtClean="0"/>
              <a:t>Practise</a:t>
            </a:r>
            <a:endParaRPr lang="tr-TR" sz="1400" dirty="0" smtClean="0"/>
          </a:p>
          <a:p>
            <a:r>
              <a:rPr lang="tr-TR" sz="1400" dirty="0"/>
              <a:t> </a:t>
            </a:r>
            <a:r>
              <a:rPr lang="tr-TR" sz="1400" dirty="0" smtClean="0"/>
              <a:t>       - Spring </a:t>
            </a:r>
            <a:r>
              <a:rPr lang="tr-TR" sz="1400" dirty="0" err="1" smtClean="0"/>
              <a:t>Boot</a:t>
            </a:r>
            <a:r>
              <a:rPr lang="tr-TR" sz="1400" dirty="0" smtClean="0"/>
              <a:t> Security Integration </a:t>
            </a:r>
            <a:r>
              <a:rPr lang="tr-TR" sz="1400" dirty="0" err="1" smtClean="0"/>
              <a:t>with</a:t>
            </a:r>
            <a:r>
              <a:rPr lang="tr-TR" sz="1400" dirty="0" smtClean="0"/>
              <a:t> JWT</a:t>
            </a:r>
            <a:endParaRPr lang="tr-TR" sz="1400" dirty="0"/>
          </a:p>
        </p:txBody>
      </p:sp>
      <p:sp>
        <p:nvSpPr>
          <p:cNvPr id="8" name="Rectangle 7"/>
          <p:cNvSpPr/>
          <p:nvPr/>
        </p:nvSpPr>
        <p:spPr>
          <a:xfrm>
            <a:off x="1295402" y="4287923"/>
            <a:ext cx="4721350" cy="938719"/>
          </a:xfrm>
          <a:prstGeom prst="rect">
            <a:avLst/>
          </a:prstGeom>
        </p:spPr>
        <p:txBody>
          <a:bodyPr wrap="square">
            <a:spAutoFit/>
          </a:bodyPr>
          <a:lstStyle/>
          <a:p>
            <a:r>
              <a:rPr lang="tr-TR" sz="1600" b="1" u="sng" dirty="0" err="1"/>
              <a:t>Week</a:t>
            </a:r>
            <a:r>
              <a:rPr lang="tr-TR" sz="1600" b="1" u="sng" dirty="0"/>
              <a:t> 7</a:t>
            </a:r>
            <a:r>
              <a:rPr lang="tr-TR" sz="1600" b="1" u="sng" dirty="0" smtClean="0"/>
              <a:t> :</a:t>
            </a:r>
          </a:p>
          <a:p>
            <a:r>
              <a:rPr lang="tr-TR" sz="1300" dirty="0"/>
              <a:t> </a:t>
            </a:r>
            <a:r>
              <a:rPr lang="tr-TR" sz="1300" dirty="0" smtClean="0"/>
              <a:t>   </a:t>
            </a:r>
            <a:r>
              <a:rPr lang="tr-TR" sz="1300" dirty="0" err="1" smtClean="0"/>
              <a:t>Docker</a:t>
            </a:r>
            <a:endParaRPr lang="tr-TR" sz="1300" dirty="0" smtClean="0"/>
          </a:p>
          <a:p>
            <a:r>
              <a:rPr lang="tr-TR" sz="1300" dirty="0"/>
              <a:t> </a:t>
            </a:r>
            <a:r>
              <a:rPr lang="tr-TR" sz="1300" dirty="0" smtClean="0"/>
              <a:t>   </a:t>
            </a:r>
            <a:r>
              <a:rPr lang="tr-TR" sz="1300" dirty="0" err="1" smtClean="0"/>
              <a:t>Swagger</a:t>
            </a:r>
            <a:endParaRPr lang="tr-TR" sz="1300" dirty="0" smtClean="0"/>
          </a:p>
          <a:p>
            <a:r>
              <a:rPr lang="tr-TR" sz="1300" dirty="0"/>
              <a:t> </a:t>
            </a:r>
            <a:r>
              <a:rPr lang="tr-TR" sz="1300" dirty="0" smtClean="0"/>
              <a:t>   </a:t>
            </a:r>
            <a:r>
              <a:rPr lang="tr-TR" sz="1300" dirty="0" smtClean="0"/>
              <a:t>Final </a:t>
            </a:r>
            <a:r>
              <a:rPr lang="tr-TR" sz="1200" dirty="0" smtClean="0"/>
              <a:t>Project </a:t>
            </a:r>
            <a:r>
              <a:rPr lang="tr-TR" sz="1200" dirty="0" err="1" smtClean="0"/>
              <a:t>Presentations</a:t>
            </a:r>
            <a:endParaRPr lang="tr-TR" sz="1200" dirty="0"/>
          </a:p>
        </p:txBody>
      </p:sp>
      <p:sp>
        <p:nvSpPr>
          <p:cNvPr id="10" name="Rectangle 9"/>
          <p:cNvSpPr/>
          <p:nvPr/>
        </p:nvSpPr>
        <p:spPr>
          <a:xfrm>
            <a:off x="6776261" y="2471353"/>
            <a:ext cx="4120337" cy="1738938"/>
          </a:xfrm>
          <a:prstGeom prst="rect">
            <a:avLst/>
          </a:prstGeom>
        </p:spPr>
        <p:txBody>
          <a:bodyPr wrap="square">
            <a:spAutoFit/>
          </a:bodyPr>
          <a:lstStyle/>
          <a:p>
            <a:r>
              <a:rPr lang="tr-TR" sz="1600" b="1" u="sng" dirty="0" err="1"/>
              <a:t>Week</a:t>
            </a:r>
            <a:r>
              <a:rPr lang="tr-TR" sz="1600" b="1" u="sng" dirty="0"/>
              <a:t> </a:t>
            </a:r>
            <a:r>
              <a:rPr lang="tr-TR" sz="1600" b="1" u="sng" dirty="0" smtClean="0"/>
              <a:t>6 :</a:t>
            </a:r>
            <a:endParaRPr lang="tr-TR" sz="1600" b="1" u="sng" dirty="0"/>
          </a:p>
          <a:p>
            <a:r>
              <a:rPr lang="tr-TR" sz="1300" dirty="0" smtClean="0"/>
              <a:t>    Spring </a:t>
            </a:r>
            <a:r>
              <a:rPr lang="tr-TR" sz="1300" dirty="0" err="1" smtClean="0"/>
              <a:t>Boot</a:t>
            </a:r>
            <a:r>
              <a:rPr lang="tr-TR" sz="1300" dirty="0" smtClean="0"/>
              <a:t> Test</a:t>
            </a:r>
          </a:p>
          <a:p>
            <a:r>
              <a:rPr lang="tr-TR" sz="1300" dirty="0"/>
              <a:t> </a:t>
            </a:r>
            <a:r>
              <a:rPr lang="tr-TR" sz="1300" dirty="0" smtClean="0"/>
              <a:t>   </a:t>
            </a:r>
            <a:r>
              <a:rPr lang="tr-TR" sz="1300" dirty="0" err="1" smtClean="0"/>
              <a:t>Unit</a:t>
            </a:r>
            <a:r>
              <a:rPr lang="tr-TR" sz="1300" dirty="0" smtClean="0"/>
              <a:t> Test / Integration Test</a:t>
            </a:r>
          </a:p>
          <a:p>
            <a:r>
              <a:rPr lang="tr-TR" sz="1300" dirty="0" smtClean="0"/>
              <a:t>    H2 DB </a:t>
            </a:r>
            <a:r>
              <a:rPr lang="tr-TR" sz="1300" dirty="0" err="1" smtClean="0"/>
              <a:t>Usage</a:t>
            </a:r>
            <a:r>
              <a:rPr lang="tr-TR" sz="1300" dirty="0" smtClean="0"/>
              <a:t> </a:t>
            </a:r>
            <a:r>
              <a:rPr lang="tr-TR" sz="1300" dirty="0" err="1" smtClean="0"/>
              <a:t>for</a:t>
            </a:r>
            <a:r>
              <a:rPr lang="tr-TR" sz="1300" dirty="0" smtClean="0"/>
              <a:t> test </a:t>
            </a:r>
            <a:r>
              <a:rPr lang="tr-TR" sz="1300" dirty="0" err="1" smtClean="0"/>
              <a:t>environment</a:t>
            </a:r>
            <a:endParaRPr lang="tr-TR" sz="1300" dirty="0" smtClean="0"/>
          </a:p>
          <a:p>
            <a:r>
              <a:rPr lang="tr-TR" sz="1300" dirty="0" smtClean="0"/>
              <a:t>    </a:t>
            </a:r>
            <a:r>
              <a:rPr lang="tr-TR" sz="1300" dirty="0" err="1" smtClean="0"/>
              <a:t>Microservices</a:t>
            </a:r>
            <a:r>
              <a:rPr lang="tr-TR" sz="1300" dirty="0" smtClean="0"/>
              <a:t> Architecture</a:t>
            </a:r>
          </a:p>
          <a:p>
            <a:r>
              <a:rPr lang="tr-TR" sz="1300" dirty="0" smtClean="0"/>
              <a:t>    </a:t>
            </a:r>
            <a:r>
              <a:rPr lang="tr-TR" sz="1300" dirty="0" smtClean="0"/>
              <a:t>Technical </a:t>
            </a:r>
            <a:r>
              <a:rPr lang="tr-TR" sz="1300" dirty="0" err="1"/>
              <a:t>Practise</a:t>
            </a:r>
            <a:endParaRPr lang="tr-TR" sz="1300" dirty="0"/>
          </a:p>
          <a:p>
            <a:r>
              <a:rPr lang="tr-TR" sz="1300" dirty="0"/>
              <a:t>        - Spring </a:t>
            </a:r>
            <a:r>
              <a:rPr lang="tr-TR" sz="1300" dirty="0" err="1" smtClean="0"/>
              <a:t>Boot</a:t>
            </a:r>
            <a:r>
              <a:rPr lang="tr-TR" sz="1300" dirty="0" smtClean="0"/>
              <a:t> Test </a:t>
            </a:r>
            <a:r>
              <a:rPr lang="tr-TR" sz="1300" dirty="0" err="1" smtClean="0"/>
              <a:t>Usages</a:t>
            </a:r>
            <a:endParaRPr lang="tr-TR" sz="1300" dirty="0"/>
          </a:p>
          <a:p>
            <a:endParaRPr lang="tr-TR" sz="1300" dirty="0"/>
          </a:p>
        </p:txBody>
      </p:sp>
    </p:spTree>
    <p:extLst>
      <p:ext uri="{BB962C8B-B14F-4D97-AF65-F5344CB8AC3E}">
        <p14:creationId xmlns:p14="http://schemas.microsoft.com/office/powerpoint/2010/main" val="26055999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enumerations</a:t>
            </a:r>
          </a:p>
        </p:txBody>
      </p:sp>
      <p:sp>
        <p:nvSpPr>
          <p:cNvPr id="3" name="Content Placeholder 2"/>
          <p:cNvSpPr>
            <a:spLocks noGrp="1"/>
          </p:cNvSpPr>
          <p:nvPr>
            <p:ph idx="1"/>
          </p:nvPr>
        </p:nvSpPr>
        <p:spPr>
          <a:xfrm>
            <a:off x="1295401" y="2556931"/>
            <a:ext cx="9601196" cy="3586173"/>
          </a:xfrm>
        </p:spPr>
        <p:txBody>
          <a:bodyPr>
            <a:normAutofit fontScale="85000" lnSpcReduction="20000"/>
          </a:bodyPr>
          <a:lstStyle/>
          <a:p>
            <a:r>
              <a:rPr lang="tr-TR" dirty="0" smtClean="0"/>
              <a:t>An </a:t>
            </a:r>
            <a:r>
              <a:rPr lang="tr-TR" dirty="0" err="1" smtClean="0"/>
              <a:t>enum</a:t>
            </a:r>
            <a:r>
              <a:rPr lang="tr-TR" dirty="0" smtClean="0"/>
              <a:t> is a ‘</a:t>
            </a:r>
            <a:r>
              <a:rPr lang="tr-TR" dirty="0" err="1" smtClean="0"/>
              <a:t>speicial</a:t>
            </a:r>
            <a:r>
              <a:rPr lang="tr-TR" dirty="0" smtClean="0"/>
              <a:t>’ </a:t>
            </a:r>
            <a:r>
              <a:rPr lang="tr-TR" dirty="0" err="1" smtClean="0"/>
              <a:t>class</a:t>
            </a:r>
            <a:r>
              <a:rPr lang="tr-TR" dirty="0" smtClean="0"/>
              <a:t> </a:t>
            </a:r>
            <a:r>
              <a:rPr lang="tr-TR" dirty="0" err="1" smtClean="0"/>
              <a:t>that</a:t>
            </a:r>
            <a:r>
              <a:rPr lang="tr-TR" dirty="0" smtClean="0"/>
              <a:t> </a:t>
            </a:r>
            <a:r>
              <a:rPr lang="tr-TR" dirty="0" err="1" smtClean="0"/>
              <a:t>represent</a:t>
            </a:r>
            <a:r>
              <a:rPr lang="tr-TR" dirty="0" smtClean="0"/>
              <a:t> a </a:t>
            </a:r>
            <a:r>
              <a:rPr lang="tr-TR" dirty="0" err="1" smtClean="0"/>
              <a:t>group</a:t>
            </a:r>
            <a:r>
              <a:rPr lang="tr-TR" dirty="0" smtClean="0"/>
              <a:t> of </a:t>
            </a:r>
            <a:r>
              <a:rPr lang="tr-TR" dirty="0" err="1" smtClean="0"/>
              <a:t>constants</a:t>
            </a:r>
            <a:r>
              <a:rPr lang="tr-TR" dirty="0" smtClean="0"/>
              <a:t> (</a:t>
            </a:r>
            <a:r>
              <a:rPr lang="tr-TR" dirty="0" err="1" smtClean="0"/>
              <a:t>unchangeable</a:t>
            </a:r>
            <a:r>
              <a:rPr lang="tr-TR" dirty="0" smtClean="0"/>
              <a:t> </a:t>
            </a:r>
            <a:r>
              <a:rPr lang="tr-TR" dirty="0" err="1" smtClean="0"/>
              <a:t>variables</a:t>
            </a:r>
            <a:r>
              <a:rPr lang="tr-TR" dirty="0" smtClean="0"/>
              <a:t>, </a:t>
            </a:r>
            <a:r>
              <a:rPr lang="tr-TR" dirty="0" err="1" smtClean="0"/>
              <a:t>like</a:t>
            </a:r>
            <a:r>
              <a:rPr lang="tr-TR" dirty="0" smtClean="0"/>
              <a:t> final </a:t>
            </a:r>
            <a:r>
              <a:rPr lang="tr-TR" dirty="0" err="1" smtClean="0"/>
              <a:t>variables</a:t>
            </a:r>
            <a:r>
              <a:rPr lang="tr-TR" dirty="0" smtClean="0"/>
              <a:t>).</a:t>
            </a:r>
          </a:p>
          <a:p>
            <a:r>
              <a:rPr lang="tr-TR" dirty="0" err="1" smtClean="0"/>
              <a:t>To</a:t>
            </a:r>
            <a:r>
              <a:rPr lang="tr-TR" dirty="0" smtClean="0"/>
              <a:t> </a:t>
            </a:r>
            <a:r>
              <a:rPr lang="tr-TR" dirty="0" err="1" smtClean="0"/>
              <a:t>create</a:t>
            </a:r>
            <a:r>
              <a:rPr lang="tr-TR" dirty="0" smtClean="0"/>
              <a:t> an </a:t>
            </a:r>
            <a:r>
              <a:rPr lang="tr-TR" dirty="0" err="1" smtClean="0"/>
              <a:t>enum</a:t>
            </a:r>
            <a:r>
              <a:rPr lang="tr-TR" dirty="0" smtClean="0"/>
              <a:t>, </a:t>
            </a:r>
            <a:r>
              <a:rPr lang="tr-TR" dirty="0" err="1" smtClean="0"/>
              <a:t>use</a:t>
            </a:r>
            <a:r>
              <a:rPr lang="tr-TR" dirty="0" smtClean="0"/>
              <a:t> </a:t>
            </a:r>
            <a:r>
              <a:rPr lang="tr-TR" dirty="0" err="1" smtClean="0"/>
              <a:t>the</a:t>
            </a:r>
            <a:r>
              <a:rPr lang="tr-TR" dirty="0" smtClean="0"/>
              <a:t> ‘</a:t>
            </a:r>
            <a:r>
              <a:rPr lang="tr-TR" dirty="0" err="1" smtClean="0"/>
              <a:t>enum</a:t>
            </a:r>
            <a:r>
              <a:rPr lang="tr-TR" dirty="0" smtClean="0"/>
              <a:t>’ </a:t>
            </a:r>
            <a:r>
              <a:rPr lang="tr-TR" dirty="0" err="1" smtClean="0"/>
              <a:t>keyword</a:t>
            </a:r>
            <a:r>
              <a:rPr lang="tr-TR" dirty="0"/>
              <a:t> </a:t>
            </a:r>
            <a:r>
              <a:rPr lang="tr-TR" dirty="0" smtClean="0"/>
              <a:t>(</a:t>
            </a:r>
            <a:r>
              <a:rPr lang="tr-TR" dirty="0" err="1" smtClean="0"/>
              <a:t>instead</a:t>
            </a:r>
            <a:r>
              <a:rPr lang="tr-TR" dirty="0" smtClean="0"/>
              <a:t> of </a:t>
            </a:r>
            <a:r>
              <a:rPr lang="tr-TR" dirty="0" err="1" smtClean="0"/>
              <a:t>class</a:t>
            </a:r>
            <a:r>
              <a:rPr lang="tr-TR" dirty="0" smtClean="0"/>
              <a:t> </a:t>
            </a:r>
            <a:r>
              <a:rPr lang="tr-TR" dirty="0" err="1" smtClean="0"/>
              <a:t>or</a:t>
            </a:r>
            <a:r>
              <a:rPr lang="tr-TR" dirty="0" smtClean="0"/>
              <a:t> </a:t>
            </a:r>
            <a:r>
              <a:rPr lang="tr-TR" dirty="0" err="1" smtClean="0"/>
              <a:t>interface</a:t>
            </a:r>
            <a:r>
              <a:rPr lang="tr-TR" dirty="0" smtClean="0"/>
              <a:t>), </a:t>
            </a:r>
            <a:r>
              <a:rPr lang="tr-TR" dirty="0" err="1" smtClean="0"/>
              <a:t>and</a:t>
            </a:r>
            <a:r>
              <a:rPr lang="tr-TR" dirty="0" smtClean="0"/>
              <a:t> </a:t>
            </a:r>
            <a:r>
              <a:rPr lang="tr-TR" dirty="0" err="1" smtClean="0"/>
              <a:t>seperate</a:t>
            </a:r>
            <a:r>
              <a:rPr lang="tr-TR" dirty="0" smtClean="0"/>
              <a:t> </a:t>
            </a:r>
            <a:r>
              <a:rPr lang="tr-TR" dirty="0" err="1" smtClean="0"/>
              <a:t>the</a:t>
            </a:r>
            <a:r>
              <a:rPr lang="tr-TR" dirty="0" smtClean="0"/>
              <a:t> </a:t>
            </a:r>
            <a:r>
              <a:rPr lang="tr-TR" dirty="0" err="1" smtClean="0"/>
              <a:t>constants</a:t>
            </a:r>
            <a:r>
              <a:rPr lang="tr-TR" dirty="0" smtClean="0"/>
              <a:t> </a:t>
            </a:r>
            <a:r>
              <a:rPr lang="tr-TR" dirty="0" err="1" smtClean="0"/>
              <a:t>with</a:t>
            </a:r>
            <a:r>
              <a:rPr lang="tr-TR" dirty="0" smtClean="0"/>
              <a:t> a </a:t>
            </a:r>
            <a:r>
              <a:rPr lang="tr-TR" dirty="0" err="1" smtClean="0"/>
              <a:t>comma</a:t>
            </a:r>
            <a:r>
              <a:rPr lang="tr-TR" dirty="0" smtClean="0"/>
              <a:t>. Not </a:t>
            </a:r>
            <a:r>
              <a:rPr lang="tr-TR" dirty="0" err="1" smtClean="0"/>
              <a:t>that</a:t>
            </a:r>
            <a:r>
              <a:rPr lang="tr-TR" dirty="0" smtClean="0"/>
              <a:t> </a:t>
            </a:r>
            <a:r>
              <a:rPr lang="tr-TR" dirty="0" err="1" smtClean="0"/>
              <a:t>they</a:t>
            </a:r>
            <a:r>
              <a:rPr lang="tr-TR" dirty="0" smtClean="0"/>
              <a:t> </a:t>
            </a:r>
            <a:r>
              <a:rPr lang="tr-TR" dirty="0" err="1" smtClean="0"/>
              <a:t>should</a:t>
            </a:r>
            <a:r>
              <a:rPr lang="tr-TR" dirty="0" smtClean="0"/>
              <a:t> be in </a:t>
            </a:r>
            <a:r>
              <a:rPr lang="tr-TR" dirty="0" err="1" smtClean="0"/>
              <a:t>uppercase</a:t>
            </a:r>
            <a:r>
              <a:rPr lang="tr-TR" dirty="0" smtClean="0"/>
              <a:t> </a:t>
            </a:r>
            <a:r>
              <a:rPr lang="tr-TR" dirty="0" err="1" smtClean="0"/>
              <a:t>letters</a:t>
            </a:r>
            <a:r>
              <a:rPr lang="tr-TR" dirty="0" smtClean="0"/>
              <a:t>.</a:t>
            </a:r>
          </a:p>
          <a:p>
            <a:r>
              <a:rPr lang="tr-TR" dirty="0" err="1" smtClean="0"/>
              <a:t>Sample</a:t>
            </a:r>
            <a:r>
              <a:rPr lang="tr-TR" dirty="0" smtClean="0"/>
              <a:t> : </a:t>
            </a:r>
          </a:p>
          <a:p>
            <a:endParaRPr lang="tr-TR" dirty="0" smtClean="0"/>
          </a:p>
          <a:p>
            <a:endParaRPr lang="tr-TR" dirty="0"/>
          </a:p>
          <a:p>
            <a:pPr marL="0" indent="0">
              <a:buNone/>
            </a:pPr>
            <a:endParaRPr lang="tr-TR" dirty="0" smtClean="0"/>
          </a:p>
          <a:p>
            <a:pPr marL="0" indent="0">
              <a:buNone/>
            </a:pPr>
            <a:endParaRPr lang="tr-TR" dirty="0" smtClean="0"/>
          </a:p>
          <a:p>
            <a:pPr marL="0" indent="0">
              <a:buNone/>
            </a:pPr>
            <a:r>
              <a:rPr lang="tr-TR" dirty="0" err="1" smtClean="0"/>
              <a:t>Let’s</a:t>
            </a:r>
            <a:r>
              <a:rPr lang="tr-TR" dirty="0" smtClean="0"/>
              <a:t> </a:t>
            </a:r>
            <a:r>
              <a:rPr lang="tr-TR" dirty="0" err="1"/>
              <a:t>see</a:t>
            </a:r>
            <a:r>
              <a:rPr lang="tr-TR" dirty="0"/>
              <a:t> an </a:t>
            </a:r>
            <a:r>
              <a:rPr lang="tr-TR" dirty="0" err="1"/>
              <a:t>example</a:t>
            </a:r>
            <a:r>
              <a:rPr lang="tr-TR" dirty="0"/>
              <a:t>!</a:t>
            </a: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1528158" y="4118245"/>
            <a:ext cx="2457450" cy="1400175"/>
          </a:xfrm>
          <a:prstGeom prst="rect">
            <a:avLst/>
          </a:prstGeom>
        </p:spPr>
      </p:pic>
    </p:spTree>
    <p:extLst>
      <p:ext uri="{BB962C8B-B14F-4D97-AF65-F5344CB8AC3E}">
        <p14:creationId xmlns:p14="http://schemas.microsoft.com/office/powerpoint/2010/main" val="24007024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89461" y="681644"/>
            <a:ext cx="10415847" cy="544483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tr-TR" sz="2500" b="1" dirty="0" smtClean="0"/>
              <a:t>HW#1</a:t>
            </a:r>
          </a:p>
          <a:p>
            <a:pPr marL="0" indent="0">
              <a:buNone/>
            </a:pPr>
            <a:r>
              <a:rPr lang="tr-TR" sz="1600" b="1" dirty="0" smtClean="0"/>
              <a:t>1</a:t>
            </a:r>
            <a:r>
              <a:rPr lang="tr-TR" sz="1600" dirty="0" smtClean="0"/>
              <a:t> – </a:t>
            </a:r>
            <a:r>
              <a:rPr lang="tr-TR" sz="1600" dirty="0" err="1" smtClean="0"/>
              <a:t>Why</a:t>
            </a:r>
            <a:r>
              <a:rPr lang="tr-TR" sz="1600" dirty="0" smtClean="0"/>
              <a:t> </a:t>
            </a:r>
            <a:r>
              <a:rPr lang="tr-TR" sz="1600" dirty="0" err="1" smtClean="0"/>
              <a:t>we</a:t>
            </a:r>
            <a:r>
              <a:rPr lang="tr-TR" sz="1600" dirty="0" smtClean="0"/>
              <a:t> </a:t>
            </a:r>
            <a:r>
              <a:rPr lang="tr-TR" sz="1600" dirty="0" err="1" smtClean="0"/>
              <a:t>need</a:t>
            </a:r>
            <a:r>
              <a:rPr lang="tr-TR" sz="1600" dirty="0" smtClean="0"/>
              <a:t> </a:t>
            </a:r>
            <a:r>
              <a:rPr lang="tr-TR" sz="1600" dirty="0" err="1" smtClean="0"/>
              <a:t>to</a:t>
            </a:r>
            <a:r>
              <a:rPr lang="tr-TR" sz="1600" dirty="0" smtClean="0"/>
              <a:t> </a:t>
            </a:r>
            <a:r>
              <a:rPr lang="tr-TR" sz="1600" dirty="0" err="1" smtClean="0"/>
              <a:t>use</a:t>
            </a:r>
            <a:r>
              <a:rPr lang="tr-TR" sz="1600" dirty="0" smtClean="0"/>
              <a:t> OOP ? </a:t>
            </a:r>
            <a:r>
              <a:rPr lang="tr-TR" sz="1600" dirty="0" err="1" smtClean="0"/>
              <a:t>Some</a:t>
            </a:r>
            <a:r>
              <a:rPr lang="tr-TR" sz="1600" dirty="0" smtClean="0"/>
              <a:t> </a:t>
            </a:r>
            <a:r>
              <a:rPr lang="tr-TR" sz="1600" dirty="0" err="1" smtClean="0"/>
              <a:t>major</a:t>
            </a:r>
            <a:r>
              <a:rPr lang="tr-TR" sz="1600" dirty="0" smtClean="0"/>
              <a:t> OOP </a:t>
            </a:r>
            <a:r>
              <a:rPr lang="tr-TR" sz="1600" dirty="0" err="1" smtClean="0"/>
              <a:t>languages</a:t>
            </a:r>
            <a:r>
              <a:rPr lang="tr-TR" sz="1600" dirty="0" smtClean="0"/>
              <a:t> ?</a:t>
            </a:r>
          </a:p>
          <a:p>
            <a:pPr marL="0" indent="0">
              <a:buNone/>
            </a:pPr>
            <a:r>
              <a:rPr lang="tr-TR" sz="1600" b="1" dirty="0" smtClean="0"/>
              <a:t>2</a:t>
            </a:r>
            <a:r>
              <a:rPr lang="tr-TR" sz="1600" dirty="0" smtClean="0"/>
              <a:t> – </a:t>
            </a:r>
            <a:r>
              <a:rPr lang="tr-TR" sz="1600" dirty="0" err="1" smtClean="0"/>
              <a:t>Interface</a:t>
            </a:r>
            <a:r>
              <a:rPr lang="tr-TR" sz="1600" dirty="0" smtClean="0"/>
              <a:t> </a:t>
            </a:r>
            <a:r>
              <a:rPr lang="tr-TR" sz="1600" dirty="0" err="1" smtClean="0"/>
              <a:t>vs</a:t>
            </a:r>
            <a:r>
              <a:rPr lang="tr-TR" sz="1600" dirty="0" smtClean="0"/>
              <a:t> </a:t>
            </a:r>
            <a:r>
              <a:rPr lang="tr-TR" sz="1600" dirty="0" err="1" smtClean="0"/>
              <a:t>Abstract</a:t>
            </a:r>
            <a:r>
              <a:rPr lang="tr-TR" sz="1600" dirty="0" smtClean="0"/>
              <a:t> </a:t>
            </a:r>
            <a:r>
              <a:rPr lang="tr-TR" sz="1600" dirty="0" err="1" smtClean="0"/>
              <a:t>class</a:t>
            </a:r>
            <a:r>
              <a:rPr lang="tr-TR" sz="1600" dirty="0"/>
              <a:t> </a:t>
            </a:r>
            <a:r>
              <a:rPr lang="tr-TR" sz="1600" dirty="0" smtClean="0"/>
              <a:t>?</a:t>
            </a:r>
          </a:p>
          <a:p>
            <a:pPr marL="0" indent="0">
              <a:buNone/>
            </a:pPr>
            <a:r>
              <a:rPr lang="tr-TR" sz="1600" b="1" dirty="0" smtClean="0"/>
              <a:t>3</a:t>
            </a:r>
            <a:r>
              <a:rPr lang="tr-TR" sz="1600" dirty="0" smtClean="0"/>
              <a:t> – </a:t>
            </a:r>
            <a:r>
              <a:rPr lang="tr-TR" sz="1600" dirty="0" err="1" smtClean="0"/>
              <a:t>Why</a:t>
            </a:r>
            <a:r>
              <a:rPr lang="tr-TR" sz="1600" dirty="0" smtClean="0"/>
              <a:t> </a:t>
            </a:r>
            <a:r>
              <a:rPr lang="tr-TR" sz="1600" dirty="0" err="1" smtClean="0"/>
              <a:t>wee</a:t>
            </a:r>
            <a:r>
              <a:rPr lang="tr-TR" sz="1600" dirty="0" smtClean="0"/>
              <a:t> </a:t>
            </a:r>
            <a:r>
              <a:rPr lang="tr-TR" sz="1600" dirty="0" err="1" smtClean="0"/>
              <a:t>need</a:t>
            </a:r>
            <a:r>
              <a:rPr lang="tr-TR" sz="1600" dirty="0" smtClean="0"/>
              <a:t> </a:t>
            </a:r>
            <a:r>
              <a:rPr lang="tr-TR" sz="1600" dirty="0" err="1" smtClean="0"/>
              <a:t>equals</a:t>
            </a:r>
            <a:r>
              <a:rPr lang="tr-TR" sz="1600" dirty="0" smtClean="0"/>
              <a:t> </a:t>
            </a:r>
            <a:r>
              <a:rPr lang="tr-TR" sz="1600" dirty="0" err="1" smtClean="0"/>
              <a:t>and</a:t>
            </a:r>
            <a:r>
              <a:rPr lang="tr-TR" sz="1600" dirty="0" smtClean="0"/>
              <a:t> </a:t>
            </a:r>
            <a:r>
              <a:rPr lang="tr-TR" sz="1600" dirty="0" err="1" smtClean="0"/>
              <a:t>hashcode</a:t>
            </a:r>
            <a:r>
              <a:rPr lang="tr-TR" sz="1600" dirty="0" smtClean="0"/>
              <a:t> ? </a:t>
            </a:r>
            <a:r>
              <a:rPr lang="tr-TR" sz="1600" dirty="0" err="1" smtClean="0"/>
              <a:t>When</a:t>
            </a:r>
            <a:r>
              <a:rPr lang="tr-TR" sz="1600" dirty="0" smtClean="0"/>
              <a:t> </a:t>
            </a:r>
            <a:r>
              <a:rPr lang="tr-TR" sz="1600" dirty="0" err="1" smtClean="0"/>
              <a:t>to</a:t>
            </a:r>
            <a:r>
              <a:rPr lang="tr-TR" sz="1600" dirty="0" smtClean="0"/>
              <a:t> </a:t>
            </a:r>
            <a:r>
              <a:rPr lang="tr-TR" sz="1600" dirty="0" err="1" smtClean="0"/>
              <a:t>override</a:t>
            </a:r>
            <a:r>
              <a:rPr lang="tr-TR" sz="1600" dirty="0" smtClean="0"/>
              <a:t> ?</a:t>
            </a:r>
          </a:p>
          <a:p>
            <a:pPr marL="0" indent="0">
              <a:buNone/>
            </a:pPr>
            <a:r>
              <a:rPr lang="tr-TR" sz="1600" b="1" dirty="0" smtClean="0"/>
              <a:t>4</a:t>
            </a:r>
            <a:r>
              <a:rPr lang="tr-TR" sz="1600" dirty="0" smtClean="0"/>
              <a:t> – </a:t>
            </a:r>
            <a:r>
              <a:rPr lang="tr-TR" sz="1600" dirty="0" err="1" smtClean="0"/>
              <a:t>Diamon</a:t>
            </a:r>
            <a:r>
              <a:rPr lang="tr-TR" sz="1600" dirty="0" smtClean="0"/>
              <a:t> problem in Java ? How </a:t>
            </a:r>
            <a:r>
              <a:rPr lang="tr-TR" sz="1600" dirty="0" err="1" smtClean="0"/>
              <a:t>to</a:t>
            </a:r>
            <a:r>
              <a:rPr lang="tr-TR" sz="1600" dirty="0" smtClean="0"/>
              <a:t> </a:t>
            </a:r>
            <a:r>
              <a:rPr lang="tr-TR" sz="1600" dirty="0" err="1" smtClean="0"/>
              <a:t>fix</a:t>
            </a:r>
            <a:r>
              <a:rPr lang="tr-TR" sz="1600" dirty="0" smtClean="0"/>
              <a:t> it?</a:t>
            </a:r>
          </a:p>
          <a:p>
            <a:pPr marL="0" indent="0">
              <a:buNone/>
            </a:pPr>
            <a:r>
              <a:rPr lang="tr-TR" sz="1600" b="1" dirty="0" smtClean="0"/>
              <a:t>5</a:t>
            </a:r>
            <a:r>
              <a:rPr lang="tr-TR" sz="1600" dirty="0" smtClean="0"/>
              <a:t> – </a:t>
            </a:r>
            <a:r>
              <a:rPr lang="tr-TR" sz="1600" dirty="0" err="1" smtClean="0"/>
              <a:t>Why</a:t>
            </a:r>
            <a:r>
              <a:rPr lang="tr-TR" sz="1600" dirty="0" smtClean="0"/>
              <a:t> </a:t>
            </a:r>
            <a:r>
              <a:rPr lang="tr-TR" sz="1600" dirty="0" err="1" smtClean="0"/>
              <a:t>we</a:t>
            </a:r>
            <a:r>
              <a:rPr lang="tr-TR" sz="1600" dirty="0" smtClean="0"/>
              <a:t> </a:t>
            </a:r>
            <a:r>
              <a:rPr lang="tr-TR" sz="1600" dirty="0" err="1" smtClean="0"/>
              <a:t>need</a:t>
            </a:r>
            <a:r>
              <a:rPr lang="tr-TR" sz="1600" dirty="0" smtClean="0"/>
              <a:t> </a:t>
            </a:r>
            <a:r>
              <a:rPr lang="tr-TR" sz="1600" dirty="0" err="1" smtClean="0"/>
              <a:t>Garbagge</a:t>
            </a:r>
            <a:r>
              <a:rPr lang="tr-TR" sz="1600" dirty="0" smtClean="0"/>
              <a:t> </a:t>
            </a:r>
            <a:r>
              <a:rPr lang="tr-TR" sz="1600" dirty="0" err="1" smtClean="0"/>
              <a:t>Collector</a:t>
            </a:r>
            <a:r>
              <a:rPr lang="tr-TR" sz="1600" dirty="0" smtClean="0"/>
              <a:t> ? How </a:t>
            </a:r>
            <a:r>
              <a:rPr lang="tr-TR" sz="1600" dirty="0" err="1" smtClean="0"/>
              <a:t>does</a:t>
            </a:r>
            <a:r>
              <a:rPr lang="tr-TR" sz="1600" dirty="0" smtClean="0"/>
              <a:t> it </a:t>
            </a:r>
            <a:r>
              <a:rPr lang="tr-TR" sz="1600" dirty="0" err="1" smtClean="0"/>
              <a:t>run</a:t>
            </a:r>
            <a:r>
              <a:rPr lang="tr-TR" sz="1600" dirty="0" smtClean="0"/>
              <a:t> ?</a:t>
            </a:r>
          </a:p>
          <a:p>
            <a:pPr marL="0" indent="0">
              <a:buNone/>
            </a:pPr>
            <a:r>
              <a:rPr lang="tr-TR" sz="1600" b="1" dirty="0" smtClean="0"/>
              <a:t>6</a:t>
            </a:r>
            <a:r>
              <a:rPr lang="tr-TR" sz="1600" dirty="0" smtClean="0"/>
              <a:t> – </a:t>
            </a:r>
            <a:r>
              <a:rPr lang="tr-TR" sz="1600" dirty="0"/>
              <a:t>Java ‘</a:t>
            </a:r>
            <a:r>
              <a:rPr lang="tr-TR" sz="1600" dirty="0" err="1"/>
              <a:t>static</a:t>
            </a:r>
            <a:r>
              <a:rPr lang="tr-TR" sz="1600" dirty="0"/>
              <a:t>’ </a:t>
            </a:r>
            <a:r>
              <a:rPr lang="tr-TR" sz="1600" dirty="0" err="1"/>
              <a:t>keyword</a:t>
            </a:r>
            <a:r>
              <a:rPr lang="tr-TR" sz="1600" dirty="0"/>
              <a:t> </a:t>
            </a:r>
            <a:r>
              <a:rPr lang="tr-TR" sz="1600" dirty="0" err="1"/>
              <a:t>usage</a:t>
            </a:r>
            <a:r>
              <a:rPr lang="tr-TR" sz="1600" dirty="0"/>
              <a:t> ?</a:t>
            </a:r>
          </a:p>
          <a:p>
            <a:pPr marL="0" indent="0">
              <a:buNone/>
            </a:pPr>
            <a:r>
              <a:rPr lang="tr-TR" sz="1600" b="1" dirty="0"/>
              <a:t>7</a:t>
            </a:r>
            <a:r>
              <a:rPr lang="tr-TR" sz="1600" dirty="0"/>
              <a:t> – </a:t>
            </a:r>
            <a:r>
              <a:rPr lang="tr-TR" sz="1600" dirty="0" err="1"/>
              <a:t>Immutability</a:t>
            </a:r>
            <a:r>
              <a:rPr lang="tr-TR" sz="1600" dirty="0"/>
              <a:t> </a:t>
            </a:r>
            <a:r>
              <a:rPr lang="tr-TR" sz="1600" dirty="0" err="1"/>
              <a:t>means</a:t>
            </a:r>
            <a:r>
              <a:rPr lang="tr-TR" sz="1600" dirty="0"/>
              <a:t> ? </a:t>
            </a:r>
            <a:r>
              <a:rPr lang="tr-TR" sz="1600" dirty="0" err="1"/>
              <a:t>Where</a:t>
            </a:r>
            <a:r>
              <a:rPr lang="tr-TR" sz="1600" dirty="0"/>
              <a:t>, How </a:t>
            </a:r>
            <a:r>
              <a:rPr lang="tr-TR" sz="1600" dirty="0" err="1"/>
              <a:t>and</a:t>
            </a:r>
            <a:r>
              <a:rPr lang="tr-TR" sz="1600" dirty="0"/>
              <a:t> </a:t>
            </a:r>
            <a:r>
              <a:rPr lang="tr-TR" sz="1600" dirty="0" err="1"/>
              <a:t>Why</a:t>
            </a:r>
            <a:r>
              <a:rPr lang="tr-TR" sz="1600" dirty="0"/>
              <a:t> </a:t>
            </a:r>
            <a:r>
              <a:rPr lang="tr-TR" sz="1600" dirty="0" err="1"/>
              <a:t>to</a:t>
            </a:r>
            <a:r>
              <a:rPr lang="tr-TR" sz="1600" dirty="0"/>
              <a:t> </a:t>
            </a:r>
            <a:r>
              <a:rPr lang="tr-TR" sz="1600" dirty="0" err="1"/>
              <a:t>use</a:t>
            </a:r>
            <a:r>
              <a:rPr lang="tr-TR" sz="1600" dirty="0"/>
              <a:t> it ?</a:t>
            </a:r>
          </a:p>
          <a:p>
            <a:pPr marL="0" indent="0">
              <a:buNone/>
            </a:pPr>
            <a:r>
              <a:rPr lang="tr-TR" sz="1600" b="1" dirty="0"/>
              <a:t>8</a:t>
            </a:r>
            <a:r>
              <a:rPr lang="tr-TR" sz="1600" dirty="0"/>
              <a:t> – </a:t>
            </a:r>
            <a:r>
              <a:rPr lang="tr-TR" sz="1600" dirty="0" err="1"/>
              <a:t>Composition</a:t>
            </a:r>
            <a:r>
              <a:rPr lang="tr-TR" sz="1600" dirty="0"/>
              <a:t> </a:t>
            </a:r>
            <a:r>
              <a:rPr lang="tr-TR" sz="1600" dirty="0" err="1"/>
              <a:t>and</a:t>
            </a:r>
            <a:r>
              <a:rPr lang="tr-TR" sz="1600" dirty="0"/>
              <a:t> </a:t>
            </a:r>
            <a:r>
              <a:rPr lang="tr-TR" sz="1600" dirty="0" err="1"/>
              <a:t>Aggregation</a:t>
            </a:r>
            <a:r>
              <a:rPr lang="tr-TR" sz="1600" dirty="0"/>
              <a:t> </a:t>
            </a:r>
            <a:r>
              <a:rPr lang="tr-TR" sz="1600" dirty="0" err="1"/>
              <a:t>means</a:t>
            </a:r>
            <a:r>
              <a:rPr lang="tr-TR" sz="1600" dirty="0"/>
              <a:t> </a:t>
            </a:r>
            <a:r>
              <a:rPr lang="tr-TR" sz="1600" dirty="0" err="1"/>
              <a:t>and</a:t>
            </a:r>
            <a:r>
              <a:rPr lang="tr-TR" sz="1600" dirty="0"/>
              <a:t> </a:t>
            </a:r>
            <a:r>
              <a:rPr lang="tr-TR" sz="1600" dirty="0" err="1"/>
              <a:t>differences</a:t>
            </a:r>
            <a:r>
              <a:rPr lang="tr-TR" sz="1600" dirty="0"/>
              <a:t> ?</a:t>
            </a:r>
          </a:p>
          <a:p>
            <a:pPr marL="0" indent="0">
              <a:buNone/>
            </a:pPr>
            <a:r>
              <a:rPr lang="tr-TR" sz="1600" b="1" dirty="0"/>
              <a:t>9</a:t>
            </a:r>
            <a:r>
              <a:rPr lang="tr-TR" sz="1600" dirty="0"/>
              <a:t> – </a:t>
            </a:r>
            <a:r>
              <a:rPr lang="tr-TR" sz="1600" dirty="0" err="1"/>
              <a:t>Cohesion</a:t>
            </a:r>
            <a:r>
              <a:rPr lang="tr-TR" sz="1600" dirty="0"/>
              <a:t> </a:t>
            </a:r>
            <a:r>
              <a:rPr lang="tr-TR" sz="1600" dirty="0" err="1"/>
              <a:t>and</a:t>
            </a:r>
            <a:r>
              <a:rPr lang="tr-TR" sz="1600" dirty="0"/>
              <a:t> </a:t>
            </a:r>
            <a:r>
              <a:rPr lang="tr-TR" sz="1600" dirty="0" err="1"/>
              <a:t>Coupling</a:t>
            </a:r>
            <a:r>
              <a:rPr lang="tr-TR" sz="1600" dirty="0"/>
              <a:t> </a:t>
            </a:r>
            <a:r>
              <a:rPr lang="tr-TR" sz="1600" dirty="0" err="1"/>
              <a:t>means</a:t>
            </a:r>
            <a:r>
              <a:rPr lang="tr-TR" sz="1600" dirty="0"/>
              <a:t> </a:t>
            </a:r>
            <a:r>
              <a:rPr lang="tr-TR" sz="1600" dirty="0" err="1"/>
              <a:t>and</a:t>
            </a:r>
            <a:r>
              <a:rPr lang="tr-TR" sz="1600" dirty="0"/>
              <a:t> </a:t>
            </a:r>
            <a:r>
              <a:rPr lang="tr-TR" sz="1600" dirty="0" err="1"/>
              <a:t>differences</a:t>
            </a:r>
            <a:r>
              <a:rPr lang="tr-TR" sz="1600" dirty="0"/>
              <a:t> ?</a:t>
            </a:r>
          </a:p>
          <a:p>
            <a:pPr marL="0" indent="0">
              <a:buNone/>
            </a:pPr>
            <a:r>
              <a:rPr lang="tr-TR" sz="1600" b="1" dirty="0"/>
              <a:t>10</a:t>
            </a:r>
            <a:r>
              <a:rPr lang="tr-TR" sz="1600" dirty="0"/>
              <a:t> - </a:t>
            </a:r>
            <a:r>
              <a:rPr lang="tr-TR" sz="1600" dirty="0" err="1"/>
              <a:t>Heap</a:t>
            </a:r>
            <a:r>
              <a:rPr lang="tr-TR" sz="1600" dirty="0"/>
              <a:t> </a:t>
            </a:r>
            <a:r>
              <a:rPr lang="tr-TR" sz="1600" dirty="0" err="1"/>
              <a:t>and</a:t>
            </a:r>
            <a:r>
              <a:rPr lang="tr-TR" sz="1600" dirty="0"/>
              <a:t> </a:t>
            </a:r>
            <a:r>
              <a:rPr lang="tr-TR" sz="1600" dirty="0" err="1"/>
              <a:t>Stack</a:t>
            </a:r>
            <a:r>
              <a:rPr lang="tr-TR" sz="1600" dirty="0"/>
              <a:t> </a:t>
            </a:r>
            <a:r>
              <a:rPr lang="tr-TR" sz="1600" dirty="0" err="1"/>
              <a:t>means</a:t>
            </a:r>
            <a:r>
              <a:rPr lang="tr-TR" sz="1600" dirty="0"/>
              <a:t> </a:t>
            </a:r>
            <a:r>
              <a:rPr lang="tr-TR" sz="1600" dirty="0" err="1"/>
              <a:t>and</a:t>
            </a:r>
            <a:r>
              <a:rPr lang="tr-TR" sz="1600" dirty="0"/>
              <a:t> </a:t>
            </a:r>
            <a:r>
              <a:rPr lang="tr-TR" sz="1600" dirty="0" err="1"/>
              <a:t>differences</a:t>
            </a:r>
            <a:r>
              <a:rPr lang="tr-TR" sz="1600" dirty="0"/>
              <a:t> ?</a:t>
            </a:r>
          </a:p>
          <a:p>
            <a:pPr marL="0" indent="0">
              <a:buNone/>
            </a:pPr>
            <a:r>
              <a:rPr lang="tr-TR" sz="1600" b="1" dirty="0"/>
              <a:t>11</a:t>
            </a:r>
            <a:r>
              <a:rPr lang="tr-TR" sz="1600" dirty="0"/>
              <a:t> – </a:t>
            </a:r>
            <a:r>
              <a:rPr lang="tr-TR" sz="1600" dirty="0" err="1"/>
              <a:t>Exception</a:t>
            </a:r>
            <a:r>
              <a:rPr lang="tr-TR" sz="1600" dirty="0"/>
              <a:t> </a:t>
            </a:r>
            <a:r>
              <a:rPr lang="tr-TR" sz="1600" dirty="0" err="1"/>
              <a:t>means</a:t>
            </a:r>
            <a:r>
              <a:rPr lang="tr-TR" sz="1600" dirty="0"/>
              <a:t> ? </a:t>
            </a:r>
            <a:r>
              <a:rPr lang="tr-TR" sz="1600" dirty="0" err="1"/>
              <a:t>Type</a:t>
            </a:r>
            <a:r>
              <a:rPr lang="tr-TR" sz="1600" dirty="0"/>
              <a:t> of </a:t>
            </a:r>
            <a:r>
              <a:rPr lang="tr-TR" sz="1600" dirty="0" err="1"/>
              <a:t>Exceptions</a:t>
            </a:r>
            <a:r>
              <a:rPr lang="tr-TR" sz="1600" dirty="0"/>
              <a:t> ?</a:t>
            </a:r>
          </a:p>
          <a:p>
            <a:pPr marL="0" indent="0">
              <a:buNone/>
            </a:pPr>
            <a:r>
              <a:rPr lang="tr-TR" sz="1600" b="1" dirty="0"/>
              <a:t>12</a:t>
            </a:r>
            <a:r>
              <a:rPr lang="tr-TR" sz="1600" dirty="0"/>
              <a:t> – How </a:t>
            </a:r>
            <a:r>
              <a:rPr lang="tr-TR" sz="1600" dirty="0" err="1"/>
              <a:t>to</a:t>
            </a:r>
            <a:r>
              <a:rPr lang="tr-TR" sz="1600" dirty="0"/>
              <a:t> </a:t>
            </a:r>
            <a:r>
              <a:rPr lang="tr-TR" sz="1600" dirty="0" err="1"/>
              <a:t>summarize</a:t>
            </a:r>
            <a:r>
              <a:rPr lang="tr-TR" sz="1600" dirty="0"/>
              <a:t> ‘</a:t>
            </a:r>
            <a:r>
              <a:rPr lang="tr-TR" sz="1600" dirty="0" err="1"/>
              <a:t>clean</a:t>
            </a:r>
            <a:r>
              <a:rPr lang="tr-TR" sz="1600" dirty="0"/>
              <a:t> </a:t>
            </a:r>
            <a:r>
              <a:rPr lang="tr-TR" sz="1600" dirty="0" err="1"/>
              <a:t>code</a:t>
            </a:r>
            <a:r>
              <a:rPr lang="tr-TR" sz="1600" dirty="0"/>
              <a:t>’ as </a:t>
            </a:r>
            <a:r>
              <a:rPr lang="tr-TR" sz="1600" dirty="0" err="1"/>
              <a:t>short</a:t>
            </a:r>
            <a:r>
              <a:rPr lang="tr-TR" sz="1600" dirty="0"/>
              <a:t> as </a:t>
            </a:r>
            <a:r>
              <a:rPr lang="tr-TR" sz="1600" dirty="0" err="1"/>
              <a:t>possible</a:t>
            </a:r>
            <a:r>
              <a:rPr lang="tr-TR" sz="1600" dirty="0"/>
              <a:t> ?</a:t>
            </a:r>
          </a:p>
          <a:p>
            <a:pPr marL="0" indent="0">
              <a:buNone/>
            </a:pPr>
            <a:r>
              <a:rPr lang="tr-TR" sz="1600" b="1" dirty="0"/>
              <a:t>13</a:t>
            </a:r>
            <a:r>
              <a:rPr lang="tr-TR" sz="1600" dirty="0"/>
              <a:t> </a:t>
            </a:r>
            <a:r>
              <a:rPr lang="tr-TR" sz="1600" dirty="0" smtClean="0"/>
              <a:t>- </a:t>
            </a:r>
            <a:r>
              <a:rPr lang="en-US" sz="1600" dirty="0" smtClean="0"/>
              <a:t>What </a:t>
            </a:r>
            <a:r>
              <a:rPr lang="en-US" sz="1600" dirty="0"/>
              <a:t>is the method of hiding in </a:t>
            </a:r>
            <a:r>
              <a:rPr lang="en-US" sz="1600" dirty="0" smtClean="0"/>
              <a:t>Java</a:t>
            </a:r>
            <a:r>
              <a:rPr lang="tr-TR" sz="1600" dirty="0" smtClean="0"/>
              <a:t> </a:t>
            </a:r>
            <a:r>
              <a:rPr lang="en-US" sz="1600" dirty="0" smtClean="0"/>
              <a:t>?</a:t>
            </a:r>
            <a:endParaRPr lang="tr-TR" sz="1600" dirty="0"/>
          </a:p>
          <a:p>
            <a:pPr marL="0" indent="0">
              <a:buNone/>
            </a:pPr>
            <a:r>
              <a:rPr lang="tr-TR" sz="1600" b="1" dirty="0"/>
              <a:t>14</a:t>
            </a:r>
            <a:r>
              <a:rPr lang="tr-TR" sz="1600" dirty="0"/>
              <a:t> - </a:t>
            </a:r>
            <a:r>
              <a:rPr lang="en-US" sz="1600" dirty="0"/>
              <a:t>What is the difference between abstraction and polymorphism in </a:t>
            </a:r>
            <a:r>
              <a:rPr lang="en-US" sz="1600" dirty="0" smtClean="0"/>
              <a:t>Java</a:t>
            </a:r>
            <a:r>
              <a:rPr lang="tr-TR" sz="1600" dirty="0" smtClean="0"/>
              <a:t> </a:t>
            </a:r>
            <a:r>
              <a:rPr lang="en-US" sz="1600" dirty="0" smtClean="0"/>
              <a:t>?</a:t>
            </a:r>
            <a:endParaRPr lang="en-US" sz="1600" dirty="0"/>
          </a:p>
        </p:txBody>
      </p:sp>
    </p:spTree>
    <p:extLst>
      <p:ext uri="{BB962C8B-B14F-4D97-AF65-F5344CB8AC3E}">
        <p14:creationId xmlns:p14="http://schemas.microsoft.com/office/powerpoint/2010/main" val="3872615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tr-TR" sz="3500" dirty="0" err="1" smtClean="0">
                <a:solidFill>
                  <a:schemeClr val="tx2"/>
                </a:solidFill>
                <a:latin typeface="Algerian" panose="04020705040A02060702" pitchFamily="82" charset="0"/>
              </a:rPr>
              <a:t>Week</a:t>
            </a:r>
            <a:r>
              <a:rPr lang="tr-TR" sz="3500" dirty="0" smtClean="0">
                <a:solidFill>
                  <a:schemeClr val="tx2"/>
                </a:solidFill>
                <a:latin typeface="Algerian" panose="04020705040A02060702" pitchFamily="82" charset="0"/>
              </a:rPr>
              <a:t> 1</a:t>
            </a:r>
            <a:endParaRPr lang="en-US" sz="3500" dirty="0">
              <a:solidFill>
                <a:schemeClr val="tx2"/>
              </a:solidFill>
              <a:latin typeface="Algerian" panose="04020705040A02060702" pitchFamily="82" charset="0"/>
            </a:endParaRPr>
          </a:p>
        </p:txBody>
      </p:sp>
      <p:sp>
        <p:nvSpPr>
          <p:cNvPr id="10" name="Subtitle 9"/>
          <p:cNvSpPr>
            <a:spLocks noGrp="1"/>
          </p:cNvSpPr>
          <p:nvPr>
            <p:ph type="subTitle" idx="1"/>
          </p:nvPr>
        </p:nvSpPr>
        <p:spPr>
          <a:xfrm>
            <a:off x="2692398" y="3657597"/>
            <a:ext cx="6815669" cy="1654236"/>
          </a:xfrm>
        </p:spPr>
        <p:txBody>
          <a:bodyPr>
            <a:normAutofit/>
          </a:bodyPr>
          <a:lstStyle/>
          <a:p>
            <a:r>
              <a:rPr lang="tr-TR" sz="2000" dirty="0" err="1" smtClean="0"/>
              <a:t>Core</a:t>
            </a:r>
            <a:r>
              <a:rPr lang="tr-TR" sz="2000" dirty="0" smtClean="0"/>
              <a:t> Java</a:t>
            </a:r>
          </a:p>
          <a:p>
            <a:r>
              <a:rPr lang="tr-TR" sz="2000" dirty="0" smtClean="0"/>
              <a:t>OOP </a:t>
            </a:r>
            <a:r>
              <a:rPr lang="tr-TR" sz="2000" dirty="0" err="1"/>
              <a:t>Concepts</a:t>
            </a:r>
            <a:r>
              <a:rPr lang="tr-TR" sz="2000" dirty="0"/>
              <a:t> in </a:t>
            </a:r>
            <a:r>
              <a:rPr lang="tr-TR" sz="2000" dirty="0" smtClean="0"/>
              <a:t>Java</a:t>
            </a:r>
          </a:p>
          <a:p>
            <a:r>
              <a:rPr lang="tr-TR" sz="2000" dirty="0" smtClean="0"/>
              <a:t>    Technical Environment </a:t>
            </a:r>
            <a:r>
              <a:rPr lang="tr-TR" sz="2000" dirty="0" err="1" smtClean="0"/>
              <a:t>Setup</a:t>
            </a:r>
            <a:endParaRPr lang="tr-TR" sz="2000" dirty="0"/>
          </a:p>
        </p:txBody>
      </p:sp>
    </p:spTree>
    <p:extLst>
      <p:ext uri="{BB962C8B-B14F-4D97-AF65-F5344CB8AC3E}">
        <p14:creationId xmlns:p14="http://schemas.microsoft.com/office/powerpoint/2010/main" val="1095472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Java</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460567"/>
            <a:ext cx="9601197" cy="3674226"/>
          </a:xfrm>
        </p:spPr>
        <p:txBody>
          <a:bodyPr>
            <a:normAutofit fontScale="77500" lnSpcReduction="20000"/>
          </a:bodyPr>
          <a:lstStyle/>
          <a:p>
            <a:r>
              <a:rPr lang="en-US" dirty="0"/>
              <a:t>Java is one of the world's most important and widely used computer languages, and it has held this distinction for many years. Unlike some other computer languages whose influence has </a:t>
            </a:r>
            <a:r>
              <a:rPr lang="en-US" dirty="0" err="1"/>
              <a:t>weared</a:t>
            </a:r>
            <a:r>
              <a:rPr lang="en-US" dirty="0"/>
              <a:t> with passage of time, while Java's has grown.</a:t>
            </a:r>
          </a:p>
          <a:p>
            <a:r>
              <a:rPr lang="en-US" dirty="0"/>
              <a:t>Java is a </a:t>
            </a:r>
            <a:r>
              <a:rPr lang="en-US" b="1" dirty="0"/>
              <a:t>high level</a:t>
            </a:r>
            <a:r>
              <a:rPr lang="en-US" dirty="0"/>
              <a:t>, </a:t>
            </a:r>
            <a:r>
              <a:rPr lang="en-US" b="1" dirty="0"/>
              <a:t>robust</a:t>
            </a:r>
            <a:r>
              <a:rPr lang="en-US" dirty="0"/>
              <a:t>, </a:t>
            </a:r>
            <a:r>
              <a:rPr lang="en-US" b="1" dirty="0" smtClean="0"/>
              <a:t>object-oriented</a:t>
            </a:r>
            <a:r>
              <a:rPr lang="tr-TR" dirty="0"/>
              <a:t>,</a:t>
            </a:r>
            <a:r>
              <a:rPr lang="en-US" dirty="0" smtClean="0"/>
              <a:t> </a:t>
            </a:r>
            <a:r>
              <a:rPr lang="en-US" b="1" dirty="0"/>
              <a:t>secure</a:t>
            </a:r>
            <a:r>
              <a:rPr lang="en-US" dirty="0"/>
              <a:t> and </a:t>
            </a:r>
            <a:r>
              <a:rPr lang="en-US" b="1" dirty="0"/>
              <a:t>stable</a:t>
            </a:r>
            <a:r>
              <a:rPr lang="en-US" dirty="0"/>
              <a:t> programming language but it is not a </a:t>
            </a:r>
            <a:r>
              <a:rPr lang="en-US" b="1" dirty="0"/>
              <a:t>pure</a:t>
            </a:r>
            <a:r>
              <a:rPr lang="en-US" dirty="0"/>
              <a:t> object-oriented language because it supports </a:t>
            </a:r>
            <a:r>
              <a:rPr lang="en-US" b="1" dirty="0"/>
              <a:t>primitive</a:t>
            </a:r>
            <a:r>
              <a:rPr lang="en-US" dirty="0"/>
              <a:t> data types like </a:t>
            </a:r>
            <a:r>
              <a:rPr lang="en-US" dirty="0" err="1"/>
              <a:t>int</a:t>
            </a:r>
            <a:r>
              <a:rPr lang="en-US" dirty="0"/>
              <a:t>, char etc.</a:t>
            </a:r>
          </a:p>
          <a:p>
            <a:r>
              <a:rPr lang="en-US" dirty="0"/>
              <a:t>Java is a </a:t>
            </a:r>
            <a:r>
              <a:rPr lang="en-US" b="1" dirty="0"/>
              <a:t>platform-independent</a:t>
            </a:r>
            <a:r>
              <a:rPr lang="en-US" dirty="0"/>
              <a:t> language because it has runtime environment </a:t>
            </a:r>
            <a:r>
              <a:rPr lang="en-US" dirty="0" err="1"/>
              <a:t>i.e</a:t>
            </a:r>
            <a:r>
              <a:rPr lang="en-US" dirty="0"/>
              <a:t> </a:t>
            </a:r>
            <a:r>
              <a:rPr lang="en-US" b="1" dirty="0"/>
              <a:t>JRE</a:t>
            </a:r>
            <a:r>
              <a:rPr lang="en-US" dirty="0"/>
              <a:t> and </a:t>
            </a:r>
            <a:r>
              <a:rPr lang="en-US" b="1" dirty="0"/>
              <a:t>API</a:t>
            </a:r>
            <a:r>
              <a:rPr lang="en-US" dirty="0"/>
              <a:t>. Here </a:t>
            </a:r>
            <a:r>
              <a:rPr lang="en-US" b="1" dirty="0"/>
              <a:t>platform</a:t>
            </a:r>
            <a:r>
              <a:rPr lang="en-US" dirty="0"/>
              <a:t> means a hardware or software environment in which </a:t>
            </a:r>
            <a:r>
              <a:rPr lang="en-US" dirty="0" err="1"/>
              <a:t>anapplication</a:t>
            </a:r>
            <a:r>
              <a:rPr lang="en-US" dirty="0"/>
              <a:t> runs.</a:t>
            </a:r>
          </a:p>
          <a:p>
            <a:r>
              <a:rPr lang="en-US" dirty="0"/>
              <a:t>Java codes are compiled into byte code or machine-independent code. This byte code is run on JVM (Java Virtual Machine).</a:t>
            </a:r>
          </a:p>
          <a:p>
            <a:r>
              <a:rPr lang="en-US" dirty="0"/>
              <a:t>The </a:t>
            </a:r>
            <a:r>
              <a:rPr lang="en-US" b="1" dirty="0"/>
              <a:t>syntax</a:t>
            </a:r>
            <a:r>
              <a:rPr lang="en-US" dirty="0"/>
              <a:t> is Java is almost the same as C/C++. But java does not support low-level programming functions like </a:t>
            </a:r>
            <a:r>
              <a:rPr lang="en-US" b="1" dirty="0"/>
              <a:t>pointers</a:t>
            </a:r>
            <a:r>
              <a:rPr lang="en-US" dirty="0"/>
              <a:t>. The codes in Java is always written in the form of Classes and objects.</a:t>
            </a:r>
          </a:p>
        </p:txBody>
      </p:sp>
    </p:spTree>
    <p:extLst>
      <p:ext uri="{BB962C8B-B14F-4D97-AF65-F5344CB8AC3E}">
        <p14:creationId xmlns:p14="http://schemas.microsoft.com/office/powerpoint/2010/main" val="3026478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Creation of </a:t>
            </a:r>
            <a:r>
              <a:rPr lang="en-US" sz="3500" dirty="0" smtClean="0">
                <a:latin typeface="Algerian" panose="04020705040A02060702" pitchFamily="82" charset="0"/>
              </a:rPr>
              <a:t>Java</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Java was developed by James </a:t>
            </a:r>
            <a:r>
              <a:rPr lang="en-US" dirty="0" err="1"/>
              <a:t>Ghosling</a:t>
            </a:r>
            <a:r>
              <a:rPr lang="en-US" dirty="0"/>
              <a:t>, Patrick </a:t>
            </a:r>
            <a:r>
              <a:rPr lang="en-US" dirty="0" err="1"/>
              <a:t>Naughton</a:t>
            </a:r>
            <a:r>
              <a:rPr lang="en-US" dirty="0"/>
              <a:t>, Mike Sheridan at Sun Microsystems Inc. in 1991. It took 18 months to develop the first working version.</a:t>
            </a:r>
          </a:p>
          <a:p>
            <a:r>
              <a:rPr lang="en-US" dirty="0"/>
              <a:t>The initial name was </a:t>
            </a:r>
            <a:r>
              <a:rPr lang="en-US" b="1" dirty="0"/>
              <a:t>Oak</a:t>
            </a:r>
            <a:r>
              <a:rPr lang="en-US" dirty="0"/>
              <a:t> but it was renamed to </a:t>
            </a:r>
            <a:r>
              <a:rPr lang="en-US" b="1" dirty="0"/>
              <a:t>Java</a:t>
            </a:r>
            <a:r>
              <a:rPr lang="en-US" dirty="0"/>
              <a:t> in 1995 as OAK was a registered trademark of another Tech company.</a:t>
            </a:r>
          </a:p>
          <a:p>
            <a:endParaRPr lang="en-US" dirty="0"/>
          </a:p>
        </p:txBody>
      </p:sp>
    </p:spTree>
    <p:extLst>
      <p:ext uri="{BB962C8B-B14F-4D97-AF65-F5344CB8AC3E}">
        <p14:creationId xmlns:p14="http://schemas.microsoft.com/office/powerpoint/2010/main" val="1411194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Java Version </a:t>
            </a:r>
            <a:r>
              <a:rPr lang="en-US" sz="3500" dirty="0" smtClean="0">
                <a:latin typeface="Algerian" panose="04020705040A02060702" pitchFamily="82" charset="0"/>
              </a:rPr>
              <a:t>History</a:t>
            </a:r>
            <a:endParaRPr lang="en-US" sz="3500" dirty="0">
              <a:latin typeface="Algerian" panose="04020705040A02060702" pitchFamily="82" charset="0"/>
            </a:endParaRPr>
          </a:p>
        </p:txBody>
      </p:sp>
      <p:pic>
        <p:nvPicPr>
          <p:cNvPr id="12" name="Picture 11"/>
          <p:cNvPicPr>
            <a:picLocks noChangeAspect="1"/>
          </p:cNvPicPr>
          <p:nvPr/>
        </p:nvPicPr>
        <p:blipFill>
          <a:blip r:embed="rId2"/>
          <a:stretch>
            <a:fillRect/>
          </a:stretch>
        </p:blipFill>
        <p:spPr>
          <a:xfrm>
            <a:off x="2310322" y="2477193"/>
            <a:ext cx="2785380" cy="3745880"/>
          </a:xfrm>
          <a:prstGeom prst="rect">
            <a:avLst/>
          </a:prstGeom>
        </p:spPr>
      </p:pic>
      <p:pic>
        <p:nvPicPr>
          <p:cNvPr id="13" name="Picture 12"/>
          <p:cNvPicPr>
            <a:picLocks noChangeAspect="1"/>
          </p:cNvPicPr>
          <p:nvPr/>
        </p:nvPicPr>
        <p:blipFill>
          <a:blip r:embed="rId3"/>
          <a:stretch>
            <a:fillRect/>
          </a:stretch>
        </p:blipFill>
        <p:spPr>
          <a:xfrm>
            <a:off x="6429459" y="2768138"/>
            <a:ext cx="2917968" cy="3454935"/>
          </a:xfrm>
          <a:prstGeom prst="rect">
            <a:avLst/>
          </a:prstGeom>
        </p:spPr>
      </p:pic>
      <p:pic>
        <p:nvPicPr>
          <p:cNvPr id="14" name="Picture 13"/>
          <p:cNvPicPr>
            <a:picLocks noChangeAspect="1"/>
          </p:cNvPicPr>
          <p:nvPr/>
        </p:nvPicPr>
        <p:blipFill>
          <a:blip r:embed="rId4"/>
          <a:stretch>
            <a:fillRect/>
          </a:stretch>
        </p:blipFill>
        <p:spPr>
          <a:xfrm>
            <a:off x="6429459" y="2477193"/>
            <a:ext cx="2921689" cy="349134"/>
          </a:xfrm>
          <a:prstGeom prst="rect">
            <a:avLst/>
          </a:prstGeom>
        </p:spPr>
      </p:pic>
    </p:spTree>
    <p:extLst>
      <p:ext uri="{BB962C8B-B14F-4D97-AF65-F5344CB8AC3E}">
        <p14:creationId xmlns:p14="http://schemas.microsoft.com/office/powerpoint/2010/main" val="694659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smtClean="0">
                <a:latin typeface="Algerian" panose="04020705040A02060702" pitchFamily="82" charset="0"/>
              </a:rPr>
              <a:t>HOW TO VERSION</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62500" lnSpcReduction="20000"/>
          </a:bodyPr>
          <a:lstStyle/>
          <a:p>
            <a:pPr fontAlgn="base">
              <a:buFont typeface="Wingdings" panose="05000000000000000000" pitchFamily="2" charset="2"/>
              <a:buChar char="Ø"/>
            </a:pPr>
            <a:r>
              <a:rPr lang="en-US" dirty="0" smtClean="0"/>
              <a:t>[</a:t>
            </a:r>
            <a:r>
              <a:rPr lang="en-US" b="1" dirty="0"/>
              <a:t>major</a:t>
            </a:r>
            <a:r>
              <a:rPr lang="en-US" dirty="0"/>
              <a:t>].[</a:t>
            </a:r>
            <a:r>
              <a:rPr lang="en-US" b="1" dirty="0"/>
              <a:t>minor</a:t>
            </a:r>
            <a:r>
              <a:rPr lang="en-US" dirty="0"/>
              <a:t>].[</a:t>
            </a:r>
            <a:r>
              <a:rPr lang="en-US" b="1" dirty="0"/>
              <a:t>release</a:t>
            </a:r>
            <a:r>
              <a:rPr lang="en-US" dirty="0"/>
              <a:t>].[</a:t>
            </a:r>
            <a:r>
              <a:rPr lang="en-US" b="1" dirty="0"/>
              <a:t>build</a:t>
            </a:r>
            <a:r>
              <a:rPr lang="en-US" dirty="0" smtClean="0"/>
              <a:t>]</a:t>
            </a:r>
            <a:endParaRPr lang="tr-TR" dirty="0" smtClean="0"/>
          </a:p>
          <a:p>
            <a:pPr marL="0" indent="0" fontAlgn="base">
              <a:buNone/>
            </a:pPr>
            <a:r>
              <a:rPr lang="tr-TR" b="1" dirty="0" smtClean="0"/>
              <a:t>--------------------------------------------</a:t>
            </a:r>
          </a:p>
          <a:p>
            <a:pPr fontAlgn="base"/>
            <a:r>
              <a:rPr lang="en-US" b="1" dirty="0" smtClean="0"/>
              <a:t>major</a:t>
            </a:r>
            <a:r>
              <a:rPr lang="en-US" dirty="0"/>
              <a:t>: Really a marketing decision. Are you ready to call the version 1.0? Does the company consider this a major version for which customers might have to pay more, or is it an update of the current major version which may be free? Less of an R&amp;D decision and more a product decision.</a:t>
            </a:r>
          </a:p>
          <a:p>
            <a:pPr fontAlgn="base"/>
            <a:r>
              <a:rPr lang="en-US" b="1" dirty="0"/>
              <a:t>minor</a:t>
            </a:r>
            <a:r>
              <a:rPr lang="en-US" dirty="0"/>
              <a:t>: Starts from 0 whenever </a:t>
            </a:r>
            <a:r>
              <a:rPr lang="en-US" b="1" dirty="0"/>
              <a:t>major</a:t>
            </a:r>
            <a:r>
              <a:rPr lang="en-US" dirty="0"/>
              <a:t> is incremented. +1 for every version that goes public.</a:t>
            </a:r>
          </a:p>
          <a:p>
            <a:pPr fontAlgn="base"/>
            <a:r>
              <a:rPr lang="en-US" b="1" dirty="0"/>
              <a:t>release</a:t>
            </a:r>
            <a:r>
              <a:rPr lang="en-US" dirty="0"/>
              <a:t>: Every time you hit a development milestone and release the product, even internally (e.g. to QA), increment this. This is especially important for communication between teams in the organization. Needless to say, never release the same 'release' twice (even internally). Reset to 0 upon minor++ or major</a:t>
            </a:r>
            <a:r>
              <a:rPr lang="en-US" dirty="0" smtClean="0"/>
              <a:t>++.</a:t>
            </a:r>
            <a:endParaRPr lang="tr-TR" dirty="0" smtClean="0"/>
          </a:p>
          <a:p>
            <a:pPr fontAlgn="base"/>
            <a:r>
              <a:rPr lang="en-US" b="1" dirty="0"/>
              <a:t>build</a:t>
            </a:r>
            <a:r>
              <a:rPr lang="en-US" dirty="0"/>
              <a:t>: Can be a SVN revision, I find that works best</a:t>
            </a:r>
            <a:r>
              <a:rPr lang="en-US" dirty="0" smtClean="0"/>
              <a:t>.</a:t>
            </a:r>
            <a:endParaRPr lang="tr-TR" dirty="0" smtClean="0"/>
          </a:p>
          <a:p>
            <a:pPr fontAlgn="base"/>
            <a:r>
              <a:rPr lang="tr-TR" dirty="0" smtClean="0"/>
              <a:t>F.e : </a:t>
            </a:r>
            <a:r>
              <a:rPr lang="en-US" dirty="0"/>
              <a:t>My current </a:t>
            </a:r>
            <a:r>
              <a:rPr lang="en-US" dirty="0" smtClean="0"/>
              <a:t>chrome</a:t>
            </a:r>
            <a:r>
              <a:rPr lang="tr-TR" dirty="0" smtClean="0"/>
              <a:t> </a:t>
            </a:r>
            <a:r>
              <a:rPr lang="tr-TR" dirty="0" err="1" smtClean="0"/>
              <a:t>version</a:t>
            </a:r>
            <a:r>
              <a:rPr lang="en-US" dirty="0" smtClean="0"/>
              <a:t>: 96.0.4664.110</a:t>
            </a:r>
            <a:endParaRPr lang="tr-TR" dirty="0" smtClean="0"/>
          </a:p>
          <a:p>
            <a:pPr fontAlgn="base"/>
            <a:r>
              <a:rPr lang="tr-TR" dirty="0" err="1" smtClean="0"/>
              <a:t>In</a:t>
            </a:r>
            <a:r>
              <a:rPr lang="tr-TR" dirty="0" smtClean="0"/>
              <a:t> </a:t>
            </a:r>
            <a:r>
              <a:rPr lang="tr-TR" dirty="0" err="1" smtClean="0"/>
              <a:t>Turkey</a:t>
            </a:r>
            <a:r>
              <a:rPr lang="tr-TR" dirty="0" smtClean="0"/>
              <a:t>, </a:t>
            </a:r>
            <a:r>
              <a:rPr lang="tr-TR" dirty="0" err="1" smtClean="0"/>
              <a:t>generally</a:t>
            </a:r>
            <a:r>
              <a:rPr lang="tr-TR" dirty="0" smtClean="0"/>
              <a:t> &gt; </a:t>
            </a:r>
            <a:r>
              <a:rPr lang="tr-TR" b="1" dirty="0" smtClean="0"/>
              <a:t>[</a:t>
            </a:r>
            <a:r>
              <a:rPr lang="tr-TR" b="1" dirty="0" err="1" smtClean="0"/>
              <a:t>major-version</a:t>
            </a:r>
            <a:r>
              <a:rPr lang="tr-TR" b="1" dirty="0" smtClean="0"/>
              <a:t>].[</a:t>
            </a:r>
            <a:r>
              <a:rPr lang="tr-TR" b="1" dirty="0" err="1" smtClean="0"/>
              <a:t>minor-version</a:t>
            </a:r>
            <a:r>
              <a:rPr lang="tr-TR" b="1" dirty="0" smtClean="0"/>
              <a:t>].[</a:t>
            </a:r>
            <a:r>
              <a:rPr lang="tr-TR" b="1" dirty="0" err="1" smtClean="0"/>
              <a:t>bug-fix</a:t>
            </a:r>
            <a:r>
              <a:rPr lang="tr-TR" b="1" dirty="0" smtClean="0"/>
              <a:t>]</a:t>
            </a:r>
            <a:endParaRPr lang="en-US" b="1" dirty="0"/>
          </a:p>
        </p:txBody>
      </p:sp>
    </p:spTree>
    <p:extLst>
      <p:ext uri="{BB962C8B-B14F-4D97-AF65-F5344CB8AC3E}">
        <p14:creationId xmlns:p14="http://schemas.microsoft.com/office/powerpoint/2010/main" val="130487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Types of Java </a:t>
            </a:r>
            <a:r>
              <a:rPr lang="en-US" sz="3500" dirty="0" smtClean="0">
                <a:latin typeface="Algerian" panose="04020705040A02060702" pitchFamily="82" charset="0"/>
              </a:rPr>
              <a:t>Application</a:t>
            </a:r>
            <a:endParaRPr lang="en-US" sz="3500"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a:t>Standalone Applications</a:t>
            </a:r>
          </a:p>
          <a:p>
            <a:r>
              <a:rPr lang="en-US" dirty="0"/>
              <a:t>Web Applications</a:t>
            </a:r>
          </a:p>
          <a:p>
            <a:r>
              <a:rPr lang="en-US" dirty="0"/>
              <a:t>Enterprise Application</a:t>
            </a:r>
          </a:p>
          <a:p>
            <a:r>
              <a:rPr lang="en-US" dirty="0"/>
              <a:t>Mobile Application</a:t>
            </a:r>
          </a:p>
          <a:p>
            <a:endParaRPr lang="en-US" dirty="0"/>
          </a:p>
        </p:txBody>
      </p:sp>
    </p:spTree>
    <p:extLst>
      <p:ext uri="{BB962C8B-B14F-4D97-AF65-F5344CB8AC3E}">
        <p14:creationId xmlns:p14="http://schemas.microsoft.com/office/powerpoint/2010/main" val="28560576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2537</Words>
  <Application>Microsoft Office PowerPoint</Application>
  <PresentationFormat>Widescreen</PresentationFormat>
  <Paragraphs>222</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Algerian</vt:lpstr>
      <vt:lpstr>Arial</vt:lpstr>
      <vt:lpstr>Garamond</vt:lpstr>
      <vt:lpstr>Wingdings</vt:lpstr>
      <vt:lpstr>Organic</vt:lpstr>
      <vt:lpstr> JAVA SPRING WEB DEVELOPMENT TRAINING BOOTCAMP FOR </vt:lpstr>
      <vt:lpstr>TABLE OF CONTENTS</vt:lpstr>
      <vt:lpstr>PowerPoint Presentation</vt:lpstr>
      <vt:lpstr>Week 1</vt:lpstr>
      <vt:lpstr>Java</vt:lpstr>
      <vt:lpstr>Creation of Java</vt:lpstr>
      <vt:lpstr>Java Version History</vt:lpstr>
      <vt:lpstr>HOW TO VERSION</vt:lpstr>
      <vt:lpstr>Types of Java Application</vt:lpstr>
      <vt:lpstr>Features Of Java</vt:lpstr>
      <vt:lpstr>Setting Java Environment and Classpath</vt:lpstr>
      <vt:lpstr>Java JVM, JDK and JRE</vt:lpstr>
      <vt:lpstr>Java - Variable</vt:lpstr>
      <vt:lpstr>Variable Scope</vt:lpstr>
      <vt:lpstr>Java - Data Types</vt:lpstr>
      <vt:lpstr>Initializer BlocK</vt:lpstr>
      <vt:lpstr>Java - Type Casting</vt:lpstr>
      <vt:lpstr>JAVA CORE CONCEPTS</vt:lpstr>
      <vt:lpstr>Programming Paradigms</vt:lpstr>
      <vt:lpstr>Object Oriented ProgrammIng ParadIgm</vt:lpstr>
      <vt:lpstr>Class</vt:lpstr>
      <vt:lpstr>OBJECT</vt:lpstr>
      <vt:lpstr>OBJECT</vt:lpstr>
      <vt:lpstr>Encapsulation</vt:lpstr>
      <vt:lpstr>Abstraction</vt:lpstr>
      <vt:lpstr>INTERFACE</vt:lpstr>
      <vt:lpstr>Inheritance</vt:lpstr>
      <vt:lpstr>POLYMORPHISM</vt:lpstr>
      <vt:lpstr>INNER CLASSES</vt:lpstr>
      <vt:lpstr>enumerations</vt:lpstr>
      <vt:lpstr>PowerPoint Presentation</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Sakin, Ramazan (401-Extern-evatro)</dc:creator>
  <cp:lastModifiedBy>Sakin, Ramazan (401-Extern-evatro)</cp:lastModifiedBy>
  <cp:revision>7</cp:revision>
  <dcterms:created xsi:type="dcterms:W3CDTF">2022-01-09T12:14:23Z</dcterms:created>
  <dcterms:modified xsi:type="dcterms:W3CDTF">2022-03-02T07:48:12Z</dcterms:modified>
</cp:coreProperties>
</file>