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BBDCC76-D3EC-45E2-BA71-F5004B7F0E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34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CCC9FD-0817-43A1-8424-212649146A68}"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DCC76-D3EC-45E2-BA71-F5004B7F0E32}" type="slidenum">
              <a:rPr lang="en-US" smtClean="0"/>
              <a:t>‹#›</a:t>
            </a:fld>
            <a:endParaRPr lang="en-US"/>
          </a:p>
        </p:txBody>
      </p:sp>
    </p:spTree>
    <p:extLst>
      <p:ext uri="{BB962C8B-B14F-4D97-AF65-F5344CB8AC3E}">
        <p14:creationId xmlns:p14="http://schemas.microsoft.com/office/powerpoint/2010/main" val="410533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173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40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spTree>
    <p:extLst>
      <p:ext uri="{BB962C8B-B14F-4D97-AF65-F5344CB8AC3E}">
        <p14:creationId xmlns:p14="http://schemas.microsoft.com/office/powerpoint/2010/main" val="1467572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1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56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912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049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spTree>
    <p:extLst>
      <p:ext uri="{BB962C8B-B14F-4D97-AF65-F5344CB8AC3E}">
        <p14:creationId xmlns:p14="http://schemas.microsoft.com/office/powerpoint/2010/main" val="116785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CCC9FD-0817-43A1-8424-212649146A68}"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DCC76-D3EC-45E2-BA71-F5004B7F0E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03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CCC9FD-0817-43A1-8424-212649146A68}"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DCC76-D3EC-45E2-BA71-F5004B7F0E32}" type="slidenum">
              <a:rPr lang="en-US" smtClean="0"/>
              <a:t>‹#›</a:t>
            </a:fld>
            <a:endParaRPr lang="en-US"/>
          </a:p>
        </p:txBody>
      </p:sp>
    </p:spTree>
    <p:extLst>
      <p:ext uri="{BB962C8B-B14F-4D97-AF65-F5344CB8AC3E}">
        <p14:creationId xmlns:p14="http://schemas.microsoft.com/office/powerpoint/2010/main" val="67283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CCC9FD-0817-43A1-8424-212649146A68}"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DCC76-D3EC-45E2-BA71-F5004B7F0E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978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CCC9FD-0817-43A1-8424-212649146A68}"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DCC76-D3EC-45E2-BA71-F5004B7F0E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79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CC9FD-0817-43A1-8424-212649146A68}"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DCC76-D3EC-45E2-BA71-F5004B7F0E32}" type="slidenum">
              <a:rPr lang="en-US" smtClean="0"/>
              <a:t>‹#›</a:t>
            </a:fld>
            <a:endParaRPr lang="en-US"/>
          </a:p>
        </p:txBody>
      </p:sp>
    </p:spTree>
    <p:extLst>
      <p:ext uri="{BB962C8B-B14F-4D97-AF65-F5344CB8AC3E}">
        <p14:creationId xmlns:p14="http://schemas.microsoft.com/office/powerpoint/2010/main" val="300930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CCC9FD-0817-43A1-8424-212649146A68}"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DCC76-D3EC-45E2-BA71-F5004B7F0E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37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CCC9FD-0817-43A1-8424-212649146A68}"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DCC76-D3EC-45E2-BA71-F5004B7F0E32}" type="slidenum">
              <a:rPr lang="en-US" smtClean="0"/>
              <a:t>‹#›</a:t>
            </a:fld>
            <a:endParaRPr lang="en-US"/>
          </a:p>
        </p:txBody>
      </p:sp>
    </p:spTree>
    <p:extLst>
      <p:ext uri="{BB962C8B-B14F-4D97-AF65-F5344CB8AC3E}">
        <p14:creationId xmlns:p14="http://schemas.microsoft.com/office/powerpoint/2010/main" val="309195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CCC9FD-0817-43A1-8424-212649146A68}" type="datetimeFigureOut">
              <a:rPr lang="en-US" smtClean="0"/>
              <a:t>1/16/2022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BDCC76-D3EC-45E2-BA71-F5004B7F0E32}" type="slidenum">
              <a:rPr lang="en-US" smtClean="0"/>
              <a:t>‹#›</a:t>
            </a:fld>
            <a:endParaRPr lang="en-US"/>
          </a:p>
        </p:txBody>
      </p:sp>
    </p:spTree>
    <p:extLst>
      <p:ext uri="{BB962C8B-B14F-4D97-AF65-F5344CB8AC3E}">
        <p14:creationId xmlns:p14="http://schemas.microsoft.com/office/powerpoint/2010/main" val="3333312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3500" dirty="0" err="1" smtClean="0">
                <a:latin typeface="Algerian" panose="04020705040A02060702" pitchFamily="82" charset="0"/>
              </a:rPr>
              <a:t>Week</a:t>
            </a:r>
            <a:r>
              <a:rPr lang="tr-TR" sz="3500" dirty="0" smtClean="0">
                <a:latin typeface="Algerian" panose="04020705040A02060702" pitchFamily="82" charset="0"/>
              </a:rPr>
              <a:t> 2</a:t>
            </a:r>
            <a:endParaRPr lang="en-US" sz="3500" dirty="0">
              <a:latin typeface="Algerian" panose="04020705040A02060702" pitchFamily="82" charset="0"/>
            </a:endParaRPr>
          </a:p>
        </p:txBody>
      </p:sp>
      <p:sp>
        <p:nvSpPr>
          <p:cNvPr id="5" name="Subtitle 4"/>
          <p:cNvSpPr>
            <a:spLocks noGrp="1"/>
          </p:cNvSpPr>
          <p:nvPr>
            <p:ph type="subTitle" idx="1"/>
          </p:nvPr>
        </p:nvSpPr>
        <p:spPr>
          <a:xfrm>
            <a:off x="2692398" y="3574473"/>
            <a:ext cx="6815669" cy="1712422"/>
          </a:xfrm>
        </p:spPr>
        <p:txBody>
          <a:bodyPr>
            <a:normAutofit fontScale="85000" lnSpcReduction="20000"/>
          </a:bodyPr>
          <a:lstStyle/>
          <a:p>
            <a:r>
              <a:rPr lang="tr-TR" sz="2000" dirty="0" err="1" smtClean="0"/>
              <a:t>Clean</a:t>
            </a:r>
            <a:r>
              <a:rPr lang="tr-TR" sz="2000" dirty="0" smtClean="0"/>
              <a:t> </a:t>
            </a:r>
            <a:r>
              <a:rPr lang="tr-TR" sz="2000" dirty="0" err="1" smtClean="0"/>
              <a:t>Code</a:t>
            </a:r>
            <a:endParaRPr lang="tr-TR" sz="2000" dirty="0" smtClean="0"/>
          </a:p>
          <a:p>
            <a:r>
              <a:rPr lang="tr-TR" sz="2000" dirty="0" err="1" smtClean="0"/>
              <a:t>Maven</a:t>
            </a:r>
            <a:r>
              <a:rPr lang="tr-TR" sz="2000" dirty="0" smtClean="0"/>
              <a:t> &amp; CI/CD</a:t>
            </a:r>
          </a:p>
          <a:p>
            <a:r>
              <a:rPr lang="tr-TR" sz="2000" dirty="0" err="1"/>
              <a:t>Version</a:t>
            </a:r>
            <a:r>
              <a:rPr lang="tr-TR" sz="2000" dirty="0"/>
              <a:t> </a:t>
            </a:r>
            <a:r>
              <a:rPr lang="tr-TR" sz="2000" dirty="0" err="1"/>
              <a:t>Controlling</a:t>
            </a:r>
            <a:r>
              <a:rPr lang="tr-TR" sz="2000" dirty="0"/>
              <a:t> </a:t>
            </a:r>
            <a:r>
              <a:rPr lang="tr-TR" sz="2000" dirty="0" err="1" smtClean="0"/>
              <a:t>Systems</a:t>
            </a:r>
            <a:endParaRPr lang="tr-TR" sz="2000" dirty="0" smtClean="0"/>
          </a:p>
          <a:p>
            <a:r>
              <a:rPr lang="tr-TR" sz="2000" dirty="0" smtClean="0"/>
              <a:t>Spring</a:t>
            </a:r>
          </a:p>
          <a:p>
            <a:r>
              <a:rPr lang="tr-TR" sz="2000" dirty="0" smtClean="0"/>
              <a:t>Spring </a:t>
            </a:r>
            <a:r>
              <a:rPr lang="tr-TR" sz="2000" dirty="0" err="1" smtClean="0"/>
              <a:t>Boot</a:t>
            </a:r>
            <a:endParaRPr lang="tr-TR" sz="2000" dirty="0" smtClean="0"/>
          </a:p>
        </p:txBody>
      </p:sp>
    </p:spTree>
    <p:extLst>
      <p:ext uri="{BB962C8B-B14F-4D97-AF65-F5344CB8AC3E}">
        <p14:creationId xmlns:p14="http://schemas.microsoft.com/office/powerpoint/2010/main" val="1315131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FUNCTIONS</a:t>
            </a:r>
            <a:endParaRPr lang="en-US" sz="3500" dirty="0"/>
          </a:p>
        </p:txBody>
      </p:sp>
      <p:sp>
        <p:nvSpPr>
          <p:cNvPr id="3" name="Content Placeholder 2"/>
          <p:cNvSpPr>
            <a:spLocks noGrp="1"/>
          </p:cNvSpPr>
          <p:nvPr>
            <p:ph idx="1"/>
          </p:nvPr>
        </p:nvSpPr>
        <p:spPr/>
        <p:txBody>
          <a:bodyPr/>
          <a:lstStyle/>
          <a:p>
            <a:r>
              <a:rPr lang="en-US" b="1" dirty="0"/>
              <a:t>Functions should only be one level of abstraction</a:t>
            </a:r>
          </a:p>
          <a:p>
            <a:r>
              <a:rPr lang="en-US" b="1" dirty="0"/>
              <a:t>Remove duplicate code</a:t>
            </a:r>
          </a:p>
          <a:p>
            <a:r>
              <a:rPr lang="en-US" b="1" dirty="0"/>
              <a:t>Don't use flags as function parameters</a:t>
            </a:r>
          </a:p>
          <a:p>
            <a:r>
              <a:rPr lang="en-US" b="1" dirty="0"/>
              <a:t>Avoid Side Effects</a:t>
            </a:r>
          </a:p>
          <a:p>
            <a:r>
              <a:rPr lang="en-US" b="1" dirty="0"/>
              <a:t>Don't write to global functions</a:t>
            </a:r>
          </a:p>
          <a:p>
            <a:r>
              <a:rPr lang="en-US" b="1" dirty="0"/>
              <a:t>Remove dead code</a:t>
            </a:r>
          </a:p>
          <a:p>
            <a:endParaRPr lang="en-US" dirty="0"/>
          </a:p>
        </p:txBody>
      </p:sp>
    </p:spTree>
    <p:extLst>
      <p:ext uri="{BB962C8B-B14F-4D97-AF65-F5344CB8AC3E}">
        <p14:creationId xmlns:p14="http://schemas.microsoft.com/office/powerpoint/2010/main" val="2568242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Objects </a:t>
            </a:r>
            <a:r>
              <a:rPr lang="en-US" sz="3500" dirty="0">
                <a:latin typeface="Algerian" panose="04020705040A02060702" pitchFamily="82" charset="0"/>
              </a:rPr>
              <a:t>and Data </a:t>
            </a:r>
            <a:r>
              <a:rPr lang="en-US" sz="3500" dirty="0" smtClean="0">
                <a:latin typeface="Algerian" panose="04020705040A02060702" pitchFamily="82" charset="0"/>
              </a:rPr>
              <a:t>Structures</a:t>
            </a:r>
            <a:endParaRPr lang="en-US" sz="3500" dirty="0"/>
          </a:p>
        </p:txBody>
      </p:sp>
      <p:sp>
        <p:nvSpPr>
          <p:cNvPr id="3" name="Content Placeholder 2"/>
          <p:cNvSpPr>
            <a:spLocks noGrp="1"/>
          </p:cNvSpPr>
          <p:nvPr>
            <p:ph idx="1"/>
          </p:nvPr>
        </p:nvSpPr>
        <p:spPr/>
        <p:txBody>
          <a:bodyPr>
            <a:normAutofit lnSpcReduction="10000"/>
          </a:bodyPr>
          <a:lstStyle/>
          <a:p>
            <a:r>
              <a:rPr lang="en-US" sz="2500" b="1" dirty="0"/>
              <a:t>Use getters and setters</a:t>
            </a:r>
          </a:p>
          <a:p>
            <a:r>
              <a:rPr lang="en-US" sz="2500" b="1" dirty="0"/>
              <a:t>Make objects have private members</a:t>
            </a:r>
          </a:p>
          <a:p>
            <a:r>
              <a:rPr lang="en-US" sz="2500" b="1" dirty="0"/>
              <a:t>Prefer composition over inheritance</a:t>
            </a:r>
          </a:p>
          <a:p>
            <a:r>
              <a:rPr lang="tr-TR" sz="2500" b="1" dirty="0" err="1" smtClean="0"/>
              <a:t>Use</a:t>
            </a:r>
            <a:r>
              <a:rPr lang="tr-TR" sz="2500" b="1" dirty="0" smtClean="0"/>
              <a:t> Design </a:t>
            </a:r>
            <a:r>
              <a:rPr lang="tr-TR" sz="2500" b="1" dirty="0" err="1" smtClean="0"/>
              <a:t>Patterns</a:t>
            </a:r>
            <a:r>
              <a:rPr lang="tr-TR" sz="2500" b="1" dirty="0" smtClean="0"/>
              <a:t> &amp; </a:t>
            </a:r>
            <a:r>
              <a:rPr lang="tr-TR" sz="2500" b="1" dirty="0" err="1" smtClean="0"/>
              <a:t>Principles</a:t>
            </a:r>
            <a:r>
              <a:rPr lang="tr-TR" sz="2500" b="1" dirty="0" smtClean="0"/>
              <a:t> as </a:t>
            </a:r>
            <a:r>
              <a:rPr lang="tr-TR" sz="2500" b="1" dirty="0" err="1" smtClean="0"/>
              <a:t>possible</a:t>
            </a:r>
            <a:endParaRPr lang="tr-TR" sz="2500" b="1" dirty="0" smtClean="0"/>
          </a:p>
          <a:p>
            <a:endParaRPr lang="tr-TR" sz="2500" b="1" dirty="0"/>
          </a:p>
          <a:p>
            <a:pPr marL="0" indent="0">
              <a:buNone/>
            </a:pPr>
            <a:r>
              <a:rPr lang="tr-TR" sz="2500" b="1" dirty="0" err="1" smtClean="0"/>
              <a:t>Let’s</a:t>
            </a:r>
            <a:r>
              <a:rPr lang="tr-TR" sz="2500" b="1" dirty="0" smtClean="0"/>
              <a:t> </a:t>
            </a:r>
            <a:r>
              <a:rPr lang="tr-TR" sz="2500" b="1" dirty="0" err="1" smtClean="0"/>
              <a:t>see</a:t>
            </a:r>
            <a:r>
              <a:rPr lang="tr-TR" sz="2500" b="1" dirty="0" smtClean="0"/>
              <a:t> </a:t>
            </a:r>
            <a:r>
              <a:rPr lang="tr-TR" sz="2500" b="1" dirty="0" err="1" smtClean="0"/>
              <a:t>another</a:t>
            </a:r>
            <a:r>
              <a:rPr lang="tr-TR" sz="2500" b="1" dirty="0" smtClean="0"/>
              <a:t> </a:t>
            </a:r>
            <a:r>
              <a:rPr lang="tr-TR" sz="2500" b="1" dirty="0" err="1" smtClean="0"/>
              <a:t>perspective</a:t>
            </a:r>
            <a:r>
              <a:rPr lang="tr-TR" sz="2500" b="1" dirty="0"/>
              <a:t> on https://refactoring.guru/refactoring/what-is-refactoring</a:t>
            </a:r>
            <a:endParaRPr lang="en-US" sz="2500" b="1" dirty="0"/>
          </a:p>
        </p:txBody>
      </p:sp>
    </p:spTree>
    <p:extLst>
      <p:ext uri="{BB962C8B-B14F-4D97-AF65-F5344CB8AC3E}">
        <p14:creationId xmlns:p14="http://schemas.microsoft.com/office/powerpoint/2010/main" val="1260137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500" dirty="0" smtClean="0">
                <a:latin typeface="Algerian" panose="04020705040A02060702" pitchFamily="82" charset="0"/>
              </a:rPr>
              <a:t>MAVEN</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2"/>
            <a:ext cx="9601196" cy="3544610"/>
          </a:xfrm>
        </p:spPr>
        <p:txBody>
          <a:bodyPr>
            <a:normAutofit fontScale="85000" lnSpcReduction="10000"/>
          </a:bodyPr>
          <a:lstStyle/>
          <a:p>
            <a:r>
              <a:rPr lang="en-US" dirty="0"/>
              <a:t>Maven is a project </a:t>
            </a:r>
            <a:r>
              <a:rPr lang="en-US" b="1" dirty="0"/>
              <a:t>management and comprehension tool</a:t>
            </a:r>
            <a:r>
              <a:rPr lang="en-US" dirty="0"/>
              <a:t> that provides developers a complete </a:t>
            </a:r>
            <a:r>
              <a:rPr lang="en-US" b="1" dirty="0"/>
              <a:t>build lifecycle framework</a:t>
            </a:r>
            <a:r>
              <a:rPr lang="en-US" dirty="0"/>
              <a:t>. Development team can </a:t>
            </a:r>
            <a:r>
              <a:rPr lang="en-US" b="1" dirty="0"/>
              <a:t>automate</a:t>
            </a:r>
            <a:r>
              <a:rPr lang="en-US" dirty="0"/>
              <a:t> the project's build infrastructure in almost no time as Maven uses a standard directory layout and a default build lifecycle.</a:t>
            </a:r>
          </a:p>
          <a:p>
            <a:r>
              <a:rPr lang="en-US" dirty="0"/>
              <a:t>In case of multiple development teams environment, Maven can set-up the way to work as per standards in a very short time. As most of the project setups are </a:t>
            </a:r>
            <a:r>
              <a:rPr lang="en-US" b="1" dirty="0"/>
              <a:t>simple and reusable</a:t>
            </a:r>
            <a:r>
              <a:rPr lang="en-US" dirty="0"/>
              <a:t>, Maven makes life of developer easy while creating reports, checks, build and testing automation setups.</a:t>
            </a:r>
          </a:p>
          <a:p>
            <a:r>
              <a:rPr lang="en-US" dirty="0"/>
              <a:t>To summarize, Maven </a:t>
            </a:r>
            <a:r>
              <a:rPr lang="en-US" b="1" dirty="0"/>
              <a:t>simplifies and standardizes the project build process</a:t>
            </a:r>
            <a:r>
              <a:rPr lang="en-US" dirty="0"/>
              <a:t>. It handles </a:t>
            </a:r>
            <a:r>
              <a:rPr lang="en-US" b="1" dirty="0"/>
              <a:t>compilation, distribution, documentation, team collaboration and other tasks</a:t>
            </a:r>
            <a:r>
              <a:rPr lang="en-US" dirty="0"/>
              <a:t> seamlessly. Maven increases </a:t>
            </a:r>
            <a:r>
              <a:rPr lang="en-US" b="1" dirty="0"/>
              <a:t>reusability</a:t>
            </a:r>
            <a:r>
              <a:rPr lang="en-US" dirty="0"/>
              <a:t> and takes care of most of the </a:t>
            </a:r>
            <a:r>
              <a:rPr lang="en-US" b="1" dirty="0"/>
              <a:t>build related tasks</a:t>
            </a:r>
            <a:r>
              <a:rPr lang="en-US" dirty="0"/>
              <a:t>.</a:t>
            </a:r>
          </a:p>
        </p:txBody>
      </p:sp>
    </p:spTree>
    <p:extLst>
      <p:ext uri="{BB962C8B-B14F-4D97-AF65-F5344CB8AC3E}">
        <p14:creationId xmlns:p14="http://schemas.microsoft.com/office/powerpoint/2010/main" val="45911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MAVEN EVOLUTION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Maven was originally designed to simplify building processes in </a:t>
            </a:r>
            <a:r>
              <a:rPr lang="en-US" b="1" dirty="0"/>
              <a:t>Jakarta Turbine project</a:t>
            </a:r>
            <a:r>
              <a:rPr lang="en-US" dirty="0"/>
              <a:t>. There were several projects and each project contained slightly different </a:t>
            </a:r>
            <a:r>
              <a:rPr lang="en-US" b="1" dirty="0"/>
              <a:t>ANT</a:t>
            </a:r>
            <a:r>
              <a:rPr lang="en-US" dirty="0"/>
              <a:t> build files. JARs were checked into CVS.</a:t>
            </a:r>
          </a:p>
          <a:p>
            <a:r>
              <a:rPr lang="en-US" dirty="0"/>
              <a:t>Apache group then developed </a:t>
            </a:r>
            <a:r>
              <a:rPr lang="en-US" b="1" dirty="0"/>
              <a:t>Maven</a:t>
            </a:r>
            <a:r>
              <a:rPr lang="en-US" dirty="0"/>
              <a:t> which can build </a:t>
            </a:r>
            <a:r>
              <a:rPr lang="en-US" b="1" dirty="0"/>
              <a:t>multiple projects together</a:t>
            </a:r>
            <a:r>
              <a:rPr lang="en-US" dirty="0"/>
              <a:t>, publish projects information, deploy projects, share JARs across several projects and help in </a:t>
            </a:r>
            <a:r>
              <a:rPr lang="en-US" b="1" dirty="0"/>
              <a:t>collaboration of teams</a:t>
            </a:r>
            <a:r>
              <a:rPr lang="en-US" dirty="0"/>
              <a:t>.</a:t>
            </a:r>
          </a:p>
          <a:p>
            <a:endParaRPr lang="en-US" dirty="0"/>
          </a:p>
        </p:txBody>
      </p:sp>
    </p:spTree>
    <p:extLst>
      <p:ext uri="{BB962C8B-B14F-4D97-AF65-F5344CB8AC3E}">
        <p14:creationId xmlns:p14="http://schemas.microsoft.com/office/powerpoint/2010/main" val="11905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MAVEN EVOLUTION</a:t>
            </a:r>
            <a:endParaRPr lang="en-US" sz="3500" dirty="0"/>
          </a:p>
        </p:txBody>
      </p:sp>
      <p:sp>
        <p:nvSpPr>
          <p:cNvPr id="3" name="Content Placeholder 2"/>
          <p:cNvSpPr>
            <a:spLocks noGrp="1"/>
          </p:cNvSpPr>
          <p:nvPr>
            <p:ph idx="1"/>
          </p:nvPr>
        </p:nvSpPr>
        <p:spPr>
          <a:xfrm>
            <a:off x="1295401" y="2556931"/>
            <a:ext cx="9601196" cy="3586173"/>
          </a:xfrm>
        </p:spPr>
        <p:txBody>
          <a:bodyPr>
            <a:normAutofit fontScale="70000" lnSpcReduction="20000"/>
          </a:bodyPr>
          <a:lstStyle/>
          <a:p>
            <a:r>
              <a:rPr lang="en-US" b="1" dirty="0"/>
              <a:t>Model-based builds</a:t>
            </a:r>
            <a:r>
              <a:rPr lang="en-US" dirty="0"/>
              <a:t> − Maven is able to build any number of projects into predefined output types such as jar, war, metadata.</a:t>
            </a:r>
          </a:p>
          <a:p>
            <a:r>
              <a:rPr lang="en-US" b="1" dirty="0"/>
              <a:t>Coherent site of project information</a:t>
            </a:r>
            <a:r>
              <a:rPr lang="en-US" dirty="0"/>
              <a:t> − Using the same metadata as per the build process, maven is able to generate a website and a PDF including complete documentation.</a:t>
            </a:r>
          </a:p>
          <a:p>
            <a:r>
              <a:rPr lang="en-US" b="1" dirty="0"/>
              <a:t>Release management and distribution publication</a:t>
            </a:r>
            <a:r>
              <a:rPr lang="en-US" dirty="0"/>
              <a:t> − Without additional configuration, maven will integrate with your source control system such as CVS and manages the release of a project.</a:t>
            </a:r>
          </a:p>
          <a:p>
            <a:r>
              <a:rPr lang="en-US" b="1" dirty="0"/>
              <a:t>Backward Compatibility</a:t>
            </a:r>
            <a:r>
              <a:rPr lang="en-US" dirty="0"/>
              <a:t> − You can easily port the multiple modules of a project into Maven 3 from older versions of Maven. It can support the older versions also.</a:t>
            </a:r>
          </a:p>
          <a:p>
            <a:r>
              <a:rPr lang="en-US" b="1" dirty="0"/>
              <a:t>Automatic parent versioning</a:t>
            </a:r>
            <a:r>
              <a:rPr lang="en-US" dirty="0"/>
              <a:t> − No need to specify the parent in the sub module for maintenance.</a:t>
            </a:r>
          </a:p>
          <a:p>
            <a:r>
              <a:rPr lang="en-US" b="1" dirty="0"/>
              <a:t>Parallel builds</a:t>
            </a:r>
            <a:r>
              <a:rPr lang="en-US" dirty="0"/>
              <a:t> − It analyzes the project dependency graph and enables you to build schedule modules in parallel. Using this, you can achieve the performance improvements of 20-50%.</a:t>
            </a:r>
          </a:p>
          <a:p>
            <a:r>
              <a:rPr lang="en-US" b="1" dirty="0"/>
              <a:t>Better Error and Integrity Reporting</a:t>
            </a:r>
            <a:r>
              <a:rPr lang="en-US" dirty="0"/>
              <a:t> − Maven improved error reporting, and it provides you with a link to the Maven wiki page where you will get full description of the error</a:t>
            </a:r>
          </a:p>
        </p:txBody>
      </p:sp>
    </p:spTree>
    <p:extLst>
      <p:ext uri="{BB962C8B-B14F-4D97-AF65-F5344CB8AC3E}">
        <p14:creationId xmlns:p14="http://schemas.microsoft.com/office/powerpoint/2010/main" val="63768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MAVEN - POM</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602799"/>
          </a:xfrm>
        </p:spPr>
        <p:txBody>
          <a:bodyPr>
            <a:normAutofit fontScale="92500" lnSpcReduction="20000"/>
          </a:bodyPr>
          <a:lstStyle/>
          <a:p>
            <a:r>
              <a:rPr lang="en-US" dirty="0"/>
              <a:t>POM stands for </a:t>
            </a:r>
            <a:r>
              <a:rPr lang="en-US" b="1" dirty="0"/>
              <a:t>Project Object Model</a:t>
            </a:r>
            <a:r>
              <a:rPr lang="en-US" dirty="0"/>
              <a:t>. It is </a:t>
            </a:r>
            <a:r>
              <a:rPr lang="en-US" b="1" dirty="0"/>
              <a:t>fundamental unit of work </a:t>
            </a:r>
            <a:r>
              <a:rPr lang="en-US" dirty="0"/>
              <a:t>in Maven. It is an XML file that resides in the base directory of the project as pom.xml.</a:t>
            </a:r>
          </a:p>
          <a:p>
            <a:r>
              <a:rPr lang="en-US" dirty="0"/>
              <a:t>The POM contains information about the project and various configuration detail used by Maven </a:t>
            </a:r>
            <a:r>
              <a:rPr lang="en-US" b="1" dirty="0"/>
              <a:t>to build the project(s)</a:t>
            </a:r>
            <a:r>
              <a:rPr lang="en-US" dirty="0"/>
              <a:t>.</a:t>
            </a:r>
          </a:p>
          <a:p>
            <a:r>
              <a:rPr lang="en-US" dirty="0"/>
              <a:t>POM also contains </a:t>
            </a:r>
            <a:r>
              <a:rPr lang="en-US" b="1" dirty="0"/>
              <a:t>the goals and plugins</a:t>
            </a:r>
            <a:r>
              <a:rPr lang="en-US" dirty="0"/>
              <a:t>. While executing a task or goal, Maven looks for the POM in the current directory. It reads the POM, gets the needed configuration information, and then executes the goal</a:t>
            </a:r>
            <a:r>
              <a:rPr lang="en-US" dirty="0" smtClean="0"/>
              <a:t>.</a:t>
            </a:r>
            <a:endParaRPr lang="tr-TR" dirty="0" smtClean="0"/>
          </a:p>
          <a:p>
            <a:r>
              <a:rPr lang="en-US" dirty="0"/>
              <a:t>Before creating a POM, we should first decide the project </a:t>
            </a:r>
            <a:r>
              <a:rPr lang="en-US" b="1" dirty="0"/>
              <a:t>group</a:t>
            </a:r>
            <a:r>
              <a:rPr lang="en-US" dirty="0"/>
              <a:t> (</a:t>
            </a:r>
            <a:r>
              <a:rPr lang="en-US" dirty="0" err="1"/>
              <a:t>groupId</a:t>
            </a:r>
            <a:r>
              <a:rPr lang="en-US" dirty="0"/>
              <a:t>), its </a:t>
            </a:r>
            <a:r>
              <a:rPr lang="en-US" b="1" dirty="0"/>
              <a:t>name</a:t>
            </a:r>
            <a:r>
              <a:rPr lang="en-US" dirty="0"/>
              <a:t> (</a:t>
            </a:r>
            <a:r>
              <a:rPr lang="en-US" dirty="0" err="1"/>
              <a:t>artifactId</a:t>
            </a:r>
            <a:r>
              <a:rPr lang="en-US" dirty="0"/>
              <a:t>) and its </a:t>
            </a:r>
            <a:r>
              <a:rPr lang="en-US" b="1" dirty="0"/>
              <a:t>version</a:t>
            </a:r>
            <a:r>
              <a:rPr lang="en-US" dirty="0"/>
              <a:t> as these attributes help in </a:t>
            </a:r>
            <a:r>
              <a:rPr lang="en-US" b="1" dirty="0"/>
              <a:t>uniquely identifying </a:t>
            </a:r>
            <a:r>
              <a:rPr lang="en-US" dirty="0"/>
              <a:t>the project in repository.</a:t>
            </a:r>
          </a:p>
        </p:txBody>
      </p:sp>
    </p:spTree>
    <p:extLst>
      <p:ext uri="{BB962C8B-B14F-4D97-AF65-F5344CB8AC3E}">
        <p14:creationId xmlns:p14="http://schemas.microsoft.com/office/powerpoint/2010/main" val="109427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SAMPLE POM FILE</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138487" y="3154363"/>
            <a:ext cx="5915025" cy="2124075"/>
          </a:xfrm>
          <a:prstGeom prst="rect">
            <a:avLst/>
          </a:prstGeom>
        </p:spPr>
      </p:pic>
    </p:spTree>
    <p:extLst>
      <p:ext uri="{BB962C8B-B14F-4D97-AF65-F5344CB8AC3E}">
        <p14:creationId xmlns:p14="http://schemas.microsoft.com/office/powerpoint/2010/main" val="273358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Convention over </a:t>
            </a:r>
            <a:r>
              <a:rPr lang="en-US" sz="3500" dirty="0" smtClean="0">
                <a:latin typeface="Algerian" panose="04020705040A02060702" pitchFamily="82" charset="0"/>
              </a:rPr>
              <a:t>Configuration</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577861"/>
          </a:xfrm>
        </p:spPr>
        <p:txBody>
          <a:bodyPr>
            <a:normAutofit fontScale="85000" lnSpcReduction="10000"/>
          </a:bodyPr>
          <a:lstStyle/>
          <a:p>
            <a:r>
              <a:rPr lang="en-US" dirty="0"/>
              <a:t>Maven uses </a:t>
            </a:r>
            <a:r>
              <a:rPr lang="en-US" b="1" dirty="0"/>
              <a:t>Convention</a:t>
            </a:r>
            <a:r>
              <a:rPr lang="en-US" dirty="0"/>
              <a:t> over </a:t>
            </a:r>
            <a:r>
              <a:rPr lang="en-US" b="1" dirty="0"/>
              <a:t>Configuration</a:t>
            </a:r>
            <a:r>
              <a:rPr lang="en-US" dirty="0"/>
              <a:t>, which means developers are not required to create build process themselves</a:t>
            </a:r>
            <a:r>
              <a:rPr lang="en-US" dirty="0" smtClean="0"/>
              <a:t>.</a:t>
            </a:r>
            <a:r>
              <a:rPr lang="tr-TR" dirty="0" smtClean="0"/>
              <a:t> (</a:t>
            </a:r>
            <a:r>
              <a:rPr lang="tr-TR" dirty="0" err="1" smtClean="0"/>
              <a:t>Iterface</a:t>
            </a:r>
            <a:r>
              <a:rPr lang="tr-TR" dirty="0" smtClean="0"/>
              <a:t> -&gt; Class ,  « </a:t>
            </a:r>
            <a:r>
              <a:rPr lang="tr-TR" i="1" dirty="0" err="1" smtClean="0"/>
              <a:t>code</a:t>
            </a:r>
            <a:r>
              <a:rPr lang="tr-TR" i="1" dirty="0" smtClean="0"/>
              <a:t> </a:t>
            </a:r>
            <a:r>
              <a:rPr lang="tr-TR" i="1" dirty="0" err="1" smtClean="0"/>
              <a:t>to</a:t>
            </a:r>
            <a:r>
              <a:rPr lang="tr-TR" i="1" dirty="0" smtClean="0"/>
              <a:t> </a:t>
            </a:r>
            <a:r>
              <a:rPr lang="tr-TR" i="1" dirty="0" err="1" smtClean="0"/>
              <a:t>Interface</a:t>
            </a:r>
            <a:r>
              <a:rPr lang="tr-TR" dirty="0" smtClean="0"/>
              <a:t> »)</a:t>
            </a:r>
            <a:endParaRPr lang="en-US" dirty="0"/>
          </a:p>
          <a:p>
            <a:r>
              <a:rPr lang="en-US" dirty="0"/>
              <a:t>Developers do not have to mention </a:t>
            </a:r>
            <a:r>
              <a:rPr lang="en-US" b="1" dirty="0"/>
              <a:t>each and every configuration detail</a:t>
            </a:r>
            <a:r>
              <a:rPr lang="en-US" dirty="0"/>
              <a:t>. Maven provides </a:t>
            </a:r>
            <a:r>
              <a:rPr lang="en-US" b="1" dirty="0"/>
              <a:t>sensible default behavior</a:t>
            </a:r>
            <a:r>
              <a:rPr lang="en-US" dirty="0"/>
              <a:t> for projects. When a Maven project is created, Maven creates default project structure. Developer is only required to place files accordingly and he/she need not to define any configuration in pom.xml.</a:t>
            </a:r>
          </a:p>
          <a:p>
            <a:r>
              <a:rPr lang="en-US" dirty="0"/>
              <a:t>As an example, following table shows the default values for project source code files, resource files and other configurations. Assuming, </a:t>
            </a:r>
            <a:r>
              <a:rPr lang="en-US" b="1" dirty="0"/>
              <a:t>${</a:t>
            </a:r>
            <a:r>
              <a:rPr lang="en-US" b="1" dirty="0" err="1"/>
              <a:t>basedir</a:t>
            </a:r>
            <a:r>
              <a:rPr lang="en-US" b="1" dirty="0"/>
              <a:t>}</a:t>
            </a:r>
            <a:r>
              <a:rPr lang="en-US" dirty="0"/>
              <a:t> denotes the project </a:t>
            </a:r>
            <a:r>
              <a:rPr lang="en-US" dirty="0" smtClean="0"/>
              <a:t>location</a:t>
            </a:r>
            <a:r>
              <a:rPr lang="tr-TR" dirty="0" smtClean="0"/>
              <a:t>:</a:t>
            </a:r>
          </a:p>
          <a:p>
            <a:pPr>
              <a:buFont typeface="Wingdings" panose="05000000000000000000" pitchFamily="2" charset="2"/>
              <a:buChar char="Ø"/>
            </a:pPr>
            <a:r>
              <a:rPr lang="tr-TR" dirty="0" smtClean="0"/>
              <a:t>Source </a:t>
            </a:r>
            <a:r>
              <a:rPr lang="tr-TR" dirty="0" err="1" smtClean="0"/>
              <a:t>code</a:t>
            </a:r>
            <a:r>
              <a:rPr lang="tr-TR" dirty="0" smtClean="0"/>
              <a:t> </a:t>
            </a:r>
            <a:r>
              <a:rPr lang="tr-TR" dirty="0" smtClean="0">
                <a:sym typeface="Wingdings" panose="05000000000000000000" pitchFamily="2" charset="2"/>
              </a:rPr>
              <a:t></a:t>
            </a:r>
            <a:r>
              <a:rPr lang="tr-TR" dirty="0" smtClean="0"/>
              <a:t>  </a:t>
            </a:r>
            <a:r>
              <a:rPr lang="en-US" dirty="0" smtClean="0"/>
              <a:t>${</a:t>
            </a:r>
            <a:r>
              <a:rPr lang="en-US" dirty="0" err="1"/>
              <a:t>basedir</a:t>
            </a:r>
            <a:r>
              <a:rPr lang="en-US" dirty="0"/>
              <a:t>}/</a:t>
            </a:r>
            <a:r>
              <a:rPr lang="en-US" dirty="0" err="1" smtClean="0"/>
              <a:t>src</a:t>
            </a:r>
            <a:r>
              <a:rPr lang="en-US" dirty="0" smtClean="0"/>
              <a:t>/main/java</a:t>
            </a:r>
            <a:endParaRPr lang="tr-TR" dirty="0" smtClean="0"/>
          </a:p>
          <a:p>
            <a:pPr>
              <a:buFont typeface="Wingdings" panose="05000000000000000000" pitchFamily="2" charset="2"/>
              <a:buChar char="Ø"/>
            </a:pPr>
            <a:r>
              <a:rPr lang="en-US" dirty="0" smtClean="0"/>
              <a:t>Resources</a:t>
            </a:r>
            <a:r>
              <a:rPr lang="tr-TR" dirty="0" smtClean="0"/>
              <a:t>    </a:t>
            </a:r>
            <a:r>
              <a:rPr lang="tr-TR" dirty="0" smtClean="0">
                <a:sym typeface="Wingdings" panose="05000000000000000000" pitchFamily="2" charset="2"/>
              </a:rPr>
              <a:t>  </a:t>
            </a:r>
            <a:r>
              <a:rPr lang="en-US" dirty="0"/>
              <a:t>${</a:t>
            </a:r>
            <a:r>
              <a:rPr lang="en-US" dirty="0" err="1"/>
              <a:t>basedir</a:t>
            </a:r>
            <a:r>
              <a:rPr lang="en-US" dirty="0"/>
              <a:t>}/</a:t>
            </a:r>
            <a:r>
              <a:rPr lang="en-US" dirty="0" err="1"/>
              <a:t>src</a:t>
            </a:r>
            <a:r>
              <a:rPr lang="en-US" dirty="0"/>
              <a:t>/main/resources</a:t>
            </a:r>
            <a:endParaRPr lang="tr-TR" dirty="0" smtClean="0"/>
          </a:p>
          <a:p>
            <a:endParaRPr lang="tr-TR" dirty="0" smtClean="0"/>
          </a:p>
          <a:p>
            <a:endParaRPr lang="en-US" dirty="0"/>
          </a:p>
        </p:txBody>
      </p:sp>
    </p:spTree>
    <p:extLst>
      <p:ext uri="{BB962C8B-B14F-4D97-AF65-F5344CB8AC3E}">
        <p14:creationId xmlns:p14="http://schemas.microsoft.com/office/powerpoint/2010/main" val="381674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Features of </a:t>
            </a:r>
            <a:r>
              <a:rPr lang="en-US" sz="3500" dirty="0" smtClean="0">
                <a:latin typeface="Algerian" panose="04020705040A02060702" pitchFamily="82" charset="0"/>
              </a:rPr>
              <a:t>Maven</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452256"/>
            <a:ext cx="9601195" cy="3458094"/>
          </a:xfrm>
        </p:spPr>
        <p:txBody>
          <a:bodyPr>
            <a:normAutofit/>
          </a:bodyPr>
          <a:lstStyle/>
          <a:p>
            <a:r>
              <a:rPr lang="en-US" dirty="0"/>
              <a:t>Simple project setup that follows best practices.</a:t>
            </a:r>
          </a:p>
          <a:p>
            <a:r>
              <a:rPr lang="en-US" dirty="0"/>
              <a:t>Consistent usage across all projects.</a:t>
            </a:r>
          </a:p>
          <a:p>
            <a:r>
              <a:rPr lang="en-US" dirty="0"/>
              <a:t>Dependency management including automatic updating.</a:t>
            </a:r>
          </a:p>
          <a:p>
            <a:r>
              <a:rPr lang="en-US" dirty="0"/>
              <a:t>A large and growing repository of libraries.</a:t>
            </a:r>
          </a:p>
          <a:p>
            <a:r>
              <a:rPr lang="en-US" dirty="0"/>
              <a:t>Extensible, with the ability to easily write plugins in Java or scripting languages.</a:t>
            </a:r>
          </a:p>
          <a:p>
            <a:r>
              <a:rPr lang="en-US" dirty="0"/>
              <a:t>Instant access to new features with little or no extra configuration</a:t>
            </a:r>
            <a:r>
              <a:rPr lang="en-US" dirty="0" smtClean="0"/>
              <a:t>..</a:t>
            </a:r>
            <a:endParaRPr lang="en-US" dirty="0"/>
          </a:p>
        </p:txBody>
      </p:sp>
    </p:spTree>
    <p:extLst>
      <p:ext uri="{BB962C8B-B14F-4D97-AF65-F5344CB8AC3E}">
        <p14:creationId xmlns:p14="http://schemas.microsoft.com/office/powerpoint/2010/main" val="183392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MAVEN </a:t>
            </a:r>
            <a:r>
              <a:rPr lang="en-US" sz="3500" dirty="0" smtClean="0">
                <a:latin typeface="Algerian" panose="04020705040A02060702" pitchFamily="82" charset="0"/>
              </a:rPr>
              <a:t>Build Lifecycle</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511816" y="2557463"/>
            <a:ext cx="5168367" cy="3317875"/>
          </a:xfrm>
          <a:prstGeom prst="rect">
            <a:avLst/>
          </a:prstGeom>
        </p:spPr>
      </p:pic>
    </p:spTree>
    <p:extLst>
      <p:ext uri="{BB962C8B-B14F-4D97-AF65-F5344CB8AC3E}">
        <p14:creationId xmlns:p14="http://schemas.microsoft.com/office/powerpoint/2010/main" val="420107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CLEAN CODE</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224501" y="2443942"/>
            <a:ext cx="5578678" cy="3790095"/>
          </a:xfrm>
          <a:prstGeom prst="rect">
            <a:avLst/>
          </a:prstGeom>
        </p:spPr>
      </p:pic>
    </p:spTree>
    <p:extLst>
      <p:ext uri="{BB962C8B-B14F-4D97-AF65-F5344CB8AC3E}">
        <p14:creationId xmlns:p14="http://schemas.microsoft.com/office/powerpoint/2010/main" val="1659960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Maven - External </a:t>
            </a:r>
            <a:r>
              <a:rPr lang="en-US" sz="3500" dirty="0" smtClean="0">
                <a:latin typeface="Algerian" panose="04020705040A02060702" pitchFamily="82" charset="0"/>
              </a:rPr>
              <a:t>Dependencies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tr-TR" dirty="0" smtClean="0"/>
              <a:t>    </a:t>
            </a:r>
            <a:r>
              <a:rPr lang="en-US" dirty="0" smtClean="0"/>
              <a:t>As </a:t>
            </a:r>
            <a:r>
              <a:rPr lang="en-US" dirty="0"/>
              <a:t>you know, Maven does the dependency management using the concept of Repositories. But what happens if dependency is not available in any of remote repositories and central repository? Maven provides answer for such scenario using concept of </a:t>
            </a:r>
            <a:r>
              <a:rPr lang="en-US" b="1" dirty="0"/>
              <a:t>External Dependency</a:t>
            </a:r>
            <a:r>
              <a:rPr lang="en-US" dirty="0" smtClean="0"/>
              <a:t>.</a:t>
            </a:r>
            <a:endParaRPr lang="en-US" dirty="0"/>
          </a:p>
        </p:txBody>
      </p:sp>
    </p:spTree>
    <p:extLst>
      <p:ext uri="{BB962C8B-B14F-4D97-AF65-F5344CB8AC3E}">
        <p14:creationId xmlns:p14="http://schemas.microsoft.com/office/powerpoint/2010/main" val="3266428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6211" y="828116"/>
            <a:ext cx="3466408" cy="1371600"/>
          </a:xfrm>
        </p:spPr>
        <p:txBody>
          <a:bodyPr>
            <a:noAutofit/>
          </a:bodyPr>
          <a:lstStyle/>
          <a:p>
            <a:r>
              <a:rPr lang="tr-TR" sz="3000" dirty="0" err="1" smtClean="0">
                <a:latin typeface="Algerian" panose="04020705040A02060702" pitchFamily="82" charset="0"/>
              </a:rPr>
              <a:t>Sample</a:t>
            </a:r>
            <a:r>
              <a:rPr lang="tr-TR" sz="3000" dirty="0" smtClean="0">
                <a:latin typeface="Algerian" panose="04020705040A02060702" pitchFamily="82" charset="0"/>
              </a:rPr>
              <a:t> </a:t>
            </a:r>
            <a:r>
              <a:rPr lang="tr-TR" sz="3000" dirty="0" err="1" smtClean="0">
                <a:latin typeface="Algerian" panose="04020705040A02060702" pitchFamily="82" charset="0"/>
              </a:rPr>
              <a:t>Pom</a:t>
            </a:r>
            <a:r>
              <a:rPr lang="tr-TR" sz="3000" dirty="0" smtClean="0">
                <a:latin typeface="Algerian" panose="04020705040A02060702" pitchFamily="82" charset="0"/>
              </a:rPr>
              <a:t> File </a:t>
            </a:r>
            <a:r>
              <a:rPr lang="tr-TR" sz="3000" dirty="0" err="1" smtClean="0">
                <a:latin typeface="Algerian" panose="04020705040A02060702" pitchFamily="82" charset="0"/>
              </a:rPr>
              <a:t>with</a:t>
            </a:r>
            <a:r>
              <a:rPr lang="tr-TR" sz="3000" dirty="0" smtClean="0">
                <a:latin typeface="Algerian" panose="04020705040A02060702" pitchFamily="82" charset="0"/>
              </a:rPr>
              <a:t> </a:t>
            </a:r>
            <a:r>
              <a:rPr lang="tr-TR" sz="3000" dirty="0" err="1" smtClean="0">
                <a:latin typeface="Algerian" panose="04020705040A02060702" pitchFamily="82" charset="0"/>
              </a:rPr>
              <a:t>External</a:t>
            </a:r>
            <a:r>
              <a:rPr lang="tr-TR" sz="3000" dirty="0" smtClean="0">
                <a:latin typeface="Algerian" panose="04020705040A02060702" pitchFamily="82" charset="0"/>
              </a:rPr>
              <a:t> </a:t>
            </a:r>
            <a:r>
              <a:rPr lang="tr-TR" sz="3000" dirty="0" err="1" smtClean="0">
                <a:latin typeface="Algerian" panose="04020705040A02060702" pitchFamily="82" charset="0"/>
              </a:rPr>
              <a:t>Dependecies</a:t>
            </a:r>
            <a:endParaRPr lang="en-US" sz="3000" dirty="0">
              <a:latin typeface="Algerian" panose="04020705040A02060702" pitchFamily="82" charset="0"/>
            </a:endParaRPr>
          </a:p>
        </p:txBody>
      </p:sp>
      <p:pic>
        <p:nvPicPr>
          <p:cNvPr id="9" name="Picture 8"/>
          <p:cNvPicPr>
            <a:picLocks noChangeAspect="1"/>
          </p:cNvPicPr>
          <p:nvPr/>
        </p:nvPicPr>
        <p:blipFill>
          <a:blip r:embed="rId2"/>
          <a:stretch>
            <a:fillRect/>
          </a:stretch>
        </p:blipFill>
        <p:spPr>
          <a:xfrm>
            <a:off x="4705004" y="669174"/>
            <a:ext cx="6324599" cy="5505103"/>
          </a:xfrm>
          <a:prstGeom prst="rect">
            <a:avLst/>
          </a:prstGeom>
        </p:spPr>
      </p:pic>
    </p:spTree>
    <p:extLst>
      <p:ext uri="{BB962C8B-B14F-4D97-AF65-F5344CB8AC3E}">
        <p14:creationId xmlns:p14="http://schemas.microsoft.com/office/powerpoint/2010/main" val="297795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Maven </a:t>
            </a:r>
            <a:r>
              <a:rPr lang="en-US" sz="3500" dirty="0" smtClean="0">
                <a:latin typeface="Algerian" panose="04020705040A02060702" pitchFamily="82" charset="0"/>
              </a:rPr>
              <a:t>Repository</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567112" y="2954338"/>
            <a:ext cx="5057775" cy="2524125"/>
          </a:xfrm>
          <a:prstGeom prst="rect">
            <a:avLst/>
          </a:prstGeom>
        </p:spPr>
      </p:pic>
    </p:spTree>
    <p:extLst>
      <p:ext uri="{BB962C8B-B14F-4D97-AF65-F5344CB8AC3E}">
        <p14:creationId xmlns:p14="http://schemas.microsoft.com/office/powerpoint/2010/main" val="428153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Maven - Project </a:t>
            </a:r>
            <a:r>
              <a:rPr lang="en-US" sz="3500" dirty="0" smtClean="0">
                <a:latin typeface="Algerian" panose="04020705040A02060702" pitchFamily="82" charset="0"/>
              </a:rPr>
              <a:t>Templates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Maven provides users, a very large list of different types of project templates (614 in numbers) using the concept of </a:t>
            </a:r>
            <a:r>
              <a:rPr lang="en-US" b="1" dirty="0"/>
              <a:t>Archetype</a:t>
            </a:r>
            <a:r>
              <a:rPr lang="en-US" dirty="0"/>
              <a:t>. Maven helps users to quickly start a new java project using the following command</a:t>
            </a:r>
            <a:r>
              <a:rPr lang="en-US" dirty="0" smtClean="0"/>
              <a:t>.</a:t>
            </a:r>
            <a:endParaRPr lang="tr-TR" dirty="0" smtClean="0"/>
          </a:p>
          <a:p>
            <a:pPr marL="0" indent="0">
              <a:buNone/>
            </a:pPr>
            <a:r>
              <a:rPr lang="en-US" dirty="0"/>
              <a:t>What is </a:t>
            </a:r>
            <a:r>
              <a:rPr lang="en-US" dirty="0" smtClean="0"/>
              <a:t>Archetype</a:t>
            </a:r>
            <a:r>
              <a:rPr lang="tr-TR" dirty="0" smtClean="0"/>
              <a:t> </a:t>
            </a:r>
            <a:r>
              <a:rPr lang="en-US" dirty="0" smtClean="0"/>
              <a:t>?</a:t>
            </a:r>
            <a:endParaRPr lang="en-US" dirty="0"/>
          </a:p>
          <a:p>
            <a:r>
              <a:rPr lang="en-US" dirty="0"/>
              <a:t>Archetype is a Maven plugin whose task is to create a project structure as per its template. We are going to use </a:t>
            </a:r>
            <a:r>
              <a:rPr lang="en-US" b="1" dirty="0" err="1"/>
              <a:t>quickstart</a:t>
            </a:r>
            <a:r>
              <a:rPr lang="en-US" b="1" dirty="0"/>
              <a:t> archetype </a:t>
            </a:r>
            <a:r>
              <a:rPr lang="en-US" dirty="0"/>
              <a:t>plugin to create a simple java </a:t>
            </a:r>
            <a:r>
              <a:rPr lang="en-US" dirty="0" smtClean="0"/>
              <a:t>application.</a:t>
            </a:r>
            <a:endParaRPr lang="en-US" dirty="0"/>
          </a:p>
          <a:p>
            <a:endParaRPr lang="en-US" dirty="0"/>
          </a:p>
        </p:txBody>
      </p:sp>
    </p:spTree>
    <p:extLst>
      <p:ext uri="{BB962C8B-B14F-4D97-AF65-F5344CB8AC3E}">
        <p14:creationId xmlns:p14="http://schemas.microsoft.com/office/powerpoint/2010/main" val="3499431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MAVEN – BUILD AUTOMATION</a:t>
            </a:r>
            <a:endParaRPr lang="en-US" sz="3500" dirty="0">
              <a:latin typeface="Algerian" panose="04020705040A02060702" pitchFamily="82" charset="0"/>
            </a:endParaRPr>
          </a:p>
        </p:txBody>
      </p:sp>
      <p:sp>
        <p:nvSpPr>
          <p:cNvPr id="3" name="Content Placeholder 2"/>
          <p:cNvSpPr>
            <a:spLocks noGrp="1"/>
          </p:cNvSpPr>
          <p:nvPr>
            <p:ph sz="half" idx="1"/>
          </p:nvPr>
        </p:nvSpPr>
        <p:spPr/>
        <p:txBody>
          <a:bodyPr>
            <a:normAutofit fontScale="70000" lnSpcReduction="20000"/>
          </a:bodyPr>
          <a:lstStyle/>
          <a:p>
            <a:r>
              <a:rPr lang="en-US" b="1" dirty="0"/>
              <a:t>Build automation</a:t>
            </a:r>
            <a:r>
              <a:rPr lang="en-US" dirty="0"/>
              <a:t> is the process in which a project gets initiated with the build process whenever a change is made in the workspace and also to ensure that project is stable along with its dependent projects (if the project is used by any other projects).</a:t>
            </a:r>
          </a:p>
          <a:p>
            <a:r>
              <a:rPr lang="en-US" dirty="0"/>
              <a:t>This is very much essential in the software development life cycle as it is difficult to manage with the failed builds during the development phase. Hence, a process is required in order to ensure the health status of the build all the time and keep an eye on the same.</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181725" y="2568439"/>
            <a:ext cx="4718050" cy="3294335"/>
          </a:xfrm>
          <a:prstGeom prst="rect">
            <a:avLst/>
          </a:prstGeom>
        </p:spPr>
      </p:pic>
    </p:spTree>
    <p:extLst>
      <p:ext uri="{BB962C8B-B14F-4D97-AF65-F5344CB8AC3E}">
        <p14:creationId xmlns:p14="http://schemas.microsoft.com/office/powerpoint/2010/main" val="137419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CI / CD</a:t>
            </a:r>
            <a:endParaRPr lang="en-US" sz="3500" dirty="0">
              <a:latin typeface="Algerian" panose="04020705040A02060702" pitchFamily="82" charset="0"/>
            </a:endParaRPr>
          </a:p>
        </p:txBody>
      </p:sp>
      <p:sp>
        <p:nvSpPr>
          <p:cNvPr id="5" name="Content Placeholder 4"/>
          <p:cNvSpPr>
            <a:spLocks noGrp="1"/>
          </p:cNvSpPr>
          <p:nvPr>
            <p:ph idx="1"/>
          </p:nvPr>
        </p:nvSpPr>
        <p:spPr/>
        <p:txBody>
          <a:bodyPr>
            <a:normAutofit fontScale="92500" lnSpcReduction="20000"/>
          </a:bodyPr>
          <a:lstStyle/>
          <a:p>
            <a:r>
              <a:rPr lang="en-US" dirty="0"/>
              <a:t>CI/CD is a method to frequently deliver apps to customers by introducing </a:t>
            </a:r>
            <a:r>
              <a:rPr lang="en-US" b="1" dirty="0"/>
              <a:t>automation</a:t>
            </a:r>
            <a:r>
              <a:rPr lang="en-US" dirty="0"/>
              <a:t> into the stages of </a:t>
            </a:r>
            <a:r>
              <a:rPr lang="en-US" b="1" dirty="0"/>
              <a:t>app development</a:t>
            </a:r>
            <a:r>
              <a:rPr lang="en-US" dirty="0"/>
              <a:t>. The main concepts attributed to CI/CD are </a:t>
            </a:r>
            <a:r>
              <a:rPr lang="en-US" b="1" dirty="0"/>
              <a:t>continuous integration</a:t>
            </a:r>
            <a:r>
              <a:rPr lang="en-US" dirty="0"/>
              <a:t>, </a:t>
            </a:r>
            <a:r>
              <a:rPr lang="en-US" b="1" dirty="0"/>
              <a:t>continuous </a:t>
            </a:r>
            <a:r>
              <a:rPr lang="en-US" b="1" dirty="0" smtClean="0"/>
              <a:t>delivery</a:t>
            </a:r>
            <a:r>
              <a:rPr lang="en-US" dirty="0" smtClean="0"/>
              <a:t> </a:t>
            </a:r>
            <a:r>
              <a:rPr lang="en-US" dirty="0"/>
              <a:t>and </a:t>
            </a:r>
            <a:r>
              <a:rPr lang="en-US" b="1" dirty="0"/>
              <a:t>continuous deployment</a:t>
            </a:r>
            <a:r>
              <a:rPr lang="en-US" dirty="0"/>
              <a:t>. CI/CD is a solution to the problems </a:t>
            </a:r>
            <a:r>
              <a:rPr lang="en-US" b="1" dirty="0"/>
              <a:t>integrating</a:t>
            </a:r>
            <a:r>
              <a:rPr lang="en-US" dirty="0"/>
              <a:t> new code can cause for development and operations teams (AKA "integration hell").</a:t>
            </a:r>
          </a:p>
          <a:p>
            <a:r>
              <a:rPr lang="en-US" dirty="0"/>
              <a:t>Specifically, CI/CD introduces ongoing automation and continuous monitoring throughout the </a:t>
            </a:r>
            <a:r>
              <a:rPr lang="en-US" b="1" dirty="0"/>
              <a:t>lifecycle of apps</a:t>
            </a:r>
            <a:r>
              <a:rPr lang="en-US" dirty="0"/>
              <a:t>, from integration and testing phases to delivery and </a:t>
            </a:r>
            <a:r>
              <a:rPr lang="en-US" b="1" dirty="0"/>
              <a:t>deployment</a:t>
            </a:r>
            <a:r>
              <a:rPr lang="en-US" dirty="0"/>
              <a:t>. Taken together, these connected practices are often referred to as a "</a:t>
            </a:r>
            <a:r>
              <a:rPr lang="en-US" b="1" dirty="0"/>
              <a:t>CI/CD pipeline</a:t>
            </a:r>
            <a:r>
              <a:rPr lang="en-US" dirty="0"/>
              <a:t>" and are supported by development and operations teams working together in an agile way with either a </a:t>
            </a:r>
            <a:r>
              <a:rPr lang="en-US" b="1" dirty="0"/>
              <a:t>DevOps</a:t>
            </a:r>
            <a:r>
              <a:rPr lang="en-US" dirty="0"/>
              <a:t> or </a:t>
            </a:r>
            <a:r>
              <a:rPr lang="en-US" b="1" dirty="0"/>
              <a:t>site reliability engineering</a:t>
            </a:r>
            <a:r>
              <a:rPr lang="en-US" dirty="0"/>
              <a:t> (SRE) approach.</a:t>
            </a:r>
          </a:p>
          <a:p>
            <a:endParaRPr lang="en-US" dirty="0"/>
          </a:p>
        </p:txBody>
      </p:sp>
    </p:spTree>
    <p:extLst>
      <p:ext uri="{BB962C8B-B14F-4D97-AF65-F5344CB8AC3E}">
        <p14:creationId xmlns:p14="http://schemas.microsoft.com/office/powerpoint/2010/main" val="2625010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CI –</a:t>
            </a:r>
            <a:r>
              <a:rPr lang="tr-TR" sz="3500" dirty="0" err="1" smtClean="0">
                <a:latin typeface="Algerian" panose="04020705040A02060702" pitchFamily="82" charset="0"/>
              </a:rPr>
              <a:t>vs</a:t>
            </a:r>
            <a:r>
              <a:rPr lang="tr-TR" sz="3500" dirty="0" smtClean="0">
                <a:latin typeface="Algerian" panose="04020705040A02060702" pitchFamily="82" charset="0"/>
              </a:rPr>
              <a:t>- CD</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602799"/>
          </a:xfrm>
        </p:spPr>
        <p:txBody>
          <a:bodyPr>
            <a:normAutofit fontScale="77500" lnSpcReduction="20000"/>
          </a:bodyPr>
          <a:lstStyle/>
          <a:p>
            <a:r>
              <a:rPr lang="en-US" dirty="0"/>
              <a:t>The acronym CI/CD has a few different meanings. The "CI" in CI/CD always refers to continuous integration, which is an </a:t>
            </a:r>
            <a:r>
              <a:rPr lang="en-US" b="1" dirty="0"/>
              <a:t>automation process </a:t>
            </a:r>
            <a:r>
              <a:rPr lang="en-US" dirty="0"/>
              <a:t>for developers. </a:t>
            </a:r>
            <a:r>
              <a:rPr lang="en-US" b="1" dirty="0" smtClean="0"/>
              <a:t>Successful CI</a:t>
            </a:r>
            <a:r>
              <a:rPr lang="en-US" dirty="0" smtClean="0"/>
              <a:t> </a:t>
            </a:r>
            <a:r>
              <a:rPr lang="en-US" dirty="0"/>
              <a:t>means </a:t>
            </a:r>
            <a:r>
              <a:rPr lang="en-US" b="1" dirty="0"/>
              <a:t>new code changes to an app are regularly built, tested, and merged to a shared repository</a:t>
            </a:r>
            <a:r>
              <a:rPr lang="en-US" dirty="0"/>
              <a:t>. It’s a solution to the problem of having too many branches of an app in development at once that might conflict with each other.</a:t>
            </a:r>
          </a:p>
          <a:p>
            <a:r>
              <a:rPr lang="en-US" dirty="0"/>
              <a:t>The "CD" in CI/CD refers to </a:t>
            </a:r>
            <a:r>
              <a:rPr lang="en-US" b="1" dirty="0"/>
              <a:t>continuous delivery </a:t>
            </a:r>
            <a:r>
              <a:rPr lang="en-US" dirty="0"/>
              <a:t>and/or </a:t>
            </a:r>
            <a:r>
              <a:rPr lang="en-US" b="1" dirty="0"/>
              <a:t>continuous deployment</a:t>
            </a:r>
            <a:r>
              <a:rPr lang="en-US" dirty="0"/>
              <a:t>, which are related concepts that sometimes </a:t>
            </a:r>
            <a:r>
              <a:rPr lang="en-US" b="1" dirty="0"/>
              <a:t>get used interchangeably</a:t>
            </a:r>
            <a:r>
              <a:rPr lang="en-US" dirty="0"/>
              <a:t>. Both are about automating further stages of the pipeline, but they’re sometimes used separately to illustrate just how much automation is happening.</a:t>
            </a:r>
          </a:p>
          <a:p>
            <a:r>
              <a:rPr lang="en-US" dirty="0"/>
              <a:t>Continuous delivery usually means a developer’s changes to an application are </a:t>
            </a:r>
            <a:r>
              <a:rPr lang="en-US" b="1" dirty="0"/>
              <a:t>automatically bug tested and uploaded to a repository </a:t>
            </a:r>
            <a:r>
              <a:rPr lang="en-US" dirty="0"/>
              <a:t>(like GitHub or a container registry), where they can then be deployed to a live production environment by the operations team. It’s an answer to the problem of poor visibility and communication between dev and business teams. To that end, the purpose of continuous delivery is to ensure that it takes </a:t>
            </a:r>
            <a:r>
              <a:rPr lang="en-US" b="1" dirty="0"/>
              <a:t>minimal effort to deploy new code</a:t>
            </a:r>
            <a:r>
              <a:rPr lang="en-US" dirty="0"/>
              <a:t>.</a:t>
            </a:r>
          </a:p>
        </p:txBody>
      </p:sp>
    </p:spTree>
    <p:extLst>
      <p:ext uri="{BB962C8B-B14F-4D97-AF65-F5344CB8AC3E}">
        <p14:creationId xmlns:p14="http://schemas.microsoft.com/office/powerpoint/2010/main" val="722624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CONTINUOUS DEPLOYMENT</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2"/>
            <a:ext cx="9601196" cy="1526465"/>
          </a:xfrm>
        </p:spPr>
        <p:txBody>
          <a:bodyPr>
            <a:normAutofit fontScale="85000" lnSpcReduction="20000"/>
          </a:bodyPr>
          <a:lstStyle/>
          <a:p>
            <a:r>
              <a:rPr lang="en-US" b="1" dirty="0"/>
              <a:t>Continuous deployment </a:t>
            </a:r>
            <a:r>
              <a:rPr lang="en-US" dirty="0" smtClean="0"/>
              <a:t>(the other </a:t>
            </a:r>
            <a:r>
              <a:rPr lang="en-US" b="1" dirty="0" smtClean="0"/>
              <a:t>possible</a:t>
            </a:r>
            <a:r>
              <a:rPr lang="en-US" dirty="0" smtClean="0"/>
              <a:t> "CD") can </a:t>
            </a:r>
            <a:r>
              <a:rPr lang="en-US" dirty="0"/>
              <a:t>refer to automatically releasing a developer’s changes from the </a:t>
            </a:r>
            <a:r>
              <a:rPr lang="en-US" dirty="0" smtClean="0"/>
              <a:t>repository </a:t>
            </a:r>
            <a:r>
              <a:rPr lang="en-US" b="1" dirty="0" smtClean="0"/>
              <a:t>to production</a:t>
            </a:r>
            <a:r>
              <a:rPr lang="en-US" dirty="0" smtClean="0"/>
              <a:t>, </a:t>
            </a:r>
            <a:r>
              <a:rPr lang="en-US" dirty="0"/>
              <a:t>where it is usable by customers. It addresses the problem of overloading </a:t>
            </a:r>
            <a:r>
              <a:rPr lang="en-US" dirty="0" smtClean="0"/>
              <a:t>operations </a:t>
            </a:r>
            <a:r>
              <a:rPr lang="en-US" dirty="0"/>
              <a:t>teams with manual processes that </a:t>
            </a:r>
            <a:r>
              <a:rPr lang="en-US" b="1" dirty="0"/>
              <a:t>slow down app delivery</a:t>
            </a:r>
            <a:r>
              <a:rPr lang="en-US" dirty="0"/>
              <a:t>. It builds on the benefits of continuous delivery by automating the next stage in the pipeline</a:t>
            </a:r>
            <a:r>
              <a:rPr lang="en-US" dirty="0" smtClean="0"/>
              <a:t>.</a:t>
            </a:r>
            <a:endParaRPr lang="tr-TR" dirty="0" smtClean="0"/>
          </a:p>
          <a:p>
            <a:pPr marL="0" indent="0">
              <a:buNone/>
            </a:pPr>
            <a:endParaRPr lang="tr-TR" dirty="0" smtClean="0"/>
          </a:p>
          <a:p>
            <a:pPr marL="0" indent="0">
              <a:buNone/>
            </a:pPr>
            <a:endParaRPr lang="tr-TR" dirty="0"/>
          </a:p>
          <a:p>
            <a:pPr marL="0" indent="0">
              <a:buNone/>
            </a:pPr>
            <a:endParaRPr lang="tr-TR"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533303" y="4083397"/>
            <a:ext cx="7125392" cy="1495425"/>
          </a:xfrm>
          <a:prstGeom prst="rect">
            <a:avLst/>
          </a:prstGeom>
        </p:spPr>
      </p:pic>
    </p:spTree>
    <p:extLst>
      <p:ext uri="{BB962C8B-B14F-4D97-AF65-F5344CB8AC3E}">
        <p14:creationId xmlns:p14="http://schemas.microsoft.com/office/powerpoint/2010/main" val="828290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CI / CD Tools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tr-TR" b="1" dirty="0"/>
              <a:t> </a:t>
            </a:r>
            <a:r>
              <a:rPr lang="tr-TR" b="1" dirty="0" smtClean="0"/>
              <a:t>   </a:t>
            </a:r>
            <a:r>
              <a:rPr lang="en-US" b="1" dirty="0" smtClean="0"/>
              <a:t>CI/CD </a:t>
            </a:r>
            <a:r>
              <a:rPr lang="en-US" b="1" dirty="0"/>
              <a:t>tools </a:t>
            </a:r>
            <a:r>
              <a:rPr lang="en-US" dirty="0"/>
              <a:t>can help a team </a:t>
            </a:r>
            <a:r>
              <a:rPr lang="en-US" b="1" dirty="0"/>
              <a:t>automate</a:t>
            </a:r>
            <a:r>
              <a:rPr lang="en-US" dirty="0"/>
              <a:t> their development, deployment, and testing. Some tools specifically </a:t>
            </a:r>
            <a:r>
              <a:rPr lang="en-US" b="1" dirty="0"/>
              <a:t>handle the integration (CI) side</a:t>
            </a:r>
            <a:r>
              <a:rPr lang="en-US" dirty="0"/>
              <a:t>, some manage </a:t>
            </a:r>
            <a:r>
              <a:rPr lang="en-US" b="1" dirty="0"/>
              <a:t>development and deployment (CD)</a:t>
            </a:r>
            <a:r>
              <a:rPr lang="en-US" dirty="0"/>
              <a:t>, while others specialize in continuous testing or related functions</a:t>
            </a:r>
            <a:r>
              <a:rPr lang="en-US" dirty="0" smtClean="0"/>
              <a:t>.</a:t>
            </a:r>
            <a:endParaRPr lang="tr-TR" dirty="0" smtClean="0"/>
          </a:p>
          <a:p>
            <a:r>
              <a:rPr lang="tr-TR" dirty="0" err="1" smtClean="0"/>
              <a:t>Jenkins</a:t>
            </a:r>
            <a:endParaRPr lang="tr-TR" dirty="0" smtClean="0"/>
          </a:p>
          <a:p>
            <a:r>
              <a:rPr lang="tr-TR" dirty="0" err="1" smtClean="0"/>
              <a:t>GitLab</a:t>
            </a:r>
            <a:endParaRPr lang="tr-TR" dirty="0" smtClean="0"/>
          </a:p>
          <a:p>
            <a:r>
              <a:rPr lang="tr-TR" dirty="0" err="1" smtClean="0"/>
              <a:t>CircleCI</a:t>
            </a:r>
            <a:endParaRPr lang="tr-TR" dirty="0" smtClean="0"/>
          </a:p>
          <a:p>
            <a:r>
              <a:rPr lang="tr-TR" dirty="0" err="1" smtClean="0"/>
              <a:t>Travis</a:t>
            </a:r>
            <a:r>
              <a:rPr lang="tr-TR" dirty="0" smtClean="0"/>
              <a:t> CI</a:t>
            </a:r>
          </a:p>
          <a:p>
            <a:r>
              <a:rPr lang="tr-TR" dirty="0" err="1" smtClean="0"/>
              <a:t>Atlassian</a:t>
            </a:r>
            <a:r>
              <a:rPr lang="tr-TR" dirty="0" smtClean="0"/>
              <a:t> </a:t>
            </a:r>
            <a:r>
              <a:rPr lang="tr-TR" dirty="0" err="1" smtClean="0"/>
              <a:t>Bamboo</a:t>
            </a:r>
            <a:endParaRPr lang="en-US" dirty="0"/>
          </a:p>
        </p:txBody>
      </p:sp>
    </p:spTree>
    <p:extLst>
      <p:ext uri="{BB962C8B-B14F-4D97-AF65-F5344CB8AC3E}">
        <p14:creationId xmlns:p14="http://schemas.microsoft.com/office/powerpoint/2010/main" val="3030263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VCS / GIT</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r>
              <a:rPr lang="en-US" dirty="0" err="1"/>
              <a:t>Git</a:t>
            </a:r>
            <a:r>
              <a:rPr lang="en-US" dirty="0"/>
              <a:t> is a modern and widely used </a:t>
            </a:r>
            <a:r>
              <a:rPr lang="en-US" b="1" dirty="0"/>
              <a:t>distributed version control</a:t>
            </a:r>
            <a:r>
              <a:rPr lang="en-US" dirty="0"/>
              <a:t> </a:t>
            </a:r>
            <a:r>
              <a:rPr lang="en-US" b="1" dirty="0"/>
              <a:t>system</a:t>
            </a:r>
            <a:r>
              <a:rPr lang="en-US" dirty="0"/>
              <a:t> in the world. It is developed to manage projects with </a:t>
            </a:r>
            <a:r>
              <a:rPr lang="en-US" b="1" dirty="0"/>
              <a:t>high speed and efficiency</a:t>
            </a:r>
            <a:r>
              <a:rPr lang="en-US" dirty="0"/>
              <a:t>. The version control system allows us to </a:t>
            </a:r>
            <a:r>
              <a:rPr lang="en-US" b="1" dirty="0"/>
              <a:t>monitor and work together with our team members at the same </a:t>
            </a:r>
            <a:r>
              <a:rPr lang="en-US" b="1" dirty="0" smtClean="0"/>
              <a:t>workspace</a:t>
            </a:r>
            <a:r>
              <a:rPr lang="en-US" dirty="0" smtClean="0"/>
              <a:t>.</a:t>
            </a:r>
            <a:endParaRPr lang="tr-TR" dirty="0" smtClean="0"/>
          </a:p>
          <a:p>
            <a:r>
              <a:rPr lang="en-US" b="1" dirty="0" err="1"/>
              <a:t>Git</a:t>
            </a:r>
            <a:r>
              <a:rPr lang="en-US" dirty="0"/>
              <a:t> is an </a:t>
            </a:r>
            <a:r>
              <a:rPr lang="en-US" b="1" dirty="0"/>
              <a:t>open-source distributed version control system</a:t>
            </a:r>
            <a:r>
              <a:rPr lang="en-US" dirty="0"/>
              <a:t>. It is designed to handle minor to major projects with high speed and efficiency. It is </a:t>
            </a:r>
            <a:r>
              <a:rPr lang="en-US" b="1" dirty="0"/>
              <a:t>developed to co-ordinate the work among the developers</a:t>
            </a:r>
            <a:r>
              <a:rPr lang="en-US" dirty="0"/>
              <a:t>. The version control allows us to </a:t>
            </a:r>
            <a:r>
              <a:rPr lang="en-US" b="1" dirty="0"/>
              <a:t>track</a:t>
            </a:r>
            <a:r>
              <a:rPr lang="en-US" dirty="0"/>
              <a:t> and </a:t>
            </a:r>
            <a:r>
              <a:rPr lang="en-US" b="1" dirty="0"/>
              <a:t>work together </a:t>
            </a:r>
            <a:r>
              <a:rPr lang="en-US" dirty="0"/>
              <a:t>with our team members at the same workspace.</a:t>
            </a:r>
          </a:p>
          <a:p>
            <a:r>
              <a:rPr lang="en-US" dirty="0" err="1"/>
              <a:t>Git</a:t>
            </a:r>
            <a:r>
              <a:rPr lang="en-US" dirty="0"/>
              <a:t> is foundation of many services like </a:t>
            </a:r>
            <a:r>
              <a:rPr lang="en-US" b="1" dirty="0"/>
              <a:t>GitHub</a:t>
            </a:r>
            <a:r>
              <a:rPr lang="en-US" dirty="0"/>
              <a:t> and </a:t>
            </a:r>
            <a:r>
              <a:rPr lang="en-US" b="1" dirty="0" err="1"/>
              <a:t>GitLab</a:t>
            </a:r>
            <a:r>
              <a:rPr lang="en-US" dirty="0"/>
              <a:t>, but we can use </a:t>
            </a:r>
            <a:r>
              <a:rPr lang="en-US" dirty="0" err="1"/>
              <a:t>Git</a:t>
            </a:r>
            <a:r>
              <a:rPr lang="en-US" dirty="0"/>
              <a:t> without using any other </a:t>
            </a:r>
            <a:r>
              <a:rPr lang="en-US" dirty="0" err="1"/>
              <a:t>Git</a:t>
            </a:r>
            <a:r>
              <a:rPr lang="en-US" dirty="0"/>
              <a:t> services. </a:t>
            </a:r>
            <a:r>
              <a:rPr lang="en-US" dirty="0" err="1"/>
              <a:t>Git</a:t>
            </a:r>
            <a:r>
              <a:rPr lang="en-US" dirty="0"/>
              <a:t> can be used </a:t>
            </a:r>
            <a:r>
              <a:rPr lang="en-US" b="1" dirty="0"/>
              <a:t>privately</a:t>
            </a:r>
            <a:r>
              <a:rPr lang="en-US" dirty="0"/>
              <a:t> and </a:t>
            </a:r>
            <a:r>
              <a:rPr lang="en-US" b="1" dirty="0"/>
              <a:t>publicly</a:t>
            </a:r>
            <a:r>
              <a:rPr lang="en-US" dirty="0"/>
              <a:t>.</a:t>
            </a:r>
          </a:p>
          <a:p>
            <a:endParaRPr lang="en-US" dirty="0"/>
          </a:p>
        </p:txBody>
      </p:sp>
    </p:spTree>
    <p:extLst>
      <p:ext uri="{BB962C8B-B14F-4D97-AF65-F5344CB8AC3E}">
        <p14:creationId xmlns:p14="http://schemas.microsoft.com/office/powerpoint/2010/main" val="3451267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CLEAN CODE</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Software engineering principles, from Robert C. Martin's book </a:t>
            </a:r>
            <a:r>
              <a:rPr lang="en-US" b="1" i="1" dirty="0"/>
              <a:t>Clean Code</a:t>
            </a:r>
            <a:r>
              <a:rPr lang="en-US" dirty="0"/>
              <a:t>, adapted for Java. This is not a style guide. It's a guide to producing </a:t>
            </a:r>
            <a:r>
              <a:rPr lang="en-US" b="1" dirty="0"/>
              <a:t>readable, </a:t>
            </a:r>
            <a:r>
              <a:rPr lang="en-US" b="1" dirty="0" smtClean="0"/>
              <a:t>reusable </a:t>
            </a:r>
            <a:r>
              <a:rPr lang="en-US" b="1" dirty="0"/>
              <a:t>and </a:t>
            </a:r>
            <a:r>
              <a:rPr lang="en-US" b="1" dirty="0" err="1"/>
              <a:t>refactorable</a:t>
            </a:r>
            <a:r>
              <a:rPr lang="en-US" dirty="0"/>
              <a:t> software in Java.</a:t>
            </a:r>
          </a:p>
          <a:p>
            <a:r>
              <a:rPr lang="en-US" dirty="0"/>
              <a:t>Not every principle herein has to be strictly followed, and even fewer will be universally agreed upon. These are </a:t>
            </a:r>
            <a:r>
              <a:rPr lang="en-US" b="1" dirty="0"/>
              <a:t>guidelines</a:t>
            </a:r>
            <a:r>
              <a:rPr lang="en-US" dirty="0"/>
              <a:t> and nothing more, but they are ones codified over many years of collective experience by the authors of </a:t>
            </a:r>
            <a:r>
              <a:rPr lang="en-US" i="1" dirty="0"/>
              <a:t>Clean Code</a:t>
            </a:r>
            <a:r>
              <a:rPr lang="en-US" dirty="0" smtClean="0"/>
              <a:t>.</a:t>
            </a:r>
            <a:endParaRPr lang="en-US" dirty="0"/>
          </a:p>
        </p:txBody>
      </p:sp>
    </p:spTree>
    <p:extLst>
      <p:ext uri="{BB962C8B-B14F-4D97-AF65-F5344CB8AC3E}">
        <p14:creationId xmlns:p14="http://schemas.microsoft.com/office/powerpoint/2010/main" val="3977242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GIT FEATURES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r>
              <a:rPr lang="en-US" b="1" dirty="0"/>
              <a:t>Open </a:t>
            </a:r>
            <a:r>
              <a:rPr lang="en-US" b="1" dirty="0" smtClean="0"/>
              <a:t>Source</a:t>
            </a:r>
            <a:endParaRPr lang="tr-TR" b="1" dirty="0" smtClean="0"/>
          </a:p>
          <a:p>
            <a:r>
              <a:rPr lang="en-US" b="1" dirty="0" smtClean="0"/>
              <a:t>Scalable</a:t>
            </a:r>
            <a:endParaRPr lang="tr-TR" b="1" dirty="0" smtClean="0"/>
          </a:p>
          <a:p>
            <a:r>
              <a:rPr lang="en-US" b="1" dirty="0" smtClean="0"/>
              <a:t>Distributed</a:t>
            </a:r>
            <a:endParaRPr lang="tr-TR" b="1" dirty="0" smtClean="0"/>
          </a:p>
          <a:p>
            <a:r>
              <a:rPr lang="en-US" b="1" dirty="0" smtClean="0"/>
              <a:t>Security</a:t>
            </a:r>
            <a:endParaRPr lang="tr-TR" b="1" dirty="0" smtClean="0"/>
          </a:p>
          <a:p>
            <a:r>
              <a:rPr lang="en-US" b="1" dirty="0" smtClean="0"/>
              <a:t>Speed</a:t>
            </a:r>
            <a:endParaRPr lang="tr-TR" b="1" dirty="0" smtClean="0"/>
          </a:p>
          <a:p>
            <a:r>
              <a:rPr lang="en-US" b="1" dirty="0"/>
              <a:t>Supports non-linear </a:t>
            </a:r>
            <a:r>
              <a:rPr lang="en-US" b="1" dirty="0" smtClean="0"/>
              <a:t>development</a:t>
            </a:r>
            <a:endParaRPr lang="tr-TR" b="1" dirty="0" smtClean="0"/>
          </a:p>
          <a:p>
            <a:r>
              <a:rPr lang="en-US" b="1" dirty="0"/>
              <a:t>Branching and </a:t>
            </a:r>
            <a:r>
              <a:rPr lang="en-US" b="1" dirty="0" smtClean="0"/>
              <a:t>Merging</a:t>
            </a:r>
            <a:endParaRPr lang="tr-TR" b="1" dirty="0" smtClean="0"/>
          </a:p>
          <a:p>
            <a:r>
              <a:rPr lang="en-US" b="1" dirty="0"/>
              <a:t>Data </a:t>
            </a:r>
            <a:r>
              <a:rPr lang="en-US" b="1" dirty="0" smtClean="0"/>
              <a:t>Assurance</a:t>
            </a:r>
            <a:endParaRPr lang="tr-TR" b="1" dirty="0" smtClean="0"/>
          </a:p>
          <a:p>
            <a:r>
              <a:rPr lang="en-US" b="1" dirty="0"/>
              <a:t>Staging </a:t>
            </a:r>
            <a:r>
              <a:rPr lang="en-US" b="1" dirty="0" smtClean="0"/>
              <a:t>Area</a:t>
            </a:r>
            <a:endParaRPr lang="tr-TR" b="1" dirty="0" smtClean="0"/>
          </a:p>
          <a:p>
            <a:r>
              <a:rPr lang="en-US" b="1" dirty="0"/>
              <a:t>Maintain the clean history</a:t>
            </a:r>
            <a:endParaRPr lang="en-US" dirty="0"/>
          </a:p>
        </p:txBody>
      </p:sp>
    </p:spTree>
    <p:extLst>
      <p:ext uri="{BB962C8B-B14F-4D97-AF65-F5344CB8AC3E}">
        <p14:creationId xmlns:p14="http://schemas.microsoft.com/office/powerpoint/2010/main" val="109041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GIT BENEFITS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tr-TR" dirty="0" smtClean="0"/>
              <a:t>    </a:t>
            </a:r>
            <a:r>
              <a:rPr lang="en-US" dirty="0" smtClean="0"/>
              <a:t>A </a:t>
            </a:r>
            <a:r>
              <a:rPr lang="en-US" dirty="0"/>
              <a:t>version control application allows us to </a:t>
            </a:r>
            <a:r>
              <a:rPr lang="en-US" b="1" dirty="0"/>
              <a:t>keep track</a:t>
            </a:r>
            <a:r>
              <a:rPr lang="en-US" dirty="0"/>
              <a:t> of all the changes that we make in the files of our project. Every time we make changes in files of an existing project, we can push those changes to a repository. Other developers are allowed to pull your changes from the repository and continue to work with the updates that you added to the project files</a:t>
            </a:r>
            <a:r>
              <a:rPr lang="en-US" dirty="0" smtClean="0"/>
              <a:t>.</a:t>
            </a:r>
            <a:endParaRPr lang="tr-TR" dirty="0" smtClean="0"/>
          </a:p>
          <a:p>
            <a:pPr marL="0" indent="0">
              <a:buNone/>
            </a:pPr>
            <a:r>
              <a:rPr lang="en-US" dirty="0"/>
              <a:t>Some </a:t>
            </a:r>
            <a:r>
              <a:rPr lang="en-US" b="1" dirty="0"/>
              <a:t>significant benefits</a:t>
            </a:r>
            <a:r>
              <a:rPr lang="en-US" dirty="0"/>
              <a:t> of using </a:t>
            </a:r>
            <a:r>
              <a:rPr lang="en-US" dirty="0" err="1"/>
              <a:t>Git</a:t>
            </a:r>
            <a:r>
              <a:rPr lang="en-US" dirty="0"/>
              <a:t> are as follows:</a:t>
            </a:r>
            <a:endParaRPr lang="tr-TR" dirty="0" smtClean="0"/>
          </a:p>
          <a:p>
            <a:r>
              <a:rPr lang="en-US" b="1" dirty="0"/>
              <a:t>Saves </a:t>
            </a:r>
            <a:r>
              <a:rPr lang="en-US" b="1" dirty="0" smtClean="0"/>
              <a:t>Time</a:t>
            </a:r>
            <a:endParaRPr lang="tr-TR" b="1" dirty="0" smtClean="0"/>
          </a:p>
          <a:p>
            <a:r>
              <a:rPr lang="en-US" b="1" dirty="0"/>
              <a:t>Offline </a:t>
            </a:r>
            <a:r>
              <a:rPr lang="en-US" b="1" dirty="0" smtClean="0"/>
              <a:t>Working</a:t>
            </a:r>
            <a:endParaRPr lang="tr-TR" b="1" dirty="0" smtClean="0"/>
          </a:p>
          <a:p>
            <a:r>
              <a:rPr lang="en-US" b="1" dirty="0"/>
              <a:t>Undo </a:t>
            </a:r>
            <a:r>
              <a:rPr lang="en-US" b="1" dirty="0" smtClean="0"/>
              <a:t>Mistakes</a:t>
            </a:r>
            <a:endParaRPr lang="tr-TR" b="1" dirty="0" smtClean="0"/>
          </a:p>
          <a:p>
            <a:r>
              <a:rPr lang="en-US" b="1" dirty="0"/>
              <a:t>Track the Changes</a:t>
            </a:r>
            <a:endParaRPr lang="en-US" dirty="0"/>
          </a:p>
        </p:txBody>
      </p:sp>
    </p:spTree>
    <p:extLst>
      <p:ext uri="{BB962C8B-B14F-4D97-AF65-F5344CB8AC3E}">
        <p14:creationId xmlns:p14="http://schemas.microsoft.com/office/powerpoint/2010/main" val="672978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GITHUB</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a:t>GitHub is a </a:t>
            </a:r>
            <a:r>
              <a:rPr lang="en-US" dirty="0" err="1"/>
              <a:t>Git</a:t>
            </a:r>
            <a:r>
              <a:rPr lang="en-US" dirty="0"/>
              <a:t> repository hosting service. GitHub also facilitates with many of its features, such as access control and collaboration. It provides a Web-based graphical interface.</a:t>
            </a:r>
          </a:p>
          <a:p>
            <a:r>
              <a:rPr lang="en-US" dirty="0"/>
              <a:t>GitHub is an American company. It hosts source code of your project in the form of different programming languages and keeps track of the various changes made by programmers.</a:t>
            </a:r>
          </a:p>
          <a:p>
            <a:r>
              <a:rPr lang="en-US" dirty="0"/>
              <a:t>It offers both </a:t>
            </a:r>
            <a:r>
              <a:rPr lang="en-US" b="1" dirty="0"/>
              <a:t>distributed version control and source code management (SCM)</a:t>
            </a:r>
            <a:r>
              <a:rPr lang="en-US" dirty="0"/>
              <a:t> functionality of </a:t>
            </a:r>
            <a:r>
              <a:rPr lang="en-US" dirty="0" err="1"/>
              <a:t>Git</a:t>
            </a:r>
            <a:r>
              <a:rPr lang="en-US" dirty="0"/>
              <a:t>. It also facilitates with some </a:t>
            </a:r>
            <a:r>
              <a:rPr lang="en-US" b="1" dirty="0"/>
              <a:t>collaboration</a:t>
            </a:r>
            <a:r>
              <a:rPr lang="en-US" dirty="0"/>
              <a:t> features such as </a:t>
            </a:r>
            <a:r>
              <a:rPr lang="en-US" b="1" dirty="0"/>
              <a:t>bug tracking</a:t>
            </a:r>
            <a:r>
              <a:rPr lang="en-US" dirty="0"/>
              <a:t>, </a:t>
            </a:r>
            <a:r>
              <a:rPr lang="en-US" b="1" dirty="0"/>
              <a:t>feature requests</a:t>
            </a:r>
            <a:r>
              <a:rPr lang="en-US" dirty="0"/>
              <a:t>, </a:t>
            </a:r>
            <a:r>
              <a:rPr lang="en-US" b="1" dirty="0"/>
              <a:t>task management </a:t>
            </a:r>
            <a:r>
              <a:rPr lang="en-US" dirty="0"/>
              <a:t>for every project.</a:t>
            </a:r>
          </a:p>
          <a:p>
            <a:endParaRPr lang="en-US" dirty="0"/>
          </a:p>
        </p:txBody>
      </p:sp>
    </p:spTree>
    <p:extLst>
      <p:ext uri="{BB962C8B-B14F-4D97-AF65-F5344CB8AC3E}">
        <p14:creationId xmlns:p14="http://schemas.microsoft.com/office/powerpoint/2010/main" val="2681641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Features of </a:t>
            </a:r>
            <a:r>
              <a:rPr lang="en-US" sz="3500" dirty="0" smtClean="0">
                <a:latin typeface="Algerian" panose="04020705040A02060702" pitchFamily="82" charset="0"/>
              </a:rPr>
              <a:t>GitHub</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477193"/>
            <a:ext cx="9601194" cy="3715789"/>
          </a:xfrm>
        </p:spPr>
        <p:txBody>
          <a:bodyPr>
            <a:normAutofit fontScale="62500" lnSpcReduction="20000"/>
          </a:bodyPr>
          <a:lstStyle/>
          <a:p>
            <a:pPr marL="0" indent="0">
              <a:buNone/>
            </a:pPr>
            <a:r>
              <a:rPr lang="tr-TR" dirty="0" smtClean="0"/>
              <a:t>    </a:t>
            </a:r>
            <a:r>
              <a:rPr lang="en-US" dirty="0" smtClean="0"/>
              <a:t>GitHub </a:t>
            </a:r>
            <a:r>
              <a:rPr lang="en-US" dirty="0"/>
              <a:t>is a place where </a:t>
            </a:r>
            <a:r>
              <a:rPr lang="en-US" b="1" dirty="0"/>
              <a:t>programmers and designers work together</a:t>
            </a:r>
            <a:r>
              <a:rPr lang="en-US" dirty="0"/>
              <a:t>. They collaborate, contribute, and fix bugs together. It hosts plenty of </a:t>
            </a:r>
            <a:r>
              <a:rPr lang="en-US" b="1" dirty="0"/>
              <a:t>open source projects </a:t>
            </a:r>
            <a:r>
              <a:rPr lang="en-US" dirty="0"/>
              <a:t>and </a:t>
            </a:r>
            <a:r>
              <a:rPr lang="en-US" b="1" dirty="0"/>
              <a:t>codes</a:t>
            </a:r>
            <a:r>
              <a:rPr lang="en-US" dirty="0"/>
              <a:t> of </a:t>
            </a:r>
            <a:r>
              <a:rPr lang="en-US" b="1" dirty="0"/>
              <a:t>various programming languages</a:t>
            </a:r>
            <a:r>
              <a:rPr lang="en-US" dirty="0" smtClean="0"/>
              <a:t>.</a:t>
            </a:r>
            <a:endParaRPr lang="tr-TR" dirty="0" smtClean="0"/>
          </a:p>
          <a:p>
            <a:r>
              <a:rPr lang="en-US" dirty="0"/>
              <a:t>Collaboration</a:t>
            </a:r>
          </a:p>
          <a:p>
            <a:r>
              <a:rPr lang="en-US" dirty="0"/>
              <a:t>Integrated issue and bug tracking</a:t>
            </a:r>
          </a:p>
          <a:p>
            <a:r>
              <a:rPr lang="en-US" dirty="0"/>
              <a:t>Graphical representation of branches</a:t>
            </a:r>
          </a:p>
          <a:p>
            <a:r>
              <a:rPr lang="en-US" dirty="0" err="1"/>
              <a:t>Git</a:t>
            </a:r>
            <a:r>
              <a:rPr lang="en-US" dirty="0"/>
              <a:t> repositories hosting</a:t>
            </a:r>
          </a:p>
          <a:p>
            <a:r>
              <a:rPr lang="en-US" dirty="0"/>
              <a:t>Project management</a:t>
            </a:r>
          </a:p>
          <a:p>
            <a:r>
              <a:rPr lang="en-US" dirty="0"/>
              <a:t>Team management</a:t>
            </a:r>
          </a:p>
          <a:p>
            <a:r>
              <a:rPr lang="en-US" dirty="0"/>
              <a:t>Code hosting</a:t>
            </a:r>
          </a:p>
          <a:p>
            <a:r>
              <a:rPr lang="en-US" dirty="0"/>
              <a:t>Track and assign tasks</a:t>
            </a:r>
          </a:p>
          <a:p>
            <a:r>
              <a:rPr lang="en-US" dirty="0"/>
              <a:t>Conversations</a:t>
            </a:r>
          </a:p>
          <a:p>
            <a:r>
              <a:rPr lang="en-US" dirty="0" err="1"/>
              <a:t>Wikisc</a:t>
            </a:r>
            <a:endParaRPr lang="en-US" dirty="0"/>
          </a:p>
          <a:p>
            <a:endParaRPr lang="en-US" dirty="0"/>
          </a:p>
        </p:txBody>
      </p:sp>
    </p:spTree>
    <p:extLst>
      <p:ext uri="{BB962C8B-B14F-4D97-AF65-F5344CB8AC3E}">
        <p14:creationId xmlns:p14="http://schemas.microsoft.com/office/powerpoint/2010/main" val="153174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Benefits of </a:t>
            </a:r>
            <a:r>
              <a:rPr lang="en-US" sz="3500" dirty="0" smtClean="0">
                <a:latin typeface="Algerian" panose="04020705040A02060702" pitchFamily="82" charset="0"/>
              </a:rPr>
              <a:t>GitHub</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468879"/>
            <a:ext cx="9601194" cy="3740727"/>
          </a:xfrm>
        </p:spPr>
        <p:txBody>
          <a:bodyPr>
            <a:normAutofit fontScale="92500" lnSpcReduction="20000"/>
          </a:bodyPr>
          <a:lstStyle/>
          <a:p>
            <a:pPr marL="0" indent="0">
              <a:buNone/>
            </a:pPr>
            <a:r>
              <a:rPr lang="tr-TR" dirty="0" smtClean="0"/>
              <a:t>    </a:t>
            </a:r>
            <a:r>
              <a:rPr lang="en-US" dirty="0" smtClean="0"/>
              <a:t>GitHub </a:t>
            </a:r>
            <a:r>
              <a:rPr lang="en-US" dirty="0"/>
              <a:t>can be separated as the </a:t>
            </a:r>
            <a:r>
              <a:rPr lang="en-US" dirty="0" err="1"/>
              <a:t>Git</a:t>
            </a:r>
            <a:r>
              <a:rPr lang="en-US" dirty="0"/>
              <a:t> and the Hub. GitHub service includes access controls as well as collaboration features like task management, repository hosting, and team management.</a:t>
            </a:r>
          </a:p>
          <a:p>
            <a:pPr marL="0" indent="0">
              <a:buNone/>
            </a:pPr>
            <a:r>
              <a:rPr lang="en-US" dirty="0"/>
              <a:t>The key benefits of GitHub are as </a:t>
            </a:r>
            <a:r>
              <a:rPr lang="en-US" dirty="0" smtClean="0"/>
              <a:t>follows</a:t>
            </a:r>
            <a:r>
              <a:rPr lang="tr-TR" dirty="0" smtClean="0"/>
              <a:t>:</a:t>
            </a:r>
            <a:endParaRPr lang="en-US" dirty="0"/>
          </a:p>
          <a:p>
            <a:r>
              <a:rPr lang="en-US" dirty="0"/>
              <a:t>It is </a:t>
            </a:r>
            <a:r>
              <a:rPr lang="en-US" b="1" dirty="0"/>
              <a:t>easy to contribute to open source projects </a:t>
            </a:r>
            <a:r>
              <a:rPr lang="en-US" dirty="0"/>
              <a:t>via GitHub.</a:t>
            </a:r>
          </a:p>
          <a:p>
            <a:r>
              <a:rPr lang="en-US" dirty="0"/>
              <a:t>It helps to create an </a:t>
            </a:r>
            <a:r>
              <a:rPr lang="en-US" b="1" dirty="0"/>
              <a:t>excellent document</a:t>
            </a:r>
            <a:r>
              <a:rPr lang="en-US" dirty="0"/>
              <a:t>.</a:t>
            </a:r>
          </a:p>
          <a:p>
            <a:r>
              <a:rPr lang="en-US" dirty="0"/>
              <a:t>You can </a:t>
            </a:r>
            <a:r>
              <a:rPr lang="en-US" b="1" dirty="0"/>
              <a:t>attract recruiter by showing off your work</a:t>
            </a:r>
            <a:r>
              <a:rPr lang="en-US" dirty="0"/>
              <a:t>. If you have a profile on GitHub, you will have a higher chance of being recruited.</a:t>
            </a:r>
          </a:p>
          <a:p>
            <a:r>
              <a:rPr lang="en-US" dirty="0"/>
              <a:t>It allows your work to get out there </a:t>
            </a:r>
            <a:r>
              <a:rPr lang="en-US" b="1" dirty="0"/>
              <a:t>in front of the public</a:t>
            </a:r>
            <a:r>
              <a:rPr lang="en-US" dirty="0"/>
              <a:t>.</a:t>
            </a:r>
          </a:p>
          <a:p>
            <a:r>
              <a:rPr lang="en-US" dirty="0"/>
              <a:t>You can </a:t>
            </a:r>
            <a:r>
              <a:rPr lang="en-US" b="1" dirty="0"/>
              <a:t>track changes </a:t>
            </a:r>
            <a:r>
              <a:rPr lang="en-US" dirty="0"/>
              <a:t>in your code across versions.</a:t>
            </a:r>
          </a:p>
          <a:p>
            <a:endParaRPr lang="en-US" dirty="0"/>
          </a:p>
        </p:txBody>
      </p:sp>
    </p:spTree>
    <p:extLst>
      <p:ext uri="{BB962C8B-B14F-4D97-AF65-F5344CB8AC3E}">
        <p14:creationId xmlns:p14="http://schemas.microsoft.com/office/powerpoint/2010/main" val="392456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GIT COMMANDS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https://rogerdudler.github.io/git-guide/</a:t>
            </a:r>
          </a:p>
        </p:txBody>
      </p:sp>
    </p:spTree>
    <p:extLst>
      <p:ext uri="{BB962C8B-B14F-4D97-AF65-F5344CB8AC3E}">
        <p14:creationId xmlns:p14="http://schemas.microsoft.com/office/powerpoint/2010/main" val="2587003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smtClean="0"/>
              <a:t>    </a:t>
            </a:r>
            <a:r>
              <a:rPr lang="en-US" dirty="0" smtClean="0"/>
              <a:t>Spring </a:t>
            </a:r>
            <a:r>
              <a:rPr lang="en-US" dirty="0"/>
              <a:t>is a </a:t>
            </a:r>
            <a:r>
              <a:rPr lang="en-US" i="1" dirty="0"/>
              <a:t>lightweight</a:t>
            </a:r>
            <a:r>
              <a:rPr lang="en-US" dirty="0"/>
              <a:t> framework. It can be thought of as a </a:t>
            </a:r>
            <a:r>
              <a:rPr lang="en-US" i="1" dirty="0"/>
              <a:t>framework of frameworks</a:t>
            </a:r>
            <a:r>
              <a:rPr lang="en-US" dirty="0"/>
              <a:t> because it provides support to various frameworks such as Struts, Hibernate, Tapestry, EJB, JSF, etc. The framework, in broader sense, can be defined as a structure where we find solution of the various technical problems</a:t>
            </a:r>
            <a:r>
              <a:rPr lang="en-US" dirty="0" smtClean="0"/>
              <a:t>.</a:t>
            </a:r>
            <a:endParaRPr lang="tr-TR" dirty="0" smtClean="0"/>
          </a:p>
          <a:p>
            <a:pPr>
              <a:buFont typeface="Wingdings" panose="05000000000000000000" pitchFamily="2" charset="2"/>
              <a:buChar char="Ø"/>
            </a:pPr>
            <a:r>
              <a:rPr lang="tr-TR" dirty="0" smtClean="0"/>
              <a:t> IOC ( </a:t>
            </a:r>
            <a:r>
              <a:rPr lang="tr-TR" dirty="0" err="1" smtClean="0"/>
              <a:t>Inversion</a:t>
            </a:r>
            <a:r>
              <a:rPr lang="tr-TR" dirty="0" smtClean="0"/>
              <a:t> of Control ) - </a:t>
            </a:r>
            <a:r>
              <a:rPr lang="tr-TR" dirty="0" err="1" smtClean="0"/>
              <a:t>Specification</a:t>
            </a:r>
            <a:endParaRPr lang="tr-TR" dirty="0" smtClean="0"/>
          </a:p>
          <a:p>
            <a:pPr>
              <a:buFont typeface="Wingdings" panose="05000000000000000000" pitchFamily="2" charset="2"/>
              <a:buChar char="Ø"/>
            </a:pPr>
            <a:r>
              <a:rPr lang="tr-TR" dirty="0" smtClean="0"/>
              <a:t> DI ( </a:t>
            </a:r>
            <a:r>
              <a:rPr lang="tr-TR" dirty="0" err="1" smtClean="0"/>
              <a:t>Dependency</a:t>
            </a:r>
            <a:r>
              <a:rPr lang="tr-TR" dirty="0" smtClean="0"/>
              <a:t> </a:t>
            </a:r>
            <a:r>
              <a:rPr lang="tr-TR" dirty="0" err="1" smtClean="0"/>
              <a:t>Injection</a:t>
            </a:r>
            <a:r>
              <a:rPr lang="tr-TR" dirty="0" smtClean="0"/>
              <a:t> )  - </a:t>
            </a:r>
            <a:r>
              <a:rPr lang="tr-TR" dirty="0" err="1" smtClean="0"/>
              <a:t>Implementation</a:t>
            </a:r>
            <a:endParaRPr lang="en-US" dirty="0"/>
          </a:p>
        </p:txBody>
      </p:sp>
    </p:spTree>
    <p:extLst>
      <p:ext uri="{BB962C8B-B14F-4D97-AF65-F5344CB8AC3E}">
        <p14:creationId xmlns:p14="http://schemas.microsoft.com/office/powerpoint/2010/main" val="2581789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MODULES</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948224" y="2468880"/>
            <a:ext cx="3861127" cy="3738504"/>
          </a:xfrm>
          <a:prstGeom prst="rect">
            <a:avLst/>
          </a:prstGeom>
        </p:spPr>
      </p:pic>
    </p:spTree>
    <p:extLst>
      <p:ext uri="{BB962C8B-B14F-4D97-AF65-F5344CB8AC3E}">
        <p14:creationId xmlns:p14="http://schemas.microsoft.com/office/powerpoint/2010/main" val="1812096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a:t>
            </a:r>
            <a:r>
              <a:rPr lang="tr-TR" sz="3500" dirty="0" err="1" smtClean="0">
                <a:latin typeface="Algerian" panose="04020705040A02060702" pitchFamily="82" charset="0"/>
              </a:rPr>
              <a:t>Advantages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560319"/>
            <a:ext cx="9743901" cy="3574474"/>
          </a:xfrm>
        </p:spPr>
        <p:txBody>
          <a:bodyPr>
            <a:normAutofit fontScale="47500" lnSpcReduction="20000"/>
          </a:bodyPr>
          <a:lstStyle/>
          <a:p>
            <a:r>
              <a:rPr lang="en-US" sz="2500" b="1" dirty="0"/>
              <a:t>1)</a:t>
            </a:r>
            <a:r>
              <a:rPr lang="en-US" sz="2500" dirty="0"/>
              <a:t> </a:t>
            </a:r>
            <a:r>
              <a:rPr lang="en-US" sz="2500" dirty="0">
                <a:solidFill>
                  <a:schemeClr val="accent2">
                    <a:lumMod val="75000"/>
                  </a:schemeClr>
                </a:solidFill>
              </a:rPr>
              <a:t>Predefined Templates</a:t>
            </a:r>
          </a:p>
          <a:p>
            <a:pPr marL="0" indent="0">
              <a:buNone/>
            </a:pPr>
            <a:r>
              <a:rPr lang="tr-TR" sz="2500" dirty="0" smtClean="0"/>
              <a:t>	    </a:t>
            </a:r>
            <a:r>
              <a:rPr lang="en-US" sz="2500" dirty="0" smtClean="0"/>
              <a:t>Spring </a:t>
            </a:r>
            <a:r>
              <a:rPr lang="en-US" sz="2500" dirty="0"/>
              <a:t>framework provides templates for JDBC, Hibernate, JPA etc. technologies. So there is no need to write too much code. It hides the basic steps of these </a:t>
            </a:r>
            <a:r>
              <a:rPr lang="tr-TR" sz="2500" dirty="0" smtClean="0"/>
              <a:t>	</a:t>
            </a:r>
            <a:r>
              <a:rPr lang="en-US" sz="2500" dirty="0" smtClean="0"/>
              <a:t>technologies</a:t>
            </a:r>
            <a:r>
              <a:rPr lang="en-US" sz="2500" dirty="0"/>
              <a:t>.</a:t>
            </a:r>
          </a:p>
          <a:p>
            <a:pPr marL="0" indent="0">
              <a:buNone/>
            </a:pPr>
            <a:r>
              <a:rPr lang="tr-TR" sz="2500" dirty="0" smtClean="0"/>
              <a:t>	    </a:t>
            </a:r>
            <a:r>
              <a:rPr lang="en-US" sz="2500" dirty="0" smtClean="0"/>
              <a:t>Let's </a:t>
            </a:r>
            <a:r>
              <a:rPr lang="en-US" sz="2500" dirty="0"/>
              <a:t>take the example of </a:t>
            </a:r>
            <a:r>
              <a:rPr lang="en-US" sz="2500" dirty="0" err="1"/>
              <a:t>JdbcTemplate</a:t>
            </a:r>
            <a:r>
              <a:rPr lang="en-US" sz="2500" dirty="0"/>
              <a:t>, you don't need to write the code for exception handling, creating connection, creating statement, committing transaction, </a:t>
            </a:r>
            <a:r>
              <a:rPr lang="tr-TR" sz="2500" dirty="0" smtClean="0"/>
              <a:t>	</a:t>
            </a:r>
            <a:r>
              <a:rPr lang="en-US" sz="2500" dirty="0" smtClean="0"/>
              <a:t>closing </a:t>
            </a:r>
            <a:r>
              <a:rPr lang="en-US" sz="2500" dirty="0"/>
              <a:t>connection etc. You need to write the code of executing query only. Thus, it save a lot of JDBC code.</a:t>
            </a:r>
          </a:p>
          <a:p>
            <a:r>
              <a:rPr lang="en-US" sz="2500" b="1" dirty="0"/>
              <a:t>2)</a:t>
            </a:r>
            <a:r>
              <a:rPr lang="en-US" sz="2500" dirty="0"/>
              <a:t> </a:t>
            </a:r>
            <a:r>
              <a:rPr lang="en-US" sz="2500" dirty="0">
                <a:solidFill>
                  <a:schemeClr val="accent2">
                    <a:lumMod val="75000"/>
                  </a:schemeClr>
                </a:solidFill>
              </a:rPr>
              <a:t>Loose Coupling</a:t>
            </a:r>
          </a:p>
          <a:p>
            <a:pPr marL="0" indent="0">
              <a:buNone/>
            </a:pPr>
            <a:r>
              <a:rPr lang="tr-TR" sz="2500" dirty="0" smtClean="0"/>
              <a:t>	</a:t>
            </a:r>
            <a:r>
              <a:rPr lang="en-US" sz="2500" dirty="0" smtClean="0"/>
              <a:t>The </a:t>
            </a:r>
            <a:r>
              <a:rPr lang="en-US" sz="2500" dirty="0"/>
              <a:t>Spring applications are loosely coupled because of dependency injection.</a:t>
            </a:r>
          </a:p>
          <a:p>
            <a:r>
              <a:rPr lang="en-US" sz="2500" b="1" dirty="0"/>
              <a:t>3)</a:t>
            </a:r>
            <a:r>
              <a:rPr lang="en-US" sz="2500" dirty="0"/>
              <a:t> </a:t>
            </a:r>
            <a:r>
              <a:rPr lang="en-US" sz="2500" dirty="0">
                <a:solidFill>
                  <a:schemeClr val="accent2">
                    <a:lumMod val="75000"/>
                  </a:schemeClr>
                </a:solidFill>
              </a:rPr>
              <a:t>Easy to test</a:t>
            </a:r>
          </a:p>
          <a:p>
            <a:pPr marL="0" indent="0">
              <a:buNone/>
            </a:pPr>
            <a:r>
              <a:rPr lang="tr-TR" sz="2500" dirty="0" smtClean="0"/>
              <a:t>	    </a:t>
            </a:r>
            <a:r>
              <a:rPr lang="en-US" sz="2500" dirty="0" smtClean="0"/>
              <a:t>The </a:t>
            </a:r>
            <a:r>
              <a:rPr lang="en-US" sz="2500" dirty="0"/>
              <a:t>Dependency Injection makes easier to test the application. The EJB or Struts application require server to run the application but Spring framework doesn't </a:t>
            </a:r>
            <a:r>
              <a:rPr lang="tr-TR" sz="2500" dirty="0" smtClean="0"/>
              <a:t>	</a:t>
            </a:r>
            <a:r>
              <a:rPr lang="en-US" sz="2500" dirty="0" smtClean="0"/>
              <a:t>require </a:t>
            </a:r>
            <a:r>
              <a:rPr lang="en-US" sz="2500" dirty="0"/>
              <a:t>server.</a:t>
            </a:r>
          </a:p>
          <a:p>
            <a:r>
              <a:rPr lang="en-US" sz="2500" b="1" dirty="0"/>
              <a:t>4)</a:t>
            </a:r>
            <a:r>
              <a:rPr lang="en-US" sz="2500" dirty="0"/>
              <a:t> </a:t>
            </a:r>
            <a:r>
              <a:rPr lang="en-US" sz="2500" dirty="0">
                <a:solidFill>
                  <a:schemeClr val="accent2">
                    <a:lumMod val="75000"/>
                  </a:schemeClr>
                </a:solidFill>
              </a:rPr>
              <a:t>Lightweight</a:t>
            </a:r>
          </a:p>
          <a:p>
            <a:pPr marL="0" indent="0">
              <a:buNone/>
            </a:pPr>
            <a:r>
              <a:rPr lang="tr-TR" sz="2500" dirty="0" smtClean="0"/>
              <a:t>	    </a:t>
            </a:r>
            <a:r>
              <a:rPr lang="en-US" sz="2500" dirty="0" smtClean="0"/>
              <a:t>Spring </a:t>
            </a:r>
            <a:r>
              <a:rPr lang="en-US" sz="2500" dirty="0"/>
              <a:t>framework is lightweight because of its POJO implementation. The Spring Framework doesn't force the programmer to inherit any class or implement any </a:t>
            </a:r>
            <a:r>
              <a:rPr lang="tr-TR" sz="2500" dirty="0" smtClean="0"/>
              <a:t>	</a:t>
            </a:r>
            <a:r>
              <a:rPr lang="en-US" sz="2500" dirty="0" smtClean="0"/>
              <a:t>interface</a:t>
            </a:r>
            <a:r>
              <a:rPr lang="en-US" sz="2500" dirty="0"/>
              <a:t>. That is why it is said non-invasive.</a:t>
            </a:r>
          </a:p>
          <a:p>
            <a:r>
              <a:rPr lang="en-US" sz="2500" b="1" dirty="0"/>
              <a:t>5)</a:t>
            </a:r>
            <a:r>
              <a:rPr lang="en-US" sz="2500" dirty="0"/>
              <a:t> </a:t>
            </a:r>
            <a:r>
              <a:rPr lang="en-US" sz="2500" dirty="0">
                <a:solidFill>
                  <a:schemeClr val="accent2">
                    <a:lumMod val="75000"/>
                  </a:schemeClr>
                </a:solidFill>
              </a:rPr>
              <a:t>Fast Development</a:t>
            </a:r>
          </a:p>
          <a:p>
            <a:pPr marL="0" indent="0">
              <a:buNone/>
            </a:pPr>
            <a:r>
              <a:rPr lang="tr-TR" sz="2500" dirty="0"/>
              <a:t> </a:t>
            </a:r>
            <a:r>
              <a:rPr lang="tr-TR" sz="2500" dirty="0" smtClean="0"/>
              <a:t>   	</a:t>
            </a:r>
            <a:r>
              <a:rPr lang="en-US" sz="2500" dirty="0" smtClean="0"/>
              <a:t>The </a:t>
            </a:r>
            <a:r>
              <a:rPr lang="en-US" sz="2500" dirty="0"/>
              <a:t>Dependency Injection feature of Spring Framework and it support to various frameworks makes the easy development of </a:t>
            </a:r>
            <a:r>
              <a:rPr lang="en-US" sz="2500" dirty="0" err="1"/>
              <a:t>JavaEE</a:t>
            </a:r>
            <a:r>
              <a:rPr lang="en-US" sz="2500" dirty="0"/>
              <a:t> application.</a:t>
            </a:r>
          </a:p>
          <a:p>
            <a:endParaRPr lang="en-US" dirty="0"/>
          </a:p>
        </p:txBody>
      </p:sp>
    </p:spTree>
    <p:extLst>
      <p:ext uri="{BB962C8B-B14F-4D97-AF65-F5344CB8AC3E}">
        <p14:creationId xmlns:p14="http://schemas.microsoft.com/office/powerpoint/2010/main" val="338657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IOC &amp; DI</a:t>
            </a:r>
            <a:endParaRPr lang="en-US" sz="3500" dirty="0">
              <a:latin typeface="Algerian" panose="04020705040A02060702" pitchFamily="82" charset="0"/>
            </a:endParaRPr>
          </a:p>
        </p:txBody>
      </p:sp>
      <p:sp>
        <p:nvSpPr>
          <p:cNvPr id="4" name="Rectangle 1"/>
          <p:cNvSpPr>
            <a:spLocks noGrp="1" noChangeArrowheads="1"/>
          </p:cNvSpPr>
          <p:nvPr>
            <p:ph idx="1"/>
          </p:nvPr>
        </p:nvSpPr>
        <p:spPr bwMode="auto">
          <a:xfrm>
            <a:off x="1295402" y="2749927"/>
            <a:ext cx="9868591"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smtClean="0">
                <a:ln>
                  <a:noFill/>
                </a:ln>
                <a:solidFill>
                  <a:srgbClr val="232629"/>
                </a:solidFill>
                <a:effectLst/>
                <a:latin typeface="-apple-system"/>
              </a:rPr>
              <a:t>    </a:t>
            </a:r>
            <a:r>
              <a:rPr kumimoji="0" lang="en-US" altLang="en-US" b="0" i="0" u="none" strike="noStrike" cap="none" normalizeH="0" baseline="0" dirty="0" smtClean="0">
                <a:ln>
                  <a:noFill/>
                </a:ln>
                <a:solidFill>
                  <a:srgbClr val="232629"/>
                </a:solidFill>
                <a:effectLst/>
                <a:latin typeface="-apple-system"/>
              </a:rPr>
              <a:t>The </a:t>
            </a:r>
            <a:r>
              <a:rPr kumimoji="0" lang="en-US" altLang="en-US" b="1" i="0" u="none" strike="noStrike" cap="none" normalizeH="0" baseline="0" dirty="0" smtClean="0">
                <a:ln>
                  <a:noFill/>
                </a:ln>
                <a:solidFill>
                  <a:srgbClr val="232629"/>
                </a:solidFill>
                <a:effectLst/>
                <a:latin typeface="var(--ff-mono)"/>
              </a:rPr>
              <a:t>Inversion-of-Control</a:t>
            </a:r>
            <a:r>
              <a:rPr kumimoji="0" lang="en-US" altLang="en-US" b="1" i="0" u="none" strike="noStrike" cap="none" normalizeH="0" baseline="0" dirty="0" smtClean="0">
                <a:ln>
                  <a:noFill/>
                </a:ln>
                <a:solidFill>
                  <a:srgbClr val="232629"/>
                </a:solidFill>
                <a:effectLst/>
                <a:latin typeface="-apple-system"/>
              </a:rPr>
              <a:t> (</a:t>
            </a:r>
            <a:r>
              <a:rPr kumimoji="0" lang="en-US" altLang="en-US" b="1" i="0" u="none" strike="noStrike" cap="none" normalizeH="0" baseline="0" dirty="0" err="1" smtClean="0">
                <a:ln>
                  <a:noFill/>
                </a:ln>
                <a:solidFill>
                  <a:srgbClr val="232629"/>
                </a:solidFill>
                <a:effectLst/>
                <a:latin typeface="-apple-system"/>
              </a:rPr>
              <a:t>IoC</a:t>
            </a:r>
            <a:r>
              <a:rPr kumimoji="0" lang="en-US" altLang="en-US" b="1" i="0" u="none" strike="noStrike" cap="none" normalizeH="0" baseline="0" dirty="0" smtClean="0">
                <a:ln>
                  <a:noFill/>
                </a:ln>
                <a:solidFill>
                  <a:srgbClr val="232629"/>
                </a:solidFill>
                <a:effectLst/>
                <a:latin typeface="-apple-system"/>
              </a:rPr>
              <a:t>)</a:t>
            </a:r>
            <a:r>
              <a:rPr kumimoji="0" lang="en-US" altLang="en-US" b="0" i="0" u="none" strike="noStrike" cap="none" normalizeH="0" baseline="0" dirty="0" smtClean="0">
                <a:ln>
                  <a:noFill/>
                </a:ln>
                <a:solidFill>
                  <a:srgbClr val="232629"/>
                </a:solidFill>
                <a:effectLst/>
                <a:latin typeface="-apple-system"/>
              </a:rPr>
              <a:t> pattern, is about providing </a:t>
            </a:r>
            <a:r>
              <a:rPr kumimoji="0" lang="en-US" altLang="en-US" b="0" i="1" u="none" strike="noStrike" cap="none" normalizeH="0" baseline="0" dirty="0" smtClean="0">
                <a:ln>
                  <a:noFill/>
                </a:ln>
                <a:solidFill>
                  <a:srgbClr val="232629"/>
                </a:solidFill>
                <a:effectLst/>
                <a:latin typeface="-apple-system"/>
              </a:rPr>
              <a:t>any kind</a:t>
            </a:r>
            <a:r>
              <a:rPr kumimoji="0" lang="en-US" altLang="en-US" b="0" i="0" u="none" strike="noStrike" cap="none" normalizeH="0" baseline="0" dirty="0" smtClean="0">
                <a:ln>
                  <a:noFill/>
                </a:ln>
                <a:solidFill>
                  <a:srgbClr val="232629"/>
                </a:solidFill>
                <a:effectLst/>
                <a:latin typeface="-apple-system"/>
              </a:rPr>
              <a:t> of </a:t>
            </a:r>
            <a:r>
              <a:rPr kumimoji="0" lang="en-US" altLang="en-US" b="0" i="0" u="none" strike="noStrike" cap="none" normalizeH="0" baseline="0" dirty="0" smtClean="0">
                <a:ln>
                  <a:noFill/>
                </a:ln>
                <a:solidFill>
                  <a:srgbClr val="232629"/>
                </a:solidFill>
                <a:effectLst/>
                <a:latin typeface="var(--ff-mono)"/>
              </a:rPr>
              <a:t>callback</a:t>
            </a:r>
            <a:r>
              <a:rPr kumimoji="0" lang="en-US" altLang="en-US" b="0" i="0" u="none" strike="noStrike" cap="none" normalizeH="0" baseline="0" dirty="0" smtClean="0">
                <a:ln>
                  <a:noFill/>
                </a:ln>
                <a:solidFill>
                  <a:srgbClr val="232629"/>
                </a:solidFill>
                <a:effectLst/>
                <a:latin typeface="-apple-system"/>
              </a:rPr>
              <a:t> (which controls reaction), instead of acting </a:t>
            </a:r>
            <a:r>
              <a:rPr kumimoji="0" lang="en-US" altLang="en-US" b="0" i="0" u="none" strike="noStrike" cap="none" normalizeH="0" baseline="0" dirty="0" err="1" smtClean="0">
                <a:ln>
                  <a:noFill/>
                </a:ln>
                <a:solidFill>
                  <a:srgbClr val="232629"/>
                </a:solidFill>
                <a:effectLst/>
                <a:latin typeface="-apple-system"/>
              </a:rPr>
              <a:t>ourself</a:t>
            </a:r>
            <a:r>
              <a:rPr kumimoji="0" lang="en-US" altLang="en-US" b="0" i="0" u="none" strike="noStrike" cap="none" normalizeH="0" baseline="0" dirty="0" smtClean="0">
                <a:ln>
                  <a:noFill/>
                </a:ln>
                <a:solidFill>
                  <a:srgbClr val="232629"/>
                </a:solidFill>
                <a:effectLst/>
                <a:latin typeface="-apple-system"/>
              </a:rPr>
              <a:t> directly (in other words, inversion and/or redirecting control to external handler/controller).</a:t>
            </a:r>
            <a:endParaRPr kumimoji="0" lang="tr-TR" altLang="en-US" b="0" i="0" u="none" strike="noStrike" cap="none" normalizeH="0" baseline="0" dirty="0" smtClean="0">
              <a:ln>
                <a:noFill/>
              </a:ln>
              <a:solidFill>
                <a:srgbClr val="2326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b="0" i="0" u="none" strike="noStrike" cap="none" normalizeH="0" baseline="0" dirty="0" smtClean="0">
              <a:ln>
                <a:noFill/>
              </a:ln>
              <a:solidFill>
                <a:srgbClr val="2326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dirty="0">
                <a:solidFill>
                  <a:srgbClr val="232629"/>
                </a:solidFill>
                <a:latin typeface="-apple-system"/>
              </a:rPr>
              <a:t> </a:t>
            </a:r>
            <a:r>
              <a:rPr lang="tr-TR" altLang="en-US" dirty="0" smtClean="0">
                <a:solidFill>
                  <a:srgbClr val="232629"/>
                </a:solidFill>
                <a:latin typeface="-apple-system"/>
              </a:rPr>
              <a:t>   </a:t>
            </a:r>
            <a:r>
              <a:rPr kumimoji="0" lang="en-US" altLang="en-US" b="0" i="0" u="none" strike="noStrike" cap="none" normalizeH="0" baseline="0" dirty="0" smtClean="0">
                <a:ln>
                  <a:noFill/>
                </a:ln>
                <a:solidFill>
                  <a:srgbClr val="232629"/>
                </a:solidFill>
                <a:effectLst/>
                <a:latin typeface="-apple-system"/>
              </a:rPr>
              <a:t>The </a:t>
            </a:r>
            <a:r>
              <a:rPr kumimoji="0" lang="en-US" altLang="en-US" b="1" i="0" u="none" strike="noStrike" cap="none" normalizeH="0" baseline="0" dirty="0" smtClean="0">
                <a:ln>
                  <a:noFill/>
                </a:ln>
                <a:solidFill>
                  <a:srgbClr val="232629"/>
                </a:solidFill>
                <a:effectLst/>
                <a:latin typeface="var(--ff-mono)"/>
              </a:rPr>
              <a:t>Dependency-Injection</a:t>
            </a:r>
            <a:r>
              <a:rPr kumimoji="0" lang="en-US" altLang="en-US" b="1" i="0" u="none" strike="noStrike" cap="none" normalizeH="0" baseline="0" dirty="0" smtClean="0">
                <a:ln>
                  <a:noFill/>
                </a:ln>
                <a:solidFill>
                  <a:srgbClr val="232629"/>
                </a:solidFill>
                <a:effectLst/>
                <a:latin typeface="-apple-system"/>
              </a:rPr>
              <a:t> (DI)</a:t>
            </a:r>
            <a:r>
              <a:rPr kumimoji="0" lang="en-US" altLang="en-US" b="0" i="0" u="none" strike="noStrike" cap="none" normalizeH="0" baseline="0" dirty="0" smtClean="0">
                <a:ln>
                  <a:noFill/>
                </a:ln>
                <a:solidFill>
                  <a:srgbClr val="232629"/>
                </a:solidFill>
                <a:effectLst/>
                <a:latin typeface="-apple-system"/>
              </a:rPr>
              <a:t> pattern is a more specific</a:t>
            </a:r>
            <a:r>
              <a:rPr lang="tr-TR" altLang="en-US" dirty="0">
                <a:solidFill>
                  <a:srgbClr val="232629"/>
                </a:solidFill>
                <a:latin typeface="-apple-system"/>
              </a:rPr>
              <a:t> </a:t>
            </a:r>
            <a:r>
              <a:rPr kumimoji="0" lang="en-US" altLang="en-US" b="0" i="0" u="none" strike="noStrike" cap="none" normalizeH="0" baseline="0" dirty="0" smtClean="0">
                <a:ln>
                  <a:noFill/>
                </a:ln>
                <a:solidFill>
                  <a:srgbClr val="232629"/>
                </a:solidFill>
                <a:effectLst/>
                <a:latin typeface="-apple-system"/>
              </a:rPr>
              <a:t>version of </a:t>
            </a:r>
            <a:r>
              <a:rPr kumimoji="0" lang="en-US" altLang="en-US" b="0" i="0" u="none" strike="noStrike" cap="none" normalizeH="0" baseline="0" dirty="0" err="1" smtClean="0">
                <a:ln>
                  <a:noFill/>
                </a:ln>
                <a:solidFill>
                  <a:srgbClr val="232629"/>
                </a:solidFill>
                <a:effectLst/>
                <a:latin typeface="-apple-system"/>
              </a:rPr>
              <a:t>IoC</a:t>
            </a:r>
            <a:r>
              <a:rPr kumimoji="0" lang="en-US" altLang="en-US" b="0" i="0" u="none" strike="noStrike" cap="none" normalizeH="0" baseline="0" dirty="0" smtClean="0">
                <a:ln>
                  <a:noFill/>
                </a:ln>
                <a:solidFill>
                  <a:srgbClr val="232629"/>
                </a:solidFill>
                <a:effectLst/>
                <a:latin typeface="-apple-system"/>
              </a:rPr>
              <a:t> pattern, and is all about removing dependencies from your code.</a:t>
            </a:r>
            <a:r>
              <a:rPr kumimoji="0" lang="en-US" altLang="en-US" b="0" i="0" u="none" strike="noStrike" cap="none" normalizeH="0" baseline="0" dirty="0" smtClean="0">
                <a:ln>
                  <a:noFill/>
                </a:ln>
                <a:solidFill>
                  <a:schemeClr val="tx1"/>
                </a:solidFill>
                <a:effectLst/>
              </a:rPr>
              <a:t> </a:t>
            </a:r>
            <a:endParaRPr kumimoji="0" lang="tr-TR"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err="1" smtClean="0">
                <a:ln>
                  <a:noFill/>
                </a:ln>
                <a:solidFill>
                  <a:schemeClr val="tx1"/>
                </a:solidFill>
                <a:effectLst/>
              </a:rPr>
              <a:t>Let’s</a:t>
            </a:r>
            <a:r>
              <a:rPr kumimoji="0" lang="tr-TR" altLang="en-US" b="0" i="0" u="none" strike="noStrike" cap="none" normalizeH="0" baseline="0" dirty="0" smtClean="0">
                <a:ln>
                  <a:noFill/>
                </a:ln>
                <a:solidFill>
                  <a:schemeClr val="tx1"/>
                </a:solidFill>
                <a:effectLst/>
              </a:rPr>
              <a:t> </a:t>
            </a:r>
            <a:r>
              <a:rPr kumimoji="0" lang="tr-TR" altLang="en-US" b="0" i="0" u="none" strike="noStrike" cap="none" normalizeH="0" baseline="0" dirty="0" err="1" smtClean="0">
                <a:ln>
                  <a:noFill/>
                </a:ln>
                <a:solidFill>
                  <a:schemeClr val="tx1"/>
                </a:solidFill>
                <a:effectLst/>
              </a:rPr>
              <a:t>see</a:t>
            </a:r>
            <a:r>
              <a:rPr kumimoji="0" lang="tr-TR" altLang="en-US" b="0" i="0" u="none" strike="noStrike" cap="none" normalizeH="0" baseline="0" dirty="0" smtClean="0">
                <a:ln>
                  <a:noFill/>
                </a:ln>
                <a:solidFill>
                  <a:schemeClr val="tx1"/>
                </a:solidFill>
                <a:effectLst/>
              </a:rPr>
              <a:t> an </a:t>
            </a:r>
            <a:r>
              <a:rPr kumimoji="0" lang="tr-TR" altLang="en-US" b="0" i="0" u="none" strike="noStrike" cap="none" normalizeH="0" baseline="0" dirty="0" err="1" smtClean="0">
                <a:ln>
                  <a:noFill/>
                </a:ln>
                <a:solidFill>
                  <a:schemeClr val="tx1"/>
                </a:solidFill>
                <a:effectLst/>
              </a:rPr>
              <a:t>example</a:t>
            </a:r>
            <a:r>
              <a:rPr kumimoji="0" lang="tr-TR" altLang="en-US" b="0" i="0" u="none" strike="noStrike" cap="none" normalizeH="0" baseline="0" dirty="0" smtClean="0">
                <a:ln>
                  <a:noFill/>
                </a:ln>
                <a:solidFill>
                  <a:schemeClr val="tx1"/>
                </a:solidFill>
                <a:effectLst/>
              </a:rPr>
              <a:t>!</a:t>
            </a:r>
          </a:p>
        </p:txBody>
      </p:sp>
    </p:spTree>
    <p:extLst>
      <p:ext uri="{BB962C8B-B14F-4D97-AF65-F5344CB8AC3E}">
        <p14:creationId xmlns:p14="http://schemas.microsoft.com/office/powerpoint/2010/main" val="1070224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VARIABLES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561235"/>
          </a:xfrm>
        </p:spPr>
        <p:txBody>
          <a:bodyPr>
            <a:normAutofit/>
          </a:bodyPr>
          <a:lstStyle/>
          <a:p>
            <a:r>
              <a:rPr lang="en-US" sz="2000" b="1" dirty="0"/>
              <a:t>Use meaningful and pronounceable variable </a:t>
            </a:r>
            <a:r>
              <a:rPr lang="en-US" sz="2000" b="1" dirty="0" smtClean="0"/>
              <a:t>names</a:t>
            </a:r>
            <a:endParaRPr lang="tr-TR" sz="2000" b="1" dirty="0" smtClean="0"/>
          </a:p>
          <a:p>
            <a:pPr marL="0" indent="0">
              <a:buNone/>
            </a:pPr>
            <a:r>
              <a:rPr lang="tr-TR" sz="1200" b="1" dirty="0"/>
              <a:t>&gt; </a:t>
            </a:r>
            <a:r>
              <a:rPr lang="en-US" altLang="en-US" sz="1200" dirty="0">
                <a:solidFill>
                  <a:srgbClr val="24292F"/>
                </a:solidFill>
                <a:latin typeface="ui-monospace"/>
              </a:rPr>
              <a:t>String </a:t>
            </a:r>
            <a:r>
              <a:rPr lang="en-US" altLang="en-US" sz="1200" dirty="0" err="1">
                <a:solidFill>
                  <a:srgbClr val="24292F"/>
                </a:solidFill>
                <a:latin typeface="ui-monospace"/>
              </a:rPr>
              <a:t>yyyymmdstr</a:t>
            </a:r>
            <a:r>
              <a:rPr lang="en-US" altLang="en-US" sz="1200" dirty="0">
                <a:solidFill>
                  <a:srgbClr val="24292F"/>
                </a:solidFill>
                <a:latin typeface="ui-monospace"/>
              </a:rPr>
              <a:t> = new </a:t>
            </a:r>
            <a:r>
              <a:rPr lang="en-US" altLang="en-US" sz="1200" dirty="0" err="1">
                <a:solidFill>
                  <a:srgbClr val="24292F"/>
                </a:solidFill>
                <a:latin typeface="ui-monospace"/>
              </a:rPr>
              <a:t>SimpleDateFormat</a:t>
            </a:r>
            <a:r>
              <a:rPr lang="en-US" altLang="en-US" sz="1200" dirty="0">
                <a:solidFill>
                  <a:srgbClr val="24292F"/>
                </a:solidFill>
                <a:latin typeface="ui-monospace"/>
              </a:rPr>
              <a:t>("YYYY/MM/DD").format(new Date());</a:t>
            </a:r>
            <a:r>
              <a:rPr lang="en-US" altLang="en-US" sz="1200" dirty="0">
                <a:solidFill>
                  <a:schemeClr val="tx1"/>
                </a:solidFill>
              </a:rPr>
              <a:t> </a:t>
            </a:r>
            <a:r>
              <a:rPr lang="tr-TR" altLang="en-US" sz="1200" dirty="0">
                <a:solidFill>
                  <a:schemeClr val="tx1"/>
                </a:solidFill>
              </a:rPr>
              <a:t> // </a:t>
            </a:r>
            <a:r>
              <a:rPr lang="tr-TR" altLang="en-US" sz="1200" dirty="0" err="1">
                <a:solidFill>
                  <a:schemeClr val="tx1"/>
                </a:solidFill>
              </a:rPr>
              <a:t>Bad</a:t>
            </a:r>
            <a:endParaRPr lang="en-US" altLang="en-US" sz="1200" dirty="0">
              <a:solidFill>
                <a:schemeClr val="tx1"/>
              </a:solidFill>
              <a:latin typeface="Arial" panose="020B0604020202020204" pitchFamily="34" charset="0"/>
            </a:endParaRPr>
          </a:p>
          <a:p>
            <a:pPr marL="0" indent="0">
              <a:buNone/>
            </a:pPr>
            <a:r>
              <a:rPr lang="tr-TR" sz="1200" b="1" dirty="0"/>
              <a:t>&gt; </a:t>
            </a:r>
            <a:r>
              <a:rPr lang="en-US" altLang="en-US" sz="1200" dirty="0">
                <a:solidFill>
                  <a:srgbClr val="24292F"/>
                </a:solidFill>
                <a:latin typeface="ui-monospace"/>
              </a:rPr>
              <a:t>String </a:t>
            </a:r>
            <a:r>
              <a:rPr lang="en-US" altLang="en-US" sz="1200" dirty="0" err="1">
                <a:solidFill>
                  <a:srgbClr val="24292F"/>
                </a:solidFill>
                <a:latin typeface="ui-monospace"/>
              </a:rPr>
              <a:t>currentDate</a:t>
            </a:r>
            <a:r>
              <a:rPr lang="en-US" altLang="en-US" sz="1200" dirty="0">
                <a:solidFill>
                  <a:srgbClr val="24292F"/>
                </a:solidFill>
                <a:latin typeface="ui-monospace"/>
              </a:rPr>
              <a:t> = new </a:t>
            </a:r>
            <a:r>
              <a:rPr lang="en-US" altLang="en-US" sz="1200" dirty="0" err="1">
                <a:solidFill>
                  <a:srgbClr val="24292F"/>
                </a:solidFill>
                <a:latin typeface="ui-monospace"/>
              </a:rPr>
              <a:t>SimpleDateFormat</a:t>
            </a:r>
            <a:r>
              <a:rPr lang="en-US" altLang="en-US" sz="1200" dirty="0">
                <a:solidFill>
                  <a:srgbClr val="24292F"/>
                </a:solidFill>
                <a:latin typeface="ui-monospace"/>
              </a:rPr>
              <a:t>("YYYY/MM/DD").format(new Date());</a:t>
            </a:r>
            <a:r>
              <a:rPr lang="en-US" altLang="en-US" sz="1200" dirty="0">
                <a:solidFill>
                  <a:schemeClr val="tx1"/>
                </a:solidFill>
              </a:rPr>
              <a:t> </a:t>
            </a:r>
            <a:r>
              <a:rPr lang="tr-TR" altLang="en-US" sz="1200" dirty="0">
                <a:solidFill>
                  <a:schemeClr val="tx1"/>
                </a:solidFill>
              </a:rPr>
              <a:t>  // </a:t>
            </a:r>
            <a:r>
              <a:rPr lang="tr-TR" altLang="en-US" sz="1200" dirty="0" err="1" smtClean="0">
                <a:solidFill>
                  <a:schemeClr val="tx1"/>
                </a:solidFill>
              </a:rPr>
              <a:t>Good</a:t>
            </a:r>
            <a:endParaRPr lang="tr-TR" sz="1200" b="1" dirty="0" smtClean="0"/>
          </a:p>
          <a:p>
            <a:r>
              <a:rPr lang="en-US" sz="2000" b="1" dirty="0" smtClean="0"/>
              <a:t>Use </a:t>
            </a:r>
            <a:r>
              <a:rPr lang="en-US" sz="2000" b="1" dirty="0"/>
              <a:t>the same vocabulary for the same type of </a:t>
            </a:r>
            <a:r>
              <a:rPr lang="en-US" sz="2000" b="1" dirty="0" smtClean="0"/>
              <a:t>variable</a:t>
            </a:r>
            <a:endParaRPr lang="tr-TR" sz="2000" b="1" dirty="0"/>
          </a:p>
          <a:p>
            <a:pPr marL="0" indent="0">
              <a:buNone/>
            </a:pPr>
            <a:r>
              <a:rPr lang="tr-TR" sz="1200" b="1" dirty="0" smtClean="0"/>
              <a:t>// </a:t>
            </a:r>
            <a:r>
              <a:rPr lang="tr-TR" sz="1200" b="1" dirty="0" err="1"/>
              <a:t>B</a:t>
            </a:r>
            <a:r>
              <a:rPr lang="tr-TR" sz="1200" b="1" dirty="0" err="1" smtClean="0"/>
              <a:t>ad</a:t>
            </a:r>
            <a:endParaRPr lang="en-US" sz="1200" b="1" dirty="0" smtClean="0"/>
          </a:p>
          <a:p>
            <a:pPr marL="0" indent="0">
              <a:buNone/>
            </a:pPr>
            <a:r>
              <a:rPr lang="en-US" altLang="en-US" sz="1200" dirty="0" err="1" smtClean="0">
                <a:solidFill>
                  <a:srgbClr val="24292F"/>
                </a:solidFill>
                <a:latin typeface="ui-monospace"/>
              </a:rPr>
              <a:t>getUserInfo</a:t>
            </a:r>
            <a:r>
              <a:rPr lang="en-US" altLang="en-US" sz="1200" dirty="0" smtClean="0">
                <a:solidFill>
                  <a:srgbClr val="24292F"/>
                </a:solidFill>
                <a:latin typeface="ui-monospace"/>
              </a:rPr>
              <a:t>();</a:t>
            </a:r>
            <a:endParaRPr lang="tr-TR" altLang="en-US" sz="1200" dirty="0" smtClean="0">
              <a:solidFill>
                <a:srgbClr val="24292F"/>
              </a:solidFill>
              <a:latin typeface="ui-monospace"/>
            </a:endParaRPr>
          </a:p>
          <a:p>
            <a:pPr marL="0" indent="0">
              <a:buNone/>
            </a:pPr>
            <a:r>
              <a:rPr lang="en-US" altLang="en-US" sz="1200" dirty="0" err="1" smtClean="0">
                <a:solidFill>
                  <a:srgbClr val="24292F"/>
                </a:solidFill>
                <a:latin typeface="ui-monospace"/>
              </a:rPr>
              <a:t>getClientData</a:t>
            </a:r>
            <a:r>
              <a:rPr lang="en-US" altLang="en-US" sz="1200" dirty="0" smtClean="0">
                <a:solidFill>
                  <a:srgbClr val="24292F"/>
                </a:solidFill>
                <a:latin typeface="ui-monospace"/>
              </a:rPr>
              <a:t>();</a:t>
            </a:r>
            <a:endParaRPr lang="tr-TR" altLang="en-US" sz="1200" dirty="0" smtClean="0">
              <a:solidFill>
                <a:srgbClr val="24292F"/>
              </a:solidFill>
              <a:latin typeface="ui-monospace"/>
            </a:endParaRPr>
          </a:p>
          <a:p>
            <a:pPr marL="0" indent="0">
              <a:buNone/>
            </a:pPr>
            <a:r>
              <a:rPr lang="en-US" altLang="en-US" sz="1200" dirty="0" err="1" smtClean="0">
                <a:solidFill>
                  <a:srgbClr val="24292F"/>
                </a:solidFill>
                <a:latin typeface="ui-monospace"/>
              </a:rPr>
              <a:t>getCustomerRecord</a:t>
            </a:r>
            <a:r>
              <a:rPr lang="en-US" altLang="en-US" sz="1200" dirty="0" smtClean="0">
                <a:solidFill>
                  <a:srgbClr val="24292F"/>
                </a:solidFill>
                <a:latin typeface="ui-monospace"/>
              </a:rPr>
              <a:t>();</a:t>
            </a:r>
            <a:r>
              <a:rPr lang="en-US" altLang="en-US" sz="1200" dirty="0" smtClean="0">
                <a:solidFill>
                  <a:schemeClr val="tx1"/>
                </a:solidFill>
              </a:rPr>
              <a:t> </a:t>
            </a:r>
            <a:endParaRPr lang="en-US" sz="1200" b="1" dirty="0" smtClean="0"/>
          </a:p>
          <a:p>
            <a:pPr marL="0" indent="0">
              <a:buNone/>
            </a:pPr>
            <a:r>
              <a:rPr lang="tr-TR" sz="1200" b="1" dirty="0"/>
              <a:t>// </a:t>
            </a:r>
            <a:r>
              <a:rPr lang="tr-TR" sz="1200" b="1" dirty="0" err="1"/>
              <a:t>Good</a:t>
            </a:r>
            <a:endParaRPr lang="tr-TR" sz="1200" b="1" dirty="0"/>
          </a:p>
          <a:p>
            <a:pPr marL="0" indent="0">
              <a:buNone/>
            </a:pPr>
            <a:r>
              <a:rPr lang="tr-TR" sz="1200" dirty="0" err="1">
                <a:solidFill>
                  <a:srgbClr val="24292F"/>
                </a:solidFill>
                <a:latin typeface="ui-monospace"/>
              </a:rPr>
              <a:t>getUser</a:t>
            </a:r>
            <a:r>
              <a:rPr lang="tr-TR" sz="1200" dirty="0">
                <a:solidFill>
                  <a:srgbClr val="24292F"/>
                </a:solidFill>
                <a:latin typeface="ui-monospace"/>
              </a:rPr>
              <a:t>();</a:t>
            </a:r>
            <a:endParaRPr lang="en-US" sz="1200" dirty="0">
              <a:solidFill>
                <a:srgbClr val="24292F"/>
              </a:solidFill>
              <a:latin typeface="ui-monospace"/>
            </a:endParaRPr>
          </a:p>
        </p:txBody>
      </p:sp>
    </p:spTree>
    <p:extLst>
      <p:ext uri="{BB962C8B-B14F-4D97-AF65-F5344CB8AC3E}">
        <p14:creationId xmlns:p14="http://schemas.microsoft.com/office/powerpoint/2010/main" val="1299315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BEAN</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tr-TR" dirty="0" smtClean="0"/>
              <a:t>    </a:t>
            </a:r>
            <a:r>
              <a:rPr lang="en-US" dirty="0" smtClean="0"/>
              <a:t>In </a:t>
            </a:r>
            <a:r>
              <a:rPr lang="en-US" dirty="0"/>
              <a:t>Spring, the objects that form the backbone of your application and that are managed by the Spring </a:t>
            </a:r>
            <a:r>
              <a:rPr lang="en-US" dirty="0" err="1"/>
              <a:t>IoC</a:t>
            </a:r>
            <a:r>
              <a:rPr lang="en-US" dirty="0"/>
              <a:t> container are called beans. A bean is an object that is instantiated, assembled, and otherwise managed by a Spring </a:t>
            </a:r>
            <a:r>
              <a:rPr lang="en-US" dirty="0" err="1"/>
              <a:t>IoC</a:t>
            </a:r>
            <a:r>
              <a:rPr lang="en-US" dirty="0"/>
              <a:t> </a:t>
            </a:r>
            <a:r>
              <a:rPr lang="en-US" dirty="0" smtClean="0"/>
              <a:t>container.</a:t>
            </a:r>
            <a:endParaRPr lang="tr-TR" dirty="0" smtClean="0"/>
          </a:p>
          <a:p>
            <a:pPr marL="0" indent="0">
              <a:buNone/>
            </a:pPr>
            <a:r>
              <a:rPr lang="tr-TR" dirty="0" err="1" smtClean="0"/>
              <a:t>Some</a:t>
            </a:r>
            <a:r>
              <a:rPr lang="tr-TR" dirty="0" smtClean="0"/>
              <a:t> of </a:t>
            </a:r>
            <a:r>
              <a:rPr lang="tr-TR" dirty="0" err="1" smtClean="0"/>
              <a:t>most</a:t>
            </a:r>
            <a:r>
              <a:rPr lang="tr-TR" dirty="0" smtClean="0"/>
              <a:t> </a:t>
            </a:r>
            <a:r>
              <a:rPr lang="tr-TR" dirty="0" err="1" smtClean="0"/>
              <a:t>used</a:t>
            </a:r>
            <a:r>
              <a:rPr lang="tr-TR" dirty="0" smtClean="0"/>
              <a:t> Spring </a:t>
            </a:r>
            <a:r>
              <a:rPr lang="tr-TR" dirty="0" err="1" smtClean="0"/>
              <a:t>Bean</a:t>
            </a:r>
            <a:r>
              <a:rPr lang="tr-TR" dirty="0" smtClean="0"/>
              <a:t> </a:t>
            </a:r>
            <a:r>
              <a:rPr lang="tr-TR" dirty="0" err="1" smtClean="0"/>
              <a:t>annotations</a:t>
            </a:r>
            <a:r>
              <a:rPr lang="tr-TR" dirty="0" smtClean="0"/>
              <a:t> :</a:t>
            </a:r>
          </a:p>
          <a:p>
            <a:pPr marL="0" indent="0">
              <a:buNone/>
            </a:pPr>
            <a:r>
              <a:rPr lang="en-US" b="1" i="1" dirty="0"/>
              <a:t>@</a:t>
            </a:r>
            <a:r>
              <a:rPr lang="en-US" b="1" i="1" dirty="0" err="1"/>
              <a:t>ComponentScan</a:t>
            </a:r>
            <a:r>
              <a:rPr lang="tr-TR" i="1" dirty="0" smtClean="0"/>
              <a:t> 							</a:t>
            </a:r>
            <a:r>
              <a:rPr lang="tr-TR" b="1" i="1" dirty="0" smtClean="0"/>
              <a:t>@</a:t>
            </a:r>
            <a:r>
              <a:rPr lang="tr-TR" b="1" i="1" dirty="0" err="1" smtClean="0"/>
              <a:t>RequestBody</a:t>
            </a:r>
            <a:endParaRPr lang="tr-TR" b="1" i="1" dirty="0" smtClean="0"/>
          </a:p>
          <a:p>
            <a:pPr marL="0" indent="0">
              <a:buNone/>
            </a:pPr>
            <a:r>
              <a:rPr lang="en-US" b="1" i="1" dirty="0" smtClean="0"/>
              <a:t>@Component</a:t>
            </a:r>
            <a:r>
              <a:rPr lang="tr-TR" b="1" i="1" dirty="0" smtClean="0"/>
              <a:t>								@</a:t>
            </a:r>
            <a:r>
              <a:rPr lang="tr-TR" b="1" i="1" dirty="0" err="1" smtClean="0"/>
              <a:t>PathVariable</a:t>
            </a:r>
            <a:endParaRPr lang="tr-TR" b="1" i="1" dirty="0" smtClean="0"/>
          </a:p>
          <a:p>
            <a:pPr marL="0" indent="0">
              <a:buNone/>
            </a:pPr>
            <a:r>
              <a:rPr lang="en-US" b="1" i="1" dirty="0"/>
              <a:t>@</a:t>
            </a:r>
            <a:r>
              <a:rPr lang="en-US" b="1" i="1" dirty="0" smtClean="0"/>
              <a:t>Repository</a:t>
            </a:r>
            <a:r>
              <a:rPr lang="tr-TR" b="1" i="1" dirty="0" smtClean="0"/>
              <a:t>								@</a:t>
            </a:r>
            <a:r>
              <a:rPr lang="tr-TR" b="1" i="1" dirty="0" err="1" smtClean="0"/>
              <a:t>RequestHeader</a:t>
            </a:r>
            <a:endParaRPr lang="tr-TR" b="1" i="1" dirty="0" smtClean="0"/>
          </a:p>
          <a:p>
            <a:pPr marL="0" indent="0">
              <a:buNone/>
            </a:pPr>
            <a:r>
              <a:rPr lang="en-US" b="1" i="1" dirty="0"/>
              <a:t>@</a:t>
            </a:r>
            <a:r>
              <a:rPr lang="en-US" b="1" i="1" dirty="0" smtClean="0"/>
              <a:t>Service</a:t>
            </a:r>
            <a:r>
              <a:rPr lang="tr-TR" b="1" i="1" dirty="0" smtClean="0"/>
              <a:t>									</a:t>
            </a:r>
            <a:endParaRPr lang="en-US" b="1" dirty="0"/>
          </a:p>
          <a:p>
            <a:pPr marL="0" indent="0">
              <a:buNone/>
            </a:pPr>
            <a:r>
              <a:rPr lang="en-US" b="1" i="1" dirty="0"/>
              <a:t>@</a:t>
            </a:r>
            <a:r>
              <a:rPr lang="en-US" b="1" i="1" dirty="0" smtClean="0"/>
              <a:t>Controller</a:t>
            </a:r>
            <a:endParaRPr lang="tr-TR" b="1" i="1" dirty="0" smtClean="0"/>
          </a:p>
          <a:p>
            <a:pPr marL="0" indent="0">
              <a:buNone/>
            </a:pPr>
            <a:r>
              <a:rPr lang="en-US" b="1" i="1" dirty="0"/>
              <a:t>@</a:t>
            </a:r>
            <a:r>
              <a:rPr lang="en-US" b="1" i="1" dirty="0" smtClean="0"/>
              <a:t>Configuration</a:t>
            </a:r>
            <a:endParaRPr lang="en-US" b="1" dirty="0"/>
          </a:p>
          <a:p>
            <a:pPr>
              <a:buFontTx/>
              <a:buChar char="-"/>
            </a:pPr>
            <a:endParaRPr lang="tr-TR" i="1" dirty="0" smtClean="0"/>
          </a:p>
          <a:p>
            <a:pPr>
              <a:buFontTx/>
              <a:buChar char="-"/>
            </a:pPr>
            <a:endParaRPr lang="en-US" dirty="0"/>
          </a:p>
        </p:txBody>
      </p:sp>
    </p:spTree>
    <p:extLst>
      <p:ext uri="{BB962C8B-B14F-4D97-AF65-F5344CB8AC3E}">
        <p14:creationId xmlns:p14="http://schemas.microsoft.com/office/powerpoint/2010/main" val="2396472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BEAN LIFE-CYCLE</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709987" y="2773363"/>
            <a:ext cx="4772025" cy="2886075"/>
          </a:xfrm>
          <a:prstGeom prst="rect">
            <a:avLst/>
          </a:prstGeom>
        </p:spPr>
      </p:pic>
    </p:spTree>
    <p:extLst>
      <p:ext uri="{BB962C8B-B14F-4D97-AF65-F5344CB8AC3E}">
        <p14:creationId xmlns:p14="http://schemas.microsoft.com/office/powerpoint/2010/main" val="3372010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BOOT</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tr-TR" dirty="0" smtClean="0"/>
              <a:t>    </a:t>
            </a:r>
            <a:r>
              <a:rPr lang="en-US" dirty="0" smtClean="0"/>
              <a:t>Spring </a:t>
            </a:r>
            <a:r>
              <a:rPr lang="en-US" dirty="0"/>
              <a:t>Boot is a project that is </a:t>
            </a:r>
            <a:r>
              <a:rPr lang="en-US" i="1" dirty="0"/>
              <a:t>built on the top of</a:t>
            </a:r>
            <a:r>
              <a:rPr lang="en-US" dirty="0"/>
              <a:t> the Spring Framework. It provides an easier and faster way to set up, configure, and run both simple and web-based applications.</a:t>
            </a:r>
          </a:p>
          <a:p>
            <a:pPr marL="0" indent="0">
              <a:buNone/>
            </a:pPr>
            <a:r>
              <a:rPr lang="tr-TR" dirty="0" smtClean="0"/>
              <a:t>    </a:t>
            </a:r>
            <a:r>
              <a:rPr lang="en-US" dirty="0" smtClean="0"/>
              <a:t>It </a:t>
            </a:r>
            <a:r>
              <a:rPr lang="en-US" dirty="0"/>
              <a:t>is a Spring module that provides the </a:t>
            </a:r>
            <a:r>
              <a:rPr lang="en-US" b="1" dirty="0"/>
              <a:t>RAD (</a:t>
            </a:r>
            <a:r>
              <a:rPr lang="en-US" b="1" i="1" dirty="0"/>
              <a:t>Rapid Application Development</a:t>
            </a:r>
            <a:r>
              <a:rPr lang="en-US" b="1" dirty="0"/>
              <a:t>)</a:t>
            </a:r>
            <a:r>
              <a:rPr lang="en-US" dirty="0"/>
              <a:t> feature to the Spring Framework. It is used to create a stand-alone Spring-based application that you can just run because it needs </a:t>
            </a:r>
            <a:r>
              <a:rPr lang="en-US" b="1" dirty="0"/>
              <a:t>minimal</a:t>
            </a:r>
            <a:r>
              <a:rPr lang="en-US" dirty="0"/>
              <a:t> Spring configuration</a:t>
            </a:r>
            <a:r>
              <a:rPr lang="en-US" dirty="0" smtClean="0"/>
              <a:t>.</a:t>
            </a:r>
            <a:endParaRPr lang="tr-TR" dirty="0" smtClean="0"/>
          </a:p>
        </p:txBody>
      </p:sp>
    </p:spTree>
    <p:extLst>
      <p:ext uri="{BB962C8B-B14F-4D97-AF65-F5344CB8AC3E}">
        <p14:creationId xmlns:p14="http://schemas.microsoft.com/office/powerpoint/2010/main" val="1004439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&gt; </a:t>
            </a:r>
            <a:r>
              <a:rPr lang="tr-TR" sz="3500" dirty="0" err="1" smtClean="0">
                <a:latin typeface="Algerian" panose="04020705040A02060702" pitchFamily="82" charset="0"/>
              </a:rPr>
              <a:t>to</a:t>
            </a:r>
            <a:r>
              <a:rPr lang="tr-TR" sz="3500" dirty="0" smtClean="0">
                <a:latin typeface="Algerian" panose="04020705040A02060702" pitchFamily="82" charset="0"/>
              </a:rPr>
              <a:t> &gt; SPRING BOOT</a:t>
            </a:r>
            <a:endParaRPr lang="en-US" sz="3500" dirty="0">
              <a:latin typeface="Algerian" panose="04020705040A02060702" pitchFamily="82" charset="0"/>
            </a:endParaRPr>
          </a:p>
        </p:txBody>
      </p:sp>
      <p:pic>
        <p:nvPicPr>
          <p:cNvPr id="6" name="Content Placeholder 5"/>
          <p:cNvPicPr>
            <a:picLocks noGrp="1" noChangeAspect="1"/>
          </p:cNvPicPr>
          <p:nvPr>
            <p:ph idx="1"/>
          </p:nvPr>
        </p:nvPicPr>
        <p:blipFill>
          <a:blip r:embed="rId2"/>
          <a:stretch>
            <a:fillRect/>
          </a:stretch>
        </p:blipFill>
        <p:spPr>
          <a:xfrm>
            <a:off x="1905000" y="3187700"/>
            <a:ext cx="8382000" cy="2057400"/>
          </a:xfrm>
          <a:prstGeom prst="rect">
            <a:avLst/>
          </a:prstGeom>
        </p:spPr>
      </p:pic>
    </p:spTree>
    <p:extLst>
      <p:ext uri="{BB962C8B-B14F-4D97-AF65-F5344CB8AC3E}">
        <p14:creationId xmlns:p14="http://schemas.microsoft.com/office/powerpoint/2010/main" val="407169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2274" y="479921"/>
            <a:ext cx="9601196" cy="806334"/>
          </a:xfrm>
        </p:spPr>
        <p:txBody>
          <a:bodyPr>
            <a:normAutofit/>
          </a:bodyPr>
          <a:lstStyle/>
          <a:p>
            <a:r>
              <a:rPr lang="tr-TR" sz="3500" dirty="0" smtClean="0">
                <a:latin typeface="Algerian" panose="04020705040A02060702" pitchFamily="82" charset="0"/>
              </a:rPr>
              <a:t>Spring </a:t>
            </a:r>
            <a:r>
              <a:rPr lang="tr-TR" sz="3500" dirty="0" err="1" smtClean="0">
                <a:latin typeface="Algerian" panose="04020705040A02060702" pitchFamily="82" charset="0"/>
              </a:rPr>
              <a:t>Vs</a:t>
            </a:r>
            <a:r>
              <a:rPr lang="tr-TR" sz="3500" dirty="0" smtClean="0">
                <a:latin typeface="Algerian" panose="04020705040A02060702" pitchFamily="82" charset="0"/>
              </a:rPr>
              <a:t> Spring </a:t>
            </a:r>
            <a:r>
              <a:rPr lang="tr-TR" sz="3500" dirty="0" err="1" smtClean="0">
                <a:latin typeface="Algerian" panose="04020705040A02060702" pitchFamily="82" charset="0"/>
              </a:rPr>
              <a:t>Boot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122218" y="1172093"/>
            <a:ext cx="9985030" cy="5062451"/>
          </a:xfrm>
          <a:prstGeom prst="rect">
            <a:avLst/>
          </a:prstGeom>
        </p:spPr>
      </p:pic>
    </p:spTree>
    <p:extLst>
      <p:ext uri="{BB962C8B-B14F-4D97-AF65-F5344CB8AC3E}">
        <p14:creationId xmlns:p14="http://schemas.microsoft.com/office/powerpoint/2010/main" val="31386509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BOOT ADVANTAGES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r>
              <a:rPr lang="en-US" dirty="0"/>
              <a:t>It creates </a:t>
            </a:r>
            <a:r>
              <a:rPr lang="en-US" b="1" dirty="0"/>
              <a:t>stand-alone</a:t>
            </a:r>
            <a:r>
              <a:rPr lang="en-US" dirty="0"/>
              <a:t> Spring applications that can be started using Java </a:t>
            </a:r>
            <a:r>
              <a:rPr lang="en-US" b="1" dirty="0"/>
              <a:t>-jar</a:t>
            </a:r>
            <a:r>
              <a:rPr lang="en-US" dirty="0"/>
              <a:t>.</a:t>
            </a:r>
          </a:p>
          <a:p>
            <a:r>
              <a:rPr lang="en-US" dirty="0"/>
              <a:t>It tests web applications easily with the help of different </a:t>
            </a:r>
            <a:r>
              <a:rPr lang="en-US" b="1" dirty="0"/>
              <a:t>Embedded</a:t>
            </a:r>
            <a:r>
              <a:rPr lang="en-US" dirty="0"/>
              <a:t> HTTP servers such as </a:t>
            </a:r>
            <a:r>
              <a:rPr lang="en-US" b="1" dirty="0"/>
              <a:t>Tomcat, Jetty,</a:t>
            </a:r>
            <a:r>
              <a:rPr lang="en-US" dirty="0"/>
              <a:t> etc. We don't need to deploy WAR files.</a:t>
            </a:r>
          </a:p>
          <a:p>
            <a:r>
              <a:rPr lang="en-US" dirty="0"/>
              <a:t>It provides opinionated '</a:t>
            </a:r>
            <a:r>
              <a:rPr lang="en-US" b="1" dirty="0"/>
              <a:t>starter</a:t>
            </a:r>
            <a:r>
              <a:rPr lang="en-US" dirty="0"/>
              <a:t>' POMs to simplify our Maven configuration.</a:t>
            </a:r>
          </a:p>
          <a:p>
            <a:r>
              <a:rPr lang="en-US" dirty="0"/>
              <a:t>It provides </a:t>
            </a:r>
            <a:r>
              <a:rPr lang="en-US" b="1" dirty="0"/>
              <a:t>production-ready</a:t>
            </a:r>
            <a:r>
              <a:rPr lang="en-US" dirty="0"/>
              <a:t> features such as </a:t>
            </a:r>
            <a:r>
              <a:rPr lang="en-US" b="1" dirty="0"/>
              <a:t>metrics, health checks,</a:t>
            </a:r>
            <a:r>
              <a:rPr lang="en-US" dirty="0"/>
              <a:t> and </a:t>
            </a:r>
            <a:r>
              <a:rPr lang="en-US" b="1" dirty="0"/>
              <a:t>externalized configuration</a:t>
            </a:r>
            <a:r>
              <a:rPr lang="en-US" dirty="0"/>
              <a:t>.</a:t>
            </a:r>
          </a:p>
          <a:p>
            <a:r>
              <a:rPr lang="en-US" dirty="0"/>
              <a:t>There is no requirement for </a:t>
            </a:r>
            <a:r>
              <a:rPr lang="en-US" b="1" dirty="0"/>
              <a:t>XML</a:t>
            </a:r>
            <a:r>
              <a:rPr lang="en-US" dirty="0"/>
              <a:t> configuration.</a:t>
            </a:r>
          </a:p>
          <a:p>
            <a:r>
              <a:rPr lang="en-US" dirty="0"/>
              <a:t>It offers a </a:t>
            </a:r>
            <a:r>
              <a:rPr lang="en-US" b="1" dirty="0"/>
              <a:t>CLI</a:t>
            </a:r>
            <a:r>
              <a:rPr lang="en-US" dirty="0"/>
              <a:t> tool for developing and testing the Spring Boot application.</a:t>
            </a:r>
          </a:p>
          <a:p>
            <a:r>
              <a:rPr lang="en-US" dirty="0"/>
              <a:t>It offers the number of </a:t>
            </a:r>
            <a:r>
              <a:rPr lang="en-US" b="1" dirty="0"/>
              <a:t>plug-ins</a:t>
            </a:r>
            <a:r>
              <a:rPr lang="en-US" dirty="0"/>
              <a:t>.</a:t>
            </a:r>
          </a:p>
          <a:p>
            <a:r>
              <a:rPr lang="en-US" dirty="0"/>
              <a:t>It also minimizes writing multiple </a:t>
            </a:r>
            <a:r>
              <a:rPr lang="en-US" b="1" dirty="0"/>
              <a:t>boilerplate codes</a:t>
            </a:r>
            <a:r>
              <a:rPr lang="en-US" dirty="0"/>
              <a:t> (the code that has to be included in many places with little or no alteration), XML configuration, and annotations.</a:t>
            </a:r>
          </a:p>
          <a:p>
            <a:r>
              <a:rPr lang="en-US" dirty="0"/>
              <a:t>It </a:t>
            </a:r>
            <a:r>
              <a:rPr lang="en-US" b="1" dirty="0"/>
              <a:t>increases productivity</a:t>
            </a:r>
            <a:r>
              <a:rPr lang="en-US" dirty="0"/>
              <a:t> and reduces development time</a:t>
            </a:r>
            <a:r>
              <a:rPr lang="en-US" dirty="0" smtClean="0"/>
              <a:t>.</a:t>
            </a:r>
            <a:endParaRPr lang="en-US" dirty="0"/>
          </a:p>
        </p:txBody>
      </p:sp>
    </p:spTree>
    <p:extLst>
      <p:ext uri="{BB962C8B-B14F-4D97-AF65-F5344CB8AC3E}">
        <p14:creationId xmlns:p14="http://schemas.microsoft.com/office/powerpoint/2010/main" val="19267488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BOOT ARCHITECTURE</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383352" y="2557463"/>
            <a:ext cx="4188278" cy="3317875"/>
          </a:xfrm>
          <a:prstGeom prst="rect">
            <a:avLst/>
          </a:prstGeom>
        </p:spPr>
      </p:pic>
      <p:pic>
        <p:nvPicPr>
          <p:cNvPr id="5" name="Picture 4"/>
          <p:cNvPicPr>
            <a:picLocks noChangeAspect="1"/>
          </p:cNvPicPr>
          <p:nvPr/>
        </p:nvPicPr>
        <p:blipFill>
          <a:blip r:embed="rId3"/>
          <a:stretch>
            <a:fillRect/>
          </a:stretch>
        </p:blipFill>
        <p:spPr>
          <a:xfrm>
            <a:off x="5825835" y="2557463"/>
            <a:ext cx="5070763" cy="3347585"/>
          </a:xfrm>
          <a:prstGeom prst="rect">
            <a:avLst/>
          </a:prstGeom>
        </p:spPr>
      </p:pic>
    </p:spTree>
    <p:extLst>
      <p:ext uri="{BB962C8B-B14F-4D97-AF65-F5344CB8AC3E}">
        <p14:creationId xmlns:p14="http://schemas.microsoft.com/office/powerpoint/2010/main" val="3298411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Spring </a:t>
            </a:r>
            <a:r>
              <a:rPr lang="en-US" sz="3500" dirty="0" err="1" smtClean="0">
                <a:latin typeface="Algerian" panose="04020705040A02060702" pitchFamily="82" charset="0"/>
              </a:rPr>
              <a:t>Initializr</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b="1" dirty="0"/>
              <a:t>Spring </a:t>
            </a:r>
            <a:r>
              <a:rPr lang="en-US" b="1" dirty="0" err="1"/>
              <a:t>Initializr</a:t>
            </a:r>
            <a:r>
              <a:rPr lang="en-US" dirty="0"/>
              <a:t> is a </a:t>
            </a:r>
            <a:r>
              <a:rPr lang="en-US" b="1" dirty="0"/>
              <a:t>web-based tool</a:t>
            </a:r>
            <a:r>
              <a:rPr lang="en-US" dirty="0"/>
              <a:t> provided by the Pivotal Web Service. With the help of </a:t>
            </a:r>
            <a:r>
              <a:rPr lang="en-US" b="1" dirty="0"/>
              <a:t>Spring </a:t>
            </a:r>
            <a:r>
              <a:rPr lang="en-US" b="1" dirty="0" err="1"/>
              <a:t>Initializr</a:t>
            </a:r>
            <a:r>
              <a:rPr lang="en-US" dirty="0"/>
              <a:t>, we can easily generate the structure of the </a:t>
            </a:r>
            <a:r>
              <a:rPr lang="en-US" b="1" dirty="0"/>
              <a:t>Spring Boot Project</a:t>
            </a:r>
            <a:r>
              <a:rPr lang="en-US" dirty="0"/>
              <a:t>. It offers extensible API for creating JVM-based projects.</a:t>
            </a:r>
          </a:p>
          <a:p>
            <a:r>
              <a:rPr lang="en-US" dirty="0"/>
              <a:t>It also provides various options for the project that are expressed in a metadata model. The metadata model allows us to configure the list of dependencies supported by JVM and platform versions, etc. It serves its metadata in a well-known that provides necessary assistance to third-party clients</a:t>
            </a:r>
            <a:r>
              <a:rPr lang="en-US" dirty="0" smtClean="0"/>
              <a:t>.</a:t>
            </a:r>
            <a:endParaRPr lang="en-US" dirty="0"/>
          </a:p>
        </p:txBody>
      </p:sp>
    </p:spTree>
    <p:extLst>
      <p:ext uri="{BB962C8B-B14F-4D97-AF65-F5344CB8AC3E}">
        <p14:creationId xmlns:p14="http://schemas.microsoft.com/office/powerpoint/2010/main" val="36718307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Mostly</a:t>
            </a:r>
            <a:r>
              <a:rPr lang="tr-TR" sz="3500" dirty="0" smtClean="0">
                <a:latin typeface="Algerian" panose="04020705040A02060702" pitchFamily="82" charset="0"/>
              </a:rPr>
              <a:t> </a:t>
            </a:r>
            <a:r>
              <a:rPr lang="tr-TR" sz="3500" dirty="0" err="1" smtClean="0">
                <a:latin typeface="Algerian" panose="04020705040A02060702" pitchFamily="82" charset="0"/>
              </a:rPr>
              <a:t>Used</a:t>
            </a:r>
            <a:r>
              <a:rPr lang="tr-TR" sz="3500" dirty="0" smtClean="0">
                <a:latin typeface="Algerian" panose="04020705040A02060702" pitchFamily="82" charset="0"/>
              </a:rPr>
              <a:t> </a:t>
            </a:r>
            <a:r>
              <a:rPr lang="tr-TR" sz="3500" dirty="0" err="1" smtClean="0">
                <a:latin typeface="Algerian" panose="04020705040A02060702" pitchFamily="82" charset="0"/>
              </a:rPr>
              <a:t>Annotations</a:t>
            </a:r>
            <a:endParaRPr lang="en-US" sz="3500" dirty="0">
              <a:latin typeface="Algerian" panose="04020705040A02060702" pitchFamily="82" charset="0"/>
            </a:endParaRPr>
          </a:p>
        </p:txBody>
      </p:sp>
      <p:sp>
        <p:nvSpPr>
          <p:cNvPr id="4" name="Content Placeholder 3"/>
          <p:cNvSpPr>
            <a:spLocks noGrp="1"/>
          </p:cNvSpPr>
          <p:nvPr>
            <p:ph sz="half" idx="1"/>
          </p:nvPr>
        </p:nvSpPr>
        <p:spPr/>
        <p:txBody>
          <a:bodyPr>
            <a:normAutofit fontScale="92500" lnSpcReduction="20000"/>
          </a:bodyPr>
          <a:lstStyle/>
          <a:p>
            <a:r>
              <a:rPr lang="en-US" b="1" dirty="0">
                <a:solidFill>
                  <a:schemeClr val="tx1"/>
                </a:solidFill>
              </a:rPr>
              <a:t>1. @Bean</a:t>
            </a:r>
          </a:p>
          <a:p>
            <a:r>
              <a:rPr lang="en-US" b="1" dirty="0">
                <a:solidFill>
                  <a:schemeClr val="tx1"/>
                </a:solidFill>
              </a:rPr>
              <a:t>2. @Service</a:t>
            </a:r>
          </a:p>
          <a:p>
            <a:r>
              <a:rPr lang="en-US" b="1" dirty="0">
                <a:solidFill>
                  <a:schemeClr val="tx1"/>
                </a:solidFill>
              </a:rPr>
              <a:t>3. @Repository</a:t>
            </a:r>
          </a:p>
          <a:p>
            <a:r>
              <a:rPr lang="en-US" b="1" dirty="0">
                <a:solidFill>
                  <a:schemeClr val="tx1"/>
                </a:solidFill>
              </a:rPr>
              <a:t>4. @Configuration</a:t>
            </a:r>
          </a:p>
          <a:p>
            <a:r>
              <a:rPr lang="en-US" b="1" dirty="0">
                <a:solidFill>
                  <a:schemeClr val="tx1"/>
                </a:solidFill>
              </a:rPr>
              <a:t>5. @Controller</a:t>
            </a:r>
          </a:p>
          <a:p>
            <a:r>
              <a:rPr lang="en-US" b="1" dirty="0">
                <a:solidFill>
                  <a:schemeClr val="tx1"/>
                </a:solidFill>
              </a:rPr>
              <a:t>6. @</a:t>
            </a:r>
            <a:r>
              <a:rPr lang="en-US" b="1" dirty="0" err="1">
                <a:solidFill>
                  <a:schemeClr val="tx1"/>
                </a:solidFill>
              </a:rPr>
              <a:t>RequestMapping</a:t>
            </a:r>
            <a:endParaRPr lang="en-US" b="1" dirty="0">
              <a:solidFill>
                <a:schemeClr val="tx1"/>
              </a:solidFill>
            </a:endParaRPr>
          </a:p>
          <a:p>
            <a:r>
              <a:rPr lang="en-US" b="1" dirty="0">
                <a:solidFill>
                  <a:schemeClr val="tx1"/>
                </a:solidFill>
              </a:rPr>
              <a:t>7. @</a:t>
            </a:r>
            <a:r>
              <a:rPr lang="en-US" b="1" dirty="0" err="1">
                <a:solidFill>
                  <a:schemeClr val="tx1"/>
                </a:solidFill>
              </a:rPr>
              <a:t>Autowired</a:t>
            </a:r>
            <a:endParaRPr lang="en-US" b="1" dirty="0">
              <a:solidFill>
                <a:schemeClr val="tx1"/>
              </a:solidFill>
            </a:endParaRPr>
          </a:p>
          <a:p>
            <a:r>
              <a:rPr lang="en-US" b="1" dirty="0">
                <a:solidFill>
                  <a:schemeClr val="tx1"/>
                </a:solidFill>
              </a:rPr>
              <a:t>8. @</a:t>
            </a:r>
            <a:r>
              <a:rPr lang="en-US" b="1" dirty="0" smtClean="0">
                <a:solidFill>
                  <a:schemeClr val="tx1"/>
                </a:solidFill>
              </a:rPr>
              <a:t>Component</a:t>
            </a:r>
            <a:endParaRPr lang="en-US" b="1" dirty="0">
              <a:solidFill>
                <a:schemeClr val="tx1"/>
              </a:solidFill>
            </a:endParaRPr>
          </a:p>
        </p:txBody>
      </p:sp>
      <p:sp>
        <p:nvSpPr>
          <p:cNvPr id="5" name="Content Placeholder 4"/>
          <p:cNvSpPr>
            <a:spLocks noGrp="1"/>
          </p:cNvSpPr>
          <p:nvPr>
            <p:ph sz="half" idx="2"/>
          </p:nvPr>
        </p:nvSpPr>
        <p:spPr/>
        <p:txBody>
          <a:bodyPr>
            <a:normAutofit fontScale="92500" lnSpcReduction="20000"/>
          </a:bodyPr>
          <a:lstStyle/>
          <a:p>
            <a:r>
              <a:rPr lang="en-US" b="1" dirty="0"/>
              <a:t>9. @</a:t>
            </a:r>
            <a:r>
              <a:rPr lang="en-US" b="1" dirty="0" err="1"/>
              <a:t>SpringBootApplication</a:t>
            </a:r>
            <a:endParaRPr lang="en-US" b="1" dirty="0"/>
          </a:p>
          <a:p>
            <a:r>
              <a:rPr lang="en-US" b="1" dirty="0"/>
              <a:t>10. @</a:t>
            </a:r>
            <a:r>
              <a:rPr lang="en-US" b="1" dirty="0" err="1"/>
              <a:t>EnableAutoConfiguration</a:t>
            </a:r>
            <a:endParaRPr lang="en-US" b="1" dirty="0"/>
          </a:p>
          <a:p>
            <a:r>
              <a:rPr lang="en-US" b="1" dirty="0"/>
              <a:t>11. @</a:t>
            </a:r>
            <a:r>
              <a:rPr lang="en-US" b="1" dirty="0" err="1"/>
              <a:t>ComponetScan</a:t>
            </a:r>
            <a:endParaRPr lang="en-US" b="1" dirty="0"/>
          </a:p>
          <a:p>
            <a:r>
              <a:rPr lang="en-US" b="1" dirty="0"/>
              <a:t>12. @Required</a:t>
            </a:r>
          </a:p>
          <a:p>
            <a:r>
              <a:rPr lang="en-US" b="1" dirty="0"/>
              <a:t>13. @</a:t>
            </a:r>
            <a:r>
              <a:rPr lang="en-US" b="1" dirty="0" smtClean="0"/>
              <a:t>Qualifier</a:t>
            </a:r>
            <a:endParaRPr lang="en-US" b="1" dirty="0"/>
          </a:p>
        </p:txBody>
      </p:sp>
    </p:spTree>
    <p:extLst>
      <p:ext uri="{BB962C8B-B14F-4D97-AF65-F5344CB8AC3E}">
        <p14:creationId xmlns:p14="http://schemas.microsoft.com/office/powerpoint/2010/main" val="37051067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2" y="982132"/>
            <a:ext cx="9601196" cy="1303867"/>
          </a:xfrm>
        </p:spPr>
        <p:txBody>
          <a:bodyPr>
            <a:normAutofit/>
          </a:bodyPr>
          <a:lstStyle/>
          <a:p>
            <a:r>
              <a:rPr lang="tr-TR" sz="3500" dirty="0" smtClean="0">
                <a:latin typeface="Algerian" panose="04020705040A02060702" pitchFamily="82" charset="0"/>
              </a:rPr>
              <a:t>Technical </a:t>
            </a:r>
            <a:r>
              <a:rPr lang="tr-TR" sz="3500" dirty="0" err="1" smtClean="0">
                <a:latin typeface="Algerian" panose="04020705040A02060702" pitchFamily="82" charset="0"/>
              </a:rPr>
              <a:t>Practise</a:t>
            </a:r>
            <a:r>
              <a:rPr lang="tr-TR" sz="3500" dirty="0" smtClean="0">
                <a:latin typeface="Algerian" panose="04020705040A02060702" pitchFamily="82" charset="0"/>
              </a:rPr>
              <a:t> Time</a:t>
            </a:r>
            <a:endParaRPr lang="en-US" sz="3500" dirty="0">
              <a:latin typeface="Algerian" panose="04020705040A02060702" pitchFamily="82" charset="0"/>
            </a:endParaRPr>
          </a:p>
        </p:txBody>
      </p:sp>
      <p:sp>
        <p:nvSpPr>
          <p:cNvPr id="7" name="Content Placeholder 2"/>
          <p:cNvSpPr>
            <a:spLocks noGrp="1"/>
          </p:cNvSpPr>
          <p:nvPr>
            <p:ph idx="1"/>
          </p:nvPr>
        </p:nvSpPr>
        <p:spPr>
          <a:xfrm>
            <a:off x="1295401" y="2556932"/>
            <a:ext cx="9601196" cy="3318936"/>
          </a:xfrm>
        </p:spPr>
        <p:txBody>
          <a:bodyPr/>
          <a:lstStyle/>
          <a:p>
            <a:pPr marL="0" indent="0" algn="ctr">
              <a:buNone/>
            </a:pPr>
            <a:r>
              <a:rPr lang="tr-TR" dirty="0" smtClean="0">
                <a:latin typeface="Comic Sans MS" panose="030F0702030302020204" pitchFamily="66" charset="0"/>
              </a:rPr>
              <a:t>LET’S GET OUR HANDS DIRTY</a:t>
            </a:r>
          </a:p>
          <a:p>
            <a:pPr marL="0" indent="0" algn="ctr">
              <a:buNone/>
            </a:pPr>
            <a:r>
              <a:rPr lang="tr-TR" dirty="0" smtClean="0">
                <a:latin typeface="Comic Sans MS" panose="030F0702030302020204" pitchFamily="66" charset="0"/>
              </a:rPr>
              <a:t>-------------</a:t>
            </a:r>
          </a:p>
          <a:p>
            <a:pPr marL="0" indent="0" algn="ctr">
              <a:buNone/>
            </a:pPr>
            <a:r>
              <a:rPr lang="tr-TR" dirty="0" err="1" smtClean="0">
                <a:latin typeface="Comic Sans MS" panose="030F0702030302020204" pitchFamily="66" charset="0"/>
              </a:rPr>
              <a:t>Sample</a:t>
            </a:r>
            <a:r>
              <a:rPr lang="tr-TR" dirty="0" smtClean="0">
                <a:latin typeface="Comic Sans MS" panose="030F0702030302020204" pitchFamily="66" charset="0"/>
              </a:rPr>
              <a:t> </a:t>
            </a:r>
            <a:r>
              <a:rPr lang="tr-TR" dirty="0">
                <a:latin typeface="Comic Sans MS" panose="030F0702030302020204" pitchFamily="66" charset="0"/>
              </a:rPr>
              <a:t>Project </a:t>
            </a:r>
            <a:r>
              <a:rPr lang="tr-TR" dirty="0" err="1">
                <a:latin typeface="Comic Sans MS" panose="030F0702030302020204" pitchFamily="66" charset="0"/>
              </a:rPr>
              <a:t>initialization</a:t>
            </a:r>
            <a:r>
              <a:rPr lang="tr-TR" dirty="0">
                <a:latin typeface="Comic Sans MS" panose="030F0702030302020204" pitchFamily="66" charset="0"/>
              </a:rPr>
              <a:t> </a:t>
            </a:r>
            <a:r>
              <a:rPr lang="tr-TR" dirty="0" err="1">
                <a:latin typeface="Comic Sans MS" panose="030F0702030302020204" pitchFamily="66" charset="0"/>
              </a:rPr>
              <a:t>with</a:t>
            </a:r>
            <a:r>
              <a:rPr lang="tr-TR" dirty="0">
                <a:latin typeface="Comic Sans MS" panose="030F0702030302020204" pitchFamily="66" charset="0"/>
              </a:rPr>
              <a:t> Spring </a:t>
            </a:r>
            <a:r>
              <a:rPr lang="tr-TR" dirty="0" err="1">
                <a:latin typeface="Comic Sans MS" panose="030F0702030302020204" pitchFamily="66" charset="0"/>
              </a:rPr>
              <a:t>Initializr</a:t>
            </a:r>
            <a:endParaRPr lang="en-US" dirty="0">
              <a:latin typeface="Comic Sans MS" panose="030F0702030302020204" pitchFamily="66" charset="0"/>
            </a:endParaRPr>
          </a:p>
          <a:p>
            <a:pPr marL="0" indent="0" algn="ctr">
              <a:buNone/>
            </a:pPr>
            <a:r>
              <a:rPr lang="tr-TR" dirty="0" smtClean="0">
                <a:latin typeface="Comic Sans MS" panose="030F0702030302020204" pitchFamily="66" charset="0"/>
              </a:rPr>
              <a:t>GIT </a:t>
            </a:r>
            <a:r>
              <a:rPr lang="tr-TR" dirty="0" err="1" smtClean="0">
                <a:latin typeface="Comic Sans MS" panose="030F0702030302020204" pitchFamily="66" charset="0"/>
              </a:rPr>
              <a:t>Usage</a:t>
            </a:r>
            <a:endParaRPr lang="en-US" dirty="0">
              <a:latin typeface="Comic Sans MS" panose="030F0702030302020204" pitchFamily="66" charset="0"/>
            </a:endParaRPr>
          </a:p>
        </p:txBody>
      </p:sp>
    </p:spTree>
    <p:extLst>
      <p:ext uri="{BB962C8B-B14F-4D97-AF65-F5344CB8AC3E}">
        <p14:creationId xmlns:p14="http://schemas.microsoft.com/office/powerpoint/2010/main" val="385168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VARIABLES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tr-TR" sz="2700" b="1" dirty="0" err="1" smtClean="0"/>
              <a:t>Use</a:t>
            </a:r>
            <a:r>
              <a:rPr lang="tr-TR" sz="2700" b="1" dirty="0" smtClean="0"/>
              <a:t> </a:t>
            </a:r>
            <a:r>
              <a:rPr lang="tr-TR" sz="2700" b="1" dirty="0" err="1" smtClean="0"/>
              <a:t>searchable</a:t>
            </a:r>
            <a:r>
              <a:rPr lang="tr-TR" sz="2700" b="1" dirty="0" smtClean="0"/>
              <a:t> </a:t>
            </a:r>
            <a:r>
              <a:rPr lang="tr-TR" sz="2700" b="1" dirty="0" err="1" smtClean="0"/>
              <a:t>names</a:t>
            </a:r>
            <a:endParaRPr lang="tr-TR" sz="2700" dirty="0" smtClean="0"/>
          </a:p>
          <a:p>
            <a:pPr marL="0" indent="0">
              <a:buNone/>
            </a:pPr>
            <a:r>
              <a:rPr lang="en-US" dirty="0" smtClean="0"/>
              <a:t>We </a:t>
            </a:r>
            <a:r>
              <a:rPr lang="en-US" dirty="0"/>
              <a:t>will read more code than we will ever write. It's important that the code we do write is readable and searchable</a:t>
            </a:r>
            <a:r>
              <a:rPr lang="en-US" dirty="0" smtClean="0"/>
              <a:t>.</a:t>
            </a:r>
            <a:endParaRPr lang="tr-TR" dirty="0" smtClean="0"/>
          </a:p>
          <a:p>
            <a:pPr marL="0" indent="0">
              <a:buNone/>
            </a:pPr>
            <a:r>
              <a:rPr lang="en-US" altLang="en-US" sz="2200" dirty="0" err="1">
                <a:solidFill>
                  <a:srgbClr val="24292F"/>
                </a:solidFill>
                <a:latin typeface="ui-monospace"/>
              </a:rPr>
              <a:t>setTimeout</a:t>
            </a:r>
            <a:r>
              <a:rPr lang="en-US" altLang="en-US" sz="2200" dirty="0">
                <a:solidFill>
                  <a:srgbClr val="24292F"/>
                </a:solidFill>
                <a:latin typeface="ui-monospace"/>
              </a:rPr>
              <a:t>(</a:t>
            </a:r>
            <a:r>
              <a:rPr lang="en-US" altLang="en-US" sz="2200" dirty="0" err="1">
                <a:solidFill>
                  <a:srgbClr val="24292F"/>
                </a:solidFill>
                <a:latin typeface="ui-monospace"/>
              </a:rPr>
              <a:t>blastOff</a:t>
            </a:r>
            <a:r>
              <a:rPr lang="en-US" altLang="en-US" sz="2200" dirty="0">
                <a:solidFill>
                  <a:srgbClr val="24292F"/>
                </a:solidFill>
                <a:latin typeface="ui-monospace"/>
              </a:rPr>
              <a:t>, 86400000);</a:t>
            </a:r>
            <a:r>
              <a:rPr lang="en-US" altLang="en-US" sz="2200" dirty="0">
                <a:solidFill>
                  <a:schemeClr val="tx1"/>
                </a:solidFill>
              </a:rPr>
              <a:t> </a:t>
            </a:r>
            <a:r>
              <a:rPr lang="tr-TR" altLang="en-US" sz="2200" dirty="0" smtClean="0">
                <a:solidFill>
                  <a:schemeClr val="tx1"/>
                </a:solidFill>
              </a:rPr>
              <a:t> // </a:t>
            </a:r>
            <a:r>
              <a:rPr lang="tr-TR" altLang="en-US" sz="2200" dirty="0" err="1" smtClean="0">
                <a:solidFill>
                  <a:schemeClr val="tx1"/>
                </a:solidFill>
              </a:rPr>
              <a:t>Bad</a:t>
            </a:r>
            <a:endParaRPr lang="en-US" altLang="en-US" sz="2200" dirty="0">
              <a:solidFill>
                <a:schemeClr val="tx1"/>
              </a:solidFill>
              <a:latin typeface="Arial" panose="020B0604020202020204" pitchFamily="34" charset="0"/>
            </a:endParaRPr>
          </a:p>
          <a:p>
            <a:pPr marL="0" indent="0">
              <a:buNone/>
            </a:pPr>
            <a:r>
              <a:rPr lang="en-US" altLang="en-US" sz="2200" dirty="0">
                <a:solidFill>
                  <a:srgbClr val="24292F"/>
                </a:solidFill>
                <a:latin typeface="ui-monospace"/>
              </a:rPr>
              <a:t>// Declare them as capitalized `</a:t>
            </a:r>
            <a:r>
              <a:rPr lang="en-US" altLang="en-US" sz="2200" dirty="0" err="1">
                <a:solidFill>
                  <a:srgbClr val="24292F"/>
                </a:solidFill>
                <a:latin typeface="ui-monospace"/>
              </a:rPr>
              <a:t>const</a:t>
            </a:r>
            <a:r>
              <a:rPr lang="en-US" altLang="en-US" sz="2200" dirty="0">
                <a:solidFill>
                  <a:srgbClr val="24292F"/>
                </a:solidFill>
                <a:latin typeface="ui-monospace"/>
              </a:rPr>
              <a:t>` </a:t>
            </a:r>
            <a:r>
              <a:rPr lang="en-US" altLang="en-US" sz="2200" dirty="0" err="1" smtClean="0">
                <a:solidFill>
                  <a:srgbClr val="24292F"/>
                </a:solidFill>
                <a:latin typeface="ui-monospace"/>
              </a:rPr>
              <a:t>globals</a:t>
            </a:r>
            <a:r>
              <a:rPr lang="en-US" altLang="en-US" sz="2200" dirty="0" smtClean="0">
                <a:solidFill>
                  <a:srgbClr val="24292F"/>
                </a:solidFill>
                <a:latin typeface="ui-monospace"/>
              </a:rPr>
              <a:t>.</a:t>
            </a:r>
            <a:endParaRPr lang="tr-TR" altLang="en-US" sz="2200" dirty="0" smtClean="0">
              <a:solidFill>
                <a:srgbClr val="24292F"/>
              </a:solidFill>
              <a:latin typeface="ui-monospace"/>
            </a:endParaRPr>
          </a:p>
          <a:p>
            <a:pPr marL="0" indent="0">
              <a:buNone/>
            </a:pPr>
            <a:r>
              <a:rPr lang="en-US" altLang="en-US" sz="2200" dirty="0" smtClean="0">
                <a:solidFill>
                  <a:srgbClr val="24292F"/>
                </a:solidFill>
                <a:latin typeface="ui-monospace"/>
              </a:rPr>
              <a:t>public </a:t>
            </a:r>
            <a:r>
              <a:rPr lang="en-US" altLang="en-US" sz="2200" dirty="0">
                <a:solidFill>
                  <a:srgbClr val="24292F"/>
                </a:solidFill>
                <a:latin typeface="ui-monospace"/>
              </a:rPr>
              <a:t>static final </a:t>
            </a:r>
            <a:r>
              <a:rPr lang="en-US" altLang="en-US" sz="2200" dirty="0" err="1">
                <a:solidFill>
                  <a:srgbClr val="24292F"/>
                </a:solidFill>
                <a:latin typeface="ui-monospace"/>
              </a:rPr>
              <a:t>int</a:t>
            </a:r>
            <a:r>
              <a:rPr lang="en-US" altLang="en-US" sz="2200" dirty="0">
                <a:solidFill>
                  <a:srgbClr val="24292F"/>
                </a:solidFill>
                <a:latin typeface="ui-monospace"/>
              </a:rPr>
              <a:t> MILLISECONDS_IN_A_DAY = </a:t>
            </a:r>
            <a:r>
              <a:rPr lang="en-US" altLang="en-US" sz="2200" dirty="0" smtClean="0">
                <a:solidFill>
                  <a:srgbClr val="24292F"/>
                </a:solidFill>
                <a:latin typeface="ui-monospace"/>
              </a:rPr>
              <a:t>86400000;</a:t>
            </a:r>
            <a:endParaRPr lang="tr-TR" altLang="en-US" sz="2200" dirty="0" smtClean="0">
              <a:solidFill>
                <a:srgbClr val="24292F"/>
              </a:solidFill>
              <a:latin typeface="ui-monospace"/>
            </a:endParaRPr>
          </a:p>
          <a:p>
            <a:pPr marL="0" indent="0">
              <a:buNone/>
            </a:pPr>
            <a:r>
              <a:rPr lang="en-US" altLang="en-US" sz="2200" dirty="0" err="1" smtClean="0">
                <a:solidFill>
                  <a:srgbClr val="24292F"/>
                </a:solidFill>
                <a:latin typeface="ui-monospace"/>
              </a:rPr>
              <a:t>setTimeout</a:t>
            </a:r>
            <a:r>
              <a:rPr lang="en-US" altLang="en-US" sz="2200" dirty="0" smtClean="0">
                <a:solidFill>
                  <a:srgbClr val="24292F"/>
                </a:solidFill>
                <a:latin typeface="ui-monospace"/>
              </a:rPr>
              <a:t>(</a:t>
            </a:r>
            <a:r>
              <a:rPr lang="en-US" altLang="en-US" sz="2200" dirty="0" err="1" smtClean="0">
                <a:solidFill>
                  <a:srgbClr val="24292F"/>
                </a:solidFill>
                <a:latin typeface="ui-monospace"/>
              </a:rPr>
              <a:t>blastOff</a:t>
            </a:r>
            <a:r>
              <a:rPr lang="en-US" altLang="en-US" sz="2200" dirty="0">
                <a:solidFill>
                  <a:srgbClr val="24292F"/>
                </a:solidFill>
                <a:latin typeface="ui-monospace"/>
              </a:rPr>
              <a:t>, MILLISECONDS_IN_A_DAY);</a:t>
            </a:r>
            <a:r>
              <a:rPr lang="en-US" altLang="en-US" sz="2200" dirty="0">
                <a:solidFill>
                  <a:schemeClr val="tx1"/>
                </a:solidFill>
              </a:rPr>
              <a:t> </a:t>
            </a:r>
            <a:r>
              <a:rPr lang="tr-TR" altLang="en-US" sz="2200" dirty="0" smtClean="0">
                <a:solidFill>
                  <a:schemeClr val="tx1"/>
                </a:solidFill>
              </a:rPr>
              <a:t> // </a:t>
            </a:r>
            <a:r>
              <a:rPr lang="tr-TR" altLang="en-US" sz="2200" dirty="0" err="1" smtClean="0">
                <a:solidFill>
                  <a:schemeClr val="tx1"/>
                </a:solidFill>
              </a:rPr>
              <a:t>Good</a:t>
            </a:r>
            <a:endParaRPr lang="tr-TR" altLang="en-US" sz="2000" dirty="0" smtClean="0">
              <a:solidFill>
                <a:schemeClr val="tx1"/>
              </a:solidFill>
            </a:endParaRPr>
          </a:p>
          <a:p>
            <a:endParaRPr lang="en-US" altLang="en-US" sz="5400" dirty="0">
              <a:solidFill>
                <a:schemeClr val="tx1"/>
              </a:solidFill>
              <a:latin typeface="Arial" panose="020B0604020202020204" pitchFamily="34" charset="0"/>
            </a:endParaRPr>
          </a:p>
          <a:p>
            <a:endParaRPr lang="en-US" b="1" dirty="0"/>
          </a:p>
          <a:p>
            <a:endParaRPr lang="tr-TR" dirty="0" smtClean="0"/>
          </a:p>
          <a:p>
            <a:endParaRPr lang="en-US" dirty="0"/>
          </a:p>
        </p:txBody>
      </p:sp>
    </p:spTree>
    <p:extLst>
      <p:ext uri="{BB962C8B-B14F-4D97-AF65-F5344CB8AC3E}">
        <p14:creationId xmlns:p14="http://schemas.microsoft.com/office/powerpoint/2010/main" val="20342870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smtClean="0"/>
              <a:t>HW#2</a:t>
            </a:r>
          </a:p>
          <a:p>
            <a:pPr marL="0" indent="0">
              <a:buNone/>
            </a:pPr>
            <a:r>
              <a:rPr lang="tr-TR" sz="1600" b="1" dirty="0" smtClean="0"/>
              <a:t>1</a:t>
            </a:r>
            <a:r>
              <a:rPr lang="tr-TR" sz="1600" dirty="0" smtClean="0"/>
              <a:t> – IOC </a:t>
            </a:r>
            <a:r>
              <a:rPr lang="tr-TR" sz="1600" dirty="0" err="1" smtClean="0"/>
              <a:t>and</a:t>
            </a:r>
            <a:r>
              <a:rPr lang="tr-TR" sz="1600" dirty="0" smtClean="0"/>
              <a:t> DI </a:t>
            </a:r>
            <a:r>
              <a:rPr lang="tr-TR" sz="1600" dirty="0" err="1" smtClean="0"/>
              <a:t>means</a:t>
            </a:r>
            <a:r>
              <a:rPr lang="tr-TR" sz="1600" dirty="0" smtClean="0"/>
              <a:t> ?</a:t>
            </a:r>
          </a:p>
          <a:p>
            <a:pPr marL="0" indent="0">
              <a:buNone/>
            </a:pPr>
            <a:r>
              <a:rPr lang="tr-TR" sz="1600" b="1" dirty="0" smtClean="0"/>
              <a:t>2</a:t>
            </a:r>
            <a:r>
              <a:rPr lang="tr-TR" sz="1600" dirty="0" smtClean="0"/>
              <a:t> – Spring </a:t>
            </a:r>
            <a:r>
              <a:rPr lang="tr-TR" sz="1600" dirty="0" err="1" smtClean="0"/>
              <a:t>Bean</a:t>
            </a:r>
            <a:r>
              <a:rPr lang="tr-TR" sz="1600" dirty="0" smtClean="0"/>
              <a:t> </a:t>
            </a:r>
            <a:r>
              <a:rPr lang="tr-TR" sz="1600" dirty="0" err="1" smtClean="0"/>
              <a:t>Scopes</a:t>
            </a:r>
            <a:r>
              <a:rPr lang="tr-TR" sz="1600" dirty="0" smtClean="0"/>
              <a:t> ?</a:t>
            </a:r>
          </a:p>
          <a:p>
            <a:pPr marL="0" indent="0">
              <a:buNone/>
            </a:pPr>
            <a:r>
              <a:rPr lang="tr-TR" sz="1600" b="1" dirty="0" smtClean="0"/>
              <a:t>3</a:t>
            </a:r>
            <a:r>
              <a:rPr lang="tr-TR" sz="1600" dirty="0" smtClean="0"/>
              <a:t> – </a:t>
            </a:r>
            <a:r>
              <a:rPr lang="tr-TR" sz="1600" dirty="0" err="1" smtClean="0"/>
              <a:t>What</a:t>
            </a:r>
            <a:r>
              <a:rPr lang="tr-TR" sz="1600" dirty="0" smtClean="0"/>
              <a:t> </a:t>
            </a:r>
            <a:r>
              <a:rPr lang="tr-TR" sz="1600" dirty="0" err="1" smtClean="0"/>
              <a:t>does</a:t>
            </a:r>
            <a:r>
              <a:rPr lang="tr-TR" sz="1600" dirty="0" smtClean="0"/>
              <a:t> @</a:t>
            </a:r>
            <a:r>
              <a:rPr lang="tr-TR" sz="1600" dirty="0" err="1" smtClean="0"/>
              <a:t>SpringBootApplication</a:t>
            </a:r>
            <a:r>
              <a:rPr lang="tr-TR" sz="1600" dirty="0" smtClean="0"/>
              <a:t> do ?</a:t>
            </a:r>
          </a:p>
          <a:p>
            <a:pPr marL="0" indent="0">
              <a:buNone/>
            </a:pPr>
            <a:r>
              <a:rPr lang="tr-TR" sz="1600" b="1" dirty="0" smtClean="0"/>
              <a:t>4</a:t>
            </a:r>
            <a:r>
              <a:rPr lang="tr-TR" sz="1600" dirty="0" smtClean="0"/>
              <a:t> – </a:t>
            </a:r>
            <a:r>
              <a:rPr lang="tr-TR" sz="1600" dirty="0" err="1" smtClean="0"/>
              <a:t>What</a:t>
            </a:r>
            <a:r>
              <a:rPr lang="tr-TR" sz="1600" dirty="0" smtClean="0"/>
              <a:t> is Spring AOP ? </a:t>
            </a:r>
            <a:r>
              <a:rPr lang="tr-TR" sz="1600" dirty="0" err="1" smtClean="0"/>
              <a:t>Where</a:t>
            </a:r>
            <a:r>
              <a:rPr lang="tr-TR" sz="1600" dirty="0" smtClean="0"/>
              <a:t> </a:t>
            </a:r>
            <a:r>
              <a:rPr lang="tr-TR" sz="1600" dirty="0" err="1" smtClean="0"/>
              <a:t>and</a:t>
            </a:r>
            <a:r>
              <a:rPr lang="tr-TR" sz="1600" dirty="0" smtClean="0"/>
              <a:t> How </a:t>
            </a:r>
            <a:r>
              <a:rPr lang="tr-TR" sz="1600" dirty="0" err="1" smtClean="0"/>
              <a:t>to</a:t>
            </a:r>
            <a:r>
              <a:rPr lang="tr-TR" sz="1600" dirty="0" smtClean="0"/>
              <a:t> </a:t>
            </a:r>
            <a:r>
              <a:rPr lang="tr-TR" sz="1600" dirty="0" err="1" smtClean="0"/>
              <a:t>use</a:t>
            </a:r>
            <a:r>
              <a:rPr lang="tr-TR" sz="1600" dirty="0" smtClean="0"/>
              <a:t> it ?</a:t>
            </a:r>
          </a:p>
          <a:p>
            <a:pPr marL="0" indent="0">
              <a:buNone/>
            </a:pPr>
            <a:r>
              <a:rPr lang="tr-TR" sz="1600" b="1" dirty="0" smtClean="0"/>
              <a:t>5</a:t>
            </a:r>
            <a:r>
              <a:rPr lang="tr-TR" sz="1600" dirty="0" smtClean="0"/>
              <a:t> – </a:t>
            </a:r>
            <a:r>
              <a:rPr lang="tr-TR" sz="1600" dirty="0" err="1" smtClean="0"/>
              <a:t>What</a:t>
            </a:r>
            <a:r>
              <a:rPr lang="tr-TR" sz="1600" dirty="0" smtClean="0"/>
              <a:t> is </a:t>
            </a:r>
            <a:r>
              <a:rPr lang="tr-TR" sz="1600" dirty="0" err="1" smtClean="0"/>
              <a:t>Singleton</a:t>
            </a:r>
            <a:r>
              <a:rPr lang="tr-TR" sz="1600" dirty="0" smtClean="0"/>
              <a:t> </a:t>
            </a:r>
            <a:r>
              <a:rPr lang="tr-TR" sz="1600" dirty="0" err="1" smtClean="0"/>
              <a:t>and</a:t>
            </a:r>
            <a:r>
              <a:rPr lang="tr-TR" sz="1600" dirty="0" smtClean="0"/>
              <a:t> </a:t>
            </a:r>
            <a:r>
              <a:rPr lang="tr-TR" sz="1600" dirty="0" err="1" smtClean="0"/>
              <a:t>where</a:t>
            </a:r>
            <a:r>
              <a:rPr lang="tr-TR" sz="1600" dirty="0" smtClean="0"/>
              <a:t> </a:t>
            </a:r>
            <a:r>
              <a:rPr lang="tr-TR" sz="1600" dirty="0" err="1" smtClean="0"/>
              <a:t>to</a:t>
            </a:r>
            <a:r>
              <a:rPr lang="tr-TR" sz="1600" dirty="0" smtClean="0"/>
              <a:t> </a:t>
            </a:r>
            <a:r>
              <a:rPr lang="tr-TR" sz="1600" dirty="0" err="1" smtClean="0"/>
              <a:t>use</a:t>
            </a:r>
            <a:r>
              <a:rPr lang="tr-TR" sz="1600" dirty="0" smtClean="0"/>
              <a:t> it ?</a:t>
            </a:r>
          </a:p>
          <a:p>
            <a:pPr marL="0" indent="0">
              <a:buNone/>
            </a:pPr>
            <a:r>
              <a:rPr lang="tr-TR" sz="1600" b="1" dirty="0"/>
              <a:t>6</a:t>
            </a:r>
            <a:r>
              <a:rPr lang="tr-TR" sz="1600" dirty="0"/>
              <a:t> – </a:t>
            </a:r>
            <a:r>
              <a:rPr lang="tr-TR" sz="1600" dirty="0" err="1"/>
              <a:t>What</a:t>
            </a:r>
            <a:r>
              <a:rPr lang="tr-TR" sz="1600" dirty="0"/>
              <a:t> is Spring </a:t>
            </a:r>
            <a:r>
              <a:rPr lang="tr-TR" sz="1600" dirty="0" err="1"/>
              <a:t>Boot</a:t>
            </a:r>
            <a:r>
              <a:rPr lang="tr-TR" sz="1600" dirty="0"/>
              <a:t> </a:t>
            </a:r>
            <a:r>
              <a:rPr lang="tr-TR" sz="1600" dirty="0" err="1"/>
              <a:t>Actuator</a:t>
            </a:r>
            <a:r>
              <a:rPr lang="tr-TR" sz="1600" dirty="0"/>
              <a:t> </a:t>
            </a:r>
            <a:r>
              <a:rPr lang="tr-TR" sz="1600" dirty="0" err="1"/>
              <a:t>and</a:t>
            </a:r>
            <a:r>
              <a:rPr lang="tr-TR" sz="1600" dirty="0"/>
              <a:t> </a:t>
            </a:r>
            <a:r>
              <a:rPr lang="tr-TR" sz="1600" dirty="0" err="1"/>
              <a:t>W</a:t>
            </a:r>
            <a:r>
              <a:rPr lang="tr-TR" sz="1600" dirty="0" err="1" smtClean="0"/>
              <a:t>here</a:t>
            </a:r>
            <a:r>
              <a:rPr lang="tr-TR" sz="1600" dirty="0" smtClean="0"/>
              <a:t> </a:t>
            </a:r>
            <a:r>
              <a:rPr lang="tr-TR" sz="1600" dirty="0" err="1"/>
              <a:t>to</a:t>
            </a:r>
            <a:r>
              <a:rPr lang="tr-TR" sz="1600" dirty="0"/>
              <a:t> </a:t>
            </a:r>
            <a:r>
              <a:rPr lang="tr-TR" sz="1600" dirty="0" err="1"/>
              <a:t>use</a:t>
            </a:r>
            <a:r>
              <a:rPr lang="tr-TR" sz="1600" dirty="0"/>
              <a:t> it ?</a:t>
            </a:r>
          </a:p>
          <a:p>
            <a:pPr marL="0" indent="0">
              <a:buNone/>
            </a:pPr>
            <a:r>
              <a:rPr lang="tr-TR" sz="1600" b="1" dirty="0"/>
              <a:t>7</a:t>
            </a:r>
            <a:r>
              <a:rPr lang="tr-TR" sz="1600" dirty="0"/>
              <a:t> - </a:t>
            </a:r>
            <a:r>
              <a:rPr lang="en-US" sz="1600" dirty="0"/>
              <a:t>What is the primary difference between Spring and Spring </a:t>
            </a:r>
            <a:r>
              <a:rPr lang="en-US" sz="1600" dirty="0" smtClean="0"/>
              <a:t>Boot</a:t>
            </a:r>
            <a:r>
              <a:rPr lang="tr-TR" sz="1600" dirty="0" smtClean="0"/>
              <a:t> </a:t>
            </a:r>
            <a:r>
              <a:rPr lang="en-US" sz="1600" dirty="0" smtClean="0"/>
              <a:t>?</a:t>
            </a:r>
            <a:endParaRPr lang="tr-TR" sz="1600" dirty="0"/>
          </a:p>
          <a:p>
            <a:pPr marL="0" indent="0">
              <a:buNone/>
            </a:pPr>
            <a:r>
              <a:rPr lang="tr-TR" sz="1600" b="1" dirty="0"/>
              <a:t>8</a:t>
            </a:r>
            <a:r>
              <a:rPr lang="tr-TR" sz="1600" dirty="0" smtClean="0"/>
              <a:t> – </a:t>
            </a:r>
            <a:r>
              <a:rPr lang="tr-TR" sz="1600" dirty="0" err="1" smtClean="0"/>
              <a:t>Why</a:t>
            </a:r>
            <a:r>
              <a:rPr lang="tr-TR" sz="1600" dirty="0" smtClean="0"/>
              <a:t> </a:t>
            </a:r>
            <a:r>
              <a:rPr lang="tr-TR" sz="1600" dirty="0" err="1" smtClean="0"/>
              <a:t>to</a:t>
            </a:r>
            <a:r>
              <a:rPr lang="tr-TR" sz="1600" dirty="0" smtClean="0"/>
              <a:t> </a:t>
            </a:r>
            <a:r>
              <a:rPr lang="tr-TR" sz="1600" dirty="0" err="1" smtClean="0"/>
              <a:t>use</a:t>
            </a:r>
            <a:r>
              <a:rPr lang="tr-TR" sz="1600" dirty="0" smtClean="0"/>
              <a:t> VCS ?</a:t>
            </a:r>
          </a:p>
          <a:p>
            <a:pPr marL="0" indent="0">
              <a:buNone/>
            </a:pPr>
            <a:r>
              <a:rPr lang="tr-TR" sz="1600" b="1" dirty="0"/>
              <a:t>9</a:t>
            </a:r>
            <a:r>
              <a:rPr lang="tr-TR" sz="1600" dirty="0"/>
              <a:t> – </a:t>
            </a:r>
            <a:r>
              <a:rPr lang="tr-TR" sz="1600" dirty="0" err="1"/>
              <a:t>What</a:t>
            </a:r>
            <a:r>
              <a:rPr lang="tr-TR" sz="1600" dirty="0"/>
              <a:t> </a:t>
            </a:r>
            <a:r>
              <a:rPr lang="tr-TR" sz="1600" dirty="0" err="1"/>
              <a:t>are</a:t>
            </a:r>
            <a:r>
              <a:rPr lang="tr-TR" sz="1600" dirty="0"/>
              <a:t> SOLID </a:t>
            </a:r>
            <a:r>
              <a:rPr lang="tr-TR" sz="1600" dirty="0" err="1"/>
              <a:t>Principles</a:t>
            </a:r>
            <a:r>
              <a:rPr lang="tr-TR" sz="1600" dirty="0"/>
              <a:t> ? </a:t>
            </a:r>
            <a:r>
              <a:rPr lang="tr-TR" sz="1600" dirty="0" err="1"/>
              <a:t>Give</a:t>
            </a:r>
            <a:r>
              <a:rPr lang="tr-TR" sz="1600" dirty="0"/>
              <a:t> </a:t>
            </a:r>
            <a:r>
              <a:rPr lang="tr-TR" sz="1600" dirty="0" err="1"/>
              <a:t>sample</a:t>
            </a:r>
            <a:r>
              <a:rPr lang="tr-TR" sz="1600" dirty="0"/>
              <a:t> </a:t>
            </a:r>
            <a:r>
              <a:rPr lang="tr-TR" sz="1600" dirty="0" err="1"/>
              <a:t>usages</a:t>
            </a:r>
            <a:r>
              <a:rPr lang="tr-TR" sz="1600" dirty="0"/>
              <a:t> in Java ?</a:t>
            </a:r>
          </a:p>
          <a:p>
            <a:pPr marL="0" indent="0">
              <a:buNone/>
            </a:pPr>
            <a:r>
              <a:rPr lang="tr-TR" sz="1600" b="1" dirty="0"/>
              <a:t>10</a:t>
            </a:r>
            <a:r>
              <a:rPr lang="tr-TR" sz="1600" dirty="0"/>
              <a:t> - </a:t>
            </a:r>
            <a:r>
              <a:rPr lang="en-US" sz="1600" dirty="0"/>
              <a:t>What is RAD model</a:t>
            </a:r>
            <a:r>
              <a:rPr lang="tr-TR" sz="1600" dirty="0"/>
              <a:t> </a:t>
            </a:r>
            <a:r>
              <a:rPr lang="en-US" sz="1600" dirty="0"/>
              <a:t>?</a:t>
            </a:r>
            <a:endParaRPr lang="tr-TR" sz="1600" dirty="0"/>
          </a:p>
          <a:p>
            <a:pPr marL="0" indent="0">
              <a:buNone/>
            </a:pPr>
            <a:r>
              <a:rPr lang="tr-TR" sz="1600" b="1" dirty="0"/>
              <a:t>11</a:t>
            </a:r>
            <a:r>
              <a:rPr lang="tr-TR" sz="1600" dirty="0"/>
              <a:t> - </a:t>
            </a:r>
            <a:r>
              <a:rPr lang="en-US" sz="1600" dirty="0"/>
              <a:t>What is Spring Boot starter</a:t>
            </a:r>
            <a:r>
              <a:rPr lang="tr-TR" sz="1600" dirty="0"/>
              <a:t> </a:t>
            </a:r>
            <a:r>
              <a:rPr lang="en-US" sz="1600" dirty="0"/>
              <a:t>? How is it useful</a:t>
            </a:r>
            <a:r>
              <a:rPr lang="tr-TR" sz="1600" dirty="0"/>
              <a:t> </a:t>
            </a:r>
            <a:r>
              <a:rPr lang="en-US" sz="1600" dirty="0"/>
              <a:t>?</a:t>
            </a:r>
            <a:endParaRPr lang="tr-TR" sz="1600" dirty="0"/>
          </a:p>
          <a:p>
            <a:pPr marL="0" indent="0">
              <a:buNone/>
            </a:pPr>
            <a:r>
              <a:rPr lang="tr-TR" sz="1600" b="1" dirty="0"/>
              <a:t>12</a:t>
            </a:r>
            <a:r>
              <a:rPr lang="tr-TR" sz="1600" dirty="0"/>
              <a:t> – </a:t>
            </a:r>
            <a:r>
              <a:rPr lang="tr-TR" sz="1600" dirty="0" err="1"/>
              <a:t>What</a:t>
            </a:r>
            <a:r>
              <a:rPr lang="tr-TR" sz="1600" dirty="0"/>
              <a:t> is </a:t>
            </a:r>
            <a:r>
              <a:rPr lang="tr-TR" sz="1600" dirty="0" err="1"/>
              <a:t>Caching</a:t>
            </a:r>
            <a:r>
              <a:rPr lang="tr-TR" sz="1600" dirty="0"/>
              <a:t> ? How can </a:t>
            </a:r>
            <a:r>
              <a:rPr lang="tr-TR" sz="1600" dirty="0" err="1"/>
              <a:t>we</a:t>
            </a:r>
            <a:r>
              <a:rPr lang="tr-TR" sz="1600" dirty="0"/>
              <a:t> </a:t>
            </a:r>
            <a:r>
              <a:rPr lang="tr-TR" sz="1600" dirty="0" err="1"/>
              <a:t>achive</a:t>
            </a:r>
            <a:r>
              <a:rPr lang="tr-TR" sz="1600" dirty="0"/>
              <a:t> </a:t>
            </a:r>
            <a:r>
              <a:rPr lang="tr-TR" sz="1600" dirty="0" err="1"/>
              <a:t>caching</a:t>
            </a:r>
            <a:r>
              <a:rPr lang="tr-TR" sz="1600" dirty="0"/>
              <a:t> in Spring </a:t>
            </a:r>
            <a:r>
              <a:rPr lang="tr-TR" sz="1600" dirty="0" err="1"/>
              <a:t>Boot</a:t>
            </a:r>
            <a:r>
              <a:rPr lang="tr-TR" sz="1600" dirty="0"/>
              <a:t> ?</a:t>
            </a:r>
          </a:p>
          <a:p>
            <a:pPr marL="0" indent="0">
              <a:buNone/>
            </a:pPr>
            <a:r>
              <a:rPr lang="tr-TR" sz="1600" b="1" dirty="0"/>
              <a:t>13</a:t>
            </a:r>
            <a:r>
              <a:rPr lang="tr-TR" sz="1600" dirty="0"/>
              <a:t> – </a:t>
            </a:r>
            <a:r>
              <a:rPr lang="tr-TR" sz="1600" dirty="0" err="1"/>
              <a:t>What</a:t>
            </a:r>
            <a:r>
              <a:rPr lang="tr-TR" sz="1600" dirty="0"/>
              <a:t> &amp; How &amp; </a:t>
            </a:r>
            <a:r>
              <a:rPr lang="tr-TR" sz="1600" dirty="0" err="1"/>
              <a:t>Where</a:t>
            </a:r>
            <a:r>
              <a:rPr lang="tr-TR" sz="1600" dirty="0"/>
              <a:t> &amp; </a:t>
            </a:r>
            <a:r>
              <a:rPr lang="tr-TR" sz="1600" dirty="0" err="1"/>
              <a:t>Why</a:t>
            </a:r>
            <a:r>
              <a:rPr lang="tr-TR" sz="1600" dirty="0"/>
              <a:t> </a:t>
            </a:r>
            <a:r>
              <a:rPr lang="tr-TR" sz="1600" dirty="0" err="1"/>
              <a:t>to</a:t>
            </a:r>
            <a:r>
              <a:rPr lang="tr-TR" sz="1600" dirty="0"/>
              <a:t> </a:t>
            </a:r>
            <a:r>
              <a:rPr lang="tr-TR" sz="1600" dirty="0" err="1" smtClean="0"/>
              <a:t>logging</a:t>
            </a:r>
            <a:r>
              <a:rPr lang="tr-TR" sz="1600" smtClean="0"/>
              <a:t> </a:t>
            </a:r>
            <a:r>
              <a:rPr lang="tr-TR" sz="1600" dirty="0"/>
              <a:t>?</a:t>
            </a:r>
          </a:p>
          <a:p>
            <a:pPr marL="0" indent="0">
              <a:buNone/>
            </a:pPr>
            <a:r>
              <a:rPr lang="tr-TR" sz="1600" b="1" dirty="0"/>
              <a:t>14</a:t>
            </a:r>
            <a:r>
              <a:rPr lang="tr-TR" sz="1600" dirty="0"/>
              <a:t> - </a:t>
            </a:r>
            <a:r>
              <a:rPr lang="en-US" sz="1600" dirty="0"/>
              <a:t>What is Swagger? Have you implemented it using Spring Boot?</a:t>
            </a:r>
          </a:p>
        </p:txBody>
      </p:sp>
    </p:spTree>
    <p:extLst>
      <p:ext uri="{BB962C8B-B14F-4D97-AF65-F5344CB8AC3E}">
        <p14:creationId xmlns:p14="http://schemas.microsoft.com/office/powerpoint/2010/main" val="1461531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VARIABLES</a:t>
            </a:r>
            <a:endParaRPr lang="en-US" sz="3500" dirty="0"/>
          </a:p>
        </p:txBody>
      </p:sp>
      <p:sp>
        <p:nvSpPr>
          <p:cNvPr id="3" name="Content Placeholder 2"/>
          <p:cNvSpPr>
            <a:spLocks noGrp="1"/>
          </p:cNvSpPr>
          <p:nvPr>
            <p:ph idx="1"/>
          </p:nvPr>
        </p:nvSpPr>
        <p:spPr/>
        <p:txBody>
          <a:bodyPr>
            <a:normAutofit fontScale="47500" lnSpcReduction="20000"/>
          </a:bodyPr>
          <a:lstStyle/>
          <a:p>
            <a:r>
              <a:rPr lang="en-US" sz="3200" b="1" dirty="0"/>
              <a:t>Use explanatory </a:t>
            </a:r>
            <a:r>
              <a:rPr lang="en-US" sz="3200" b="1" dirty="0" smtClean="0"/>
              <a:t>variables</a:t>
            </a:r>
            <a:endParaRPr lang="tr-TR" sz="3200" b="1" dirty="0" smtClean="0"/>
          </a:p>
          <a:p>
            <a:pPr marL="0" indent="0">
              <a:buNone/>
            </a:pPr>
            <a:r>
              <a:rPr lang="tr-TR" sz="2500" b="1" dirty="0" smtClean="0"/>
              <a:t>// </a:t>
            </a:r>
            <a:r>
              <a:rPr lang="tr-TR" sz="2500" b="1" dirty="0" err="1" smtClean="0"/>
              <a:t>Bad</a:t>
            </a:r>
            <a:endParaRPr lang="tr-TR" sz="2500" b="1" dirty="0"/>
          </a:p>
          <a:p>
            <a:pPr marL="0" indent="0">
              <a:buNone/>
            </a:pPr>
            <a:r>
              <a:rPr lang="en-US" altLang="en-US" sz="2500" dirty="0">
                <a:solidFill>
                  <a:srgbClr val="24292F"/>
                </a:solidFill>
                <a:latin typeface="ui-monospace"/>
              </a:rPr>
              <a:t>String address = "One Infinite Loop, Cupertino 95014";</a:t>
            </a:r>
            <a:endParaRPr lang="tr-TR" altLang="en-US" sz="2500" dirty="0">
              <a:solidFill>
                <a:srgbClr val="24292F"/>
              </a:solidFill>
              <a:latin typeface="ui-monospace"/>
            </a:endParaRPr>
          </a:p>
          <a:p>
            <a:pPr marL="0" indent="0">
              <a:buNone/>
            </a:pPr>
            <a:r>
              <a:rPr lang="en-US" altLang="en-US" sz="2500" dirty="0">
                <a:solidFill>
                  <a:srgbClr val="24292F"/>
                </a:solidFill>
                <a:latin typeface="ui-monospace"/>
              </a:rPr>
              <a:t>String </a:t>
            </a:r>
            <a:r>
              <a:rPr lang="en-US" altLang="en-US" sz="2500" dirty="0" err="1">
                <a:solidFill>
                  <a:srgbClr val="24292F"/>
                </a:solidFill>
                <a:latin typeface="ui-monospace"/>
              </a:rPr>
              <a:t>cityZipCodeRegex</a:t>
            </a:r>
            <a:r>
              <a:rPr lang="en-US" altLang="en-US" sz="2500" dirty="0">
                <a:solidFill>
                  <a:srgbClr val="24292F"/>
                </a:solidFill>
                <a:latin typeface="ui-monospace"/>
              </a:rPr>
              <a:t> = "/^[^,\\\\]+[,\\\\\\s]+(.+?)\\s*(\\d{5})?$/";</a:t>
            </a:r>
            <a:endParaRPr lang="tr-TR" altLang="en-US" sz="2500" dirty="0">
              <a:solidFill>
                <a:srgbClr val="24292F"/>
              </a:solidFill>
              <a:latin typeface="ui-monospace"/>
            </a:endParaRPr>
          </a:p>
          <a:p>
            <a:pPr marL="0" indent="0">
              <a:buNone/>
            </a:pPr>
            <a:r>
              <a:rPr lang="en-US" altLang="en-US" sz="2500" dirty="0" err="1">
                <a:solidFill>
                  <a:srgbClr val="24292F"/>
                </a:solidFill>
                <a:latin typeface="ui-monospace"/>
              </a:rPr>
              <a:t>saveCityZipCode</a:t>
            </a:r>
            <a:r>
              <a:rPr lang="en-US" altLang="en-US" sz="2500" dirty="0">
                <a:solidFill>
                  <a:srgbClr val="24292F"/>
                </a:solidFill>
                <a:latin typeface="ui-monospace"/>
              </a:rPr>
              <a:t>(</a:t>
            </a:r>
            <a:r>
              <a:rPr lang="en-US" altLang="en-US" sz="2500" dirty="0" err="1">
                <a:solidFill>
                  <a:srgbClr val="24292F"/>
                </a:solidFill>
                <a:latin typeface="ui-monospace"/>
              </a:rPr>
              <a:t>address.split</a:t>
            </a:r>
            <a:r>
              <a:rPr lang="en-US" altLang="en-US" sz="2500" dirty="0">
                <a:solidFill>
                  <a:srgbClr val="24292F"/>
                </a:solidFill>
                <a:latin typeface="ui-monospace"/>
              </a:rPr>
              <a:t>(</a:t>
            </a:r>
            <a:r>
              <a:rPr lang="en-US" altLang="en-US" sz="2500" dirty="0" err="1">
                <a:solidFill>
                  <a:srgbClr val="24292F"/>
                </a:solidFill>
                <a:latin typeface="ui-monospace"/>
              </a:rPr>
              <a:t>cityZipCodeRegex</a:t>
            </a:r>
            <a:r>
              <a:rPr lang="en-US" altLang="en-US" sz="2500" dirty="0">
                <a:solidFill>
                  <a:srgbClr val="24292F"/>
                </a:solidFill>
                <a:latin typeface="ui-monospace"/>
              </a:rPr>
              <a:t>)[0], </a:t>
            </a:r>
            <a:r>
              <a:rPr lang="en-US" altLang="en-US" sz="2500" dirty="0" err="1">
                <a:solidFill>
                  <a:srgbClr val="24292F"/>
                </a:solidFill>
                <a:latin typeface="ui-monospace"/>
              </a:rPr>
              <a:t>address.split</a:t>
            </a:r>
            <a:r>
              <a:rPr lang="en-US" altLang="en-US" sz="2500" dirty="0">
                <a:solidFill>
                  <a:srgbClr val="24292F"/>
                </a:solidFill>
                <a:latin typeface="ui-monospace"/>
              </a:rPr>
              <a:t>(</a:t>
            </a:r>
            <a:r>
              <a:rPr lang="en-US" altLang="en-US" sz="2500" dirty="0" err="1">
                <a:solidFill>
                  <a:srgbClr val="24292F"/>
                </a:solidFill>
                <a:latin typeface="ui-monospace"/>
              </a:rPr>
              <a:t>cityZipCodeRegex</a:t>
            </a:r>
            <a:r>
              <a:rPr lang="en-US" altLang="en-US" sz="2500" dirty="0">
                <a:solidFill>
                  <a:srgbClr val="24292F"/>
                </a:solidFill>
                <a:latin typeface="ui-monospace"/>
              </a:rPr>
              <a:t>)[1]);</a:t>
            </a:r>
            <a:r>
              <a:rPr lang="en-US" altLang="en-US" sz="2500" dirty="0">
                <a:solidFill>
                  <a:schemeClr val="tx1"/>
                </a:solidFill>
              </a:rPr>
              <a:t> </a:t>
            </a:r>
            <a:endParaRPr lang="tr-TR" altLang="en-US" sz="2500" dirty="0">
              <a:solidFill>
                <a:schemeClr val="tx1"/>
              </a:solidFill>
            </a:endParaRPr>
          </a:p>
          <a:p>
            <a:pPr marL="0" indent="0">
              <a:buNone/>
            </a:pPr>
            <a:endParaRPr lang="tr-TR" altLang="en-US" sz="2500" dirty="0" smtClean="0">
              <a:solidFill>
                <a:srgbClr val="24292F"/>
              </a:solidFill>
              <a:latin typeface="ui-monospace"/>
            </a:endParaRPr>
          </a:p>
          <a:p>
            <a:pPr marL="0" indent="0">
              <a:buNone/>
            </a:pPr>
            <a:r>
              <a:rPr lang="tr-TR" altLang="en-US" sz="2500" b="1" dirty="0" smtClean="0">
                <a:solidFill>
                  <a:srgbClr val="24292F"/>
                </a:solidFill>
                <a:latin typeface="ui-monospace"/>
              </a:rPr>
              <a:t>// </a:t>
            </a:r>
            <a:r>
              <a:rPr lang="tr-TR" altLang="en-US" sz="2500" b="1" dirty="0" err="1" smtClean="0">
                <a:solidFill>
                  <a:srgbClr val="24292F"/>
                </a:solidFill>
                <a:latin typeface="ui-monospace"/>
              </a:rPr>
              <a:t>Good</a:t>
            </a:r>
            <a:endParaRPr lang="tr-TR" altLang="en-US" sz="2500" b="1" dirty="0">
              <a:solidFill>
                <a:srgbClr val="24292F"/>
              </a:solidFill>
              <a:latin typeface="ui-monospace"/>
            </a:endParaRPr>
          </a:p>
          <a:p>
            <a:pPr marL="0" indent="0">
              <a:buNone/>
            </a:pPr>
            <a:r>
              <a:rPr lang="en-US" altLang="en-US" sz="2500" dirty="0">
                <a:solidFill>
                  <a:srgbClr val="24292F"/>
                </a:solidFill>
                <a:latin typeface="ui-monospace"/>
              </a:rPr>
              <a:t>String address = "One Infinite Loop, Cupertino 95014"; </a:t>
            </a:r>
            <a:endParaRPr lang="tr-TR" altLang="en-US" sz="2500" dirty="0">
              <a:solidFill>
                <a:srgbClr val="24292F"/>
              </a:solidFill>
              <a:latin typeface="ui-monospace"/>
            </a:endParaRPr>
          </a:p>
          <a:p>
            <a:pPr marL="0" indent="0">
              <a:buNone/>
            </a:pPr>
            <a:r>
              <a:rPr lang="en-US" altLang="en-US" sz="2500" dirty="0">
                <a:solidFill>
                  <a:srgbClr val="24292F"/>
                </a:solidFill>
                <a:latin typeface="ui-monospace"/>
              </a:rPr>
              <a:t>String </a:t>
            </a:r>
            <a:r>
              <a:rPr lang="en-US" altLang="en-US" sz="2500" dirty="0" err="1">
                <a:solidFill>
                  <a:srgbClr val="24292F"/>
                </a:solidFill>
                <a:latin typeface="ui-monospace"/>
              </a:rPr>
              <a:t>cityZipCodeRegex</a:t>
            </a:r>
            <a:r>
              <a:rPr lang="en-US" altLang="en-US" sz="2500" dirty="0">
                <a:solidFill>
                  <a:srgbClr val="24292F"/>
                </a:solidFill>
                <a:latin typeface="ui-monospace"/>
              </a:rPr>
              <a:t> = "/^[^,\\\\]+[,\\\\\\s]+(.+?)\\s*(\\d{5})?$/"; </a:t>
            </a:r>
            <a:endParaRPr lang="tr-TR" altLang="en-US" sz="2500" dirty="0">
              <a:solidFill>
                <a:srgbClr val="24292F"/>
              </a:solidFill>
              <a:latin typeface="ui-monospace"/>
            </a:endParaRPr>
          </a:p>
          <a:p>
            <a:pPr marL="0" indent="0">
              <a:buNone/>
            </a:pPr>
            <a:r>
              <a:rPr lang="en-US" altLang="en-US" sz="2500" dirty="0">
                <a:solidFill>
                  <a:srgbClr val="24292F"/>
                </a:solidFill>
                <a:latin typeface="ui-monospace"/>
              </a:rPr>
              <a:t>String city = </a:t>
            </a:r>
            <a:r>
              <a:rPr lang="en-US" altLang="en-US" sz="2500" dirty="0" err="1">
                <a:solidFill>
                  <a:srgbClr val="24292F"/>
                </a:solidFill>
                <a:latin typeface="ui-monospace"/>
              </a:rPr>
              <a:t>address.split</a:t>
            </a:r>
            <a:r>
              <a:rPr lang="en-US" altLang="en-US" sz="2500" dirty="0">
                <a:solidFill>
                  <a:srgbClr val="24292F"/>
                </a:solidFill>
                <a:latin typeface="ui-monospace"/>
              </a:rPr>
              <a:t>(</a:t>
            </a:r>
            <a:r>
              <a:rPr lang="en-US" altLang="en-US" sz="2500" dirty="0" err="1">
                <a:solidFill>
                  <a:srgbClr val="24292F"/>
                </a:solidFill>
                <a:latin typeface="ui-monospace"/>
              </a:rPr>
              <a:t>cityZipCodeRegex</a:t>
            </a:r>
            <a:r>
              <a:rPr lang="en-US" altLang="en-US" sz="2500" dirty="0">
                <a:solidFill>
                  <a:srgbClr val="24292F"/>
                </a:solidFill>
                <a:latin typeface="ui-monospace"/>
              </a:rPr>
              <a:t>)[0]; </a:t>
            </a:r>
            <a:endParaRPr lang="tr-TR" altLang="en-US" sz="2500" dirty="0">
              <a:solidFill>
                <a:srgbClr val="24292F"/>
              </a:solidFill>
              <a:latin typeface="ui-monospace"/>
            </a:endParaRPr>
          </a:p>
          <a:p>
            <a:pPr marL="0" indent="0">
              <a:buNone/>
            </a:pPr>
            <a:r>
              <a:rPr lang="en-US" altLang="en-US" sz="2500" dirty="0">
                <a:solidFill>
                  <a:srgbClr val="24292F"/>
                </a:solidFill>
                <a:latin typeface="ui-monospace"/>
              </a:rPr>
              <a:t>String </a:t>
            </a:r>
            <a:r>
              <a:rPr lang="en-US" altLang="en-US" sz="2500" dirty="0" err="1">
                <a:solidFill>
                  <a:srgbClr val="24292F"/>
                </a:solidFill>
                <a:latin typeface="ui-monospace"/>
              </a:rPr>
              <a:t>zipCode</a:t>
            </a:r>
            <a:r>
              <a:rPr lang="en-US" altLang="en-US" sz="2500" dirty="0">
                <a:solidFill>
                  <a:srgbClr val="24292F"/>
                </a:solidFill>
                <a:latin typeface="ui-monospace"/>
              </a:rPr>
              <a:t> = </a:t>
            </a:r>
            <a:r>
              <a:rPr lang="en-US" altLang="en-US" sz="2500" dirty="0" err="1">
                <a:solidFill>
                  <a:srgbClr val="24292F"/>
                </a:solidFill>
                <a:latin typeface="ui-monospace"/>
              </a:rPr>
              <a:t>address.split</a:t>
            </a:r>
            <a:r>
              <a:rPr lang="en-US" altLang="en-US" sz="2500" dirty="0">
                <a:solidFill>
                  <a:srgbClr val="24292F"/>
                </a:solidFill>
                <a:latin typeface="ui-monospace"/>
              </a:rPr>
              <a:t>(</a:t>
            </a:r>
            <a:r>
              <a:rPr lang="en-US" altLang="en-US" sz="2500" dirty="0" err="1">
                <a:solidFill>
                  <a:srgbClr val="24292F"/>
                </a:solidFill>
                <a:latin typeface="ui-monospace"/>
              </a:rPr>
              <a:t>cityZipCodeRegex</a:t>
            </a:r>
            <a:r>
              <a:rPr lang="en-US" altLang="en-US" sz="2500" dirty="0">
                <a:solidFill>
                  <a:srgbClr val="24292F"/>
                </a:solidFill>
                <a:latin typeface="ui-monospace"/>
              </a:rPr>
              <a:t>)[1]; </a:t>
            </a:r>
            <a:endParaRPr lang="tr-TR" altLang="en-US" sz="2500" dirty="0">
              <a:solidFill>
                <a:srgbClr val="24292F"/>
              </a:solidFill>
              <a:latin typeface="ui-monospace"/>
            </a:endParaRPr>
          </a:p>
          <a:p>
            <a:pPr marL="0" indent="0">
              <a:buNone/>
            </a:pPr>
            <a:r>
              <a:rPr lang="en-US" altLang="en-US" sz="2500" dirty="0" err="1">
                <a:solidFill>
                  <a:srgbClr val="24292F"/>
                </a:solidFill>
                <a:latin typeface="ui-monospace"/>
              </a:rPr>
              <a:t>saveCityZipCode</a:t>
            </a:r>
            <a:r>
              <a:rPr lang="en-US" altLang="en-US" sz="2500" dirty="0">
                <a:solidFill>
                  <a:srgbClr val="24292F"/>
                </a:solidFill>
                <a:latin typeface="ui-monospace"/>
              </a:rPr>
              <a:t>(city, </a:t>
            </a:r>
            <a:r>
              <a:rPr lang="en-US" altLang="en-US" sz="2500" dirty="0" err="1">
                <a:solidFill>
                  <a:srgbClr val="24292F"/>
                </a:solidFill>
                <a:latin typeface="ui-monospace"/>
              </a:rPr>
              <a:t>zipCode</a:t>
            </a:r>
            <a:r>
              <a:rPr lang="en-US" altLang="en-US" sz="2500" dirty="0">
                <a:solidFill>
                  <a:srgbClr val="24292F"/>
                </a:solidFill>
                <a:latin typeface="ui-monospace"/>
              </a:rPr>
              <a:t>);</a:t>
            </a:r>
            <a:r>
              <a:rPr lang="en-US" altLang="en-US" sz="2500" dirty="0">
                <a:solidFill>
                  <a:schemeClr val="tx1"/>
                </a:solidFill>
              </a:rPr>
              <a:t> </a:t>
            </a:r>
            <a:endParaRPr lang="en-US" altLang="en-US" sz="2500" dirty="0">
              <a:solidFill>
                <a:schemeClr val="tx1"/>
              </a:solidFill>
              <a:latin typeface="Arial" panose="020B0604020202020204" pitchFamily="34" charset="0"/>
            </a:endParaRPr>
          </a:p>
        </p:txBody>
      </p:sp>
    </p:spTree>
    <p:extLst>
      <p:ext uri="{BB962C8B-B14F-4D97-AF65-F5344CB8AC3E}">
        <p14:creationId xmlns:p14="http://schemas.microsoft.com/office/powerpoint/2010/main" val="2506479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VARIABLES</a:t>
            </a:r>
            <a:endParaRPr lang="en-US" sz="3500" dirty="0"/>
          </a:p>
        </p:txBody>
      </p:sp>
      <p:sp>
        <p:nvSpPr>
          <p:cNvPr id="3" name="Content Placeholder 2"/>
          <p:cNvSpPr>
            <a:spLocks noGrp="1"/>
          </p:cNvSpPr>
          <p:nvPr>
            <p:ph idx="1"/>
          </p:nvPr>
        </p:nvSpPr>
        <p:spPr/>
        <p:txBody>
          <a:bodyPr>
            <a:normAutofit lnSpcReduction="10000"/>
          </a:bodyPr>
          <a:lstStyle/>
          <a:p>
            <a:r>
              <a:rPr lang="en-US" b="1" dirty="0"/>
              <a:t>Avoid Mental Mapping</a:t>
            </a:r>
          </a:p>
          <a:p>
            <a:pPr marL="0" indent="0">
              <a:buNone/>
            </a:pPr>
            <a:r>
              <a:rPr lang="tr-TR" altLang="en-US" sz="1200" dirty="0" smtClean="0">
                <a:solidFill>
                  <a:srgbClr val="24292F"/>
                </a:solidFill>
                <a:latin typeface="ui-monospace"/>
              </a:rPr>
              <a:t>	</a:t>
            </a:r>
            <a:r>
              <a:rPr lang="en-US" altLang="en-US" sz="1200" dirty="0" smtClean="0">
                <a:solidFill>
                  <a:srgbClr val="24292F"/>
                </a:solidFill>
                <a:latin typeface="ui-monospace"/>
              </a:rPr>
              <a:t>String </a:t>
            </a:r>
            <a:r>
              <a:rPr lang="en-US" altLang="en-US" sz="1200" dirty="0">
                <a:solidFill>
                  <a:srgbClr val="24292F"/>
                </a:solidFill>
                <a:latin typeface="ui-monospace"/>
              </a:rPr>
              <a:t>[] l = {"Austin", "New York", "San Francisco"};</a:t>
            </a:r>
            <a:r>
              <a:rPr lang="en-US" altLang="en-US" sz="1200" dirty="0">
                <a:solidFill>
                  <a:schemeClr val="tx1"/>
                </a:solidFill>
              </a:rPr>
              <a:t> </a:t>
            </a:r>
            <a:r>
              <a:rPr lang="tr-TR" altLang="en-US" sz="1200" dirty="0" smtClean="0">
                <a:solidFill>
                  <a:schemeClr val="tx1"/>
                </a:solidFill>
              </a:rPr>
              <a:t>    </a:t>
            </a:r>
            <a:r>
              <a:rPr lang="tr-TR" altLang="en-US" sz="1200" b="1" dirty="0" smtClean="0">
                <a:solidFill>
                  <a:schemeClr val="tx1"/>
                </a:solidFill>
              </a:rPr>
              <a:t>// </a:t>
            </a:r>
            <a:r>
              <a:rPr lang="tr-TR" altLang="en-US" sz="1200" b="1" dirty="0" err="1">
                <a:solidFill>
                  <a:schemeClr val="tx1"/>
                </a:solidFill>
              </a:rPr>
              <a:t>B</a:t>
            </a:r>
            <a:r>
              <a:rPr lang="tr-TR" altLang="en-US" sz="1200" b="1" dirty="0" err="1" smtClean="0">
                <a:solidFill>
                  <a:schemeClr val="tx1"/>
                </a:solidFill>
              </a:rPr>
              <a:t>ad</a:t>
            </a:r>
            <a:endParaRPr lang="tr-TR" altLang="en-US" sz="1200" b="1" dirty="0" smtClean="0">
              <a:solidFill>
                <a:schemeClr val="tx1"/>
              </a:solidFill>
            </a:endParaRPr>
          </a:p>
          <a:p>
            <a:pPr marL="0" indent="0">
              <a:buNone/>
            </a:pPr>
            <a:r>
              <a:rPr lang="tr-TR" altLang="en-US" sz="1200" dirty="0" smtClean="0">
                <a:solidFill>
                  <a:srgbClr val="24292F"/>
                </a:solidFill>
                <a:latin typeface="ui-monospace"/>
              </a:rPr>
              <a:t>	</a:t>
            </a:r>
            <a:r>
              <a:rPr lang="en-US" altLang="en-US" sz="1200" dirty="0" smtClean="0">
                <a:solidFill>
                  <a:srgbClr val="24292F"/>
                </a:solidFill>
                <a:latin typeface="ui-monospace"/>
              </a:rPr>
              <a:t>String</a:t>
            </a:r>
            <a:r>
              <a:rPr lang="en-US" altLang="en-US" sz="1200" dirty="0">
                <a:solidFill>
                  <a:srgbClr val="24292F"/>
                </a:solidFill>
                <a:latin typeface="ui-monospace"/>
              </a:rPr>
              <a:t>[] locations = {"Austin", "New York", "San Francisco"};</a:t>
            </a:r>
            <a:r>
              <a:rPr lang="en-US" altLang="en-US" sz="1200" dirty="0">
                <a:solidFill>
                  <a:schemeClr val="tx1"/>
                </a:solidFill>
              </a:rPr>
              <a:t> </a:t>
            </a:r>
            <a:r>
              <a:rPr lang="tr-TR" altLang="en-US" sz="1200" dirty="0" smtClean="0">
                <a:solidFill>
                  <a:schemeClr val="tx1"/>
                </a:solidFill>
              </a:rPr>
              <a:t>   </a:t>
            </a:r>
            <a:r>
              <a:rPr lang="tr-TR" altLang="en-US" sz="1200" b="1" dirty="0" smtClean="0">
                <a:solidFill>
                  <a:schemeClr val="tx1"/>
                </a:solidFill>
              </a:rPr>
              <a:t>// </a:t>
            </a:r>
            <a:r>
              <a:rPr lang="tr-TR" altLang="en-US" sz="1200" b="1" dirty="0" err="1">
                <a:solidFill>
                  <a:schemeClr val="tx1"/>
                </a:solidFill>
              </a:rPr>
              <a:t>G</a:t>
            </a:r>
            <a:r>
              <a:rPr lang="tr-TR" altLang="en-US" sz="1200" b="1" dirty="0" err="1" smtClean="0">
                <a:solidFill>
                  <a:schemeClr val="tx1"/>
                </a:solidFill>
              </a:rPr>
              <a:t>ood</a:t>
            </a:r>
            <a:endParaRPr lang="en-US" altLang="en-US" sz="1200" b="1" dirty="0">
              <a:solidFill>
                <a:schemeClr val="tx1"/>
              </a:solidFill>
              <a:latin typeface="Arial" panose="020B0604020202020204" pitchFamily="34" charset="0"/>
            </a:endParaRPr>
          </a:p>
          <a:p>
            <a:r>
              <a:rPr lang="en-US" b="1" dirty="0"/>
              <a:t>Don't add unneeded </a:t>
            </a:r>
            <a:r>
              <a:rPr lang="en-US" b="1" dirty="0" smtClean="0"/>
              <a:t>context</a:t>
            </a:r>
            <a:endParaRPr lang="tr-TR" b="1" dirty="0" smtClean="0"/>
          </a:p>
          <a:p>
            <a:pPr marL="0" indent="0">
              <a:buNone/>
            </a:pPr>
            <a:r>
              <a:rPr lang="tr-TR" sz="1300" b="1" dirty="0" smtClean="0"/>
              <a:t>// </a:t>
            </a:r>
            <a:r>
              <a:rPr lang="tr-TR" sz="1300" b="1" dirty="0" err="1"/>
              <a:t>B</a:t>
            </a:r>
            <a:r>
              <a:rPr lang="tr-TR" sz="1300" b="1" dirty="0" err="1" smtClean="0"/>
              <a:t>ad</a:t>
            </a:r>
            <a:r>
              <a:rPr lang="tr-TR" sz="1300" b="1" dirty="0" smtClean="0"/>
              <a:t> 								// </a:t>
            </a:r>
            <a:r>
              <a:rPr lang="tr-TR" sz="1300" b="1" dirty="0" err="1" smtClean="0"/>
              <a:t>Good</a:t>
            </a:r>
            <a:endParaRPr lang="en-US" sz="1300" b="1" dirty="0"/>
          </a:p>
          <a:p>
            <a:pPr marL="0" indent="0">
              <a:buNone/>
            </a:pPr>
            <a:r>
              <a:rPr lang="en-US" altLang="en-US" sz="1100" dirty="0">
                <a:solidFill>
                  <a:srgbClr val="24292F"/>
                </a:solidFill>
                <a:latin typeface="ui-monospace"/>
              </a:rPr>
              <a:t>class Car </a:t>
            </a:r>
            <a:r>
              <a:rPr lang="en-US" altLang="en-US" sz="1100" dirty="0" smtClean="0">
                <a:solidFill>
                  <a:srgbClr val="24292F"/>
                </a:solidFill>
                <a:latin typeface="ui-monospace"/>
              </a:rPr>
              <a:t>{</a:t>
            </a:r>
            <a:endParaRPr lang="tr-TR" altLang="en-US" sz="1100" dirty="0" smtClean="0">
              <a:solidFill>
                <a:srgbClr val="24292F"/>
              </a:solidFill>
              <a:latin typeface="ui-monospace"/>
            </a:endParaRPr>
          </a:p>
          <a:p>
            <a:pPr marL="0" indent="0">
              <a:buNone/>
            </a:pPr>
            <a:r>
              <a:rPr lang="tr-TR" altLang="en-US" sz="1100" dirty="0">
                <a:solidFill>
                  <a:srgbClr val="24292F"/>
                </a:solidFill>
                <a:latin typeface="ui-monospace"/>
              </a:rPr>
              <a:t>	</a:t>
            </a:r>
            <a:r>
              <a:rPr lang="en-US" altLang="en-US" sz="1100" dirty="0" smtClean="0">
                <a:solidFill>
                  <a:srgbClr val="24292F"/>
                </a:solidFill>
                <a:latin typeface="ui-monospace"/>
              </a:rPr>
              <a:t>public </a:t>
            </a:r>
            <a:r>
              <a:rPr lang="en-US" altLang="en-US" sz="1100" dirty="0">
                <a:solidFill>
                  <a:srgbClr val="24292F"/>
                </a:solidFill>
                <a:latin typeface="ui-monospace"/>
              </a:rPr>
              <a:t>String </a:t>
            </a:r>
            <a:r>
              <a:rPr lang="en-US" altLang="en-US" sz="1100" dirty="0" err="1" smtClean="0">
                <a:solidFill>
                  <a:srgbClr val="24292F"/>
                </a:solidFill>
                <a:latin typeface="ui-monospace"/>
              </a:rPr>
              <a:t>carMake</a:t>
            </a:r>
            <a:r>
              <a:rPr lang="tr-TR" altLang="en-US" sz="1100" dirty="0" smtClean="0">
                <a:solidFill>
                  <a:srgbClr val="24292F"/>
                </a:solidFill>
                <a:latin typeface="ui-monospace"/>
              </a:rPr>
              <a:t>;</a:t>
            </a:r>
          </a:p>
          <a:p>
            <a:pPr marL="0" indent="0">
              <a:buNone/>
            </a:pPr>
            <a:r>
              <a:rPr lang="tr-TR" altLang="en-US" sz="1100" dirty="0" smtClean="0">
                <a:solidFill>
                  <a:srgbClr val="24292F"/>
                </a:solidFill>
                <a:latin typeface="ui-monospace"/>
              </a:rPr>
              <a:t>	</a:t>
            </a:r>
            <a:r>
              <a:rPr lang="en-US" altLang="en-US" sz="1100" dirty="0" smtClean="0">
                <a:solidFill>
                  <a:srgbClr val="24292F"/>
                </a:solidFill>
                <a:latin typeface="ui-monospace"/>
              </a:rPr>
              <a:t>public </a:t>
            </a:r>
            <a:r>
              <a:rPr lang="en-US" altLang="en-US" sz="1100" dirty="0">
                <a:solidFill>
                  <a:srgbClr val="24292F"/>
                </a:solidFill>
                <a:latin typeface="ui-monospace"/>
              </a:rPr>
              <a:t>String </a:t>
            </a:r>
            <a:r>
              <a:rPr lang="en-US" altLang="en-US" sz="1100" dirty="0" err="1" smtClean="0">
                <a:solidFill>
                  <a:srgbClr val="24292F"/>
                </a:solidFill>
                <a:latin typeface="ui-monospace"/>
              </a:rPr>
              <a:t>carModel</a:t>
            </a:r>
            <a:r>
              <a:rPr lang="en-US" altLang="en-US" sz="1100" dirty="0" smtClean="0">
                <a:solidFill>
                  <a:srgbClr val="24292F"/>
                </a:solidFill>
                <a:latin typeface="ui-monospace"/>
              </a:rPr>
              <a:t>;</a:t>
            </a:r>
            <a:endParaRPr lang="tr-TR" altLang="en-US" sz="1100" dirty="0" smtClean="0">
              <a:solidFill>
                <a:srgbClr val="24292F"/>
              </a:solidFill>
              <a:latin typeface="ui-monospace"/>
            </a:endParaRPr>
          </a:p>
          <a:p>
            <a:pPr marL="0" indent="0">
              <a:buNone/>
            </a:pPr>
            <a:r>
              <a:rPr lang="tr-TR" altLang="en-US" sz="1100" dirty="0" smtClean="0">
                <a:solidFill>
                  <a:srgbClr val="24292F"/>
                </a:solidFill>
                <a:latin typeface="ui-monospace"/>
              </a:rPr>
              <a:t>	</a:t>
            </a:r>
            <a:r>
              <a:rPr lang="en-US" altLang="en-US" sz="1100" dirty="0" smtClean="0">
                <a:solidFill>
                  <a:srgbClr val="24292F"/>
                </a:solidFill>
                <a:latin typeface="ui-monospace"/>
              </a:rPr>
              <a:t>public </a:t>
            </a:r>
            <a:r>
              <a:rPr lang="en-US" altLang="en-US" sz="1100" dirty="0">
                <a:solidFill>
                  <a:srgbClr val="24292F"/>
                </a:solidFill>
                <a:latin typeface="ui-monospace"/>
              </a:rPr>
              <a:t>String </a:t>
            </a:r>
            <a:r>
              <a:rPr lang="en-US" altLang="en-US" sz="1100" dirty="0" err="1" smtClean="0">
                <a:solidFill>
                  <a:srgbClr val="24292F"/>
                </a:solidFill>
                <a:latin typeface="ui-monospace"/>
              </a:rPr>
              <a:t>carColor</a:t>
            </a:r>
            <a:r>
              <a:rPr lang="en-US" altLang="en-US" sz="1100" dirty="0" smtClean="0">
                <a:solidFill>
                  <a:srgbClr val="24292F"/>
                </a:solidFill>
                <a:latin typeface="ui-monospace"/>
              </a:rPr>
              <a:t>;</a:t>
            </a:r>
            <a:endParaRPr lang="tr-TR" altLang="en-US" sz="1100" dirty="0" smtClean="0">
              <a:solidFill>
                <a:srgbClr val="24292F"/>
              </a:solidFill>
              <a:latin typeface="ui-monospace"/>
            </a:endParaRPr>
          </a:p>
          <a:p>
            <a:pPr marL="0" indent="0">
              <a:buNone/>
            </a:pPr>
            <a:r>
              <a:rPr lang="en-US" altLang="en-US" sz="1100" dirty="0" smtClean="0">
                <a:solidFill>
                  <a:srgbClr val="24292F"/>
                </a:solidFill>
                <a:latin typeface="ui-monospace"/>
              </a:rPr>
              <a:t>}</a:t>
            </a:r>
            <a:r>
              <a:rPr lang="en-US" altLang="en-US" sz="1700" dirty="0" smtClean="0">
                <a:solidFill>
                  <a:schemeClr val="tx1"/>
                </a:solidFill>
              </a:rPr>
              <a:t> </a:t>
            </a:r>
            <a:endParaRPr lang="en-US" altLang="en-US" sz="5400" dirty="0">
              <a:solidFill>
                <a:schemeClr val="tx1"/>
              </a:solidFill>
              <a:latin typeface="Arial" panose="020B0604020202020204" pitchFamily="34" charset="0"/>
            </a:endParaRPr>
          </a:p>
          <a:p>
            <a:endParaRPr lang="en-US" dirty="0"/>
          </a:p>
        </p:txBody>
      </p:sp>
      <p:sp>
        <p:nvSpPr>
          <p:cNvPr id="7" name="Rectangle 4"/>
          <p:cNvSpPr>
            <a:spLocks noChangeArrowheads="1"/>
          </p:cNvSpPr>
          <p:nvPr/>
        </p:nvSpPr>
        <p:spPr bwMode="auto">
          <a:xfrm>
            <a:off x="5461461" y="4316153"/>
            <a:ext cx="6015644" cy="128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R="0" lvl="0" fontAlgn="base">
              <a:lnSpc>
                <a:spcPct val="100000"/>
              </a:lnSpc>
              <a:spcBef>
                <a:spcPct val="20000"/>
              </a:spcBef>
              <a:spcAft>
                <a:spcPts val="600"/>
              </a:spcAft>
              <a:buClr>
                <a:schemeClr val="accent1"/>
              </a:buClr>
              <a:buSzPct val="115000"/>
              <a:tabLst/>
            </a:pPr>
            <a:r>
              <a:rPr lang="en-US" altLang="en-US" sz="1100" dirty="0">
                <a:solidFill>
                  <a:srgbClr val="24292F"/>
                </a:solidFill>
                <a:latin typeface="ui-monospace"/>
              </a:rPr>
              <a:t>class Car {</a:t>
            </a:r>
            <a:endParaRPr lang="tr-TR" altLang="en-US" sz="1100" dirty="0">
              <a:solidFill>
                <a:srgbClr val="24292F"/>
              </a:solidFill>
              <a:latin typeface="ui-monospace"/>
            </a:endParaRPr>
          </a:p>
          <a:p>
            <a:pPr marR="0" lvl="0" fontAlgn="base">
              <a:lnSpc>
                <a:spcPct val="100000"/>
              </a:lnSpc>
              <a:spcBef>
                <a:spcPct val="20000"/>
              </a:spcBef>
              <a:spcAft>
                <a:spcPts val="600"/>
              </a:spcAft>
              <a:buClr>
                <a:schemeClr val="accent1"/>
              </a:buClr>
              <a:buSzPct val="115000"/>
              <a:tabLst/>
            </a:pPr>
            <a:r>
              <a:rPr lang="tr-TR" altLang="en-US" sz="1100" dirty="0">
                <a:solidFill>
                  <a:srgbClr val="24292F"/>
                </a:solidFill>
                <a:latin typeface="ui-monospace"/>
              </a:rPr>
              <a:t>	</a:t>
            </a:r>
            <a:r>
              <a:rPr lang="en-US" altLang="en-US" sz="1100" dirty="0">
                <a:solidFill>
                  <a:srgbClr val="24292F"/>
                </a:solidFill>
                <a:latin typeface="ui-monospace"/>
              </a:rPr>
              <a:t>public String make;</a:t>
            </a:r>
            <a:endParaRPr lang="tr-TR" altLang="en-US" sz="1100" dirty="0">
              <a:solidFill>
                <a:srgbClr val="24292F"/>
              </a:solidFill>
              <a:latin typeface="ui-monospace"/>
            </a:endParaRPr>
          </a:p>
          <a:p>
            <a:pPr marR="0" lvl="0" fontAlgn="base">
              <a:lnSpc>
                <a:spcPct val="100000"/>
              </a:lnSpc>
              <a:spcBef>
                <a:spcPct val="20000"/>
              </a:spcBef>
              <a:spcAft>
                <a:spcPts val="600"/>
              </a:spcAft>
              <a:buClr>
                <a:schemeClr val="accent1"/>
              </a:buClr>
              <a:buSzPct val="115000"/>
              <a:tabLst/>
            </a:pPr>
            <a:r>
              <a:rPr lang="tr-TR" altLang="en-US" sz="1100" dirty="0">
                <a:solidFill>
                  <a:srgbClr val="24292F"/>
                </a:solidFill>
                <a:latin typeface="ui-monospace"/>
              </a:rPr>
              <a:t>	</a:t>
            </a:r>
            <a:r>
              <a:rPr lang="en-US" altLang="en-US" sz="1100" dirty="0">
                <a:solidFill>
                  <a:srgbClr val="24292F"/>
                </a:solidFill>
                <a:latin typeface="ui-monospace"/>
              </a:rPr>
              <a:t>public String model;</a:t>
            </a:r>
            <a:endParaRPr lang="tr-TR" altLang="en-US" sz="1100" dirty="0">
              <a:solidFill>
                <a:srgbClr val="24292F"/>
              </a:solidFill>
              <a:latin typeface="ui-monospace"/>
            </a:endParaRPr>
          </a:p>
          <a:p>
            <a:pPr marR="0" lvl="0" fontAlgn="base">
              <a:lnSpc>
                <a:spcPct val="100000"/>
              </a:lnSpc>
              <a:spcBef>
                <a:spcPct val="20000"/>
              </a:spcBef>
              <a:spcAft>
                <a:spcPts val="600"/>
              </a:spcAft>
              <a:buClr>
                <a:schemeClr val="accent1"/>
              </a:buClr>
              <a:buSzPct val="115000"/>
              <a:tabLst/>
            </a:pPr>
            <a:r>
              <a:rPr lang="tr-TR" altLang="en-US" sz="1100" dirty="0">
                <a:solidFill>
                  <a:srgbClr val="24292F"/>
                </a:solidFill>
                <a:latin typeface="ui-monospace"/>
              </a:rPr>
              <a:t>	</a:t>
            </a:r>
            <a:r>
              <a:rPr lang="en-US" altLang="en-US" sz="1100" dirty="0">
                <a:solidFill>
                  <a:srgbClr val="24292F"/>
                </a:solidFill>
                <a:latin typeface="ui-monospace"/>
              </a:rPr>
              <a:t>public String </a:t>
            </a:r>
            <a:r>
              <a:rPr lang="en-US" altLang="en-US" sz="1100" dirty="0" err="1">
                <a:solidFill>
                  <a:srgbClr val="24292F"/>
                </a:solidFill>
                <a:latin typeface="ui-monospace"/>
              </a:rPr>
              <a:t>colo</a:t>
            </a:r>
            <a:r>
              <a:rPr lang="tr-TR" altLang="en-US" sz="1100" dirty="0">
                <a:solidFill>
                  <a:srgbClr val="24292F"/>
                </a:solidFill>
                <a:latin typeface="ui-monospace"/>
              </a:rPr>
              <a:t>r</a:t>
            </a:r>
            <a:r>
              <a:rPr lang="en-US" altLang="en-US" sz="1100" dirty="0">
                <a:solidFill>
                  <a:srgbClr val="24292F"/>
                </a:solidFill>
                <a:latin typeface="ui-monospace"/>
              </a:rPr>
              <a:t>;</a:t>
            </a:r>
            <a:endParaRPr lang="tr-TR" altLang="en-US" sz="1100" dirty="0">
              <a:solidFill>
                <a:srgbClr val="24292F"/>
              </a:solidFill>
              <a:latin typeface="ui-monospace"/>
            </a:endParaRPr>
          </a:p>
          <a:p>
            <a:pPr marR="0" lvl="0" fontAlgn="base">
              <a:lnSpc>
                <a:spcPct val="100000"/>
              </a:lnSpc>
              <a:spcBef>
                <a:spcPct val="20000"/>
              </a:spcBef>
              <a:spcAft>
                <a:spcPts val="600"/>
              </a:spcAft>
              <a:buClr>
                <a:schemeClr val="accent1"/>
              </a:buClr>
              <a:buSzPct val="115000"/>
              <a:tabLst/>
            </a:pPr>
            <a:r>
              <a:rPr lang="en-US" altLang="en-US" sz="1100" dirty="0">
                <a:solidFill>
                  <a:srgbClr val="24292F"/>
                </a:solidFill>
                <a:latin typeface="ui-monospace"/>
              </a:rPr>
              <a:t>} </a:t>
            </a:r>
          </a:p>
        </p:txBody>
      </p:sp>
    </p:spTree>
    <p:extLst>
      <p:ext uri="{BB962C8B-B14F-4D97-AF65-F5344CB8AC3E}">
        <p14:creationId xmlns:p14="http://schemas.microsoft.com/office/powerpoint/2010/main" val="1437798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FUNCTIONS</a:t>
            </a:r>
            <a:endParaRPr lang="en-US" sz="3500" dirty="0"/>
          </a:p>
        </p:txBody>
      </p:sp>
      <p:sp>
        <p:nvSpPr>
          <p:cNvPr id="3" name="Content Placeholder 2"/>
          <p:cNvSpPr>
            <a:spLocks noGrp="1"/>
          </p:cNvSpPr>
          <p:nvPr>
            <p:ph idx="1"/>
          </p:nvPr>
        </p:nvSpPr>
        <p:spPr/>
        <p:txBody>
          <a:bodyPr>
            <a:normAutofit/>
          </a:bodyPr>
          <a:lstStyle/>
          <a:p>
            <a:r>
              <a:rPr lang="en-US" sz="2000" b="1" dirty="0"/>
              <a:t>Function arguments</a:t>
            </a:r>
          </a:p>
          <a:p>
            <a:pPr marL="0" indent="0">
              <a:buNone/>
            </a:pPr>
            <a:r>
              <a:rPr lang="tr-TR" sz="1500" dirty="0"/>
              <a:t> </a:t>
            </a:r>
            <a:r>
              <a:rPr lang="tr-TR" sz="1500" dirty="0" smtClean="0"/>
              <a:t>   </a:t>
            </a:r>
            <a:r>
              <a:rPr lang="en-US" sz="1500" dirty="0" smtClean="0"/>
              <a:t>Limiting </a:t>
            </a:r>
            <a:r>
              <a:rPr lang="en-US" sz="1500" dirty="0"/>
              <a:t>the amount of function parameters is incredibly important because it makes </a:t>
            </a:r>
            <a:r>
              <a:rPr lang="en-US" sz="1500" b="1" dirty="0"/>
              <a:t>testing your function easier</a:t>
            </a:r>
            <a:r>
              <a:rPr lang="en-US" sz="1500" dirty="0"/>
              <a:t>. Having </a:t>
            </a:r>
            <a:r>
              <a:rPr lang="en-US" sz="1500" b="1" dirty="0"/>
              <a:t>more than three</a:t>
            </a:r>
            <a:r>
              <a:rPr lang="en-US" sz="1500" dirty="0"/>
              <a:t> leads to a combinatorial explosion where you have to test </a:t>
            </a:r>
            <a:r>
              <a:rPr lang="en-US" sz="1500" b="1" dirty="0"/>
              <a:t>tons of different cases </a:t>
            </a:r>
            <a:r>
              <a:rPr lang="en-US" sz="1500" dirty="0"/>
              <a:t>with each separate argument</a:t>
            </a:r>
            <a:r>
              <a:rPr lang="en-US" sz="1500" dirty="0" smtClean="0"/>
              <a:t>.</a:t>
            </a:r>
            <a:endParaRPr lang="tr-TR" sz="1500" dirty="0" smtClean="0"/>
          </a:p>
          <a:p>
            <a:r>
              <a:rPr lang="en-US" sz="2000" b="1" dirty="0"/>
              <a:t>Functions should do one </a:t>
            </a:r>
            <a:r>
              <a:rPr lang="en-US" sz="2000" b="1" dirty="0" smtClean="0"/>
              <a:t>thing</a:t>
            </a:r>
            <a:endParaRPr lang="tr-TR" sz="2000" b="1"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295401" y="3911225"/>
            <a:ext cx="4964083" cy="1762125"/>
          </a:xfrm>
          <a:prstGeom prst="rect">
            <a:avLst/>
          </a:prstGeom>
        </p:spPr>
      </p:pic>
      <p:pic>
        <p:nvPicPr>
          <p:cNvPr id="5" name="Picture 4"/>
          <p:cNvPicPr>
            <a:picLocks noChangeAspect="1"/>
          </p:cNvPicPr>
          <p:nvPr/>
        </p:nvPicPr>
        <p:blipFill>
          <a:blip r:embed="rId3"/>
          <a:stretch>
            <a:fillRect/>
          </a:stretch>
        </p:blipFill>
        <p:spPr>
          <a:xfrm>
            <a:off x="6259484" y="3717926"/>
            <a:ext cx="5114925" cy="2428875"/>
          </a:xfrm>
          <a:prstGeom prst="rect">
            <a:avLst/>
          </a:prstGeom>
        </p:spPr>
      </p:pic>
    </p:spTree>
    <p:extLst>
      <p:ext uri="{BB962C8B-B14F-4D97-AF65-F5344CB8AC3E}">
        <p14:creationId xmlns:p14="http://schemas.microsoft.com/office/powerpoint/2010/main" val="3991707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FUNCTIONS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b="1" dirty="0"/>
              <a:t>Function names should say what they do</a:t>
            </a:r>
          </a:p>
          <a:p>
            <a:endParaRPr lang="en-US" dirty="0"/>
          </a:p>
        </p:txBody>
      </p:sp>
      <p:pic>
        <p:nvPicPr>
          <p:cNvPr id="4" name="Picture 3"/>
          <p:cNvPicPr>
            <a:picLocks noChangeAspect="1"/>
          </p:cNvPicPr>
          <p:nvPr/>
        </p:nvPicPr>
        <p:blipFill>
          <a:blip r:embed="rId2"/>
          <a:stretch>
            <a:fillRect/>
          </a:stretch>
        </p:blipFill>
        <p:spPr>
          <a:xfrm>
            <a:off x="1295401" y="3092940"/>
            <a:ext cx="4800600" cy="1819275"/>
          </a:xfrm>
          <a:prstGeom prst="rect">
            <a:avLst/>
          </a:prstGeom>
        </p:spPr>
      </p:pic>
      <p:pic>
        <p:nvPicPr>
          <p:cNvPr id="5" name="Picture 4"/>
          <p:cNvPicPr>
            <a:picLocks noChangeAspect="1"/>
          </p:cNvPicPr>
          <p:nvPr/>
        </p:nvPicPr>
        <p:blipFill>
          <a:blip r:embed="rId3"/>
          <a:stretch>
            <a:fillRect/>
          </a:stretch>
        </p:blipFill>
        <p:spPr>
          <a:xfrm>
            <a:off x="6696070" y="3092940"/>
            <a:ext cx="4400550" cy="1381125"/>
          </a:xfrm>
          <a:prstGeom prst="rect">
            <a:avLst/>
          </a:prstGeom>
        </p:spPr>
      </p:pic>
    </p:spTree>
    <p:extLst>
      <p:ext uri="{BB962C8B-B14F-4D97-AF65-F5344CB8AC3E}">
        <p14:creationId xmlns:p14="http://schemas.microsoft.com/office/powerpoint/2010/main" val="461257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3604</Words>
  <Application>Microsoft Office PowerPoint</Application>
  <PresentationFormat>Widescreen</PresentationFormat>
  <Paragraphs>277</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Algerian</vt:lpstr>
      <vt:lpstr>-apple-system</vt:lpstr>
      <vt:lpstr>Arial</vt:lpstr>
      <vt:lpstr>Comic Sans MS</vt:lpstr>
      <vt:lpstr>Garamond</vt:lpstr>
      <vt:lpstr>ui-monospace</vt:lpstr>
      <vt:lpstr>var(--ff-mono)</vt:lpstr>
      <vt:lpstr>Wingdings</vt:lpstr>
      <vt:lpstr>Organic</vt:lpstr>
      <vt:lpstr>Week 2</vt:lpstr>
      <vt:lpstr>CLEAN CODE</vt:lpstr>
      <vt:lpstr>CLEAN CODE</vt:lpstr>
      <vt:lpstr>VARIABLES</vt:lpstr>
      <vt:lpstr>VARIABLES</vt:lpstr>
      <vt:lpstr>VARIABLES</vt:lpstr>
      <vt:lpstr>VARIABLES</vt:lpstr>
      <vt:lpstr>FUNCTIONS</vt:lpstr>
      <vt:lpstr>FUNCTIONS</vt:lpstr>
      <vt:lpstr>FUNCTIONS</vt:lpstr>
      <vt:lpstr>Objects and Data Structures</vt:lpstr>
      <vt:lpstr>MAVEN</vt:lpstr>
      <vt:lpstr>MAVEN EVOLUTION</vt:lpstr>
      <vt:lpstr>MAVEN EVOLUTION</vt:lpstr>
      <vt:lpstr>MAVEN - POM</vt:lpstr>
      <vt:lpstr>SAMPLE POM FILE</vt:lpstr>
      <vt:lpstr>Convention over Configuration</vt:lpstr>
      <vt:lpstr>Features of Maven</vt:lpstr>
      <vt:lpstr>MAVEN Build Lifecycle</vt:lpstr>
      <vt:lpstr>Maven - External Dependencies</vt:lpstr>
      <vt:lpstr>Sample Pom File with External Dependecies</vt:lpstr>
      <vt:lpstr>Maven Repository</vt:lpstr>
      <vt:lpstr>Maven - Project Templates</vt:lpstr>
      <vt:lpstr>MAVEN – BUILD AUTOMATION</vt:lpstr>
      <vt:lpstr>CI / CD</vt:lpstr>
      <vt:lpstr>CI –vs- CD</vt:lpstr>
      <vt:lpstr>CONTINUOUS DEPLOYMENT</vt:lpstr>
      <vt:lpstr>CI / CD Tools</vt:lpstr>
      <vt:lpstr>VCS / GIT</vt:lpstr>
      <vt:lpstr>GIT FEATURES</vt:lpstr>
      <vt:lpstr>GIT BENEFITS</vt:lpstr>
      <vt:lpstr>GITHUB</vt:lpstr>
      <vt:lpstr>Features of GitHub</vt:lpstr>
      <vt:lpstr>Benefits of GitHub</vt:lpstr>
      <vt:lpstr>GIT COMMANDS</vt:lpstr>
      <vt:lpstr>Spring</vt:lpstr>
      <vt:lpstr>SPRING MODULES</vt:lpstr>
      <vt:lpstr>Spring Advantages</vt:lpstr>
      <vt:lpstr>IOC &amp; DI</vt:lpstr>
      <vt:lpstr>SPRING BEAN</vt:lpstr>
      <vt:lpstr>SPRING BEAN LIFE-CYCLE</vt:lpstr>
      <vt:lpstr>SPRING BOOT</vt:lpstr>
      <vt:lpstr>SPRING &gt; to &gt; SPRING BOOT</vt:lpstr>
      <vt:lpstr>Spring Vs Spring Boot</vt:lpstr>
      <vt:lpstr>SPRING BOOT ADVANTAGES</vt:lpstr>
      <vt:lpstr>SPRING BOOT ARCHITECTURE</vt:lpstr>
      <vt:lpstr>Spring Initializr</vt:lpstr>
      <vt:lpstr>Mostly Used Annotations</vt:lpstr>
      <vt:lpstr>Technical Practise Time</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Sakin, Ramazan (401-Extern-evatro)</dc:creator>
  <cp:lastModifiedBy>Sakin, Ramazan (401-Extern-evatro)</cp:lastModifiedBy>
  <cp:revision>1</cp:revision>
  <dcterms:created xsi:type="dcterms:W3CDTF">2022-01-16T12:15:24Z</dcterms:created>
  <dcterms:modified xsi:type="dcterms:W3CDTF">2022-01-16T12:23:30Z</dcterms:modified>
</cp:coreProperties>
</file>