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6CC00E2-D4BA-430A-8AF7-012F7315C6CF}" type="datetimeFigureOut">
              <a:rPr lang="en-US" smtClean="0"/>
              <a:t>2/20/2022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4437EE9-461A-477A-8A7B-C9303BAF453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653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6CC00E2-D4BA-430A-8AF7-012F7315C6CF}"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37EE9-461A-477A-8A7B-C9303BAF4539}" type="slidenum">
              <a:rPr lang="en-US" smtClean="0"/>
              <a:t>‹#›</a:t>
            </a:fld>
            <a:endParaRPr lang="en-US"/>
          </a:p>
        </p:txBody>
      </p:sp>
    </p:spTree>
    <p:extLst>
      <p:ext uri="{BB962C8B-B14F-4D97-AF65-F5344CB8AC3E}">
        <p14:creationId xmlns:p14="http://schemas.microsoft.com/office/powerpoint/2010/main" val="603719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CC00E2-D4BA-430A-8AF7-012F7315C6CF}"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37EE9-461A-477A-8A7B-C9303BAF453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4674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CC00E2-D4BA-430A-8AF7-012F7315C6CF}"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37EE9-461A-477A-8A7B-C9303BAF453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633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CC00E2-D4BA-430A-8AF7-012F7315C6CF}"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37EE9-461A-477A-8A7B-C9303BAF4539}" type="slidenum">
              <a:rPr lang="en-US" smtClean="0"/>
              <a:t>‹#›</a:t>
            </a:fld>
            <a:endParaRPr lang="en-US"/>
          </a:p>
        </p:txBody>
      </p:sp>
    </p:spTree>
    <p:extLst>
      <p:ext uri="{BB962C8B-B14F-4D97-AF65-F5344CB8AC3E}">
        <p14:creationId xmlns:p14="http://schemas.microsoft.com/office/powerpoint/2010/main" val="17008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CC00E2-D4BA-430A-8AF7-012F7315C6CF}"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37EE9-461A-477A-8A7B-C9303BAF453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7526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CC00E2-D4BA-430A-8AF7-012F7315C6CF}"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37EE9-461A-477A-8A7B-C9303BAF453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3250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CC00E2-D4BA-430A-8AF7-012F7315C6CF}"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37EE9-461A-477A-8A7B-C9303BAF453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2017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CC00E2-D4BA-430A-8AF7-012F7315C6CF}"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37EE9-461A-477A-8A7B-C9303BAF453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693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CC00E2-D4BA-430A-8AF7-012F7315C6CF}"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37EE9-461A-477A-8A7B-C9303BAF4539}" type="slidenum">
              <a:rPr lang="en-US" smtClean="0"/>
              <a:t>‹#›</a:t>
            </a:fld>
            <a:endParaRPr lang="en-US"/>
          </a:p>
        </p:txBody>
      </p:sp>
    </p:spTree>
    <p:extLst>
      <p:ext uri="{BB962C8B-B14F-4D97-AF65-F5344CB8AC3E}">
        <p14:creationId xmlns:p14="http://schemas.microsoft.com/office/powerpoint/2010/main" val="4141700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CC00E2-D4BA-430A-8AF7-012F7315C6CF}"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37EE9-461A-477A-8A7B-C9303BAF453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4851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CC00E2-D4BA-430A-8AF7-012F7315C6CF}"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37EE9-461A-477A-8A7B-C9303BAF4539}" type="slidenum">
              <a:rPr lang="en-US" smtClean="0"/>
              <a:t>‹#›</a:t>
            </a:fld>
            <a:endParaRPr lang="en-US"/>
          </a:p>
        </p:txBody>
      </p:sp>
    </p:spTree>
    <p:extLst>
      <p:ext uri="{BB962C8B-B14F-4D97-AF65-F5344CB8AC3E}">
        <p14:creationId xmlns:p14="http://schemas.microsoft.com/office/powerpoint/2010/main" val="4188245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CC00E2-D4BA-430A-8AF7-012F7315C6CF}" type="datetimeFigureOut">
              <a:rPr lang="en-US" smtClean="0"/>
              <a:t>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37EE9-461A-477A-8A7B-C9303BAF453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9342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CC00E2-D4BA-430A-8AF7-012F7315C6CF}" type="datetimeFigureOut">
              <a:rPr lang="en-US" smtClean="0"/>
              <a:t>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437EE9-461A-477A-8A7B-C9303BAF453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9861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C00E2-D4BA-430A-8AF7-012F7315C6CF}" type="datetimeFigureOut">
              <a:rPr lang="en-US" smtClean="0"/>
              <a:t>2/20/2022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37EE9-461A-477A-8A7B-C9303BAF4539}" type="slidenum">
              <a:rPr lang="en-US" smtClean="0"/>
              <a:t>‹#›</a:t>
            </a:fld>
            <a:endParaRPr lang="en-US"/>
          </a:p>
        </p:txBody>
      </p:sp>
    </p:spTree>
    <p:extLst>
      <p:ext uri="{BB962C8B-B14F-4D97-AF65-F5344CB8AC3E}">
        <p14:creationId xmlns:p14="http://schemas.microsoft.com/office/powerpoint/2010/main" val="2145583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6CC00E2-D4BA-430A-8AF7-012F7315C6CF}"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37EE9-461A-477A-8A7B-C9303BAF453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856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6CC00E2-D4BA-430A-8AF7-012F7315C6CF}"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37EE9-461A-477A-8A7B-C9303BAF4539}" type="slidenum">
              <a:rPr lang="en-US" smtClean="0"/>
              <a:t>‹#›</a:t>
            </a:fld>
            <a:endParaRPr lang="en-US"/>
          </a:p>
        </p:txBody>
      </p:sp>
    </p:spTree>
    <p:extLst>
      <p:ext uri="{BB962C8B-B14F-4D97-AF65-F5344CB8AC3E}">
        <p14:creationId xmlns:p14="http://schemas.microsoft.com/office/powerpoint/2010/main" val="2544006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CC00E2-D4BA-430A-8AF7-012F7315C6CF}" type="datetimeFigureOut">
              <a:rPr lang="en-US" smtClean="0"/>
              <a:t>2/20/2022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4437EE9-461A-477A-8A7B-C9303BAF4539}" type="slidenum">
              <a:rPr lang="en-US" smtClean="0"/>
              <a:t>‹#›</a:t>
            </a:fld>
            <a:endParaRPr lang="en-US"/>
          </a:p>
        </p:txBody>
      </p:sp>
    </p:spTree>
    <p:extLst>
      <p:ext uri="{BB962C8B-B14F-4D97-AF65-F5344CB8AC3E}">
        <p14:creationId xmlns:p14="http://schemas.microsoft.com/office/powerpoint/2010/main" val="20877268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tr-TR" sz="3500" dirty="0" err="1" smtClean="0">
                <a:latin typeface="Algerian" panose="04020705040A02060702" pitchFamily="82" charset="0"/>
              </a:rPr>
              <a:t>Week</a:t>
            </a:r>
            <a:r>
              <a:rPr lang="tr-TR" sz="3500" dirty="0" smtClean="0">
                <a:latin typeface="Algerian" panose="04020705040A02060702" pitchFamily="82" charset="0"/>
              </a:rPr>
              <a:t> 7</a:t>
            </a:r>
            <a:endParaRPr lang="en-US" sz="3500" dirty="0">
              <a:latin typeface="Algerian" panose="04020705040A02060702" pitchFamily="82" charset="0"/>
            </a:endParaRPr>
          </a:p>
        </p:txBody>
      </p:sp>
      <p:sp>
        <p:nvSpPr>
          <p:cNvPr id="5" name="Subtitle 4"/>
          <p:cNvSpPr>
            <a:spLocks noGrp="1"/>
          </p:cNvSpPr>
          <p:nvPr>
            <p:ph type="subTitle" idx="1"/>
          </p:nvPr>
        </p:nvSpPr>
        <p:spPr>
          <a:xfrm>
            <a:off x="2692398" y="3657596"/>
            <a:ext cx="6815669" cy="1487981"/>
          </a:xfrm>
        </p:spPr>
        <p:txBody>
          <a:bodyPr>
            <a:normAutofit/>
          </a:bodyPr>
          <a:lstStyle/>
          <a:p>
            <a:r>
              <a:rPr lang="tr-TR" dirty="0" err="1" smtClean="0"/>
              <a:t>Swagger</a:t>
            </a:r>
            <a:endParaRPr lang="tr-TR" dirty="0" smtClean="0"/>
          </a:p>
          <a:p>
            <a:r>
              <a:rPr lang="tr-TR" dirty="0" err="1"/>
              <a:t>Docker</a:t>
            </a:r>
            <a:endParaRPr lang="tr-TR" dirty="0" smtClean="0"/>
          </a:p>
          <a:p>
            <a:r>
              <a:rPr lang="tr-TR" dirty="0" smtClean="0"/>
              <a:t>Project </a:t>
            </a:r>
            <a:r>
              <a:rPr lang="tr-TR" dirty="0" err="1" smtClean="0"/>
              <a:t>Presentations</a:t>
            </a:r>
            <a:endParaRPr lang="en-US" dirty="0"/>
          </a:p>
        </p:txBody>
      </p:sp>
    </p:spTree>
    <p:extLst>
      <p:ext uri="{BB962C8B-B14F-4D97-AF65-F5344CB8AC3E}">
        <p14:creationId xmlns:p14="http://schemas.microsoft.com/office/powerpoint/2010/main" val="1266539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DOCKER</a:t>
            </a:r>
            <a:endParaRPr lang="en-US" sz="3500" dirty="0">
              <a:latin typeface="Algerian" panose="04020705040A02060702" pitchFamily="82" charset="0"/>
            </a:endParaRPr>
          </a:p>
        </p:txBody>
      </p:sp>
      <p:sp>
        <p:nvSpPr>
          <p:cNvPr id="3" name="Content Placeholder 2"/>
          <p:cNvSpPr>
            <a:spLocks noGrp="1"/>
          </p:cNvSpPr>
          <p:nvPr>
            <p:ph idx="1"/>
          </p:nvPr>
        </p:nvSpPr>
        <p:spPr>
          <a:xfrm>
            <a:off x="1130531" y="2556931"/>
            <a:ext cx="9942022" cy="3652675"/>
          </a:xfrm>
        </p:spPr>
        <p:txBody>
          <a:bodyPr>
            <a:normAutofit fontScale="85000" lnSpcReduction="20000"/>
          </a:bodyPr>
          <a:lstStyle/>
          <a:p>
            <a:pPr marL="0" indent="0">
              <a:buNone/>
            </a:pPr>
            <a:r>
              <a:rPr lang="tr-TR" dirty="0" smtClean="0"/>
              <a:t>    </a:t>
            </a:r>
            <a:r>
              <a:rPr lang="en-US" dirty="0" smtClean="0"/>
              <a:t>Docker </a:t>
            </a:r>
            <a:r>
              <a:rPr lang="en-US" dirty="0"/>
              <a:t>is a container management service. The keywords of Docker are </a:t>
            </a:r>
            <a:r>
              <a:rPr lang="en-US" b="1" dirty="0"/>
              <a:t>develop, ship</a:t>
            </a:r>
            <a:r>
              <a:rPr lang="en-US" dirty="0"/>
              <a:t> and </a:t>
            </a:r>
            <a:r>
              <a:rPr lang="en-US" b="1" dirty="0"/>
              <a:t>run</a:t>
            </a:r>
            <a:r>
              <a:rPr lang="en-US" dirty="0"/>
              <a:t> anywhere. The whole idea of Docker is for developers to easily develop applications, ship them into containers which can then be </a:t>
            </a:r>
            <a:r>
              <a:rPr lang="en-US" dirty="0" smtClean="0"/>
              <a:t>deployed anywhere.</a:t>
            </a:r>
            <a:endParaRPr lang="tr-TR" dirty="0" smtClean="0"/>
          </a:p>
          <a:p>
            <a:pPr marL="0" indent="0">
              <a:buNone/>
            </a:pPr>
            <a:r>
              <a:rPr lang="en-US" b="1" dirty="0"/>
              <a:t>Features of </a:t>
            </a:r>
            <a:r>
              <a:rPr lang="en-US" b="1" dirty="0" smtClean="0"/>
              <a:t>Docker</a:t>
            </a:r>
            <a:r>
              <a:rPr lang="tr-TR" b="1" dirty="0" smtClean="0"/>
              <a:t> :</a:t>
            </a:r>
            <a:endParaRPr lang="en-US" b="1" dirty="0"/>
          </a:p>
          <a:p>
            <a:r>
              <a:rPr lang="en-US" dirty="0"/>
              <a:t>Docker has the ability to reduce the size of development by providing a smaller footprint of the operating system via containers.</a:t>
            </a:r>
          </a:p>
          <a:p>
            <a:r>
              <a:rPr lang="en-US" dirty="0"/>
              <a:t>With containers, it becomes easier for teams across different units, such as development, QA and Operations to work seamlessly across applications.</a:t>
            </a:r>
          </a:p>
          <a:p>
            <a:r>
              <a:rPr lang="en-US" dirty="0"/>
              <a:t>You can deploy Docker containers anywhere, on any physical and virtual machines and even on the cloud.</a:t>
            </a:r>
          </a:p>
          <a:p>
            <a:r>
              <a:rPr lang="en-US" dirty="0"/>
              <a:t>Since Docker containers are pretty lightweight, they are very easily </a:t>
            </a:r>
            <a:r>
              <a:rPr lang="en-US" dirty="0" smtClean="0"/>
              <a:t>scalable</a:t>
            </a:r>
            <a:endParaRPr lang="en-US" dirty="0"/>
          </a:p>
        </p:txBody>
      </p:sp>
    </p:spTree>
    <p:extLst>
      <p:ext uri="{BB962C8B-B14F-4D97-AF65-F5344CB8AC3E}">
        <p14:creationId xmlns:p14="http://schemas.microsoft.com/office/powerpoint/2010/main" val="3993786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DOCKER HUB</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t>Docker Hub is a registry service on the cloud that allows you to download Docker images that are built by other communities. You can also upload your own Docker built images to Docker hub. In this chapter, we will see how to download and the use the Jenkins Docker image from Docker hub.</a:t>
            </a:r>
          </a:p>
        </p:txBody>
      </p:sp>
    </p:spTree>
    <p:extLst>
      <p:ext uri="{BB962C8B-B14F-4D97-AF65-F5344CB8AC3E}">
        <p14:creationId xmlns:p14="http://schemas.microsoft.com/office/powerpoint/2010/main" val="3781186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DOCKER IMAGES</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tr-TR" dirty="0" smtClean="0"/>
              <a:t>    </a:t>
            </a:r>
            <a:r>
              <a:rPr lang="en-US" dirty="0" smtClean="0"/>
              <a:t>In </a:t>
            </a:r>
            <a:r>
              <a:rPr lang="en-US" dirty="0"/>
              <a:t>Docker, everything is based on Images. An image is a combination of a file system and </a:t>
            </a:r>
            <a:r>
              <a:rPr lang="en-US" dirty="0" smtClean="0"/>
              <a:t>parameters.</a:t>
            </a:r>
            <a:r>
              <a:rPr lang="tr-TR" dirty="0" smtClean="0"/>
              <a:t> </a:t>
            </a:r>
            <a:r>
              <a:rPr lang="en-US" dirty="0" smtClean="0"/>
              <a:t>Let’s </a:t>
            </a:r>
            <a:r>
              <a:rPr lang="en-US" dirty="0"/>
              <a:t>take an example of the following command in Docker</a:t>
            </a:r>
            <a:r>
              <a:rPr lang="en-US" dirty="0" smtClean="0"/>
              <a:t>.</a:t>
            </a:r>
            <a:endParaRPr lang="tr-TR" dirty="0"/>
          </a:p>
          <a:p>
            <a:pPr marL="0" indent="0">
              <a:buNone/>
            </a:pPr>
            <a:endParaRPr lang="tr-TR" dirty="0" smtClean="0"/>
          </a:p>
          <a:p>
            <a:pPr>
              <a:buFont typeface="Wingdings" panose="05000000000000000000" pitchFamily="2" charset="2"/>
              <a:buChar char="Ø"/>
            </a:pPr>
            <a:r>
              <a:rPr lang="en-US" dirty="0" smtClean="0"/>
              <a:t>The </a:t>
            </a:r>
            <a:r>
              <a:rPr lang="en-US" dirty="0"/>
              <a:t>Docker command is specific and tells the Docker program on the Operating System that something needs to be done</a:t>
            </a:r>
            <a:r>
              <a:rPr lang="en-US" dirty="0" smtClean="0"/>
              <a:t>.</a:t>
            </a:r>
            <a:endParaRPr lang="tr-TR" dirty="0" smtClean="0"/>
          </a:p>
          <a:p>
            <a:pPr>
              <a:buFont typeface="Wingdings" panose="05000000000000000000" pitchFamily="2" charset="2"/>
              <a:buChar char="Ø"/>
            </a:pPr>
            <a:r>
              <a:rPr lang="en-US" dirty="0"/>
              <a:t>The </a:t>
            </a:r>
            <a:r>
              <a:rPr lang="en-US" b="1" dirty="0"/>
              <a:t>run</a:t>
            </a:r>
            <a:r>
              <a:rPr lang="en-US" dirty="0"/>
              <a:t> command is used to mention that we want to create an instance of an image, which is then called a </a:t>
            </a:r>
            <a:r>
              <a:rPr lang="en-US" b="1" dirty="0"/>
              <a:t>container</a:t>
            </a:r>
            <a:r>
              <a:rPr lang="en-US" dirty="0"/>
              <a:t>.</a:t>
            </a:r>
          </a:p>
          <a:p>
            <a:pPr>
              <a:buFont typeface="Wingdings" panose="05000000000000000000" pitchFamily="2" charset="2"/>
              <a:buChar char="Ø"/>
            </a:pPr>
            <a:r>
              <a:rPr lang="en-US" dirty="0"/>
              <a:t>Finally, "hello-world" represents the image from which the container is made</a:t>
            </a:r>
            <a:r>
              <a:rPr lang="en-US" dirty="0" smtClean="0"/>
              <a:t>.</a:t>
            </a:r>
            <a:endParaRPr lang="en-US" dirty="0"/>
          </a:p>
        </p:txBody>
      </p:sp>
      <p:pic>
        <p:nvPicPr>
          <p:cNvPr id="5" name="Picture 4"/>
          <p:cNvPicPr>
            <a:picLocks noChangeAspect="1"/>
          </p:cNvPicPr>
          <p:nvPr/>
        </p:nvPicPr>
        <p:blipFill>
          <a:blip r:embed="rId2"/>
          <a:stretch>
            <a:fillRect/>
          </a:stretch>
        </p:blipFill>
        <p:spPr>
          <a:xfrm>
            <a:off x="1677007" y="3220488"/>
            <a:ext cx="2886075" cy="533400"/>
          </a:xfrm>
          <a:prstGeom prst="rect">
            <a:avLst/>
          </a:prstGeom>
        </p:spPr>
      </p:pic>
    </p:spTree>
    <p:extLst>
      <p:ext uri="{BB962C8B-B14F-4D97-AF65-F5344CB8AC3E}">
        <p14:creationId xmlns:p14="http://schemas.microsoft.com/office/powerpoint/2010/main" val="37201955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Docker </a:t>
            </a:r>
            <a:r>
              <a:rPr lang="en-US" sz="3500" dirty="0" smtClean="0">
                <a:latin typeface="Algerian" panose="04020705040A02060702" pitchFamily="82" charset="0"/>
              </a:rPr>
              <a:t>Containers</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56932"/>
            <a:ext cx="9601196" cy="3685926"/>
          </a:xfrm>
        </p:spPr>
        <p:txBody>
          <a:bodyPr>
            <a:normAutofit fontScale="70000" lnSpcReduction="20000"/>
          </a:bodyPr>
          <a:lstStyle/>
          <a:p>
            <a:pPr marL="0" indent="0">
              <a:buNone/>
            </a:pPr>
            <a:r>
              <a:rPr lang="tr-TR" dirty="0" smtClean="0"/>
              <a:t>    </a:t>
            </a:r>
            <a:r>
              <a:rPr lang="en-US" dirty="0" smtClean="0"/>
              <a:t>Containers </a:t>
            </a:r>
            <a:r>
              <a:rPr lang="en-US" dirty="0"/>
              <a:t>are instances of Docker images that can be run using the Docker run command. The basic purpose of Docker is to run containers. Let’s discuss how to work with containers</a:t>
            </a:r>
            <a:r>
              <a:rPr lang="en-US" dirty="0" smtClean="0"/>
              <a:t>.</a:t>
            </a:r>
            <a:endParaRPr lang="tr-TR" dirty="0" smtClean="0"/>
          </a:p>
          <a:p>
            <a:r>
              <a:rPr lang="en-US" b="1" dirty="0"/>
              <a:t>Running a </a:t>
            </a:r>
            <a:r>
              <a:rPr lang="en-US" b="1" dirty="0" smtClean="0"/>
              <a:t>Container</a:t>
            </a:r>
            <a:r>
              <a:rPr lang="tr-TR" b="1" dirty="0" smtClean="0"/>
              <a:t>:</a:t>
            </a:r>
            <a:endParaRPr lang="en-US" b="1" dirty="0"/>
          </a:p>
          <a:p>
            <a:pPr marL="0" indent="0">
              <a:buNone/>
            </a:pPr>
            <a:r>
              <a:rPr lang="tr-TR" dirty="0" smtClean="0"/>
              <a:t>    </a:t>
            </a:r>
            <a:r>
              <a:rPr lang="en-US" dirty="0" smtClean="0"/>
              <a:t>Running </a:t>
            </a:r>
            <a:r>
              <a:rPr lang="en-US" dirty="0"/>
              <a:t>of containers is managed with the Docker </a:t>
            </a:r>
            <a:r>
              <a:rPr lang="en-US" b="1" dirty="0"/>
              <a:t>run</a:t>
            </a:r>
            <a:r>
              <a:rPr lang="en-US" dirty="0"/>
              <a:t> command. To run a container in an interactive mode, first launch the Docker container</a:t>
            </a:r>
            <a:r>
              <a:rPr lang="en-US" dirty="0" smtClean="0"/>
              <a:t>.</a:t>
            </a:r>
            <a:endParaRPr lang="tr-TR" dirty="0" smtClean="0"/>
          </a:p>
          <a:p>
            <a:pPr marL="0" indent="0">
              <a:buNone/>
            </a:pPr>
            <a:endParaRPr lang="en-US" dirty="0"/>
          </a:p>
          <a:p>
            <a:endParaRPr lang="tr-TR" dirty="0" smtClean="0"/>
          </a:p>
          <a:p>
            <a:r>
              <a:rPr lang="en-US" b="1" dirty="0"/>
              <a:t>Listing of </a:t>
            </a:r>
            <a:r>
              <a:rPr lang="en-US" b="1" dirty="0" smtClean="0"/>
              <a:t>Containers</a:t>
            </a:r>
            <a:r>
              <a:rPr lang="tr-TR" b="1" dirty="0" smtClean="0"/>
              <a:t>:</a:t>
            </a:r>
          </a:p>
          <a:p>
            <a:pPr marL="0" indent="0">
              <a:buNone/>
            </a:pPr>
            <a:r>
              <a:rPr lang="tr-TR" dirty="0" smtClean="0"/>
              <a:t>    </a:t>
            </a:r>
            <a:r>
              <a:rPr lang="en-US" dirty="0" smtClean="0"/>
              <a:t>One </a:t>
            </a:r>
            <a:r>
              <a:rPr lang="en-US" dirty="0"/>
              <a:t>can list all of the containers on the machine via the </a:t>
            </a:r>
            <a:r>
              <a:rPr lang="en-US" b="1" dirty="0" err="1"/>
              <a:t>docker</a:t>
            </a:r>
            <a:r>
              <a:rPr lang="en-US" b="1" dirty="0"/>
              <a:t> </a:t>
            </a:r>
            <a:r>
              <a:rPr lang="en-US" b="1" dirty="0" err="1"/>
              <a:t>ps</a:t>
            </a:r>
            <a:r>
              <a:rPr lang="en-US" dirty="0"/>
              <a:t> command. This command is used to return the currently running containers.</a:t>
            </a:r>
          </a:p>
          <a:p>
            <a:pPr marL="0" indent="0">
              <a:buNone/>
            </a:pPr>
            <a:endParaRPr lang="tr-TR" dirty="0" smtClean="0"/>
          </a:p>
          <a:p>
            <a:pPr marL="0" indent="0">
              <a:buNone/>
            </a:pPr>
            <a:r>
              <a:rPr lang="tr-TR" dirty="0"/>
              <a:t>a</a:t>
            </a:r>
            <a:endParaRPr lang="en-US" dirty="0"/>
          </a:p>
        </p:txBody>
      </p:sp>
      <p:pic>
        <p:nvPicPr>
          <p:cNvPr id="4" name="Picture 3"/>
          <p:cNvPicPr>
            <a:picLocks noChangeAspect="1"/>
          </p:cNvPicPr>
          <p:nvPr/>
        </p:nvPicPr>
        <p:blipFill>
          <a:blip r:embed="rId2"/>
          <a:stretch>
            <a:fillRect/>
          </a:stretch>
        </p:blipFill>
        <p:spPr>
          <a:xfrm>
            <a:off x="1295401" y="4079125"/>
            <a:ext cx="4791075" cy="495300"/>
          </a:xfrm>
          <a:prstGeom prst="rect">
            <a:avLst/>
          </a:prstGeom>
        </p:spPr>
      </p:pic>
      <p:pic>
        <p:nvPicPr>
          <p:cNvPr id="6" name="Picture 5"/>
          <p:cNvPicPr>
            <a:picLocks noChangeAspect="1"/>
          </p:cNvPicPr>
          <p:nvPr/>
        </p:nvPicPr>
        <p:blipFill>
          <a:blip r:embed="rId3"/>
          <a:stretch>
            <a:fillRect/>
          </a:stretch>
        </p:blipFill>
        <p:spPr>
          <a:xfrm>
            <a:off x="1295401" y="5653780"/>
            <a:ext cx="4905375" cy="504825"/>
          </a:xfrm>
          <a:prstGeom prst="rect">
            <a:avLst/>
          </a:prstGeom>
        </p:spPr>
      </p:pic>
    </p:spTree>
    <p:extLst>
      <p:ext uri="{BB962C8B-B14F-4D97-AF65-F5344CB8AC3E}">
        <p14:creationId xmlns:p14="http://schemas.microsoft.com/office/powerpoint/2010/main" val="4290733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smtClean="0">
                <a:latin typeface="Algerian" panose="04020705040A02060702" pitchFamily="82" charset="0"/>
              </a:rPr>
              <a:t>Docker Architecture</a:t>
            </a:r>
            <a:endParaRPr lang="en-US" sz="3500" dirty="0">
              <a:latin typeface="Algerian" panose="04020705040A02060702" pitchFamily="82" charset="0"/>
            </a:endParaRPr>
          </a:p>
        </p:txBody>
      </p:sp>
      <p:sp>
        <p:nvSpPr>
          <p:cNvPr id="6" name="Text Placeholder 5"/>
          <p:cNvSpPr>
            <a:spLocks noGrp="1"/>
          </p:cNvSpPr>
          <p:nvPr>
            <p:ph type="body" idx="1"/>
          </p:nvPr>
        </p:nvSpPr>
        <p:spPr/>
        <p:txBody>
          <a:bodyPr/>
          <a:lstStyle/>
          <a:p>
            <a:r>
              <a:rPr lang="tr-TR" dirty="0" err="1" smtClean="0">
                <a:solidFill>
                  <a:schemeClr val="accent5">
                    <a:lumMod val="75000"/>
                  </a:schemeClr>
                </a:solidFill>
              </a:rPr>
              <a:t>Traditional</a:t>
            </a:r>
            <a:r>
              <a:rPr lang="tr-TR" dirty="0" smtClean="0">
                <a:solidFill>
                  <a:schemeClr val="accent5">
                    <a:lumMod val="75000"/>
                  </a:schemeClr>
                </a:solidFill>
              </a:rPr>
              <a:t> </a:t>
            </a:r>
            <a:r>
              <a:rPr lang="tr-TR" dirty="0" err="1" smtClean="0">
                <a:solidFill>
                  <a:schemeClr val="accent5">
                    <a:lumMod val="75000"/>
                  </a:schemeClr>
                </a:solidFill>
              </a:rPr>
              <a:t>Vertualization</a:t>
            </a:r>
            <a:endParaRPr lang="en-US" dirty="0">
              <a:solidFill>
                <a:schemeClr val="accent5">
                  <a:lumMod val="75000"/>
                </a:schemeClr>
              </a:solidFill>
            </a:endParaRPr>
          </a:p>
        </p:txBody>
      </p:sp>
      <p:pic>
        <p:nvPicPr>
          <p:cNvPr id="10" name="Content Placeholder 9"/>
          <p:cNvPicPr>
            <a:picLocks noGrp="1" noChangeAspect="1"/>
          </p:cNvPicPr>
          <p:nvPr>
            <p:ph sz="half" idx="2"/>
          </p:nvPr>
        </p:nvPicPr>
        <p:blipFill>
          <a:blip r:embed="rId2"/>
          <a:stretch>
            <a:fillRect/>
          </a:stretch>
        </p:blipFill>
        <p:spPr>
          <a:xfrm>
            <a:off x="1295400" y="3347028"/>
            <a:ext cx="3097502" cy="2632075"/>
          </a:xfrm>
          <a:prstGeom prst="rect">
            <a:avLst/>
          </a:prstGeom>
        </p:spPr>
      </p:pic>
      <p:sp>
        <p:nvSpPr>
          <p:cNvPr id="8" name="Text Placeholder 7"/>
          <p:cNvSpPr>
            <a:spLocks noGrp="1"/>
          </p:cNvSpPr>
          <p:nvPr>
            <p:ph type="body" sz="quarter" idx="3"/>
          </p:nvPr>
        </p:nvSpPr>
        <p:spPr/>
        <p:txBody>
          <a:bodyPr/>
          <a:lstStyle/>
          <a:p>
            <a:r>
              <a:rPr lang="tr-TR" dirty="0" err="1" smtClean="0">
                <a:solidFill>
                  <a:schemeClr val="accent5">
                    <a:lumMod val="75000"/>
                  </a:schemeClr>
                </a:solidFill>
              </a:rPr>
              <a:t>Docker</a:t>
            </a:r>
            <a:endParaRPr lang="en-US" dirty="0">
              <a:solidFill>
                <a:schemeClr val="accent5">
                  <a:lumMod val="75000"/>
                </a:schemeClr>
              </a:solidFill>
            </a:endParaRPr>
          </a:p>
        </p:txBody>
      </p:sp>
      <p:pic>
        <p:nvPicPr>
          <p:cNvPr id="11" name="Content Placeholder 10"/>
          <p:cNvPicPr>
            <a:picLocks noGrp="1" noChangeAspect="1"/>
          </p:cNvPicPr>
          <p:nvPr>
            <p:ph sz="quarter" idx="4"/>
          </p:nvPr>
        </p:nvPicPr>
        <p:blipFill>
          <a:blip r:embed="rId3"/>
          <a:stretch>
            <a:fillRect/>
          </a:stretch>
        </p:blipFill>
        <p:spPr>
          <a:xfrm>
            <a:off x="6180670" y="3347028"/>
            <a:ext cx="3819525" cy="2590800"/>
          </a:xfrm>
          <a:prstGeom prst="rect">
            <a:avLst/>
          </a:prstGeom>
        </p:spPr>
      </p:pic>
    </p:spTree>
    <p:extLst>
      <p:ext uri="{BB962C8B-B14F-4D97-AF65-F5344CB8AC3E}">
        <p14:creationId xmlns:p14="http://schemas.microsoft.com/office/powerpoint/2010/main" val="638503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tr-TR" sz="3500" dirty="0" smtClean="0">
                <a:latin typeface="Algerian" panose="04020705040A02060702" pitchFamily="82" charset="0"/>
              </a:rPr>
              <a:t>DOCKER COMPOSE</a:t>
            </a:r>
            <a:endParaRPr lang="en-US" sz="3500" dirty="0">
              <a:latin typeface="Algerian" panose="04020705040A02060702" pitchFamily="82" charset="0"/>
            </a:endParaRPr>
          </a:p>
        </p:txBody>
      </p:sp>
      <p:sp>
        <p:nvSpPr>
          <p:cNvPr id="8" name="Content Placeholder 7"/>
          <p:cNvSpPr>
            <a:spLocks noGrp="1"/>
          </p:cNvSpPr>
          <p:nvPr>
            <p:ph idx="1"/>
          </p:nvPr>
        </p:nvSpPr>
        <p:spPr/>
        <p:txBody>
          <a:bodyPr/>
          <a:lstStyle/>
          <a:p>
            <a:r>
              <a:rPr lang="en-US" b="1" dirty="0"/>
              <a:t>Docker Compose</a:t>
            </a:r>
            <a:r>
              <a:rPr lang="en-US" dirty="0"/>
              <a:t> is used to run multiple containers as a single service. For example, suppose you had an application which required NGNIX and MySQL, you could create one file which would start both the containers as a service without the need to start each one separately</a:t>
            </a:r>
            <a:r>
              <a:rPr lang="en-US" dirty="0" smtClean="0"/>
              <a:t>.</a:t>
            </a:r>
            <a:endParaRPr lang="tr-TR" dirty="0" smtClean="0"/>
          </a:p>
          <a:p>
            <a:r>
              <a:rPr lang="en-US" dirty="0"/>
              <a:t>We can then use the </a:t>
            </a:r>
            <a:r>
              <a:rPr lang="en-US" dirty="0" smtClean="0"/>
              <a:t>following </a:t>
            </a:r>
            <a:r>
              <a:rPr lang="en-US" dirty="0"/>
              <a:t>command to see the </a:t>
            </a:r>
            <a:r>
              <a:rPr lang="en-US" b="1" dirty="0"/>
              <a:t>compose</a:t>
            </a:r>
            <a:r>
              <a:rPr lang="en-US" dirty="0"/>
              <a:t> </a:t>
            </a:r>
            <a:r>
              <a:rPr lang="en-US" dirty="0" smtClean="0"/>
              <a:t>version</a:t>
            </a:r>
            <a:r>
              <a:rPr lang="tr-TR" dirty="0"/>
              <a:t> </a:t>
            </a:r>
            <a:r>
              <a:rPr lang="tr-TR" dirty="0" smtClean="0"/>
              <a:t>:</a:t>
            </a:r>
          </a:p>
          <a:p>
            <a:endParaRPr lang="tr-TR" dirty="0" smtClean="0"/>
          </a:p>
          <a:p>
            <a:endParaRPr lang="tr-TR" dirty="0"/>
          </a:p>
        </p:txBody>
      </p:sp>
      <p:pic>
        <p:nvPicPr>
          <p:cNvPr id="9" name="Picture 8"/>
          <p:cNvPicPr>
            <a:picLocks noChangeAspect="1"/>
          </p:cNvPicPr>
          <p:nvPr/>
        </p:nvPicPr>
        <p:blipFill>
          <a:blip r:embed="rId2"/>
          <a:stretch>
            <a:fillRect/>
          </a:stretch>
        </p:blipFill>
        <p:spPr>
          <a:xfrm>
            <a:off x="1680036" y="4666990"/>
            <a:ext cx="6038850" cy="466725"/>
          </a:xfrm>
          <a:prstGeom prst="rect">
            <a:avLst/>
          </a:prstGeom>
        </p:spPr>
      </p:pic>
    </p:spTree>
    <p:extLst>
      <p:ext uri="{BB962C8B-B14F-4D97-AF65-F5344CB8AC3E}">
        <p14:creationId xmlns:p14="http://schemas.microsoft.com/office/powerpoint/2010/main" val="3142677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DOCKER COMPOSE</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70000" lnSpcReduction="20000"/>
          </a:bodyPr>
          <a:lstStyle/>
          <a:p>
            <a:r>
              <a:rPr lang="tr-TR" dirty="0" smtClean="0"/>
              <a:t>Format of </a:t>
            </a:r>
            <a:r>
              <a:rPr lang="en-US" dirty="0" smtClean="0"/>
              <a:t>Docker-Compose File</a:t>
            </a:r>
            <a:r>
              <a:rPr lang="tr-TR" dirty="0" smtClean="0"/>
              <a:t>:</a:t>
            </a:r>
          </a:p>
          <a:p>
            <a:endParaRPr lang="tr-TR" dirty="0"/>
          </a:p>
          <a:p>
            <a:endParaRPr lang="tr-TR" dirty="0" smtClean="0"/>
          </a:p>
          <a:p>
            <a:endParaRPr lang="tr-TR" dirty="0" smtClean="0"/>
          </a:p>
          <a:p>
            <a:endParaRPr lang="tr-TR" dirty="0"/>
          </a:p>
          <a:p>
            <a:pPr marL="0" indent="0">
              <a:buNone/>
            </a:pPr>
            <a:endParaRPr lang="tr-TR" dirty="0"/>
          </a:p>
          <a:p>
            <a:endParaRPr lang="tr-TR" dirty="0" smtClean="0"/>
          </a:p>
          <a:p>
            <a:r>
              <a:rPr lang="en-US" dirty="0"/>
              <a:t>Now let’s run our Docker Compose file using the following </a:t>
            </a:r>
            <a:r>
              <a:rPr lang="en-US" dirty="0" smtClean="0"/>
              <a:t>command</a:t>
            </a:r>
            <a:r>
              <a:rPr lang="tr-TR" dirty="0" smtClean="0"/>
              <a:t>:</a:t>
            </a:r>
          </a:p>
          <a:p>
            <a:pPr marL="0" indent="0">
              <a:buNone/>
            </a:pPr>
            <a:r>
              <a:rPr lang="tr-TR" dirty="0"/>
              <a:t>-</a:t>
            </a:r>
            <a:endParaRPr lang="en-US" dirty="0"/>
          </a:p>
          <a:p>
            <a:endParaRPr lang="en-US" dirty="0"/>
          </a:p>
        </p:txBody>
      </p:sp>
      <p:pic>
        <p:nvPicPr>
          <p:cNvPr id="4" name="Picture 3"/>
          <p:cNvPicPr>
            <a:picLocks noChangeAspect="1"/>
          </p:cNvPicPr>
          <p:nvPr/>
        </p:nvPicPr>
        <p:blipFill>
          <a:blip r:embed="rId2"/>
          <a:stretch>
            <a:fillRect/>
          </a:stretch>
        </p:blipFill>
        <p:spPr>
          <a:xfrm>
            <a:off x="1295401" y="2840462"/>
            <a:ext cx="5431066" cy="1989232"/>
          </a:xfrm>
          <a:prstGeom prst="rect">
            <a:avLst/>
          </a:prstGeom>
        </p:spPr>
      </p:pic>
      <p:pic>
        <p:nvPicPr>
          <p:cNvPr id="5" name="Picture 4"/>
          <p:cNvPicPr>
            <a:picLocks noChangeAspect="1"/>
          </p:cNvPicPr>
          <p:nvPr/>
        </p:nvPicPr>
        <p:blipFill>
          <a:blip r:embed="rId3"/>
          <a:stretch>
            <a:fillRect/>
          </a:stretch>
        </p:blipFill>
        <p:spPr>
          <a:xfrm>
            <a:off x="1329905" y="5341533"/>
            <a:ext cx="6381750" cy="447675"/>
          </a:xfrm>
          <a:prstGeom prst="rect">
            <a:avLst/>
          </a:prstGeom>
        </p:spPr>
      </p:pic>
    </p:spTree>
    <p:extLst>
      <p:ext uri="{BB962C8B-B14F-4D97-AF65-F5344CB8AC3E}">
        <p14:creationId xmlns:p14="http://schemas.microsoft.com/office/powerpoint/2010/main" val="1805254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Technical </a:t>
            </a:r>
            <a:r>
              <a:rPr lang="tr-TR" sz="3500" dirty="0" err="1" smtClean="0">
                <a:latin typeface="Algerian" panose="04020705040A02060702" pitchFamily="82" charset="0"/>
              </a:rPr>
              <a:t>Practise</a:t>
            </a:r>
            <a:r>
              <a:rPr lang="tr-TR" sz="3500" dirty="0" smtClean="0">
                <a:latin typeface="Algerian" panose="04020705040A02060702" pitchFamily="82" charset="0"/>
              </a:rPr>
              <a:t> Time</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pPr marL="0" indent="0" algn="ctr">
              <a:buNone/>
            </a:pPr>
            <a:r>
              <a:rPr lang="tr-TR" dirty="0" smtClean="0">
                <a:latin typeface="Comic Sans MS" panose="030F0702030302020204" pitchFamily="66" charset="0"/>
              </a:rPr>
              <a:t>LET’S GET OUR HANDS DIRTY</a:t>
            </a:r>
          </a:p>
          <a:p>
            <a:pPr marL="0" indent="0" algn="ctr">
              <a:buNone/>
            </a:pPr>
            <a:r>
              <a:rPr lang="tr-TR" dirty="0" smtClean="0">
                <a:latin typeface="Comic Sans MS" panose="030F0702030302020204" pitchFamily="66" charset="0"/>
              </a:rPr>
              <a:t>-------------</a:t>
            </a:r>
          </a:p>
          <a:p>
            <a:pPr marL="0" indent="0" algn="ctr">
              <a:buNone/>
            </a:pPr>
            <a:r>
              <a:rPr lang="tr-TR" dirty="0" err="1" smtClean="0">
                <a:latin typeface="Comic Sans MS" panose="030F0702030302020204" pitchFamily="66" charset="0"/>
              </a:rPr>
              <a:t>Swagger</a:t>
            </a:r>
            <a:r>
              <a:rPr lang="tr-TR" dirty="0" smtClean="0">
                <a:latin typeface="Comic Sans MS" panose="030F0702030302020204" pitchFamily="66" charset="0"/>
              </a:rPr>
              <a:t> </a:t>
            </a:r>
            <a:r>
              <a:rPr lang="tr-TR" dirty="0" err="1" smtClean="0">
                <a:latin typeface="Comic Sans MS" panose="030F0702030302020204" pitchFamily="66" charset="0"/>
              </a:rPr>
              <a:t>Documentation</a:t>
            </a:r>
            <a:endParaRPr lang="tr-TR" dirty="0" smtClean="0">
              <a:latin typeface="Comic Sans MS" panose="030F0702030302020204" pitchFamily="66" charset="0"/>
            </a:endParaRPr>
          </a:p>
          <a:p>
            <a:pPr marL="0" indent="0" algn="ctr">
              <a:buNone/>
            </a:pPr>
            <a:r>
              <a:rPr lang="tr-TR" dirty="0" err="1" smtClean="0">
                <a:latin typeface="Comic Sans MS" panose="030F0702030302020204" pitchFamily="66" charset="0"/>
              </a:rPr>
              <a:t>Docker</a:t>
            </a:r>
            <a:endParaRPr lang="tr-TR" dirty="0" smtClean="0">
              <a:latin typeface="Comic Sans MS" panose="030F0702030302020204" pitchFamily="66" charset="0"/>
            </a:endParaRPr>
          </a:p>
          <a:p>
            <a:pPr marL="0" indent="0" algn="ctr">
              <a:buNone/>
            </a:pPr>
            <a:r>
              <a:rPr lang="tr-TR" dirty="0" err="1" smtClean="0">
                <a:latin typeface="Comic Sans MS" panose="030F0702030302020204" pitchFamily="66" charset="0"/>
              </a:rPr>
              <a:t>Docker</a:t>
            </a:r>
            <a:r>
              <a:rPr lang="tr-TR" dirty="0" smtClean="0">
                <a:latin typeface="Comic Sans MS" panose="030F0702030302020204" pitchFamily="66" charset="0"/>
              </a:rPr>
              <a:t> </a:t>
            </a:r>
            <a:r>
              <a:rPr lang="tr-TR" dirty="0" err="1" smtClean="0">
                <a:latin typeface="Comic Sans MS" panose="030F0702030302020204" pitchFamily="66" charset="0"/>
              </a:rPr>
              <a:t>Compose</a:t>
            </a:r>
            <a:endParaRPr lang="en-US" dirty="0">
              <a:latin typeface="Comic Sans MS" panose="030F0702030302020204" pitchFamily="66" charset="0"/>
            </a:endParaRPr>
          </a:p>
        </p:txBody>
      </p:sp>
    </p:spTree>
    <p:extLst>
      <p:ext uri="{BB962C8B-B14F-4D97-AF65-F5344CB8AC3E}">
        <p14:creationId xmlns:p14="http://schemas.microsoft.com/office/powerpoint/2010/main" val="12400682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0</TotalTime>
  <Words>507</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Comic Sans MS</vt:lpstr>
      <vt:lpstr>Garamond</vt:lpstr>
      <vt:lpstr>Wingdings</vt:lpstr>
      <vt:lpstr>Organic</vt:lpstr>
      <vt:lpstr>Week 7</vt:lpstr>
      <vt:lpstr>DOCKER</vt:lpstr>
      <vt:lpstr>DOCKER HUB</vt:lpstr>
      <vt:lpstr>DOCKER IMAGES</vt:lpstr>
      <vt:lpstr>Docker Containers</vt:lpstr>
      <vt:lpstr>Docker Architecture</vt:lpstr>
      <vt:lpstr>DOCKER COMPOSE</vt:lpstr>
      <vt:lpstr>DOCKER COMPOSE</vt:lpstr>
      <vt:lpstr>Technical Practise Time</vt:lpstr>
    </vt:vector>
  </TitlesOfParts>
  <Company>Daimler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7</dc:title>
  <dc:creator>Sakin, Ramazan (401-Extern-evatro)</dc:creator>
  <cp:lastModifiedBy>Sakin, Ramazan (401-Extern-evatro)</cp:lastModifiedBy>
  <cp:revision>1</cp:revision>
  <dcterms:created xsi:type="dcterms:W3CDTF">2022-02-20T04:49:26Z</dcterms:created>
  <dcterms:modified xsi:type="dcterms:W3CDTF">2022-02-20T04:50:07Z</dcterms:modified>
</cp:coreProperties>
</file>