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Hind Vadodara"/>
      <p:regular r:id="rId14"/>
      <p:bold r:id="rId15"/>
    </p:embeddedFont>
    <p:embeddedFont>
      <p:font typeface="Fira Sans Extra Condensed Medium"/>
      <p:regular r:id="rId16"/>
      <p:bold r:id="rId17"/>
      <p:italic r:id="rId18"/>
      <p:boldItalic r:id="rId19"/>
    </p:embeddedFont>
    <p:embeddedFont>
      <p:font typeface="Hind Vadodara Light"/>
      <p:regular r:id="rId20"/>
      <p:bold r:id="rId21"/>
    </p:embeddedFont>
    <p:embeddedFont>
      <p:font typeface="Hind Vadodara Medium"/>
      <p:regular r:id="rId22"/>
      <p:bold r:id="rId23"/>
    </p:embeddedFont>
    <p:embeddedFont>
      <p:font typeface="Teko Light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3C6D87-C35E-4C19-B8DE-7EDFD970E7DC}">
  <a:tblStyle styleId="{603C6D87-C35E-4C19-B8DE-7EDFD970E7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indVadodaraLight-regular.fntdata"/><Relationship Id="rId22" Type="http://schemas.openxmlformats.org/officeDocument/2006/relationships/font" Target="fonts/HindVadodaraMedium-regular.fntdata"/><Relationship Id="rId21" Type="http://schemas.openxmlformats.org/officeDocument/2006/relationships/font" Target="fonts/HindVadodaraLight-bold.fntdata"/><Relationship Id="rId24" Type="http://schemas.openxmlformats.org/officeDocument/2006/relationships/font" Target="fonts/TekoLight-regular.fntdata"/><Relationship Id="rId23" Type="http://schemas.openxmlformats.org/officeDocument/2006/relationships/font" Target="fonts/HindVadodara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TekoLigh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HindVadodara-bold.fntdata"/><Relationship Id="rId14" Type="http://schemas.openxmlformats.org/officeDocument/2006/relationships/font" Target="fonts/HindVadodara-regular.fntdata"/><Relationship Id="rId17" Type="http://schemas.openxmlformats.org/officeDocument/2006/relationships/font" Target="fonts/FiraSansExtraCondensedMedium-bold.fntdata"/><Relationship Id="rId16" Type="http://schemas.openxmlformats.org/officeDocument/2006/relationships/font" Target="fonts/FiraSansExtraCondensedMedium-regular.fntdata"/><Relationship Id="rId19" Type="http://schemas.openxmlformats.org/officeDocument/2006/relationships/font" Target="fonts/FiraSansExtraCondensedMedium-boldItalic.fntdata"/><Relationship Id="rId18" Type="http://schemas.openxmlformats.org/officeDocument/2006/relationships/font" Target="fonts/FiraSansExtraCondense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a63cfd93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a63cfd93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a63cfd93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a63cfd93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a63cfd9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a63cfd9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a63cfd9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a63cfd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a2d7b648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a2d7b648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a2d7b648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a2d7b648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CUSTOM_1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625844" y="195325"/>
            <a:ext cx="2649300" cy="18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1" name="Google Shape;41;p12"/>
          <p:cNvSpPr txBox="1"/>
          <p:nvPr>
            <p:ph idx="1" type="subTitle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hasCustomPrompt="1" idx="2" type="title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2"/>
          <p:cNvSpPr txBox="1"/>
          <p:nvPr>
            <p:ph idx="3" type="ctrTitle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4" type="subTitle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hasCustomPrompt="1" idx="5" type="title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6" type="ctrTitle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7" type="subTitle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hasCustomPrompt="1" idx="8" type="title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/>
          <p:nvPr>
            <p:ph idx="9" type="ctrTitle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3" type="subTitle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hasCustomPrompt="1" idx="14" type="title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5" type="ctrTitle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6" type="subTitle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hasCustomPrompt="1" idx="17" type="title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/>
          <p:nvPr>
            <p:ph idx="1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3"/>
          <p:cNvSpPr txBox="1"/>
          <p:nvPr>
            <p:ph idx="2" type="ctrTitle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3" type="subTitle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3"/>
          <p:cNvSpPr txBox="1"/>
          <p:nvPr>
            <p:ph idx="4" type="ctrTitle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5" type="subTitle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13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14"/>
          <p:cNvSpPr txBox="1"/>
          <p:nvPr>
            <p:ph idx="2" type="ctrTitle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3" type="subTitle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14"/>
          <p:cNvSpPr txBox="1"/>
          <p:nvPr>
            <p:ph idx="4" type="ctrTitle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5" type="subTitle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4"/>
          <p:cNvSpPr txBox="1"/>
          <p:nvPr>
            <p:ph idx="6" type="ctrTitle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7" type="subTitle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3" name="Google Shape;73;p14"/>
          <p:cNvSpPr txBox="1"/>
          <p:nvPr>
            <p:ph idx="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5"/>
          <p:cNvSpPr txBox="1"/>
          <p:nvPr>
            <p:ph idx="2" type="ctrTitle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3" type="subTitle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9" name="Google Shape;79;p15"/>
          <p:cNvSpPr txBox="1"/>
          <p:nvPr>
            <p:ph idx="4" type="ctrTitle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5" type="subTitle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15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 flipH="1">
            <a:off x="2543653" y="124595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 flipH="1">
            <a:off x="2266603" y="1627785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5" name="Google Shape;85;p16"/>
          <p:cNvSpPr txBox="1"/>
          <p:nvPr>
            <p:ph idx="2" type="ctrTitle"/>
          </p:nvPr>
        </p:nvSpPr>
        <p:spPr>
          <a:xfrm flipH="1">
            <a:off x="2543653" y="357528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3" type="subTitle"/>
          </p:nvPr>
        </p:nvSpPr>
        <p:spPr>
          <a:xfrm flipH="1">
            <a:off x="2266608" y="3958300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7" name="Google Shape;87;p16"/>
          <p:cNvSpPr txBox="1"/>
          <p:nvPr>
            <p:ph idx="4" type="ctrTitle"/>
          </p:nvPr>
        </p:nvSpPr>
        <p:spPr>
          <a:xfrm flipH="1">
            <a:off x="2543653" y="2410347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5" type="subTitle"/>
          </p:nvPr>
        </p:nvSpPr>
        <p:spPr>
          <a:xfrm flipH="1">
            <a:off x="2266608" y="2792175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16"/>
          <p:cNvSpPr txBox="1"/>
          <p:nvPr>
            <p:ph idx="6" type="ctrTitle"/>
          </p:nvPr>
        </p:nvSpPr>
        <p:spPr>
          <a:xfrm flipH="1">
            <a:off x="5039747" y="2410346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7" type="subTitle"/>
          </p:nvPr>
        </p:nvSpPr>
        <p:spPr>
          <a:xfrm flipH="1">
            <a:off x="4762697" y="2793356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1" name="Google Shape;91;p16"/>
          <p:cNvSpPr txBox="1"/>
          <p:nvPr>
            <p:ph idx="8" type="ctrTitle"/>
          </p:nvPr>
        </p:nvSpPr>
        <p:spPr>
          <a:xfrm flipH="1">
            <a:off x="5039747" y="357528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9" type="subTitle"/>
          </p:nvPr>
        </p:nvSpPr>
        <p:spPr>
          <a:xfrm flipH="1">
            <a:off x="4762697" y="3958293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16"/>
          <p:cNvSpPr txBox="1"/>
          <p:nvPr>
            <p:ph idx="13" type="ctrTitle"/>
          </p:nvPr>
        </p:nvSpPr>
        <p:spPr>
          <a:xfrm flipH="1">
            <a:off x="5039747" y="124595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14" type="subTitle"/>
          </p:nvPr>
        </p:nvSpPr>
        <p:spPr>
          <a:xfrm flipH="1">
            <a:off x="4762697" y="1627785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16"/>
          <p:cNvSpPr txBox="1"/>
          <p:nvPr>
            <p:ph idx="15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1" type="subTitle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7"/>
          <p:cNvSpPr txBox="1"/>
          <p:nvPr>
            <p:ph hasCustomPrompt="1" idx="2" type="title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3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619650" y="2247705"/>
            <a:ext cx="2559900" cy="7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619650" y="2837337"/>
            <a:ext cx="2559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8"/>
          <p:cNvSpPr txBox="1"/>
          <p:nvPr>
            <p:ph hasCustomPrompt="1" idx="2" type="title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5">
  <p:cSld name="CUSTOM_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 flipH="1">
            <a:off x="2726850" y="2897239"/>
            <a:ext cx="3690300" cy="4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19"/>
          <p:cNvSpPr txBox="1"/>
          <p:nvPr>
            <p:ph hasCustomPrompt="1" idx="2" type="title"/>
          </p:nvPr>
        </p:nvSpPr>
        <p:spPr>
          <a:xfrm flipH="1">
            <a:off x="3451650" y="1351346"/>
            <a:ext cx="224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4">
  <p:cSld name="CUSTOM_6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20"/>
          <p:cNvSpPr txBox="1"/>
          <p:nvPr>
            <p:ph hasCustomPrompt="1" idx="2" type="title"/>
          </p:nvPr>
        </p:nvSpPr>
        <p:spPr>
          <a:xfrm flipH="1">
            <a:off x="2133750" y="2079350"/>
            <a:ext cx="20001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2"/>
          <p:cNvSpPr txBox="1"/>
          <p:nvPr/>
        </p:nvSpPr>
        <p:spPr>
          <a:xfrm>
            <a:off x="621618" y="3589129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lang="ru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ru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lang="ru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ru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lang="ru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ctrTitle"/>
          </p:nvPr>
        </p:nvSpPr>
        <p:spPr>
          <a:xfrm flipH="1">
            <a:off x="5408076" y="1087185"/>
            <a:ext cx="2250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 flipH="1">
            <a:off x="1483662" y="4161895"/>
            <a:ext cx="22500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ctrTitle"/>
          </p:nvPr>
        </p:nvSpPr>
        <p:spPr>
          <a:xfrm flipH="1">
            <a:off x="1505901" y="3702014"/>
            <a:ext cx="2205600" cy="6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 flipH="1">
            <a:off x="5408076" y="1497548"/>
            <a:ext cx="22500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4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ctrTitle"/>
          </p:nvPr>
        </p:nvSpPr>
        <p:spPr>
          <a:xfrm flipH="1">
            <a:off x="616848" y="1589117"/>
            <a:ext cx="3301800" cy="13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" type="subTitle"/>
          </p:nvPr>
        </p:nvSpPr>
        <p:spPr>
          <a:xfrm flipH="1">
            <a:off x="616948" y="2831770"/>
            <a:ext cx="23313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ctrTitle"/>
          </p:nvPr>
        </p:nvSpPr>
        <p:spPr>
          <a:xfrm>
            <a:off x="1407300" y="1252650"/>
            <a:ext cx="6329400" cy="26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Variational Dropout Sparsification for Particle Identification speed-up</a:t>
            </a:r>
            <a:endParaRPr/>
          </a:p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215330" y="813675"/>
            <a:ext cx="3128100" cy="3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Hind Vadodara"/>
                <a:ea typeface="Hind Vadodara"/>
                <a:cs typeface="Hind Vadodara"/>
                <a:sym typeface="Hind Vadodara"/>
              </a:rPr>
              <a:t>Particles to identify</a:t>
            </a:r>
            <a:endParaRPr b="1"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electron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muon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pion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kaon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proton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ghost type</a:t>
            </a:r>
            <a:endParaRPr/>
          </a:p>
        </p:txBody>
      </p:sp>
      <p:sp>
        <p:nvSpPr>
          <p:cNvPr id="132" name="Google Shape;132;p26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555" y="697270"/>
            <a:ext cx="4998620" cy="3748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1465650" y="1478850"/>
            <a:ext cx="6212700" cy="26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Produces models with good balance between complexity and quality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Requires much time to train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Does not produce the global best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Required many train-test-evaluate runs instead of 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39" name="Google Shape;139;p27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Grid search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712469" y="1297750"/>
            <a:ext cx="6966000" cy="29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/>
              <a:t>Reduce number of parameters after training → Train only once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ru"/>
              <a:t>Quantization - change floating point types to lower precision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Trained ternary quantization - replace individual weights with one of 3 values: Wn, 0, Wp </a:t>
            </a:r>
            <a:endParaRPr/>
          </a:p>
        </p:txBody>
      </p:sp>
      <p:sp>
        <p:nvSpPr>
          <p:cNvPr id="145" name="Google Shape;145;p28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Pruning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712468" y="1297750"/>
            <a:ext cx="7444200" cy="29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/>
              <a:t>Dropout - drop random neurons during training to avoid overfitting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Problem: hyperparameter p, no automatic relevance determination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Solution: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ru"/>
              <a:t>Train dropout rate p for all parameters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/>
              <a:t>Drop ones close to 0</a:t>
            </a:r>
            <a:endParaRPr/>
          </a:p>
        </p:txBody>
      </p:sp>
      <p:sp>
        <p:nvSpPr>
          <p:cNvPr id="151" name="Google Shape;151;p29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Variational Dropout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28875" y="913600"/>
            <a:ext cx="3503700" cy="37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Originally: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6 million samples (1 million for each particle)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Divided for train/test by 50/50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Our case: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60,000 samples (approx 10000 for each particle)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Divided in train/test by 65/35 </a:t>
            </a:r>
            <a:endParaRPr/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</a:t>
            </a: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 b="-12182" l="-8246" r="1008" t="4943"/>
          <a:stretch/>
        </p:blipFill>
        <p:spPr>
          <a:xfrm>
            <a:off x="3774850" y="1517200"/>
            <a:ext cx="5218200" cy="28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Results</a:t>
            </a:r>
            <a:endParaRPr/>
          </a:p>
        </p:txBody>
      </p:sp>
      <p:graphicFrame>
        <p:nvGraphicFramePr>
          <p:cNvPr id="165" name="Google Shape;165;p31"/>
          <p:cNvGraphicFramePr/>
          <p:nvPr/>
        </p:nvGraphicFramePr>
        <p:xfrm>
          <a:off x="377200" y="91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{603C6D87-C35E-4C19-B8DE-7EDFD970E7DC}</a:tableStyleId>
              </a:tblPr>
              <a:tblGrid>
                <a:gridCol w="932175"/>
                <a:gridCol w="932175"/>
                <a:gridCol w="932175"/>
                <a:gridCol w="932175"/>
                <a:gridCol w="932175"/>
                <a:gridCol w="932175"/>
                <a:gridCol w="932175"/>
                <a:gridCol w="932175"/>
                <a:gridCol w="932175"/>
              </a:tblGrid>
              <a:tr h="29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Method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Neurons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Electron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Ghost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Kaon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Muon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Pion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Proton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Speed-up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9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000"/>
                        <a:t>6xDNN</a:t>
                      </a:r>
                      <a:endParaRPr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000"/>
                        <a:t>45-48</a:t>
                      </a:r>
                      <a:endParaRPr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0.9855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0.9485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0.9148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0.9844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0.9346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0.9178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x1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000"/>
                        <a:t>1xDNN</a:t>
                      </a:r>
                      <a:endParaRPr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000"/>
                        <a:t>150</a:t>
                      </a:r>
                      <a:endParaRPr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0.9863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0.9570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0.9145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0.9889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0.9463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0.9167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x1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0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000"/>
                        <a:t>Grid Search</a:t>
                      </a:r>
                      <a:endParaRPr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000"/>
                        <a:t>30</a:t>
                      </a:r>
                      <a:endParaRPr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0.9871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0.9557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0.9158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0.9883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0.9427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0.9125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x5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000"/>
                        <a:t>Pruning</a:t>
                      </a:r>
                      <a:endParaRPr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000"/>
                        <a:t>Auto</a:t>
                      </a:r>
                      <a:endParaRPr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0.9843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0.9435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0.9154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0.9834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0.9352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0.9110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x5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000"/>
                        <a:t>VarDropout</a:t>
                      </a:r>
                      <a:endParaRPr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000"/>
                        <a:t>Auto</a:t>
                      </a:r>
                      <a:endParaRPr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FF0000"/>
                          </a:solidFill>
                        </a:rPr>
                        <a:t>0.9881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0.9548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FF0000"/>
                          </a:solidFill>
                        </a:rPr>
                        <a:t>0.9244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FF0000"/>
                          </a:solidFill>
                        </a:rPr>
                        <a:t>0.9896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FF0000"/>
                          </a:solidFill>
                        </a:rPr>
                        <a:t>0.9509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FF0000"/>
                          </a:solidFill>
                        </a:rPr>
                        <a:t>0.9228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FF0000"/>
                          </a:solidFill>
                        </a:rPr>
                        <a:t>x16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6" name="Google Shape;166;p31"/>
          <p:cNvGraphicFramePr/>
          <p:nvPr/>
        </p:nvGraphicFramePr>
        <p:xfrm>
          <a:off x="377088" y="310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{603C6D87-C35E-4C19-B8DE-7EDFD970E7DC}</a:tableStyleId>
              </a:tblPr>
              <a:tblGrid>
                <a:gridCol w="932175"/>
                <a:gridCol w="932175"/>
                <a:gridCol w="932175"/>
                <a:gridCol w="932175"/>
                <a:gridCol w="932175"/>
                <a:gridCol w="932175"/>
                <a:gridCol w="932175"/>
                <a:gridCol w="932175"/>
                <a:gridCol w="932175"/>
              </a:tblGrid>
              <a:tr h="2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Method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Neurons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Electron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Ghost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Kaon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Muon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Pion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Proton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Speed-up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9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000"/>
                        <a:t>6xDNN</a:t>
                      </a:r>
                      <a:endParaRPr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000"/>
                        <a:t>35</a:t>
                      </a:r>
                      <a:endParaRPr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0.9236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0.8608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0.7604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0.9337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0.8486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0.7438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x1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000"/>
                        <a:t>1xDNN</a:t>
                      </a:r>
                      <a:endParaRPr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000"/>
                        <a:t>140</a:t>
                      </a:r>
                      <a:endParaRPr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0.9221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0.8610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0.7691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0.9362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0.8513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0.7349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x2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000"/>
                        <a:t>Pruning</a:t>
                      </a:r>
                      <a:endParaRPr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000"/>
                        <a:t>VarDropout</a:t>
                      </a:r>
                      <a:endParaRPr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000"/>
                        <a:t>auto</a:t>
                      </a:r>
                      <a:endParaRPr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0.4968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0.5037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0.5002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0.5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x0.5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