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27"/>
  </p:notesMasterIdLst>
  <p:handoutMasterIdLst>
    <p:handoutMasterId r:id="rId28"/>
  </p:handoutMasterIdLst>
  <p:sldIdLst>
    <p:sldId id="325" r:id="rId5"/>
    <p:sldId id="327" r:id="rId6"/>
    <p:sldId id="328" r:id="rId7"/>
    <p:sldId id="329" r:id="rId8"/>
    <p:sldId id="330" r:id="rId9"/>
    <p:sldId id="348" r:id="rId10"/>
    <p:sldId id="331" r:id="rId11"/>
    <p:sldId id="346" r:id="rId12"/>
    <p:sldId id="353" r:id="rId13"/>
    <p:sldId id="343" r:id="rId14"/>
    <p:sldId id="354" r:id="rId15"/>
    <p:sldId id="334" r:id="rId16"/>
    <p:sldId id="357" r:id="rId17"/>
    <p:sldId id="337" r:id="rId18"/>
    <p:sldId id="351" r:id="rId19"/>
    <p:sldId id="355" r:id="rId20"/>
    <p:sldId id="349" r:id="rId21"/>
    <p:sldId id="350" r:id="rId22"/>
    <p:sldId id="356" r:id="rId23"/>
    <p:sldId id="342" r:id="rId24"/>
    <p:sldId id="338" r:id="rId25"/>
    <p:sldId id="33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9F5201-78D0-4997-813F-5C86E2D2D619}" v="1" dt="2024-05-20T17:24:54.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5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dugudi Bhargav" userId="e531dd76cc224709" providerId="LiveId" clId="{9B9F5201-78D0-4997-813F-5C86E2D2D619}"/>
    <pc:docChg chg="modSld">
      <pc:chgData name="Yedugudi Bhargav" userId="e531dd76cc224709" providerId="LiveId" clId="{9B9F5201-78D0-4997-813F-5C86E2D2D619}" dt="2024-05-20T17:30:39.344" v="61" actId="5793"/>
      <pc:docMkLst>
        <pc:docMk/>
      </pc:docMkLst>
      <pc:sldChg chg="modSp mod">
        <pc:chgData name="Yedugudi Bhargav" userId="e531dd76cc224709" providerId="LiveId" clId="{9B9F5201-78D0-4997-813F-5C86E2D2D619}" dt="2024-05-20T17:22:01.674" v="34" actId="207"/>
        <pc:sldMkLst>
          <pc:docMk/>
          <pc:sldMk cId="855215445" sldId="325"/>
        </pc:sldMkLst>
        <pc:spChg chg="mod">
          <ac:chgData name="Yedugudi Bhargav" userId="e531dd76cc224709" providerId="LiveId" clId="{9B9F5201-78D0-4997-813F-5C86E2D2D619}" dt="2024-05-20T17:22:01.674" v="34" actId="207"/>
          <ac:spMkLst>
            <pc:docMk/>
            <pc:sldMk cId="855215445" sldId="325"/>
            <ac:spMk id="6" creationId="{C5BE2688-E4A6-B169-2E6E-631629CAEC69}"/>
          </ac:spMkLst>
        </pc:spChg>
      </pc:sldChg>
      <pc:sldChg chg="modSp mod">
        <pc:chgData name="Yedugudi Bhargav" userId="e531dd76cc224709" providerId="LiveId" clId="{9B9F5201-78D0-4997-813F-5C86E2D2D619}" dt="2024-05-20T17:23:57.132" v="35" actId="20577"/>
        <pc:sldMkLst>
          <pc:docMk/>
          <pc:sldMk cId="1263875044" sldId="329"/>
        </pc:sldMkLst>
        <pc:spChg chg="mod">
          <ac:chgData name="Yedugudi Bhargav" userId="e531dd76cc224709" providerId="LiveId" clId="{9B9F5201-78D0-4997-813F-5C86E2D2D619}" dt="2024-05-20T17:23:57.132" v="35" actId="20577"/>
          <ac:spMkLst>
            <pc:docMk/>
            <pc:sldMk cId="1263875044" sldId="329"/>
            <ac:spMk id="7" creationId="{5E16B3E7-D083-B924-3287-D450BF8CCDE4}"/>
          </ac:spMkLst>
        </pc:spChg>
      </pc:sldChg>
      <pc:sldChg chg="modSp mod">
        <pc:chgData name="Yedugudi Bhargav" userId="e531dd76cc224709" providerId="LiveId" clId="{9B9F5201-78D0-4997-813F-5C86E2D2D619}" dt="2024-05-20T17:27:55.862" v="49" actId="255"/>
        <pc:sldMkLst>
          <pc:docMk/>
          <pc:sldMk cId="2607450225" sldId="334"/>
        </pc:sldMkLst>
        <pc:spChg chg="mod">
          <ac:chgData name="Yedugudi Bhargav" userId="e531dd76cc224709" providerId="LiveId" clId="{9B9F5201-78D0-4997-813F-5C86E2D2D619}" dt="2024-05-20T17:27:55.862" v="49" actId="255"/>
          <ac:spMkLst>
            <pc:docMk/>
            <pc:sldMk cId="2607450225" sldId="334"/>
            <ac:spMk id="3" creationId="{58A45141-45F1-0A77-FE4E-CBCA53A2BEB0}"/>
          </ac:spMkLst>
        </pc:spChg>
      </pc:sldChg>
      <pc:sldChg chg="modSp mod">
        <pc:chgData name="Yedugudi Bhargav" userId="e531dd76cc224709" providerId="LiveId" clId="{9B9F5201-78D0-4997-813F-5C86E2D2D619}" dt="2024-05-20T17:29:26.034" v="55" actId="123"/>
        <pc:sldMkLst>
          <pc:docMk/>
          <pc:sldMk cId="409420417" sldId="338"/>
        </pc:sldMkLst>
        <pc:spChg chg="mod">
          <ac:chgData name="Yedugudi Bhargav" userId="e531dd76cc224709" providerId="LiveId" clId="{9B9F5201-78D0-4997-813F-5C86E2D2D619}" dt="2024-05-20T17:29:26.034" v="55" actId="123"/>
          <ac:spMkLst>
            <pc:docMk/>
            <pc:sldMk cId="409420417" sldId="338"/>
            <ac:spMk id="4" creationId="{68003147-27BE-7492-36B6-F405F1156F31}"/>
          </ac:spMkLst>
        </pc:spChg>
        <pc:spChg chg="mod">
          <ac:chgData name="Yedugudi Bhargav" userId="e531dd76cc224709" providerId="LiveId" clId="{9B9F5201-78D0-4997-813F-5C86E2D2D619}" dt="2024-05-20T17:29:16.759" v="54" actId="255"/>
          <ac:spMkLst>
            <pc:docMk/>
            <pc:sldMk cId="409420417" sldId="338"/>
            <ac:spMk id="6" creationId="{BB7103A8-AEEA-50D3-BE61-CC85D24BDF23}"/>
          </ac:spMkLst>
        </pc:spChg>
      </pc:sldChg>
      <pc:sldChg chg="modSp mod">
        <pc:chgData name="Yedugudi Bhargav" userId="e531dd76cc224709" providerId="LiveId" clId="{9B9F5201-78D0-4997-813F-5C86E2D2D619}" dt="2024-05-20T17:27:13.831" v="46" actId="255"/>
        <pc:sldMkLst>
          <pc:docMk/>
          <pc:sldMk cId="2368513414" sldId="343"/>
        </pc:sldMkLst>
        <pc:spChg chg="mod">
          <ac:chgData name="Yedugudi Bhargav" userId="e531dd76cc224709" providerId="LiveId" clId="{9B9F5201-78D0-4997-813F-5C86E2D2D619}" dt="2024-05-20T17:27:13.831" v="46" actId="255"/>
          <ac:spMkLst>
            <pc:docMk/>
            <pc:sldMk cId="2368513414" sldId="343"/>
            <ac:spMk id="3" creationId="{F01165FC-1439-5E69-F582-98623C597DF1}"/>
          </ac:spMkLst>
        </pc:spChg>
      </pc:sldChg>
      <pc:sldChg chg="modSp mod">
        <pc:chgData name="Yedugudi Bhargav" userId="e531dd76cc224709" providerId="LiveId" clId="{9B9F5201-78D0-4997-813F-5C86E2D2D619}" dt="2024-05-20T17:26:26.472" v="44" actId="255"/>
        <pc:sldMkLst>
          <pc:docMk/>
          <pc:sldMk cId="1917811105" sldId="348"/>
        </pc:sldMkLst>
        <pc:spChg chg="mod">
          <ac:chgData name="Yedugudi Bhargav" userId="e531dd76cc224709" providerId="LiveId" clId="{9B9F5201-78D0-4997-813F-5C86E2D2D619}" dt="2024-05-20T17:26:26.472" v="44" actId="255"/>
          <ac:spMkLst>
            <pc:docMk/>
            <pc:sldMk cId="1917811105" sldId="348"/>
            <ac:spMk id="2" creationId="{79ADCDBF-8B37-2752-B304-48C68077B06E}"/>
          </ac:spMkLst>
        </pc:spChg>
      </pc:sldChg>
      <pc:sldChg chg="modSp mod">
        <pc:chgData name="Yedugudi Bhargav" userId="e531dd76cc224709" providerId="LiveId" clId="{9B9F5201-78D0-4997-813F-5C86E2D2D619}" dt="2024-05-20T17:25:04.729" v="43" actId="123"/>
        <pc:sldMkLst>
          <pc:docMk/>
          <pc:sldMk cId="1482617751" sldId="349"/>
        </pc:sldMkLst>
        <pc:spChg chg="mod">
          <ac:chgData name="Yedugudi Bhargav" userId="e531dd76cc224709" providerId="LiveId" clId="{9B9F5201-78D0-4997-813F-5C86E2D2D619}" dt="2024-05-20T17:25:04.729" v="43" actId="123"/>
          <ac:spMkLst>
            <pc:docMk/>
            <pc:sldMk cId="1482617751" sldId="349"/>
            <ac:spMk id="2" creationId="{4B4C7678-7F79-A278-9863-89028C412EDD}"/>
          </ac:spMkLst>
        </pc:spChg>
      </pc:sldChg>
      <pc:sldChg chg="modSp mod">
        <pc:chgData name="Yedugudi Bhargav" userId="e531dd76cc224709" providerId="LiveId" clId="{9B9F5201-78D0-4997-813F-5C86E2D2D619}" dt="2024-05-20T17:28:55.194" v="53" actId="255"/>
        <pc:sldMkLst>
          <pc:docMk/>
          <pc:sldMk cId="1406614935" sldId="350"/>
        </pc:sldMkLst>
        <pc:spChg chg="mod">
          <ac:chgData name="Yedugudi Bhargav" userId="e531dd76cc224709" providerId="LiveId" clId="{9B9F5201-78D0-4997-813F-5C86E2D2D619}" dt="2024-05-20T17:28:55.194" v="53" actId="255"/>
          <ac:spMkLst>
            <pc:docMk/>
            <pc:sldMk cId="1406614935" sldId="350"/>
            <ac:spMk id="2" creationId="{E1299147-8BC2-DD0D-5E68-5E93E0D3F3C6}"/>
          </ac:spMkLst>
        </pc:spChg>
      </pc:sldChg>
      <pc:sldChg chg="modSp mod">
        <pc:chgData name="Yedugudi Bhargav" userId="e531dd76cc224709" providerId="LiveId" clId="{9B9F5201-78D0-4997-813F-5C86E2D2D619}" dt="2024-05-20T17:30:39.344" v="61" actId="5793"/>
        <pc:sldMkLst>
          <pc:docMk/>
          <pc:sldMk cId="1725926918" sldId="351"/>
        </pc:sldMkLst>
        <pc:spChg chg="mod">
          <ac:chgData name="Yedugudi Bhargav" userId="e531dd76cc224709" providerId="LiveId" clId="{9B9F5201-78D0-4997-813F-5C86E2D2D619}" dt="2024-05-20T17:28:23.090" v="52" actId="255"/>
          <ac:spMkLst>
            <pc:docMk/>
            <pc:sldMk cId="1725926918" sldId="351"/>
            <ac:spMk id="2" creationId="{20298EFA-20C7-DE3C-5FD6-439B4D5FA2B1}"/>
          </ac:spMkLst>
        </pc:spChg>
        <pc:spChg chg="mod">
          <ac:chgData name="Yedugudi Bhargav" userId="e531dd76cc224709" providerId="LiveId" clId="{9B9F5201-78D0-4997-813F-5C86E2D2D619}" dt="2024-05-20T17:30:39.344" v="61" actId="5793"/>
          <ac:spMkLst>
            <pc:docMk/>
            <pc:sldMk cId="1725926918" sldId="351"/>
            <ac:spMk id="3" creationId="{5A360FF5-B88A-B1AD-21F1-120C31847048}"/>
          </ac:spMkLst>
        </pc:spChg>
      </pc:sldChg>
      <pc:sldChg chg="modSp mod">
        <pc:chgData name="Yedugudi Bhargav" userId="e531dd76cc224709" providerId="LiveId" clId="{9B9F5201-78D0-4997-813F-5C86E2D2D619}" dt="2024-05-20T17:27:43.625" v="48" actId="255"/>
        <pc:sldMkLst>
          <pc:docMk/>
          <pc:sldMk cId="2397810353" sldId="354"/>
        </pc:sldMkLst>
        <pc:spChg chg="mod">
          <ac:chgData name="Yedugudi Bhargav" userId="e531dd76cc224709" providerId="LiveId" clId="{9B9F5201-78D0-4997-813F-5C86E2D2D619}" dt="2024-05-20T17:27:43.625" v="48" actId="255"/>
          <ac:spMkLst>
            <pc:docMk/>
            <pc:sldMk cId="2397810353" sldId="354"/>
            <ac:spMk id="2" creationId="{79BC2DB2-1238-4EA3-96D5-6090546E5059}"/>
          </ac:spMkLst>
        </pc:spChg>
      </pc:sldChg>
      <pc:sldChg chg="modSp mod">
        <pc:chgData name="Yedugudi Bhargav" userId="e531dd76cc224709" providerId="LiveId" clId="{9B9F5201-78D0-4997-813F-5C86E2D2D619}" dt="2024-05-20T17:24:54.361" v="42" actId="1036"/>
        <pc:sldMkLst>
          <pc:docMk/>
          <pc:sldMk cId="3140831138" sldId="355"/>
        </pc:sldMkLst>
        <pc:spChg chg="mod">
          <ac:chgData name="Yedugudi Bhargav" userId="e531dd76cc224709" providerId="LiveId" clId="{9B9F5201-78D0-4997-813F-5C86E2D2D619}" dt="2024-05-20T17:24:52.179" v="41" actId="123"/>
          <ac:spMkLst>
            <pc:docMk/>
            <pc:sldMk cId="3140831138" sldId="355"/>
            <ac:spMk id="2" creationId="{7DF9090D-4885-FFA1-8243-AE6EA47F0BFA}"/>
          </ac:spMkLst>
        </pc:spChg>
        <pc:picChg chg="mod">
          <ac:chgData name="Yedugudi Bhargav" userId="e531dd76cc224709" providerId="LiveId" clId="{9B9F5201-78D0-4997-813F-5C86E2D2D619}" dt="2024-05-20T17:24:54.361" v="42" actId="1036"/>
          <ac:picMkLst>
            <pc:docMk/>
            <pc:sldMk cId="3140831138" sldId="355"/>
            <ac:picMk id="1028" creationId="{14B6FFF0-5F9B-D48B-A013-1043BFDB263F}"/>
          </ac:picMkLst>
        </pc:picChg>
      </pc:sldChg>
      <pc:sldChg chg="modSp mod">
        <pc:chgData name="Yedugudi Bhargav" userId="e531dd76cc224709" providerId="LiveId" clId="{9B9F5201-78D0-4997-813F-5C86E2D2D619}" dt="2024-05-20T17:28:10.362" v="51" actId="255"/>
        <pc:sldMkLst>
          <pc:docMk/>
          <pc:sldMk cId="622316289" sldId="357"/>
        </pc:sldMkLst>
        <pc:spChg chg="mod">
          <ac:chgData name="Yedugudi Bhargav" userId="e531dd76cc224709" providerId="LiveId" clId="{9B9F5201-78D0-4997-813F-5C86E2D2D619}" dt="2024-05-20T17:28:10.362" v="51" actId="255"/>
          <ac:spMkLst>
            <pc:docMk/>
            <pc:sldMk cId="622316289" sldId="357"/>
            <ac:spMk id="2" creationId="{FB39B2E9-2591-8CD9-0CD1-3D8F2EB6005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5/20/2024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42531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5/20/2024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208177342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5/20/2024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1873373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5/20/2024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23022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5/20/2024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65492352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5/20/2024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673016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5/20/2024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26534181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5/20/2024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414080206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5/20/2024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70797280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4099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297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3548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5/20/2024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5701084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2400030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993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212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2268419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0803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5/20/2024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254725080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5/20/2024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289947528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5/20/2024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42968264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5/20/2024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873274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5/20/2024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1661266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5/20/2024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165687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5/20/2024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368766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5/20/2024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DF2D63-3FF5-D547-96B9-BE9CCD1ABA58}" type="slidenum">
              <a:rPr lang="en-US" smtClean="0"/>
              <a:pPr/>
              <a:t>‹#›</a:t>
            </a:fld>
            <a:endParaRPr lang="en-US" dirty="0"/>
          </a:p>
        </p:txBody>
      </p:sp>
      <p:cxnSp>
        <p:nvCxnSpPr>
          <p:cNvPr id="8" name="Straight Connector 7">
            <a:extLst>
              <a:ext uri="{FF2B5EF4-FFF2-40B4-BE49-F238E27FC236}">
                <a16:creationId xmlns:a16="http://schemas.microsoft.com/office/drawing/2014/main" id="{14ED331E-C40F-FB97-5052-F342500ECB9C}"/>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798726"/>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661" r:id="rId25"/>
    <p:sldLayoutId id="2147483667" r:id="rId26"/>
    <p:sldLayoutId id="2147483668" r:id="rId27"/>
    <p:sldLayoutId id="2147483670" r:id="rId28"/>
    <p:sldLayoutId id="2147483653" r:id="rId29"/>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noulam/tomat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3.xml"/><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1352940"/>
            <a:ext cx="9144000" cy="709126"/>
          </a:xfrm>
        </p:spPr>
        <p:txBody>
          <a:bodyPr>
            <a:normAutofit/>
          </a:bodyPr>
          <a:lstStyle/>
          <a:p>
            <a:r>
              <a:rPr lang="en-US" sz="4000" b="1" dirty="0">
                <a:solidFill>
                  <a:srgbClr val="FF0000"/>
                </a:solidFill>
              </a:rPr>
              <a:t>Tomato leaf disease detection</a:t>
            </a:r>
          </a:p>
        </p:txBody>
      </p:sp>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373224"/>
            <a:ext cx="10515600" cy="811764"/>
          </a:xfrm>
        </p:spPr>
        <p:txBody>
          <a:bodyPr/>
          <a:lstStyle/>
          <a:p>
            <a:r>
              <a:rPr lang="en-US" sz="4000" dirty="0"/>
              <a:t>VIKAS GROUP OF INSTITUTIONS</a:t>
            </a:r>
          </a:p>
        </p:txBody>
      </p:sp>
      <p:pic>
        <p:nvPicPr>
          <p:cNvPr id="1032" name="Picture 8" descr="Tomato Leaves Turning Yellow? Here's How to Fix It | HGTV">
            <a:extLst>
              <a:ext uri="{FF2B5EF4-FFF2-40B4-BE49-F238E27FC236}">
                <a16:creationId xmlns:a16="http://schemas.microsoft.com/office/drawing/2014/main" id="{1BB675CA-30C8-BD71-9685-60D9A5827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1136" y="2423710"/>
            <a:ext cx="4965011" cy="34703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5BE2688-E4A6-B169-2E6E-631629CAEC69}"/>
              </a:ext>
            </a:extLst>
          </p:cNvPr>
          <p:cNvSpPr txBox="1"/>
          <p:nvPr/>
        </p:nvSpPr>
        <p:spPr>
          <a:xfrm>
            <a:off x="1141952" y="2062066"/>
            <a:ext cx="4954048" cy="3139321"/>
          </a:xfrm>
          <a:prstGeom prst="rect">
            <a:avLst/>
          </a:prstGeom>
          <a:noFill/>
        </p:spPr>
        <p:txBody>
          <a:bodyPr wrap="square" rtlCol="0">
            <a:spAutoFit/>
          </a:bodyPr>
          <a:lstStyle/>
          <a:p>
            <a:r>
              <a:rPr lang="en-US" b="1" dirty="0">
                <a:solidFill>
                  <a:schemeClr val="tx1">
                    <a:lumMod val="95000"/>
                    <a:lumOff val="5000"/>
                  </a:schemeClr>
                </a:solidFill>
              </a:rPr>
              <a:t>TEAM MEMBERS:</a:t>
            </a:r>
          </a:p>
          <a:p>
            <a:endParaRPr lang="en-US" b="1" dirty="0">
              <a:solidFill>
                <a:srgbClr val="C00000"/>
              </a:solidFill>
            </a:endParaRPr>
          </a:p>
          <a:p>
            <a:r>
              <a:rPr lang="en-US" b="1" dirty="0">
                <a:solidFill>
                  <a:srgbClr val="C00000"/>
                </a:solidFill>
              </a:rPr>
              <a:t>T. SAI TEJA REDDY                 :209T1A0579</a:t>
            </a:r>
          </a:p>
          <a:p>
            <a:endParaRPr lang="en-US" b="1" dirty="0">
              <a:solidFill>
                <a:srgbClr val="C00000"/>
              </a:solidFill>
            </a:endParaRPr>
          </a:p>
          <a:p>
            <a:r>
              <a:rPr lang="en-US" b="1" dirty="0">
                <a:solidFill>
                  <a:srgbClr val="00B050"/>
                </a:solidFill>
              </a:rPr>
              <a:t>CH. GURU PUJITHA                :209T1A0519</a:t>
            </a:r>
          </a:p>
          <a:p>
            <a:endParaRPr lang="en-US" b="1" dirty="0"/>
          </a:p>
          <a:p>
            <a:r>
              <a:rPr lang="en-US" b="1" dirty="0">
                <a:solidFill>
                  <a:srgbClr val="FFC000"/>
                </a:solidFill>
              </a:rPr>
              <a:t>Y. BHARGAVA RAMA RAJU      :209T1A0587</a:t>
            </a:r>
          </a:p>
          <a:p>
            <a:endParaRPr lang="en-US" b="1" dirty="0"/>
          </a:p>
          <a:p>
            <a:r>
              <a:rPr lang="en-US" b="1" dirty="0">
                <a:solidFill>
                  <a:srgbClr val="0070C0"/>
                </a:solidFill>
              </a:rPr>
              <a:t>N. RAMBABU                          :209T1A0562</a:t>
            </a:r>
          </a:p>
          <a:p>
            <a:endParaRPr lang="en-US" b="1" dirty="0"/>
          </a:p>
          <a:p>
            <a:r>
              <a:rPr lang="en-US" b="1" dirty="0">
                <a:solidFill>
                  <a:srgbClr val="7030A0"/>
                </a:solidFill>
              </a:rPr>
              <a:t>                         </a:t>
            </a:r>
            <a:endParaRPr lang="en-IN" b="1" dirty="0">
              <a:solidFill>
                <a:srgbClr val="7030A0"/>
              </a:solidFill>
            </a:endParaRPr>
          </a:p>
        </p:txBody>
      </p:sp>
      <p:sp>
        <p:nvSpPr>
          <p:cNvPr id="7" name="TextBox 6">
            <a:extLst>
              <a:ext uri="{FF2B5EF4-FFF2-40B4-BE49-F238E27FC236}">
                <a16:creationId xmlns:a16="http://schemas.microsoft.com/office/drawing/2014/main" id="{868BCBB7-8324-DA9F-4E09-5D69452569DE}"/>
              </a:ext>
            </a:extLst>
          </p:cNvPr>
          <p:cNvSpPr txBox="1"/>
          <p:nvPr/>
        </p:nvSpPr>
        <p:spPr>
          <a:xfrm>
            <a:off x="2021530" y="5201301"/>
            <a:ext cx="4074470" cy="646331"/>
          </a:xfrm>
          <a:prstGeom prst="rect">
            <a:avLst/>
          </a:prstGeom>
          <a:noFill/>
        </p:spPr>
        <p:txBody>
          <a:bodyPr wrap="square" rtlCol="0">
            <a:spAutoFit/>
          </a:bodyPr>
          <a:lstStyle/>
          <a:p>
            <a:r>
              <a:rPr lang="en-US" b="1" dirty="0">
                <a:solidFill>
                  <a:schemeClr val="accent3">
                    <a:lumMod val="50000"/>
                  </a:schemeClr>
                </a:solidFill>
              </a:rPr>
              <a:t>INTERNAL GUIDE:</a:t>
            </a:r>
          </a:p>
          <a:p>
            <a:r>
              <a:rPr lang="en-US" b="1" dirty="0">
                <a:solidFill>
                  <a:schemeClr val="accent3">
                    <a:lumMod val="50000"/>
                  </a:schemeClr>
                </a:solidFill>
              </a:rPr>
              <a:t>                          </a:t>
            </a:r>
            <a:r>
              <a:rPr lang="en-US" b="1" dirty="0">
                <a:solidFill>
                  <a:srgbClr val="FF0000"/>
                </a:solidFill>
              </a:rPr>
              <a:t>J VENKATA RAO</a:t>
            </a:r>
            <a:endParaRPr lang="en-IN" b="1" dirty="0">
              <a:solidFill>
                <a:srgbClr val="FF0000"/>
              </a:solidFill>
            </a:endParaRPr>
          </a:p>
        </p:txBody>
      </p:sp>
      <p:pic>
        <p:nvPicPr>
          <p:cNvPr id="13" name="Picture 12">
            <a:extLst>
              <a:ext uri="{FF2B5EF4-FFF2-40B4-BE49-F238E27FC236}">
                <a16:creationId xmlns:a16="http://schemas.microsoft.com/office/drawing/2014/main" id="{35204DBE-9F5F-EFA1-2499-3A8D7A0E32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367" y="282854"/>
            <a:ext cx="1762163" cy="1620897"/>
          </a:xfrm>
          <a:prstGeom prst="rect">
            <a:avLst/>
          </a:prstGeom>
          <a:noFill/>
          <a:ln>
            <a:noFill/>
          </a:ln>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FD6051F-FF28-9675-6D5A-D2D023141C82}"/>
              </a:ext>
            </a:extLst>
          </p:cNvPr>
          <p:cNvSpPr>
            <a:spLocks noGrp="1"/>
          </p:cNvSpPr>
          <p:nvPr>
            <p:ph type="pic" sz="quarter" idx="10"/>
          </p:nvPr>
        </p:nvSpPr>
        <p:spPr/>
      </p:sp>
      <p:sp>
        <p:nvSpPr>
          <p:cNvPr id="3" name="Title 2">
            <a:extLst>
              <a:ext uri="{FF2B5EF4-FFF2-40B4-BE49-F238E27FC236}">
                <a16:creationId xmlns:a16="http://schemas.microsoft.com/office/drawing/2014/main" id="{F01165FC-1439-5E69-F582-98623C597DF1}"/>
              </a:ext>
            </a:extLst>
          </p:cNvPr>
          <p:cNvSpPr>
            <a:spLocks noGrp="1"/>
          </p:cNvSpPr>
          <p:nvPr>
            <p:ph type="title"/>
          </p:nvPr>
        </p:nvSpPr>
        <p:spPr>
          <a:xfrm>
            <a:off x="1076960" y="203200"/>
            <a:ext cx="10088880" cy="772161"/>
          </a:xfrm>
        </p:spPr>
        <p:txBody>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DIFFERENT LEAF CATEGORIES</a:t>
            </a:r>
            <a:endParaRPr lang="en-IN"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1D95F8B-47BA-AD63-5415-FE9000D9BC3E}"/>
              </a:ext>
            </a:extLst>
          </p:cNvPr>
          <p:cNvSpPr>
            <a:spLocks noGrp="1"/>
          </p:cNvSpPr>
          <p:nvPr>
            <p:ph type="body" idx="1"/>
          </p:nvPr>
        </p:nvSpPr>
        <p:spPr/>
        <p:txBody>
          <a:bodyPr/>
          <a:lstStyle/>
          <a:p>
            <a:endParaRPr lang="en-IN" dirty="0"/>
          </a:p>
        </p:txBody>
      </p:sp>
      <p:pic>
        <p:nvPicPr>
          <p:cNvPr id="6146" name="Picture 2" descr="The sample images of the tomato leaf disease. | Download Scientific Diagram">
            <a:extLst>
              <a:ext uri="{FF2B5EF4-FFF2-40B4-BE49-F238E27FC236}">
                <a16:creationId xmlns:a16="http://schemas.microsoft.com/office/drawing/2014/main" id="{6C644A95-4BA5-8973-DDE4-3E59F88B9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7120"/>
            <a:ext cx="10454639" cy="533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51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2DB2-1238-4EA3-96D5-6090546E5059}"/>
              </a:ext>
            </a:extLst>
          </p:cNvPr>
          <p:cNvSpPr>
            <a:spLocks noGrp="1"/>
          </p:cNvSpPr>
          <p:nvPr>
            <p:ph type="title"/>
          </p:nvPr>
        </p:nvSpPr>
        <p:spPr>
          <a:xfrm>
            <a:off x="1978445" y="385591"/>
            <a:ext cx="10058400" cy="826265"/>
          </a:xfrm>
        </p:spPr>
        <p:txBody>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DATA</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SET AND </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IMPLEMENTATION</a:t>
            </a:r>
            <a:endParaRPr lang="en-IN"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CF1542-E0CD-A000-88C9-12C8CE3744A7}"/>
              </a:ext>
            </a:extLst>
          </p:cNvPr>
          <p:cNvSpPr>
            <a:spLocks noGrp="1"/>
          </p:cNvSpPr>
          <p:nvPr>
            <p:ph idx="1"/>
          </p:nvPr>
        </p:nvSpPr>
        <p:spPr>
          <a:xfrm>
            <a:off x="677334" y="1211856"/>
            <a:ext cx="11209348" cy="5420298"/>
          </a:xfrm>
        </p:spPr>
        <p:txBody>
          <a:bodyPr>
            <a:normAutofit/>
          </a:bodyPr>
          <a:lstStyle/>
          <a:p>
            <a:pPr marL="0" indent="0">
              <a:buNone/>
            </a:pPr>
            <a:r>
              <a:rPr lang="en-US" sz="2400" b="1" dirty="0">
                <a:solidFill>
                  <a:srgbClr val="FF0000"/>
                </a:solidFill>
                <a:latin typeface="Times New Roman" panose="02020603050405020304" pitchFamily="18" charset="0"/>
                <a:cs typeface="Times New Roman" panose="02020603050405020304" pitchFamily="18" charset="0"/>
              </a:rPr>
              <a:t>DATA SET DETAILS</a:t>
            </a:r>
          </a:p>
          <a:p>
            <a:pPr marL="0" indent="0">
              <a:buNone/>
            </a:pPr>
            <a:r>
              <a:rPr lang="en-US" sz="2400" dirty="0">
                <a:latin typeface="Times New Roman" panose="02020603050405020304" pitchFamily="18" charset="0"/>
                <a:cs typeface="Times New Roman" panose="02020603050405020304" pitchFamily="18" charset="0"/>
              </a:rPr>
              <a:t>A simple CNN model to detect and classify ten different types of tomato leaf disease. Dataset taken from Kaggle. Link - </a:t>
            </a:r>
            <a:r>
              <a:rPr lang="en-US" sz="2400" dirty="0">
                <a:latin typeface="Times New Roman" panose="02020603050405020304" pitchFamily="18" charset="0"/>
                <a:cs typeface="Times New Roman" panose="02020603050405020304" pitchFamily="18" charset="0"/>
                <a:hlinkClick r:id="rId2"/>
              </a:rPr>
              <a:t>https://www.kaggle.com/noulam/tomato</a:t>
            </a:r>
            <a:r>
              <a:rPr lang="en-US" sz="2400" dirty="0">
                <a:latin typeface="Times New Roman" panose="02020603050405020304" pitchFamily="18" charset="0"/>
                <a:cs typeface="Times New Roman" panose="02020603050405020304" pitchFamily="18" charset="0"/>
              </a:rPr>
              <a:t>.</a:t>
            </a:r>
          </a:p>
          <a:p>
            <a:pPr marL="0" indent="0">
              <a:buNone/>
            </a:pPr>
            <a:r>
              <a:rPr lang="en-US" sz="2000" b="1" dirty="0">
                <a:solidFill>
                  <a:srgbClr val="FF0000"/>
                </a:solidFill>
                <a:latin typeface="Times New Roman" panose="02020603050405020304" pitchFamily="18" charset="0"/>
                <a:cs typeface="Times New Roman" panose="02020603050405020304" pitchFamily="18" charset="0"/>
              </a:rPr>
              <a:t>TECHNOLOGY USED:</a:t>
            </a:r>
          </a:p>
          <a:p>
            <a:pPr>
              <a:buFont typeface="Wingdings" panose="05000000000000000000" pitchFamily="2" charset="2"/>
              <a:buChar char="Ø"/>
            </a:pPr>
            <a:r>
              <a:rPr lang="en-US" sz="2400" b="1" dirty="0">
                <a:solidFill>
                  <a:srgbClr val="00B050"/>
                </a:solidFill>
                <a:latin typeface="Times New Roman" panose="02020603050405020304" pitchFamily="18" charset="0"/>
                <a:cs typeface="Times New Roman" panose="02020603050405020304" pitchFamily="18" charset="0"/>
              </a:rPr>
              <a:t>Python : </a:t>
            </a:r>
            <a:r>
              <a:rPr lang="en-US" sz="2400" dirty="0">
                <a:latin typeface="Times New Roman" panose="02020603050405020304" pitchFamily="18" charset="0"/>
                <a:cs typeface="Times New Roman" panose="02020603050405020304" pitchFamily="18" charset="0"/>
              </a:rPr>
              <a:t>Used as the primary programming language for development</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b="1" dirty="0">
                <a:solidFill>
                  <a:srgbClr val="00B050"/>
                </a:solidFill>
                <a:latin typeface="Times New Roman" panose="02020603050405020304" pitchFamily="18" charset="0"/>
                <a:cs typeface="Times New Roman" panose="02020603050405020304" pitchFamily="18" charset="0"/>
              </a:rPr>
              <a:t>TensorFlow and </a:t>
            </a:r>
            <a:r>
              <a:rPr lang="en-US" sz="2400" b="1" dirty="0" err="1">
                <a:solidFill>
                  <a:srgbClr val="00B050"/>
                </a:solidFill>
                <a:latin typeface="Times New Roman" panose="02020603050405020304" pitchFamily="18" charset="0"/>
                <a:cs typeface="Times New Roman" panose="02020603050405020304" pitchFamily="18" charset="0"/>
              </a:rPr>
              <a:t>Keras</a:t>
            </a:r>
            <a:r>
              <a:rPr lang="en-US" sz="2400" b="1" dirty="0">
                <a:solidFill>
                  <a:srgbClr val="00B05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Employed for building and training deep learning models.</a:t>
            </a:r>
          </a:p>
          <a:p>
            <a:pPr>
              <a:buFont typeface="Wingdings" panose="05000000000000000000" pitchFamily="2" charset="2"/>
              <a:buChar char="Ø"/>
            </a:pPr>
            <a:r>
              <a:rPr lang="en-US" sz="2400" b="1" dirty="0">
                <a:solidFill>
                  <a:srgbClr val="00B050"/>
                </a:solidFill>
                <a:latin typeface="Times New Roman" panose="02020603050405020304" pitchFamily="18" charset="0"/>
                <a:cs typeface="Times New Roman" panose="02020603050405020304" pitchFamily="18" charset="0"/>
              </a:rPr>
              <a:t>OpenCV: </a:t>
            </a:r>
            <a:r>
              <a:rPr lang="en-US" sz="2400" dirty="0">
                <a:latin typeface="Times New Roman" panose="02020603050405020304" pitchFamily="18" charset="0"/>
                <a:cs typeface="Times New Roman" panose="02020603050405020304" pitchFamily="18" charset="0"/>
              </a:rPr>
              <a:t>Utilized for image processing tasks, including cropping, resizing, and feature extraction.</a:t>
            </a:r>
            <a:endParaRPr lang="en-US" sz="2400" b="1" dirty="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rgbClr val="00B050"/>
                </a:solidFill>
                <a:latin typeface="Times New Roman" panose="02020603050405020304" pitchFamily="18" charset="0"/>
                <a:cs typeface="Times New Roman" panose="02020603050405020304" pitchFamily="18" charset="0"/>
              </a:rPr>
              <a:t>Matplotlib: </a:t>
            </a:r>
            <a:r>
              <a:rPr lang="en-US" sz="2400" dirty="0">
                <a:latin typeface="Times New Roman" panose="02020603050405020304" pitchFamily="18" charset="0"/>
                <a:cs typeface="Times New Roman" panose="02020603050405020304" pitchFamily="18" charset="0"/>
              </a:rPr>
              <a:t>Used for data visualization, including plotting graphs and visualizing model performance.</a:t>
            </a:r>
          </a:p>
          <a:p>
            <a:pPr>
              <a:buFont typeface="Wingdings" panose="05000000000000000000" pitchFamily="2" charset="2"/>
              <a:buChar char="Ø"/>
            </a:pPr>
            <a:r>
              <a:rPr lang="en-US" sz="2400" b="1" dirty="0">
                <a:solidFill>
                  <a:srgbClr val="00B050"/>
                </a:solidFill>
                <a:latin typeface="Times New Roman" panose="02020603050405020304" pitchFamily="18" charset="0"/>
                <a:cs typeface="Times New Roman" panose="02020603050405020304" pitchFamily="18" charset="0"/>
              </a:rPr>
              <a:t>Scikit-learn: </a:t>
            </a:r>
            <a:r>
              <a:rPr lang="en-US" sz="2400" dirty="0">
                <a:latin typeface="Times New Roman" panose="02020603050405020304" pitchFamily="18" charset="0"/>
                <a:cs typeface="Times New Roman" panose="02020603050405020304" pitchFamily="18" charset="0"/>
              </a:rPr>
              <a:t>Applied for deep learning tasks such as data preprocessing, model evaluation, and metric calculation.</a:t>
            </a:r>
            <a:endParaRPr lang="en-US" dirty="0"/>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AC8C0E2-4F1C-5251-9A4C-C905CD63C09C}"/>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26ED4D77-D0C5-9963-6294-C8ED13B3AF29}"/>
              </a:ext>
            </a:extLst>
          </p:cNvPr>
          <p:cNvSpPr>
            <a:spLocks noGrp="1"/>
          </p:cNvSpPr>
          <p:nvPr>
            <p:ph type="sldNum" sz="quarter" idx="12"/>
          </p:nvPr>
        </p:nvSpPr>
        <p:spPr/>
        <p:txBody>
          <a:bodyPr/>
          <a:lstStyle/>
          <a:p>
            <a:fld id="{75DF2D63-3FF5-D547-96B9-BE9CCD1ABA58}" type="slidenum">
              <a:rPr lang="en-US" smtClean="0"/>
              <a:t>11</a:t>
            </a:fld>
            <a:endParaRPr lang="en-US" dirty="0"/>
          </a:p>
        </p:txBody>
      </p:sp>
    </p:spTree>
    <p:extLst>
      <p:ext uri="{BB962C8B-B14F-4D97-AF65-F5344CB8AC3E}">
        <p14:creationId xmlns:p14="http://schemas.microsoft.com/office/powerpoint/2010/main" val="2397810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t="10" b="10"/>
          <a:stretch/>
        </p:blipFill>
        <p:spPr>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5088" y="609600"/>
            <a:ext cx="10021824" cy="758952"/>
          </a:xfrm>
        </p:spPr>
        <p:txBody>
          <a:bodyPr>
            <a:noAutofit/>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MODEL ARCHITECTURE</a:t>
            </a:r>
          </a:p>
        </p:txBody>
      </p: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6" name="Text Placeholder 5">
            <a:extLst>
              <a:ext uri="{FF2B5EF4-FFF2-40B4-BE49-F238E27FC236}">
                <a16:creationId xmlns:a16="http://schemas.microsoft.com/office/drawing/2014/main" id="{8A56D8AC-E390-DBD3-E5E6-5C36EE1E422A}"/>
              </a:ext>
            </a:extLst>
          </p:cNvPr>
          <p:cNvSpPr>
            <a:spLocks noGrp="1"/>
          </p:cNvSpPr>
          <p:nvPr>
            <p:ph type="body" sz="quarter" idx="16"/>
          </p:nvPr>
        </p:nvSpPr>
        <p:spPr>
          <a:xfrm>
            <a:off x="522223" y="1778000"/>
            <a:ext cx="1929384" cy="663447"/>
          </a:xfrm>
        </p:spPr>
        <p:txBody>
          <a:bodyPr/>
          <a:lstStyle/>
          <a:p>
            <a:r>
              <a:rPr lang="en-US" sz="1800" b="1" dirty="0">
                <a:solidFill>
                  <a:srgbClr val="FF0000"/>
                </a:solidFill>
                <a:latin typeface="Times New Roman" panose="02020603050405020304" pitchFamily="18" charset="0"/>
                <a:cs typeface="Times New Roman" panose="02020603050405020304" pitchFamily="18" charset="0"/>
              </a:rPr>
              <a:t>Input Layer</a:t>
            </a:r>
          </a:p>
        </p:txBody>
      </p:sp>
      <p:sp>
        <p:nvSpPr>
          <p:cNvPr id="7" name="Text Placeholder 6">
            <a:extLst>
              <a:ext uri="{FF2B5EF4-FFF2-40B4-BE49-F238E27FC236}">
                <a16:creationId xmlns:a16="http://schemas.microsoft.com/office/drawing/2014/main" id="{E09179A7-F937-7895-8FC1-19E3BCFE6A3B}"/>
              </a:ext>
            </a:extLst>
          </p:cNvPr>
          <p:cNvSpPr>
            <a:spLocks noGrp="1"/>
          </p:cNvSpPr>
          <p:nvPr>
            <p:ph type="body" sz="quarter" idx="17"/>
          </p:nvPr>
        </p:nvSpPr>
        <p:spPr>
          <a:xfrm>
            <a:off x="720344" y="2753200"/>
            <a:ext cx="1533142" cy="3672841"/>
          </a:xfrm>
        </p:spPr>
        <p:txBody>
          <a:bodyPr/>
          <a:lstStyle/>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The input layer receives the </a:t>
            </a:r>
            <a:r>
              <a:rPr lang="en-US" sz="2000" dirty="0">
                <a:latin typeface="Times New Roman" panose="02020603050405020304" pitchFamily="18" charset="0"/>
                <a:cs typeface="Times New Roman" panose="02020603050405020304" pitchFamily="18" charset="0"/>
              </a:rPr>
              <a:t>tomato leaf</a:t>
            </a:r>
            <a:r>
              <a:rPr lang="en-US" sz="2000" b="0" i="0" dirty="0">
                <a:effectLst/>
                <a:latin typeface="Times New Roman" panose="02020603050405020304" pitchFamily="18" charset="0"/>
                <a:cs typeface="Times New Roman" panose="02020603050405020304" pitchFamily="18" charset="0"/>
              </a:rPr>
              <a:t> images as input data. Each image is represented as a grid of pixel values.</a:t>
            </a:r>
          </a:p>
        </p:txBody>
      </p:sp>
      <p:sp>
        <p:nvSpPr>
          <p:cNvPr id="8" name="Text Placeholder 7">
            <a:extLst>
              <a:ext uri="{FF2B5EF4-FFF2-40B4-BE49-F238E27FC236}">
                <a16:creationId xmlns:a16="http://schemas.microsoft.com/office/drawing/2014/main" id="{55462C4A-E218-EEFA-1C3B-FC78BE890049}"/>
              </a:ext>
            </a:extLst>
          </p:cNvPr>
          <p:cNvSpPr>
            <a:spLocks noGrp="1"/>
          </p:cNvSpPr>
          <p:nvPr>
            <p:ph type="body" sz="quarter" idx="18"/>
          </p:nvPr>
        </p:nvSpPr>
        <p:spPr>
          <a:xfrm>
            <a:off x="2578608" y="1778000"/>
            <a:ext cx="1891792" cy="879858"/>
          </a:xfrm>
        </p:spPr>
        <p:txBody>
          <a:bodyPr/>
          <a:lstStyle/>
          <a:p>
            <a:r>
              <a:rPr lang="en-US" sz="1800" b="1" dirty="0">
                <a:solidFill>
                  <a:srgbClr val="00B050"/>
                </a:solidFill>
                <a:latin typeface="Times New Roman" panose="02020603050405020304" pitchFamily="18" charset="0"/>
                <a:cs typeface="Times New Roman" panose="02020603050405020304" pitchFamily="18" charset="0"/>
              </a:rPr>
              <a:t>Convolutional     Layers </a:t>
            </a:r>
          </a:p>
        </p:txBody>
      </p:sp>
      <p:sp>
        <p:nvSpPr>
          <p:cNvPr id="18" name="Text Placeholder 17">
            <a:extLst>
              <a:ext uri="{FF2B5EF4-FFF2-40B4-BE49-F238E27FC236}">
                <a16:creationId xmlns:a16="http://schemas.microsoft.com/office/drawing/2014/main" id="{E469A72B-AC7C-4EA6-BF29-909A54C5EEE2}"/>
              </a:ext>
            </a:extLst>
          </p:cNvPr>
          <p:cNvSpPr>
            <a:spLocks noGrp="1"/>
          </p:cNvSpPr>
          <p:nvPr>
            <p:ph type="body" sz="quarter" idx="19"/>
          </p:nvPr>
        </p:nvSpPr>
        <p:spPr>
          <a:xfrm>
            <a:off x="2578608" y="2971799"/>
            <a:ext cx="1983232" cy="2118361"/>
          </a:xfrm>
        </p:spPr>
        <p:txBody>
          <a:bodyPr/>
          <a:lstStyle/>
          <a:p>
            <a:r>
              <a:rPr lang="en-US" sz="2000" b="0" i="0" dirty="0">
                <a:effectLst/>
                <a:latin typeface="Times New Roman" panose="02020603050405020304" pitchFamily="18" charset="0"/>
                <a:cs typeface="Times New Roman" panose="02020603050405020304" pitchFamily="18" charset="0"/>
              </a:rPr>
              <a:t>These layers consist of filters (small grids) that slide over the input images, extracting features such as edges, textures, and patterns. Each filter produces a feature map by performing convolution operations</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a:t>
            </a:r>
          </a:p>
          <a:p>
            <a:endParaRPr lang="en-IN" dirty="0"/>
          </a:p>
        </p:txBody>
      </p:sp>
      <p:sp>
        <p:nvSpPr>
          <p:cNvPr id="10" name="Text Placeholder 9">
            <a:extLst>
              <a:ext uri="{FF2B5EF4-FFF2-40B4-BE49-F238E27FC236}">
                <a16:creationId xmlns:a16="http://schemas.microsoft.com/office/drawing/2014/main" id="{04554076-E5E4-8026-26DB-B67E2F12CFD7}"/>
              </a:ext>
            </a:extLst>
          </p:cNvPr>
          <p:cNvSpPr>
            <a:spLocks noGrp="1"/>
          </p:cNvSpPr>
          <p:nvPr>
            <p:ph type="body" sz="quarter" idx="20"/>
          </p:nvPr>
        </p:nvSpPr>
        <p:spPr>
          <a:xfrm>
            <a:off x="4907406" y="1921133"/>
            <a:ext cx="1492378" cy="724913"/>
          </a:xfrm>
        </p:spPr>
        <p:txBody>
          <a:bodyPr/>
          <a:lstStyle/>
          <a:p>
            <a:r>
              <a:rPr lang="en-US" sz="1800" b="1" dirty="0">
                <a:solidFill>
                  <a:srgbClr val="FF0000"/>
                </a:solidFill>
                <a:latin typeface="Times New Roman" panose="02020603050405020304" pitchFamily="18" charset="0"/>
                <a:cs typeface="Times New Roman" panose="02020603050405020304" pitchFamily="18" charset="0"/>
              </a:rPr>
              <a:t>Pooling Layers</a:t>
            </a:r>
            <a:endParaRPr lang="en-US" dirty="0"/>
          </a:p>
        </p:txBody>
      </p:sp>
      <p:sp>
        <p:nvSpPr>
          <p:cNvPr id="11" name="Text Placeholder 10">
            <a:extLst>
              <a:ext uri="{FF2B5EF4-FFF2-40B4-BE49-F238E27FC236}">
                <a16:creationId xmlns:a16="http://schemas.microsoft.com/office/drawing/2014/main" id="{EAE8038A-B730-4711-D7B5-851B7FAAD8A7}"/>
              </a:ext>
            </a:extLst>
          </p:cNvPr>
          <p:cNvSpPr>
            <a:spLocks noGrp="1"/>
          </p:cNvSpPr>
          <p:nvPr>
            <p:ph type="body" sz="quarter" idx="21"/>
          </p:nvPr>
        </p:nvSpPr>
        <p:spPr>
          <a:xfrm>
            <a:off x="4659376" y="2971799"/>
            <a:ext cx="2266823" cy="2191639"/>
          </a:xfrm>
        </p:spPr>
        <p:txBody>
          <a:bodyPr/>
          <a:lstStyle/>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Pooling layers reduce the spatial dimensions of the feature maps, helping to decrease computational complexity and prevent overfitting. Max pooling, a common pooling technique, selects the maximum value from each region of the feature map.</a:t>
            </a:r>
          </a:p>
        </p:txBody>
      </p:sp>
      <p:sp>
        <p:nvSpPr>
          <p:cNvPr id="12" name="Text Placeholder 11">
            <a:extLst>
              <a:ext uri="{FF2B5EF4-FFF2-40B4-BE49-F238E27FC236}">
                <a16:creationId xmlns:a16="http://schemas.microsoft.com/office/drawing/2014/main" id="{357CF821-3BB7-EAAC-D7BB-89DCEE250798}"/>
              </a:ext>
            </a:extLst>
          </p:cNvPr>
          <p:cNvSpPr>
            <a:spLocks noGrp="1"/>
          </p:cNvSpPr>
          <p:nvPr>
            <p:ph type="body" sz="quarter" idx="22"/>
          </p:nvPr>
        </p:nvSpPr>
        <p:spPr>
          <a:xfrm>
            <a:off x="6926199" y="1778000"/>
            <a:ext cx="1906905" cy="724913"/>
          </a:xfrm>
        </p:spPr>
        <p:txBody>
          <a:bodyPr/>
          <a:lstStyle/>
          <a:p>
            <a:r>
              <a:rPr lang="en-US" sz="1800" b="1" i="0" dirty="0">
                <a:solidFill>
                  <a:srgbClr val="00B050"/>
                </a:solidFill>
                <a:effectLst/>
                <a:latin typeface="Times New Roman" panose="02020603050405020304" pitchFamily="18" charset="0"/>
                <a:cs typeface="Times New Roman" panose="02020603050405020304" pitchFamily="18" charset="0"/>
              </a:rPr>
              <a:t>Flattening Layer</a:t>
            </a:r>
            <a:endParaRPr lang="en-US" sz="1800" dirty="0">
              <a:solidFill>
                <a:srgbClr val="00B050"/>
              </a:solidFill>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808185AA-496A-A5EB-3328-97A615D131B5}"/>
              </a:ext>
            </a:extLst>
          </p:cNvPr>
          <p:cNvSpPr>
            <a:spLocks noGrp="1"/>
          </p:cNvSpPr>
          <p:nvPr>
            <p:ph type="body" sz="quarter" idx="23"/>
          </p:nvPr>
        </p:nvSpPr>
        <p:spPr>
          <a:xfrm>
            <a:off x="7067996" y="2962779"/>
            <a:ext cx="1692656" cy="2200659"/>
          </a:xfrm>
        </p:spPr>
        <p:txBody>
          <a:bodyPr/>
          <a:lstStyle/>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After several convolutional and pooling layers, the feature maps are flattened into a one-dimensional vector. This prepares the data for input into the fully connected layers.</a:t>
            </a:r>
          </a:p>
        </p:txBody>
      </p:sp>
      <p:sp>
        <p:nvSpPr>
          <p:cNvPr id="14" name="Text Placeholder 13">
            <a:extLst>
              <a:ext uri="{FF2B5EF4-FFF2-40B4-BE49-F238E27FC236}">
                <a16:creationId xmlns:a16="http://schemas.microsoft.com/office/drawing/2014/main" id="{37831CC4-0B09-14AA-184F-D3ECC41DECED}"/>
              </a:ext>
            </a:extLst>
          </p:cNvPr>
          <p:cNvSpPr>
            <a:spLocks noGrp="1"/>
          </p:cNvSpPr>
          <p:nvPr>
            <p:ph type="body" sz="quarter" idx="28"/>
          </p:nvPr>
        </p:nvSpPr>
        <p:spPr>
          <a:xfrm>
            <a:off x="9361550" y="1807719"/>
            <a:ext cx="2088769" cy="724913"/>
          </a:xfrm>
        </p:spPr>
        <p:txBody>
          <a:bodyPr/>
          <a:lstStyle/>
          <a:p>
            <a:r>
              <a:rPr lang="en-US" sz="1800" b="1" dirty="0">
                <a:solidFill>
                  <a:srgbClr val="FF0000"/>
                </a:solidFill>
                <a:latin typeface="Times New Roman" panose="02020603050405020304" pitchFamily="18" charset="0"/>
                <a:cs typeface="Times New Roman" panose="02020603050405020304" pitchFamily="18" charset="0"/>
              </a:rPr>
              <a:t>fully Connected </a:t>
            </a:r>
            <a:r>
              <a:rPr lang="en-US" sz="1800" b="1" i="0" dirty="0">
                <a:solidFill>
                  <a:srgbClr val="FF0000"/>
                </a:solidFill>
                <a:effectLst/>
                <a:latin typeface="Times New Roman" panose="02020603050405020304" pitchFamily="18" charset="0"/>
                <a:cs typeface="Times New Roman" panose="02020603050405020304" pitchFamily="18" charset="0"/>
              </a:rPr>
              <a:t>Layers</a:t>
            </a: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15" name="Text Placeholder 14">
            <a:extLst>
              <a:ext uri="{FF2B5EF4-FFF2-40B4-BE49-F238E27FC236}">
                <a16:creationId xmlns:a16="http://schemas.microsoft.com/office/drawing/2014/main" id="{7511B12E-ED27-B573-2E5E-DBA687F9987D}"/>
              </a:ext>
            </a:extLst>
          </p:cNvPr>
          <p:cNvSpPr>
            <a:spLocks noGrp="1"/>
          </p:cNvSpPr>
          <p:nvPr>
            <p:ph type="body" sz="quarter" idx="29"/>
          </p:nvPr>
        </p:nvSpPr>
        <p:spPr>
          <a:xfrm>
            <a:off x="9123680" y="3732274"/>
            <a:ext cx="1422400" cy="2058925"/>
          </a:xfrm>
        </p:spPr>
        <p:txBody>
          <a:bodyPr/>
          <a:lstStyle/>
          <a:p>
            <a:pPr>
              <a:spcBef>
                <a:spcPts val="0"/>
              </a:spcBef>
              <a:spcAft>
                <a:spcPts val="0"/>
              </a:spcAft>
            </a:pPr>
            <a:endParaRPr lang="en-US" dirty="0"/>
          </a:p>
          <a:p>
            <a:endParaRPr lang="en-US" dirty="0"/>
          </a:p>
        </p:txBody>
      </p:sp>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F58E267-B835-FBFE-CAC0-B4966428517F}"/>
              </a:ext>
            </a:extLst>
          </p:cNvPr>
          <p:cNvSpPr txBox="1"/>
          <p:nvPr/>
        </p:nvSpPr>
        <p:spPr>
          <a:xfrm>
            <a:off x="8930640" y="2828836"/>
            <a:ext cx="2631440" cy="3477875"/>
          </a:xfrm>
          <a:prstGeom prst="rect">
            <a:avLst/>
          </a:prstGeom>
          <a:noFill/>
        </p:spPr>
        <p:txBody>
          <a:bodyPr wrap="square">
            <a:spAutoFit/>
          </a:bodyPr>
          <a:lstStyle/>
          <a:p>
            <a:r>
              <a:rPr lang="en-US" sz="2000" b="0" i="0" dirty="0">
                <a:effectLst/>
                <a:latin typeface="Times New Roman" panose="02020603050405020304" pitchFamily="18" charset="0"/>
                <a:cs typeface="Times New Roman" panose="02020603050405020304" pitchFamily="18" charset="0"/>
              </a:rPr>
              <a:t>These layers consist of neurons that are connected to all neurons in the previous layer. They perform complex transformations on the flattened feature vectors to learn high-level representations of the input data</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4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B2E9-2591-8CD9-0CD1-3D8F2EB6005A}"/>
              </a:ext>
            </a:extLst>
          </p:cNvPr>
          <p:cNvSpPr>
            <a:spLocks noGrp="1"/>
          </p:cNvSpPr>
          <p:nvPr>
            <p:ph type="title"/>
          </p:nvPr>
        </p:nvSpPr>
        <p:spPr>
          <a:xfrm>
            <a:off x="3428999" y="370114"/>
            <a:ext cx="6857373" cy="1320800"/>
          </a:xfrm>
        </p:spPr>
        <p:txBody>
          <a:bodyPr>
            <a:normAutofit/>
          </a:bodyPr>
          <a:lstStyle/>
          <a:p>
            <a:r>
              <a:rPr lang="en-US" sz="4000" dirty="0">
                <a:solidFill>
                  <a:srgbClr val="0070C0"/>
                </a:solidFill>
              </a:rPr>
              <a:t>DATA PREPROCESSING  </a:t>
            </a:r>
            <a:endParaRPr lang="en-IN" sz="4000" dirty="0"/>
          </a:p>
        </p:txBody>
      </p:sp>
      <p:sp>
        <p:nvSpPr>
          <p:cNvPr id="3" name="Footer Placeholder 2">
            <a:extLst>
              <a:ext uri="{FF2B5EF4-FFF2-40B4-BE49-F238E27FC236}">
                <a16:creationId xmlns:a16="http://schemas.microsoft.com/office/drawing/2014/main" id="{78F3F373-8E90-8D85-2980-238E9F1BC3A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6E2D651-0ABD-4714-334F-DEE067E7E666}"/>
              </a:ext>
            </a:extLst>
          </p:cNvPr>
          <p:cNvSpPr>
            <a:spLocks noGrp="1"/>
          </p:cNvSpPr>
          <p:nvPr>
            <p:ph type="sldNum" sz="quarter" idx="12"/>
          </p:nvPr>
        </p:nvSpPr>
        <p:spPr/>
        <p:txBody>
          <a:bodyPr/>
          <a:lstStyle/>
          <a:p>
            <a:fld id="{75DF2D63-3FF5-D547-96B9-BE9CCD1ABA58}" type="slidenum">
              <a:rPr lang="en-US" smtClean="0"/>
              <a:t>13</a:t>
            </a:fld>
            <a:endParaRPr lang="en-US" dirty="0"/>
          </a:p>
        </p:txBody>
      </p:sp>
      <p:sp>
        <p:nvSpPr>
          <p:cNvPr id="5" name="Content Placeholder 2">
            <a:extLst>
              <a:ext uri="{FF2B5EF4-FFF2-40B4-BE49-F238E27FC236}">
                <a16:creationId xmlns:a16="http://schemas.microsoft.com/office/drawing/2014/main" id="{F4D7730A-3331-7311-0EE7-738140C77902}"/>
              </a:ext>
            </a:extLst>
          </p:cNvPr>
          <p:cNvSpPr>
            <a:spLocks noGrp="1"/>
          </p:cNvSpPr>
          <p:nvPr/>
        </p:nvSpPr>
        <p:spPr>
          <a:xfrm>
            <a:off x="716160" y="1295400"/>
            <a:ext cx="9951840" cy="500074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i="0" dirty="0">
                <a:solidFill>
                  <a:srgbClr val="FF0000"/>
                </a:solidFill>
                <a:effectLst/>
                <a:latin typeface="Times New Roman" panose="02020603050405020304" pitchFamily="18" charset="0"/>
                <a:cs typeface="Times New Roman" panose="02020603050405020304" pitchFamily="18" charset="0"/>
              </a:rPr>
              <a:t>Image Resizing:</a:t>
            </a:r>
          </a:p>
          <a:p>
            <a:pPr marL="0" indent="0">
              <a:buNone/>
            </a:pPr>
            <a:r>
              <a:rPr lang="en-US" b="0" i="0" dirty="0">
                <a:effectLst/>
                <a:latin typeface="Times New Roman" panose="02020603050405020304" pitchFamily="18" charset="0"/>
                <a:cs typeface="Times New Roman" panose="02020603050405020304" pitchFamily="18" charset="0"/>
              </a:rPr>
              <a:t> Resizing the images to a standard size can help in reducing computational complexity and ensuring uniformity in the dataset.</a:t>
            </a:r>
          </a:p>
          <a:p>
            <a:pPr marL="0" indent="0">
              <a:buNone/>
            </a:pPr>
            <a:r>
              <a:rPr lang="en-US" b="1" dirty="0">
                <a:solidFill>
                  <a:srgbClr val="FF0000"/>
                </a:solidFill>
                <a:latin typeface="Times New Roman" panose="02020603050405020304" pitchFamily="18" charset="0"/>
                <a:cs typeface="Times New Roman" panose="02020603050405020304" pitchFamily="18" charset="0"/>
              </a:rPr>
              <a:t>Color Space Conversion:</a:t>
            </a:r>
          </a:p>
          <a:p>
            <a:pPr marL="0" indent="0">
              <a:buNone/>
            </a:pPr>
            <a:r>
              <a:rPr lang="en-US" dirty="0">
                <a:latin typeface="Times New Roman" panose="02020603050405020304" pitchFamily="18" charset="0"/>
                <a:cs typeface="Times New Roman" panose="02020603050405020304" pitchFamily="18" charset="0"/>
              </a:rPr>
              <a:t> Converting images to different color spaces such as RGB, HSV, LAB, or YCbCr can sometimes improve the discrimination of the leaf from the background, depending on the specific characteristics of the images.</a:t>
            </a:r>
          </a:p>
          <a:p>
            <a:pPr marL="0" indent="0">
              <a:buNone/>
            </a:pPr>
            <a:r>
              <a:rPr lang="en-US" b="1" dirty="0">
                <a:solidFill>
                  <a:srgbClr val="FF0000"/>
                </a:solidFill>
                <a:latin typeface="Times New Roman" panose="02020603050405020304" pitchFamily="18" charset="0"/>
                <a:cs typeface="Times New Roman" panose="02020603050405020304" pitchFamily="18" charset="0"/>
              </a:rPr>
              <a:t>Edge Detection:</a:t>
            </a:r>
          </a:p>
          <a:p>
            <a:pPr marL="0" indent="0">
              <a:buNone/>
            </a:pPr>
            <a:r>
              <a:rPr lang="en-US" dirty="0">
                <a:latin typeface="Times New Roman" panose="02020603050405020304" pitchFamily="18" charset="0"/>
                <a:cs typeface="Times New Roman" panose="02020603050405020304" pitchFamily="18" charset="0"/>
              </a:rPr>
              <a:t> Edge detection algorithms such as Canny edge detection can be employed to highlight the boundaries of objects in the image, which can aid in distinguishing the leaves from the background.</a:t>
            </a:r>
          </a:p>
          <a:p>
            <a:pPr marL="0" indent="0">
              <a:buNone/>
            </a:pPr>
            <a:r>
              <a:rPr lang="en-IN" b="1" dirty="0">
                <a:solidFill>
                  <a:srgbClr val="FF0000"/>
                </a:solidFill>
                <a:latin typeface="Times New Roman" panose="02020603050405020304" pitchFamily="18" charset="0"/>
                <a:cs typeface="Times New Roman" panose="02020603050405020304" pitchFamily="18" charset="0"/>
              </a:rPr>
              <a:t>Normalization:</a:t>
            </a:r>
          </a:p>
          <a:p>
            <a:pPr marL="0" indent="0">
              <a:buNone/>
            </a:pPr>
            <a:r>
              <a:rPr lang="en-US" dirty="0">
                <a:latin typeface="Times New Roman" panose="02020603050405020304" pitchFamily="18" charset="0"/>
                <a:cs typeface="Times New Roman" panose="02020603050405020304" pitchFamily="18" charset="0"/>
              </a:rPr>
              <a:t> Help in reducing the effects of variations in illumination and ensuring that the model learns features that are invariant to such variations.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316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944013" y="-3742175"/>
            <a:ext cx="8064623" cy="13515603"/>
          </a:xfrm>
        </p:spPr>
        <p:txBody>
          <a:bodyPr/>
          <a:lstStyle/>
          <a:p>
            <a:endParaRPr lang="en-US" dirty="0"/>
          </a:p>
        </p:txBody>
      </p:sp>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a:xfrm>
            <a:off x="7498080" y="969264"/>
            <a:ext cx="4114800" cy="1072896"/>
          </a:xfrm>
        </p:spPr>
        <p:txBody>
          <a:bodyPr/>
          <a:lstStyle/>
          <a:p>
            <a:endParaRPr lang="en-US" dirty="0"/>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p:txBody>
          <a:bodyPr/>
          <a:lstStyle/>
          <a:p>
            <a:br>
              <a:rPr lang="en-US" dirty="0">
                <a:effectLst/>
              </a:rPr>
            </a:br>
            <a:endParaRPr lang="en-US" dirty="0"/>
          </a:p>
          <a:p>
            <a:endParaRPr lang="en-US" dirty="0"/>
          </a:p>
        </p:txBody>
      </p:sp>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p:txBody>
          <a:bodyPr/>
          <a:lstStyle/>
          <a:p>
            <a:endParaRPr lang="en-US" sz="2000" dirty="0"/>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p:txBody>
          <a:bodyPr/>
          <a:lstStyle/>
          <a:p>
            <a:br>
              <a:rPr lang="en-US" dirty="0">
                <a:effectLst/>
              </a:rPr>
            </a:br>
            <a:endParaRPr lang="en-US" dirty="0"/>
          </a:p>
          <a:p>
            <a:endParaRPr lang="en-US" dirty="0"/>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a:xfrm rot="16200000" flipH="1">
            <a:off x="3053082" y="-2189480"/>
            <a:ext cx="6177280" cy="10942321"/>
          </a:xfrm>
        </p:spPr>
        <p:txBody>
          <a:bodyPr/>
          <a:lstStyle/>
          <a:p>
            <a:endParaRPr lang="en-US" dirty="0"/>
          </a:p>
        </p:txBody>
      </p:sp>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p:txBody>
          <a:bodyPr/>
          <a:lstStyle/>
          <a:p>
            <a:endParaRPr lang="en-US" sz="2000" dirty="0"/>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p:txBody>
          <a:bodyPr/>
          <a:lstStyle/>
          <a:p>
            <a:br>
              <a:rPr lang="en-US" dirty="0">
                <a:effectLst/>
              </a:rPr>
            </a:br>
            <a:endParaRPr lang="en-US" dirty="0"/>
          </a:p>
          <a:p>
            <a:endParaRPr lang="en-US" dirty="0"/>
          </a:p>
        </p:txBody>
      </p:sp>
      <p:pic>
        <p:nvPicPr>
          <p:cNvPr id="5122" name="Picture 2" descr="Construction of deep learning-based disease detection model in plants |  Scientific Reports">
            <a:extLst>
              <a:ext uri="{FF2B5EF4-FFF2-40B4-BE49-F238E27FC236}">
                <a16:creationId xmlns:a16="http://schemas.microsoft.com/office/drawing/2014/main" id="{0AF47399-3538-F862-5E63-089C8F4F1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 y="193040"/>
            <a:ext cx="10942320" cy="617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7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8EFA-20C7-DE3C-5FD6-439B4D5FA2B1}"/>
              </a:ext>
            </a:extLst>
          </p:cNvPr>
          <p:cNvSpPr>
            <a:spLocks noGrp="1"/>
          </p:cNvSpPr>
          <p:nvPr>
            <p:ph type="title"/>
          </p:nvPr>
        </p:nvSpPr>
        <p:spPr>
          <a:xfrm>
            <a:off x="2985571" y="253388"/>
            <a:ext cx="8368228" cy="638978"/>
          </a:xfrm>
        </p:spPr>
        <p:txBody>
          <a:bodyPr>
            <a:noAutofit/>
          </a:bodyPr>
          <a:lstStyle/>
          <a:p>
            <a:pPr algn="just"/>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EVALUATION</a:t>
            </a:r>
            <a:endParaRPr lang="en-IN"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360FF5-B88A-B1AD-21F1-120C31847048}"/>
              </a:ext>
            </a:extLst>
          </p:cNvPr>
          <p:cNvSpPr>
            <a:spLocks noGrp="1"/>
          </p:cNvSpPr>
          <p:nvPr>
            <p:ph idx="1"/>
          </p:nvPr>
        </p:nvSpPr>
        <p:spPr>
          <a:xfrm>
            <a:off x="743953" y="980500"/>
            <a:ext cx="10893551" cy="5877500"/>
          </a:xfrm>
        </p:spPr>
        <p:txBody>
          <a:bodyPr>
            <a:normAutofit/>
          </a:bodyPr>
          <a:lstStyle/>
          <a:p>
            <a:pPr marL="0" indent="0">
              <a:buNone/>
            </a:pPr>
            <a:r>
              <a:rPr lang="en-US" sz="2000" b="1" dirty="0">
                <a:solidFill>
                  <a:srgbClr val="FF0000"/>
                </a:solidFill>
                <a:latin typeface="Times New Roman" panose="02020603050405020304" pitchFamily="18" charset="0"/>
                <a:cs typeface="Times New Roman" panose="02020603050405020304" pitchFamily="18" charset="0"/>
              </a:rPr>
              <a:t>Accuracy:</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proportion of correctly classified instances out of the total number of instances.</a:t>
            </a:r>
          </a:p>
          <a:p>
            <a:pPr marL="0" indent="0">
              <a:buNone/>
            </a:pPr>
            <a:r>
              <a:rPr lang="en-US" sz="2000" b="1" dirty="0">
                <a:solidFill>
                  <a:srgbClr val="FF0000"/>
                </a:solidFill>
                <a:latin typeface="Times New Roman" panose="02020603050405020304" pitchFamily="18" charset="0"/>
                <a:cs typeface="Times New Roman" panose="02020603050405020304" pitchFamily="18" charset="0"/>
              </a:rPr>
              <a:t>Precision: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ratio of true positive predictions to the total number of positive predictions, indicating the model's ability to avoid false positives.</a:t>
            </a:r>
          </a:p>
          <a:p>
            <a:pPr marL="0" indent="0">
              <a:buNone/>
            </a:pPr>
            <a:r>
              <a:rPr lang="en-US" sz="2000" b="1" dirty="0">
                <a:solidFill>
                  <a:srgbClr val="FF0000"/>
                </a:solidFill>
                <a:latin typeface="Times New Roman" panose="02020603050405020304" pitchFamily="18" charset="0"/>
                <a:cs typeface="Times New Roman" panose="02020603050405020304" pitchFamily="18" charset="0"/>
              </a:rPr>
              <a:t>Recall (Sensitivity): </a:t>
            </a:r>
            <a:r>
              <a:rPr lang="en-US" sz="2000" dirty="0">
                <a:latin typeface="Times New Roman" panose="02020603050405020304" pitchFamily="18" charset="0"/>
                <a:cs typeface="Times New Roman" panose="02020603050405020304" pitchFamily="18" charset="0"/>
              </a:rPr>
              <a:t>The ratio of true positive predictions to the total number of actual positive instances, indicating the model's ability to capture all instances of a particular disease.</a:t>
            </a:r>
          </a:p>
          <a:p>
            <a:pPr marL="0" indent="0">
              <a:buNone/>
            </a:pPr>
            <a:r>
              <a:rPr lang="en-US" sz="2000" b="1" dirty="0">
                <a:solidFill>
                  <a:srgbClr val="FF0000"/>
                </a:solidFill>
                <a:latin typeface="Times New Roman" panose="02020603050405020304" pitchFamily="18" charset="0"/>
                <a:cs typeface="Times New Roman" panose="02020603050405020304" pitchFamily="18" charset="0"/>
              </a:rPr>
              <a:t>Confusion Matrix: </a:t>
            </a:r>
            <a:r>
              <a:rPr lang="en-US" sz="2000" dirty="0">
                <a:latin typeface="Times New Roman" panose="02020603050405020304" pitchFamily="18" charset="0"/>
                <a:cs typeface="Times New Roman" panose="02020603050405020304" pitchFamily="18" charset="0"/>
              </a:rPr>
              <a:t>A matrix showing the counts of true positive, true negative, false positive, and false negative predictions, which can be used to calculate various performance metrics.</a:t>
            </a:r>
          </a:p>
          <a:p>
            <a:pPr marL="0" indent="0">
              <a:buNone/>
            </a:pPr>
            <a:r>
              <a:rPr lang="en-US" sz="2000" b="1" dirty="0">
                <a:solidFill>
                  <a:srgbClr val="FF0000"/>
                </a:solidFill>
                <a:latin typeface="Times New Roman" panose="02020603050405020304" pitchFamily="18" charset="0"/>
                <a:cs typeface="Times New Roman" panose="02020603050405020304" pitchFamily="18" charset="0"/>
              </a:rPr>
              <a:t>Receiver Operating Characteristic (ROC) Curve and Area Under the Curve (AUC): </a:t>
            </a:r>
            <a:r>
              <a:rPr lang="en-US" sz="2000" dirty="0">
                <a:latin typeface="Times New Roman" panose="02020603050405020304" pitchFamily="18" charset="0"/>
                <a:cs typeface="Times New Roman" panose="02020603050405020304" pitchFamily="18" charset="0"/>
              </a:rPr>
              <a:t>Useful for evaluating binary classification models, particularly when considering different thresholds for class prediction.</a:t>
            </a:r>
          </a:p>
          <a:p>
            <a:pPr marL="0" indent="0">
              <a:buNone/>
            </a:pPr>
            <a:r>
              <a:rPr lang="en-IN" sz="2000" b="1" dirty="0">
                <a:solidFill>
                  <a:srgbClr val="FF0000"/>
                </a:solidFill>
                <a:latin typeface="Times New Roman" panose="02020603050405020304" pitchFamily="18" charset="0"/>
                <a:cs typeface="Times New Roman" panose="02020603050405020304" pitchFamily="18" charset="0"/>
              </a:rPr>
              <a:t>Cross-Validation</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Techniques such as k-fold cross-validation can be employed to ensure robust evaluation by training and testing the model</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8BAE872-AC62-A9B2-8680-0131239C8C5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9E61217-6872-5BD7-8577-280A51F3727C}"/>
              </a:ext>
            </a:extLst>
          </p:cNvPr>
          <p:cNvSpPr>
            <a:spLocks noGrp="1"/>
          </p:cNvSpPr>
          <p:nvPr>
            <p:ph type="sldNum" sz="quarter" idx="12"/>
          </p:nvPr>
        </p:nvSpPr>
        <p:spPr/>
        <p:txBody>
          <a:bodyPr/>
          <a:lstStyle/>
          <a:p>
            <a:fld id="{75DF2D63-3FF5-D547-96B9-BE9CCD1ABA58}" type="slidenum">
              <a:rPr lang="en-US" smtClean="0"/>
              <a:t>15</a:t>
            </a:fld>
            <a:endParaRPr lang="en-US" dirty="0"/>
          </a:p>
        </p:txBody>
      </p:sp>
    </p:spTree>
    <p:extLst>
      <p:ext uri="{BB962C8B-B14F-4D97-AF65-F5344CB8AC3E}">
        <p14:creationId xmlns:p14="http://schemas.microsoft.com/office/powerpoint/2010/main" val="1725926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090D-4885-FFA1-8243-AE6EA47F0BFA}"/>
              </a:ext>
            </a:extLst>
          </p:cNvPr>
          <p:cNvSpPr>
            <a:spLocks noGrp="1"/>
          </p:cNvSpPr>
          <p:nvPr>
            <p:ph type="title"/>
          </p:nvPr>
        </p:nvSpPr>
        <p:spPr>
          <a:xfrm>
            <a:off x="2661491" y="301127"/>
            <a:ext cx="10058400" cy="914400"/>
          </a:xfrm>
        </p:spPr>
        <p:txBody>
          <a:bodyPr/>
          <a:lstStyle/>
          <a:p>
            <a:pPr algn="just"/>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MODEL EVALUATION</a:t>
            </a:r>
            <a:endParaRPr lang="en-IN"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700B06-CD3C-9668-8CA8-2875D6655DB6}"/>
              </a:ext>
            </a:extLst>
          </p:cNvPr>
          <p:cNvSpPr>
            <a:spLocks noGrp="1"/>
          </p:cNvSpPr>
          <p:nvPr>
            <p:ph idx="1"/>
          </p:nvPr>
        </p:nvSpPr>
        <p:spPr>
          <a:xfrm>
            <a:off x="6566054" y="1101687"/>
            <a:ext cx="5365214" cy="5455186"/>
          </a:xfrm>
        </p:spPr>
        <p:txBody>
          <a:bodyPr>
            <a:normAutofit fontScale="92500" lnSpcReduction="20000"/>
          </a:bodyPr>
          <a:lstStyle/>
          <a:p>
            <a:pPr algn="l">
              <a:buFont typeface="+mj-lt"/>
              <a:buAutoNum type="arabicPeriod"/>
            </a:pPr>
            <a:r>
              <a:rPr lang="en-US" b="1" i="0" dirty="0">
                <a:solidFill>
                  <a:srgbClr val="C00000"/>
                </a:solidFill>
                <a:effectLst/>
                <a:latin typeface="Times New Roman" panose="02020603050405020304" pitchFamily="18" charset="0"/>
                <a:cs typeface="Times New Roman" panose="02020603050405020304" pitchFamily="18" charset="0"/>
              </a:rPr>
              <a:t>Validation Set Performance:</a:t>
            </a:r>
            <a:endParaRPr lang="en-US" b="0" i="0" dirty="0">
              <a:solidFill>
                <a:srgbClr val="C00000"/>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After training the model, it's crucial to assess its performance on a separate validation set.</a:t>
            </a: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The validation set consists of data that the model hasn't seen during training, ensuring an unbiased evaluation of its generalization ability.</a:t>
            </a:r>
          </a:p>
          <a:p>
            <a:pPr algn="l">
              <a:buFont typeface="+mj-lt"/>
              <a:buAutoNum type="arabicPeriod"/>
            </a:pPr>
            <a:r>
              <a:rPr lang="en-US" b="1" i="0" dirty="0">
                <a:solidFill>
                  <a:srgbClr val="C00000"/>
                </a:solidFill>
                <a:effectLst/>
                <a:latin typeface="Times New Roman" panose="02020603050405020304" pitchFamily="18" charset="0"/>
                <a:cs typeface="Times New Roman" panose="02020603050405020304" pitchFamily="18" charset="0"/>
              </a:rPr>
              <a:t>Test Set Performance:</a:t>
            </a:r>
            <a:endParaRPr lang="en-US" b="0" i="0" dirty="0">
              <a:solidFill>
                <a:srgbClr val="C00000"/>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Once the model is fine-tuned based on validation set performance, its final performance is evaluated on an independent test set.</a:t>
            </a: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The test set provides a realistic estimation of the model's effectiveness in real-world scenarios, as it represents unseen data.</a:t>
            </a:r>
          </a:p>
          <a:p>
            <a:pPr algn="l">
              <a:buFont typeface="+mj-lt"/>
              <a:buAutoNum type="arabicPeriod"/>
            </a:pPr>
            <a:r>
              <a:rPr lang="en-US" b="1" i="0" dirty="0">
                <a:solidFill>
                  <a:srgbClr val="C00000"/>
                </a:solidFill>
                <a:effectLst/>
                <a:latin typeface="Times New Roman" panose="02020603050405020304" pitchFamily="18" charset="0"/>
                <a:cs typeface="Times New Roman" panose="02020603050405020304" pitchFamily="18" charset="0"/>
              </a:rPr>
              <a:t>Interpretation of Results:</a:t>
            </a:r>
            <a:endParaRPr lang="en-US" b="0" i="0" dirty="0">
              <a:solidFill>
                <a:srgbClr val="C00000"/>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The accuracy metric measures the proportion of correctly classified samples out of the total samples in the validation and test sets</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a:t>
            </a:r>
          </a:p>
          <a:p>
            <a:endParaRPr lang="en-IN" dirty="0"/>
          </a:p>
        </p:txBody>
      </p:sp>
      <p:sp>
        <p:nvSpPr>
          <p:cNvPr id="5" name="Footer Placeholder 4">
            <a:extLst>
              <a:ext uri="{FF2B5EF4-FFF2-40B4-BE49-F238E27FC236}">
                <a16:creationId xmlns:a16="http://schemas.microsoft.com/office/drawing/2014/main" id="{7F18E4BC-3A3C-005D-4C9E-BA1FE3D35AD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169A24A-68A9-318F-D7C6-37ECDE4C4D68}"/>
              </a:ext>
            </a:extLst>
          </p:cNvPr>
          <p:cNvSpPr>
            <a:spLocks noGrp="1"/>
          </p:cNvSpPr>
          <p:nvPr>
            <p:ph type="sldNum" sz="quarter" idx="12"/>
          </p:nvPr>
        </p:nvSpPr>
        <p:spPr/>
        <p:txBody>
          <a:bodyPr/>
          <a:lstStyle/>
          <a:p>
            <a:fld id="{75DF2D63-3FF5-D547-96B9-BE9CCD1ABA58}" type="slidenum">
              <a:rPr lang="en-US" smtClean="0"/>
              <a:t>16</a:t>
            </a:fld>
            <a:endParaRPr lang="en-US" dirty="0"/>
          </a:p>
        </p:txBody>
      </p:sp>
      <p:pic>
        <p:nvPicPr>
          <p:cNvPr id="1028" name="Picture 4" descr="Tomato plant leaf Disease detection using CNN | by Sawan Rai | Nerd For  Tech | Medium">
            <a:extLst>
              <a:ext uri="{FF2B5EF4-FFF2-40B4-BE49-F238E27FC236}">
                <a16:creationId xmlns:a16="http://schemas.microsoft.com/office/drawing/2014/main" id="{14B6FFF0-5F9B-D48B-A013-1043BFDB2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451" y="1458685"/>
            <a:ext cx="5442332" cy="4655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83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7678-7F79-A278-9863-89028C412EDD}"/>
              </a:ext>
            </a:extLst>
          </p:cNvPr>
          <p:cNvSpPr>
            <a:spLocks noGrp="1"/>
          </p:cNvSpPr>
          <p:nvPr>
            <p:ph type="title"/>
          </p:nvPr>
        </p:nvSpPr>
        <p:spPr>
          <a:xfrm>
            <a:off x="3393196" y="172776"/>
            <a:ext cx="7586030" cy="914400"/>
          </a:xfrm>
        </p:spPr>
        <p:txBody>
          <a:bodyPr/>
          <a:lstStyle/>
          <a:p>
            <a:pPr algn="just"/>
            <a:r>
              <a:rPr lang="en-US" b="1" dirty="0">
                <a:solidFill>
                  <a:srgbClr val="FF0000"/>
                </a:solidFill>
                <a:latin typeface="Times New Roman" panose="02020603050405020304" pitchFamily="18" charset="0"/>
                <a:cs typeface="Times New Roman" panose="02020603050405020304" pitchFamily="18" charset="0"/>
              </a:rPr>
              <a:t>RESULTS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FF1D4-9348-E7EE-D86D-935F86C6B108}"/>
              </a:ext>
            </a:extLst>
          </p:cNvPr>
          <p:cNvSpPr>
            <a:spLocks noGrp="1"/>
          </p:cNvSpPr>
          <p:nvPr>
            <p:ph idx="1"/>
          </p:nvPr>
        </p:nvSpPr>
        <p:spPr>
          <a:xfrm>
            <a:off x="1295400" y="1087176"/>
            <a:ext cx="10712986" cy="1667041"/>
          </a:xfrm>
        </p:spPr>
        <p:txBody>
          <a:bodyPr>
            <a:normAutofit/>
          </a:bodyPr>
          <a:lstStyle/>
          <a:p>
            <a:pPr marL="0" indent="0">
              <a:lnSpc>
                <a:spcPct val="107000"/>
              </a:lnSpc>
              <a:spcBef>
                <a:spcPts val="1200"/>
              </a:spcBef>
              <a:spcAft>
                <a:spcPts val="1200"/>
              </a:spcAft>
              <a:buNone/>
            </a:pPr>
            <a:r>
              <a:rPr lang="en-IN"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Training</a:t>
            </a:r>
            <a:endParaRPr lang="en-IN"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1200"/>
              </a:spcBef>
              <a:spcAft>
                <a:spcPts val="1200"/>
              </a:spcAft>
              <a:buNone/>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 validation split 20% was used. The model was trained on 14676 images and validated on 3669 images for 75 epochs (50 epochs will do just fine). The training accuracy was 98.63% while that of validation was 95.48%.</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602BB0B-893C-2A18-4716-A6700B86EF1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4E5952E-06A2-5177-A36B-26B39BA9EFBF}"/>
              </a:ext>
            </a:extLst>
          </p:cNvPr>
          <p:cNvSpPr>
            <a:spLocks noGrp="1"/>
          </p:cNvSpPr>
          <p:nvPr>
            <p:ph type="sldNum" sz="quarter" idx="12"/>
          </p:nvPr>
        </p:nvSpPr>
        <p:spPr/>
        <p:txBody>
          <a:bodyPr/>
          <a:lstStyle/>
          <a:p>
            <a:fld id="{75DF2D63-3FF5-D547-96B9-BE9CCD1ABA58}" type="slidenum">
              <a:rPr lang="en-US" smtClean="0"/>
              <a:t>17</a:t>
            </a:fld>
            <a:endParaRPr lang="en-US" dirty="0"/>
          </a:p>
        </p:txBody>
      </p:sp>
      <p:pic>
        <p:nvPicPr>
          <p:cNvPr id="8" name="Picture 7">
            <a:extLst>
              <a:ext uri="{FF2B5EF4-FFF2-40B4-BE49-F238E27FC236}">
                <a16:creationId xmlns:a16="http://schemas.microsoft.com/office/drawing/2014/main" id="{EDEB7493-422B-D0AF-B644-354B3491E8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6602" y="2982817"/>
            <a:ext cx="5049398" cy="3263747"/>
          </a:xfrm>
          <a:prstGeom prst="rect">
            <a:avLst/>
          </a:prstGeom>
          <a:noFill/>
          <a:ln>
            <a:noFill/>
          </a:ln>
        </p:spPr>
      </p:pic>
      <p:pic>
        <p:nvPicPr>
          <p:cNvPr id="9" name="Picture 8">
            <a:extLst>
              <a:ext uri="{FF2B5EF4-FFF2-40B4-BE49-F238E27FC236}">
                <a16:creationId xmlns:a16="http://schemas.microsoft.com/office/drawing/2014/main" id="{A1309DBF-E4E6-8FCD-1E75-8E992B9480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02905" y="2982817"/>
            <a:ext cx="4373696" cy="3263747"/>
          </a:xfrm>
          <a:prstGeom prst="rect">
            <a:avLst/>
          </a:prstGeom>
          <a:noFill/>
          <a:ln>
            <a:noFill/>
          </a:ln>
        </p:spPr>
      </p:pic>
    </p:spTree>
    <p:extLst>
      <p:ext uri="{BB962C8B-B14F-4D97-AF65-F5344CB8AC3E}">
        <p14:creationId xmlns:p14="http://schemas.microsoft.com/office/powerpoint/2010/main" val="148261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9147-8BC2-DD0D-5E68-5E93E0D3F3C6}"/>
              </a:ext>
            </a:extLst>
          </p:cNvPr>
          <p:cNvSpPr>
            <a:spLocks noGrp="1"/>
          </p:cNvSpPr>
          <p:nvPr>
            <p:ph type="title"/>
          </p:nvPr>
        </p:nvSpPr>
        <p:spPr>
          <a:xfrm>
            <a:off x="3668616" y="152400"/>
            <a:ext cx="7442811" cy="9144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RESULTS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6EFC79-3CD1-92A4-3780-21C631EA011A}"/>
              </a:ext>
            </a:extLst>
          </p:cNvPr>
          <p:cNvSpPr>
            <a:spLocks noGrp="1"/>
          </p:cNvSpPr>
          <p:nvPr>
            <p:ph idx="1"/>
          </p:nvPr>
        </p:nvSpPr>
        <p:spPr>
          <a:xfrm>
            <a:off x="1295401" y="1195330"/>
            <a:ext cx="10768070" cy="1536853"/>
          </a:xfrm>
        </p:spPr>
        <p:txBody>
          <a:bodyPr>
            <a:normAutofit/>
          </a:bodyPr>
          <a:lstStyle/>
          <a:p>
            <a:pPr marL="0" indent="0">
              <a:lnSpc>
                <a:spcPct val="107000"/>
              </a:lnSpc>
              <a:spcBef>
                <a:spcPts val="1200"/>
              </a:spcBef>
              <a:spcAft>
                <a:spcPts val="1200"/>
              </a:spcAft>
              <a:buNone/>
            </a:pPr>
            <a:r>
              <a:rPr lang="en-IN"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endParaRPr lang="en-IN"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1200"/>
              </a:spcBef>
              <a:spcAft>
                <a:spcPts val="1200"/>
              </a:spcAft>
              <a:buNone/>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Testing of the model was done on 4585 images. The accuracy was found to be 95.42%. The ROC-AUC score was also </a:t>
            </a:r>
            <a:r>
              <a:rPr lang="en-IN" kern="0" dirty="0" err="1">
                <a:effectLst/>
                <a:latin typeface="Times New Roman" panose="02020603050405020304" pitchFamily="18" charset="0"/>
                <a:ea typeface="Times New Roman" panose="02020603050405020304" pitchFamily="18" charset="0"/>
                <a:cs typeface="Times New Roman" panose="02020603050405020304" pitchFamily="18" charset="0"/>
              </a:rPr>
              <a:t>calclulated</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and for each category of disease the AUC score was greater than 0.95.</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5" name="Footer Placeholder 4">
            <a:extLst>
              <a:ext uri="{FF2B5EF4-FFF2-40B4-BE49-F238E27FC236}">
                <a16:creationId xmlns:a16="http://schemas.microsoft.com/office/drawing/2014/main" id="{343BA633-A28D-7C5C-31B7-4326690C073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7C7D19B-2473-CC09-CBA4-F4EB6A6669C2}"/>
              </a:ext>
            </a:extLst>
          </p:cNvPr>
          <p:cNvSpPr>
            <a:spLocks noGrp="1"/>
          </p:cNvSpPr>
          <p:nvPr>
            <p:ph type="sldNum" sz="quarter" idx="12"/>
          </p:nvPr>
        </p:nvSpPr>
        <p:spPr/>
        <p:txBody>
          <a:bodyPr/>
          <a:lstStyle/>
          <a:p>
            <a:fld id="{75DF2D63-3FF5-D547-96B9-BE9CCD1ABA58}" type="slidenum">
              <a:rPr lang="en-US" smtClean="0"/>
              <a:t>18</a:t>
            </a:fld>
            <a:endParaRPr lang="en-US" dirty="0"/>
          </a:p>
        </p:txBody>
      </p:sp>
      <p:pic>
        <p:nvPicPr>
          <p:cNvPr id="7" name="Picture 6">
            <a:extLst>
              <a:ext uri="{FF2B5EF4-FFF2-40B4-BE49-F238E27FC236}">
                <a16:creationId xmlns:a16="http://schemas.microsoft.com/office/drawing/2014/main" id="{FCEB486B-BB82-D483-FFD0-5C700AC206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1263" y="3012111"/>
            <a:ext cx="4329542" cy="3323590"/>
          </a:xfrm>
          <a:prstGeom prst="rect">
            <a:avLst/>
          </a:prstGeom>
          <a:noFill/>
          <a:ln>
            <a:noFill/>
          </a:ln>
        </p:spPr>
      </p:pic>
      <p:pic>
        <p:nvPicPr>
          <p:cNvPr id="8" name="Picture 7">
            <a:extLst>
              <a:ext uri="{FF2B5EF4-FFF2-40B4-BE49-F238E27FC236}">
                <a16:creationId xmlns:a16="http://schemas.microsoft.com/office/drawing/2014/main" id="{074BC958-443A-5D94-7857-F7A10DABBB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9104" y="3012111"/>
            <a:ext cx="5001657" cy="3236289"/>
          </a:xfrm>
          <a:prstGeom prst="rect">
            <a:avLst/>
          </a:prstGeom>
          <a:noFill/>
          <a:ln>
            <a:noFill/>
          </a:ln>
        </p:spPr>
      </p:pic>
    </p:spTree>
    <p:extLst>
      <p:ext uri="{BB962C8B-B14F-4D97-AF65-F5344CB8AC3E}">
        <p14:creationId xmlns:p14="http://schemas.microsoft.com/office/powerpoint/2010/main" val="140661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3CBB-FFF3-E6E0-71CD-BD1D891E6A4B}"/>
              </a:ext>
            </a:extLst>
          </p:cNvPr>
          <p:cNvSpPr>
            <a:spLocks noGrp="1"/>
          </p:cNvSpPr>
          <p:nvPr>
            <p:ph type="title"/>
          </p:nvPr>
        </p:nvSpPr>
        <p:spPr>
          <a:xfrm>
            <a:off x="646111" y="452718"/>
            <a:ext cx="9404723" cy="5441306"/>
          </a:xfrm>
        </p:spPr>
        <p:txBody>
          <a:bodyPr/>
          <a:lstStyle/>
          <a:p>
            <a:endParaRPr lang="en-IN" dirty="0"/>
          </a:p>
        </p:txBody>
      </p:sp>
      <p:sp>
        <p:nvSpPr>
          <p:cNvPr id="3" name="Footer Placeholder 2">
            <a:extLst>
              <a:ext uri="{FF2B5EF4-FFF2-40B4-BE49-F238E27FC236}">
                <a16:creationId xmlns:a16="http://schemas.microsoft.com/office/drawing/2014/main" id="{3FDB442A-C33A-A98D-F3E5-D1807393A58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1EA6A23-DD4A-5B63-CC61-D25B60C782CB}"/>
              </a:ext>
            </a:extLst>
          </p:cNvPr>
          <p:cNvSpPr>
            <a:spLocks noGrp="1"/>
          </p:cNvSpPr>
          <p:nvPr>
            <p:ph type="sldNum" sz="quarter" idx="12"/>
          </p:nvPr>
        </p:nvSpPr>
        <p:spPr/>
        <p:txBody>
          <a:bodyPr/>
          <a:lstStyle/>
          <a:p>
            <a:fld id="{75DF2D63-3FF5-D547-96B9-BE9CCD1ABA58}" type="slidenum">
              <a:rPr lang="en-US" smtClean="0"/>
              <a:t>19</a:t>
            </a:fld>
            <a:endParaRPr lang="en-US" dirty="0"/>
          </a:p>
        </p:txBody>
      </p:sp>
      <p:pic>
        <p:nvPicPr>
          <p:cNvPr id="6" name="Picture 5">
            <a:extLst>
              <a:ext uri="{FF2B5EF4-FFF2-40B4-BE49-F238E27FC236}">
                <a16:creationId xmlns:a16="http://schemas.microsoft.com/office/drawing/2014/main" id="{33E782BF-7D1B-5026-F156-F3899C8AC3D1}"/>
              </a:ext>
            </a:extLst>
          </p:cNvPr>
          <p:cNvPicPr>
            <a:picLocks noChangeAspect="1"/>
          </p:cNvPicPr>
          <p:nvPr/>
        </p:nvPicPr>
        <p:blipFill>
          <a:blip r:embed="rId2"/>
          <a:stretch>
            <a:fillRect/>
          </a:stretch>
        </p:blipFill>
        <p:spPr>
          <a:xfrm>
            <a:off x="646110" y="452718"/>
            <a:ext cx="9706430" cy="5280234"/>
          </a:xfrm>
          <a:prstGeom prst="rect">
            <a:avLst/>
          </a:prstGeom>
        </p:spPr>
      </p:pic>
    </p:spTree>
    <p:extLst>
      <p:ext uri="{BB962C8B-B14F-4D97-AF65-F5344CB8AC3E}">
        <p14:creationId xmlns:p14="http://schemas.microsoft.com/office/powerpoint/2010/main" val="212135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normAutofit fontScale="90000"/>
          </a:bodyPr>
          <a:lstStyle/>
          <a:p>
            <a:r>
              <a:rPr lang="en-US" dirty="0"/>
              <a:t>    </a:t>
            </a:r>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654352" y="2424093"/>
            <a:ext cx="5760720" cy="2967135"/>
          </a:xfrm>
        </p:spPr>
        <p:txBody>
          <a:bodyPr>
            <a:normAutofit/>
          </a:bodyPr>
          <a:lstStyle/>
          <a:p>
            <a:pPr marL="0" indent="0">
              <a:lnSpc>
                <a:spcPts val="2400"/>
              </a:lnSpc>
              <a:buNone/>
            </a:pPr>
            <a:r>
              <a:rPr lang="en-US" sz="2000" spc="0" dirty="0">
                <a:latin typeface="Times New Roman" panose="02020603050405020304" pitchFamily="18" charset="0"/>
                <a:ea typeface="+mn-lt"/>
                <a:cs typeface="Times New Roman" panose="02020603050405020304" pitchFamily="18" charset="0"/>
              </a:rPr>
              <a:t>By analyzing leaf photos the system detects various line efficiency early detection contributes to better agriculture production .India is a land of agriculture and mainly known for growing variety of crops. Around half of the population in India depend on agriculture. Diseases to the crops may affect the livelihood of the farmers. In order to overcome this major problem, a robot that detects the leaf disease using image processing and deep learning is deployed. </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331242" y="2663886"/>
            <a:ext cx="3536298" cy="2873833"/>
          </a:xfrm>
        </p:spPr>
        <p:txBody>
          <a:bodyPr/>
          <a:lstStyle/>
          <a:p>
            <a:endParaRPr lang="en-US" sz="2000" b="1" dirty="0">
              <a:solidFill>
                <a:schemeClr val="accent2">
                  <a:lumMod val="10000"/>
                </a:schemeClr>
              </a:solidFill>
            </a:endParaRPr>
          </a:p>
        </p:txBody>
      </p:sp>
      <p:pic>
        <p:nvPicPr>
          <p:cNvPr id="10" name="Picture 9">
            <a:extLst>
              <a:ext uri="{FF2B5EF4-FFF2-40B4-BE49-F238E27FC236}">
                <a16:creationId xmlns:a16="http://schemas.microsoft.com/office/drawing/2014/main" id="{C0450017-AE2F-47D6-F941-6E4C13FCE640}"/>
              </a:ext>
            </a:extLst>
          </p:cNvPr>
          <p:cNvPicPr>
            <a:picLocks noChangeAspect="1"/>
          </p:cNvPicPr>
          <p:nvPr/>
        </p:nvPicPr>
        <p:blipFill>
          <a:blip r:embed="rId2"/>
          <a:stretch>
            <a:fillRect/>
          </a:stretch>
        </p:blipFill>
        <p:spPr>
          <a:xfrm>
            <a:off x="0" y="0"/>
            <a:ext cx="4991878" cy="6858000"/>
          </a:xfrm>
          <a:prstGeom prst="rect">
            <a:avLst/>
          </a:prstGeom>
        </p:spPr>
      </p:pic>
    </p:spTree>
    <p:extLst>
      <p:ext uri="{BB962C8B-B14F-4D97-AF65-F5344CB8AC3E}">
        <p14:creationId xmlns:p14="http://schemas.microsoft.com/office/powerpoint/2010/main" val="2810133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097280" y="1352940"/>
            <a:ext cx="9987280" cy="4407780"/>
          </a:xfrm>
        </p:spPr>
        <p:txBody>
          <a:bodyPr>
            <a:normAutofit lnSpcReduction="10000"/>
          </a:bodyPr>
          <a:lstStyle/>
          <a:p>
            <a:pPr algn="just"/>
            <a:r>
              <a:rPr lang="en-US" cap="none" dirty="0">
                <a:latin typeface="Times New Roman" panose="02020603050405020304" pitchFamily="18" charset="0"/>
                <a:cs typeface="Times New Roman" panose="02020603050405020304" pitchFamily="18" charset="0"/>
              </a:rPr>
              <a:t>Future scope refers to the planned additions or enhancements that a software product intends to incorporate in future versions. It outlines the range of new features and improvements envisioned for the product, guiding development efforts to meet user needs and market trends effectively.</a:t>
            </a:r>
          </a:p>
          <a:p>
            <a:pPr algn="just"/>
            <a:r>
              <a:rPr lang="en-US" sz="2000" cap="none"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Multi-Class Classification</a:t>
            </a:r>
          </a:p>
          <a:p>
            <a:pPr algn="just"/>
            <a:r>
              <a:rPr lang="en-US" cap="none" dirty="0">
                <a:latin typeface="Times New Roman" panose="02020603050405020304" pitchFamily="18" charset="0"/>
                <a:cs typeface="Times New Roman" panose="02020603050405020304" pitchFamily="18" charset="0"/>
              </a:rPr>
              <a:t>              Transfer Learning and Domain Adaptation</a:t>
            </a:r>
          </a:p>
          <a:p>
            <a:pPr algn="just"/>
            <a:r>
              <a:rPr lang="en-US" cap="none" dirty="0">
                <a:latin typeface="Times New Roman" panose="02020603050405020304" pitchFamily="18" charset="0"/>
                <a:cs typeface="Times New Roman" panose="02020603050405020304" pitchFamily="18" charset="0"/>
              </a:rPr>
              <a:t>              Interactive Decision Support Systems</a:t>
            </a:r>
          </a:p>
          <a:p>
            <a:pPr algn="just"/>
            <a:r>
              <a:rPr lang="en-US" cap="none" dirty="0">
                <a:latin typeface="Times New Roman" panose="02020603050405020304" pitchFamily="18" charset="0"/>
                <a:cs typeface="Times New Roman" panose="02020603050405020304" pitchFamily="18" charset="0"/>
              </a:rPr>
              <a:t>              Multi-Modal Fusion</a:t>
            </a:r>
          </a:p>
          <a:p>
            <a:pPr algn="just"/>
            <a:r>
              <a:rPr lang="en-US" cap="none" dirty="0">
                <a:latin typeface="Times New Roman" panose="02020603050405020304" pitchFamily="18" charset="0"/>
                <a:cs typeface="Times New Roman" panose="02020603050405020304" pitchFamily="18" charset="0"/>
              </a:rPr>
              <a:t>              Collaborative Platforms and Crowdsourcing</a:t>
            </a:r>
          </a:p>
          <a:p>
            <a:pPr algn="just"/>
            <a:r>
              <a:rPr lang="en-US" cap="none" dirty="0">
                <a:latin typeface="Times New Roman" panose="02020603050405020304" pitchFamily="18" charset="0"/>
                <a:cs typeface="Times New Roman" panose="02020603050405020304" pitchFamily="18" charset="0"/>
              </a:rPr>
              <a:t>              Continuous Monitoring and Feedback Loop  </a:t>
            </a:r>
          </a:p>
        </p:txBody>
      </p:sp>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373224"/>
            <a:ext cx="10515600" cy="811764"/>
          </a:xfrm>
        </p:spPr>
        <p:txBody>
          <a:bodyPr>
            <a:normAutofit/>
          </a:bodyPr>
          <a:lstStyle/>
          <a:p>
            <a:r>
              <a:rPr lang="en-US" sz="4000" b="1" dirty="0">
                <a:solidFill>
                  <a:schemeClr val="accent1"/>
                </a:solidFill>
              </a:rPr>
              <a:t>FUTURE SCOPE AND ENHANCEMENT</a:t>
            </a:r>
          </a:p>
        </p:txBody>
      </p:sp>
    </p:spTree>
    <p:extLst>
      <p:ext uri="{BB962C8B-B14F-4D97-AF65-F5344CB8AC3E}">
        <p14:creationId xmlns:p14="http://schemas.microsoft.com/office/powerpoint/2010/main" val="3814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21</a:t>
            </a:fld>
            <a:endParaRPr lang="en-US" dirty="0"/>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a:xfrm rot="16200000">
            <a:off x="5555545" y="-2491288"/>
            <a:ext cx="1151018" cy="6519674"/>
          </a:xfrm>
        </p:spPr>
        <p:txBody>
          <a:bodyPr/>
          <a:lstStyle/>
          <a:p>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627962" y="1363473"/>
            <a:ext cx="6621138" cy="4368254"/>
          </a:xfrm>
        </p:spPr>
        <p:txBody>
          <a:bodyPr/>
          <a:lstStyle/>
          <a:p>
            <a:pPr algn="just"/>
            <a:r>
              <a:rPr lang="en-US" dirty="0">
                <a:solidFill>
                  <a:schemeClr val="tx1">
                    <a:lumMod val="95000"/>
                    <a:lumOff val="5000"/>
                  </a:schemeClr>
                </a:solidFill>
                <a:latin typeface="Times New Roman" panose="02020603050405020304" pitchFamily="18" charset="0"/>
                <a:cs typeface="Times New Roman" panose="02020603050405020304" pitchFamily="18" charset="0"/>
              </a:rPr>
              <a:t>This project presents an automated, low cost and easy to use end-to end solution to one of the biggest challenges in the agricultural domain for farmers – precise, instant and early diagnosis of crop diseases and knowledge of disease outbreaks - which would be helpful in quick decision making for measures to be adopted for disease control High performing deep CNN model “Inception” enables real time classification of diseases in the Cloud platform via a user facing mobile app</a:t>
            </a:r>
            <a:r>
              <a:rPr lang="en-US" dirty="0">
                <a:solidFill>
                  <a:schemeClr val="tx1">
                    <a:lumMod val="95000"/>
                    <a:lumOff val="5000"/>
                  </a:schemeClr>
                </a:solidFill>
              </a:rPr>
              <a:t>.</a:t>
            </a:r>
            <a:endParaRPr lang="en-US" sz="2000" spc="0" dirty="0">
              <a:solidFill>
                <a:schemeClr val="tx1">
                  <a:lumMod val="95000"/>
                  <a:lumOff val="5000"/>
                </a:schemeClr>
              </a:solidFill>
              <a:ea typeface="+mn-lt"/>
              <a:cs typeface="+mn-lt"/>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71" b="71"/>
          <a:stretch/>
        </p:blipFill>
        <p:spPr>
          <a:xfrm>
            <a:off x="2871216" y="5751142"/>
            <a:ext cx="6519672" cy="110685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4116324" y="609600"/>
            <a:ext cx="4590796" cy="530352"/>
          </a:xfrm>
        </p:spPr>
        <p:txBody>
          <a:bodyPr>
            <a:noAutofit/>
          </a:bodyPr>
          <a:lstStyle/>
          <a:p>
            <a:r>
              <a:rPr lang="en-US" sz="4000" b="1" dirty="0">
                <a:solidFill>
                  <a:schemeClr val="accent1"/>
                </a:solidFill>
                <a:latin typeface="Times New Roman" panose="02020603050405020304" pitchFamily="18" charset="0"/>
                <a:cs typeface="Times New Roman" panose="02020603050405020304" pitchFamily="18" charset="0"/>
              </a:rPr>
              <a:t>CONCLUSION</a:t>
            </a:r>
          </a:p>
        </p:txBody>
      </p:sp>
      <p:pic>
        <p:nvPicPr>
          <p:cNvPr id="8" name="Picture 7">
            <a:extLst>
              <a:ext uri="{FF2B5EF4-FFF2-40B4-BE49-F238E27FC236}">
                <a16:creationId xmlns:a16="http://schemas.microsoft.com/office/drawing/2014/main" id="{E10ACE3C-BABA-1CFC-8646-1282A4975BFB}"/>
              </a:ext>
            </a:extLst>
          </p:cNvPr>
          <p:cNvPicPr>
            <a:picLocks noChangeAspect="1"/>
          </p:cNvPicPr>
          <p:nvPr/>
        </p:nvPicPr>
        <p:blipFill>
          <a:blip r:embed="rId4"/>
          <a:stretch>
            <a:fillRect/>
          </a:stretch>
        </p:blipFill>
        <p:spPr>
          <a:xfrm>
            <a:off x="7226215" y="1344058"/>
            <a:ext cx="4189137" cy="4387669"/>
          </a:xfrm>
          <a:prstGeom prst="rect">
            <a:avLst/>
          </a:prstGeom>
        </p:spPr>
      </p:pic>
    </p:spTree>
    <p:extLst>
      <p:ext uri="{BB962C8B-B14F-4D97-AF65-F5344CB8AC3E}">
        <p14:creationId xmlns:p14="http://schemas.microsoft.com/office/powerpoint/2010/main" val="409420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t="74" b="74"/>
          <a:stretch/>
        </p:blipFill>
        <p:spPr>
          <a:xfrm>
            <a:off x="0" y="-22033"/>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solidFill>
                  <a:schemeClr val="accent1"/>
                </a:solidFill>
                <a:latin typeface="Algerian" panose="04020705040A02060702" pitchFamily="82" charset="0"/>
              </a:rPr>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a:t>By Batch no : 10</a:t>
            </a:r>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0636" y="475862"/>
            <a:ext cx="8110728" cy="1091682"/>
          </a:xfrm>
        </p:spPr>
        <p:txBody>
          <a:bodyPr/>
          <a:lstStyle/>
          <a:p>
            <a:r>
              <a:rPr lang="en-US" sz="5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p:txBody>
          <a:bodyPr/>
          <a:lstStyle/>
          <a:p>
            <a:endParaRPr lang="en-US" dirty="0"/>
          </a:p>
          <a:p>
            <a:endParaRPr lang="en-US" dirty="0"/>
          </a:p>
        </p:txBody>
      </p:sp>
      <p:sp>
        <p:nvSpPr>
          <p:cNvPr id="6" name="TextBox 5">
            <a:extLst>
              <a:ext uri="{FF2B5EF4-FFF2-40B4-BE49-F238E27FC236}">
                <a16:creationId xmlns:a16="http://schemas.microsoft.com/office/drawing/2014/main" id="{D30691BA-BC53-C62A-8518-B8AD25E16D4C}"/>
              </a:ext>
            </a:extLst>
          </p:cNvPr>
          <p:cNvSpPr txBox="1"/>
          <p:nvPr/>
        </p:nvSpPr>
        <p:spPr>
          <a:xfrm>
            <a:off x="1383651" y="1303825"/>
            <a:ext cx="9060024" cy="5170646"/>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AIM</a:t>
            </a:r>
            <a:r>
              <a:rPr lang="en-US" b="1" dirty="0">
                <a:solidFill>
                  <a:schemeClr val="bg1"/>
                </a:solidFill>
                <a:latin typeface="Times New Roman" panose="02020603050405020304" pitchFamily="18" charset="0"/>
                <a:cs typeface="Times New Roman" panose="02020603050405020304" pitchFamily="18" charset="0"/>
              </a:rPr>
              <a:t> : </a:t>
            </a:r>
          </a:p>
          <a:p>
            <a:r>
              <a:rPr lang="en-US" sz="2400" b="0" i="0" dirty="0">
                <a:effectLst/>
                <a:latin typeface="Times New Roman" panose="02020603050405020304" pitchFamily="18" charset="0"/>
                <a:cs typeface="Times New Roman" panose="02020603050405020304" pitchFamily="18" charset="0"/>
              </a:rPr>
              <a:t>The aim of tomato leaf disease detection is primarily to identify and diagnose diseases affecting tomato plants at an early stage..</a:t>
            </a:r>
          </a:p>
          <a:p>
            <a:endParaRPr lang="en-US" sz="2400" dirty="0">
              <a:solidFill>
                <a:schemeClr val="tx1">
                  <a:lumMod val="95000"/>
                </a:schemeClr>
              </a:solidFill>
              <a:latin typeface="Times New Roman" panose="02020603050405020304" pitchFamily="18" charset="0"/>
              <a:cs typeface="Times New Roman" panose="02020603050405020304" pitchFamily="18" charset="0"/>
            </a:endParaRPr>
          </a:p>
          <a:p>
            <a:endParaRPr lang="en-US" b="1" i="0" dirty="0">
              <a:solidFill>
                <a:srgbClr val="C00000"/>
              </a:solidFill>
              <a:effectLst/>
              <a:latin typeface="Times New Roman" panose="02020603050405020304" pitchFamily="18" charset="0"/>
              <a:cs typeface="Times New Roman" panose="02020603050405020304" pitchFamily="18" charset="0"/>
            </a:endParaRPr>
          </a:p>
          <a:p>
            <a:r>
              <a:rPr lang="en-US" sz="2400" b="1" i="0" dirty="0">
                <a:solidFill>
                  <a:schemeClr val="bg1"/>
                </a:solidFill>
                <a:effectLst/>
                <a:latin typeface="Times New Roman" panose="02020603050405020304" pitchFamily="18" charset="0"/>
                <a:cs typeface="Times New Roman" panose="02020603050405020304" pitchFamily="18" charset="0"/>
              </a:rPr>
              <a:t>PROBLEM STATEMENT :</a:t>
            </a:r>
          </a:p>
          <a:p>
            <a:r>
              <a:rPr lang="en-US" sz="2400" b="0" i="0" dirty="0">
                <a:effectLst/>
                <a:latin typeface="Times New Roman" panose="02020603050405020304" pitchFamily="18" charset="0"/>
                <a:cs typeface="Times New Roman" panose="02020603050405020304" pitchFamily="18" charset="0"/>
              </a:rPr>
              <a:t>Timely detection and accurate diagnosis of these diseases are crucial for effective disease management and ensuring sustainable crop yields.</a:t>
            </a:r>
          </a:p>
          <a:p>
            <a:endParaRPr lang="en-US" sz="2400" dirty="0">
              <a:latin typeface="Times New Roman" panose="02020603050405020304" pitchFamily="18" charset="0"/>
              <a:cs typeface="Times New Roman" panose="02020603050405020304" pitchFamily="18" charset="0"/>
            </a:endParaRPr>
          </a:p>
          <a:p>
            <a:endParaRPr lang="en-US" sz="2400" b="0" i="0" dirty="0">
              <a:effectLst/>
              <a:latin typeface="Times New Roman" panose="02020603050405020304" pitchFamily="18" charset="0"/>
              <a:cs typeface="Times New Roman" panose="02020603050405020304" pitchFamily="18" charset="0"/>
            </a:endParaRPr>
          </a:p>
          <a:p>
            <a:r>
              <a:rPr lang="en-US" sz="2400" b="1" i="0" dirty="0">
                <a:solidFill>
                  <a:schemeClr val="bg1"/>
                </a:solidFill>
                <a:effectLst/>
                <a:latin typeface="Times New Roman" panose="02020603050405020304" pitchFamily="18" charset="0"/>
                <a:cs typeface="Times New Roman" panose="02020603050405020304" pitchFamily="18" charset="0"/>
              </a:rPr>
              <a:t>PURPOSE</a:t>
            </a:r>
            <a:r>
              <a:rPr lang="en-US" sz="2400" dirty="0">
                <a:solidFill>
                  <a:schemeClr val="bg1"/>
                </a:solidFill>
                <a:latin typeface="Times New Roman" panose="02020603050405020304" pitchFamily="18" charset="0"/>
                <a:cs typeface="Times New Roman" panose="02020603050405020304" pitchFamily="18" charset="0"/>
              </a:rPr>
              <a:t>:</a:t>
            </a:r>
            <a:r>
              <a:rPr lang="en-US" sz="2400" b="0" i="0" dirty="0">
                <a:solidFill>
                  <a:schemeClr val="bg1"/>
                </a:solidFill>
                <a:effectLst/>
                <a:latin typeface="Times New Roman" panose="02020603050405020304" pitchFamily="18" charset="0"/>
                <a:cs typeface="Times New Roman" panose="02020603050405020304" pitchFamily="18" charset="0"/>
              </a:rPr>
              <a:t> </a:t>
            </a:r>
          </a:p>
          <a:p>
            <a:r>
              <a:rPr lang="en-US" sz="2400" b="0" i="0" dirty="0">
                <a:effectLst/>
                <a:latin typeface="Times New Roman" panose="02020603050405020304" pitchFamily="18" charset="0"/>
                <a:cs typeface="Times New Roman" panose="02020603050405020304" pitchFamily="18" charset="0"/>
              </a:rPr>
              <a:t>The primary purpose is to detect diseases affecting tomato plants at an early stage. Early detection allows for prompt intervention, preventing the spread of diseases and minimizing crop losses.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41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      </a:t>
            </a:r>
            <a:r>
              <a:rPr lang="en-US" b="1" dirty="0">
                <a:latin typeface="Times New Roman" panose="02020603050405020304" pitchFamily="18" charset="0"/>
                <a:cs typeface="Times New Roman" panose="02020603050405020304" pitchFamily="18" charset="0"/>
              </a:rPr>
              <a:t>EXISTING SYSTEM</a:t>
            </a:r>
          </a:p>
        </p:txBody>
      </p:sp>
      <p:sp>
        <p:nvSpPr>
          <p:cNvPr id="7" name="Content Placeholder 6">
            <a:extLst>
              <a:ext uri="{FF2B5EF4-FFF2-40B4-BE49-F238E27FC236}">
                <a16:creationId xmlns:a16="http://schemas.microsoft.com/office/drawing/2014/main" id="{5E16B3E7-D083-B924-3287-D450BF8CCDE4}"/>
              </a:ext>
            </a:extLst>
          </p:cNvPr>
          <p:cNvSpPr>
            <a:spLocks noGrp="1"/>
          </p:cNvSpPr>
          <p:nvPr>
            <p:ph idx="1"/>
          </p:nvPr>
        </p:nvSpPr>
        <p:spPr>
          <a:xfrm>
            <a:off x="925286" y="1665515"/>
            <a:ext cx="8348716" cy="437584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existing systems for tomato leaf disease detection typically rely on manual inspection by agricultural experts or farmers, which can be time-consuming, labor-intensive, and prone to errors.</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latin typeface="Times New Roman" panose="02020603050405020304" pitchFamily="18" charset="0"/>
                <a:cs typeface="Times New Roman" panose="02020603050405020304" pitchFamily="18" charset="0"/>
              </a:rPr>
              <a:t>Drawbacks:</a:t>
            </a:r>
          </a:p>
          <a:p>
            <a:pPr marL="0" indent="0">
              <a:buNone/>
            </a:pPr>
            <a:r>
              <a:rPr lang="en-US" sz="2400" dirty="0">
                <a:latin typeface="Times New Roman" panose="02020603050405020304" pitchFamily="18" charset="0"/>
                <a:cs typeface="Times New Roman" panose="02020603050405020304" pitchFamily="18" charset="0"/>
              </a:rPr>
              <a:t>    Labor-Intensive</a:t>
            </a:r>
          </a:p>
          <a:p>
            <a:pPr marL="0" indent="0">
              <a:buNone/>
            </a:pPr>
            <a:r>
              <a:rPr lang="en-US" sz="2400" dirty="0">
                <a:latin typeface="Times New Roman" panose="02020603050405020304" pitchFamily="18" charset="0"/>
                <a:cs typeface="Times New Roman" panose="02020603050405020304" pitchFamily="18" charset="0"/>
              </a:rPr>
              <a:t>    Time-Consuming</a:t>
            </a:r>
          </a:p>
          <a:p>
            <a:pPr marL="0" indent="0">
              <a:buNone/>
            </a:pPr>
            <a:r>
              <a:rPr lang="en-US" sz="2400" dirty="0">
                <a:latin typeface="Times New Roman" panose="02020603050405020304" pitchFamily="18" charset="0"/>
                <a:cs typeface="Times New Roman" panose="02020603050405020304" pitchFamily="18" charset="0"/>
              </a:rPr>
              <a:t>    Expertise Dependency</a:t>
            </a:r>
          </a:p>
          <a:p>
            <a:pPr marL="0" indent="0">
              <a:buNone/>
            </a:pPr>
            <a:r>
              <a:rPr lang="en-US" sz="2400" dirty="0">
                <a:latin typeface="Times New Roman" panose="02020603050405020304" pitchFamily="18" charset="0"/>
                <a:cs typeface="Times New Roman" panose="02020603050405020304" pitchFamily="18" charset="0"/>
              </a:rPr>
              <a:t>    Limited Scalability</a:t>
            </a:r>
          </a:p>
          <a:p>
            <a:pPr marL="0" indent="0">
              <a:buNone/>
            </a:pPr>
            <a:r>
              <a:rPr lang="en-US" sz="2400" dirty="0">
                <a:latin typeface="Times New Roman" panose="02020603050405020304" pitchFamily="18" charset="0"/>
                <a:cs typeface="Times New Roman" panose="02020603050405020304" pitchFamily="18" charset="0"/>
              </a:rPr>
              <a:t>    Inability to Detect Early Symptoms</a:t>
            </a:r>
          </a:p>
          <a:p>
            <a:pPr marL="0" indent="0">
              <a:buNone/>
            </a:pPr>
            <a:r>
              <a:rPr lang="en-US" sz="2400" dirty="0"/>
              <a:t>  </a:t>
            </a:r>
            <a:endParaRPr lang="en-IN" sz="2400"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1"/>
          </p:nvPr>
        </p:nvSpPr>
        <p:spPr>
          <a:xfrm rot="16200000">
            <a:off x="-148224" y="3186992"/>
            <a:ext cx="1784352" cy="189457"/>
          </a:xfrm>
        </p:spPr>
        <p:txBody>
          <a:bodyPr/>
          <a:lstStyle/>
          <a:p>
            <a:endParaRPr lang="en-US" dirty="0"/>
          </a:p>
        </p:txBody>
      </p:sp>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p>
        </p:txBody>
      </p:sp>
      <p:sp>
        <p:nvSpPr>
          <p:cNvPr id="7" name="Content Placeholder 6">
            <a:extLst>
              <a:ext uri="{FF2B5EF4-FFF2-40B4-BE49-F238E27FC236}">
                <a16:creationId xmlns:a16="http://schemas.microsoft.com/office/drawing/2014/main" id="{0D2F214C-5371-DAF5-48C3-CD6600C0E0BE}"/>
              </a:ext>
            </a:extLst>
          </p:cNvPr>
          <p:cNvSpPr>
            <a:spLocks noGrp="1"/>
          </p:cNvSpPr>
          <p:nvPr>
            <p:ph idx="1"/>
          </p:nvPr>
        </p:nvSpPr>
        <p:spPr>
          <a:xfrm>
            <a:off x="677334" y="1423325"/>
            <a:ext cx="8946541" cy="480059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Detecting tomato leaf diseases using Convolutional Neural Networks (CNNs) involves training a deep learning model to accurately classify images of tomato leaves into healthy or diseased categories.</a:t>
            </a:r>
          </a:p>
          <a:p>
            <a:pPr marL="0" indent="0">
              <a:buNone/>
            </a:pPr>
            <a:r>
              <a:rPr lang="en-US" sz="2400" b="1" dirty="0">
                <a:solidFill>
                  <a:srgbClr val="FF0000"/>
                </a:solidFill>
                <a:latin typeface="Times New Roman" panose="02020603050405020304" pitchFamily="18" charset="0"/>
                <a:cs typeface="Times New Roman" panose="02020603050405020304" pitchFamily="18" charset="0"/>
              </a:rPr>
              <a:t>Advantages:</a:t>
            </a:r>
          </a:p>
          <a:p>
            <a:pPr marL="0" indent="0">
              <a:buNone/>
            </a:pPr>
            <a:r>
              <a:rPr lang="en-US" sz="2400" dirty="0">
                <a:latin typeface="Times New Roman" panose="02020603050405020304" pitchFamily="18" charset="0"/>
                <a:cs typeface="Times New Roman" panose="02020603050405020304" pitchFamily="18" charset="0"/>
              </a:rPr>
              <a:t>  High Accuracy</a:t>
            </a:r>
          </a:p>
          <a:p>
            <a:pPr marL="0" indent="0">
              <a:buNone/>
            </a:pPr>
            <a:r>
              <a:rPr lang="en-US" sz="2400" dirty="0">
                <a:latin typeface="Times New Roman" panose="02020603050405020304" pitchFamily="18" charset="0"/>
                <a:cs typeface="Times New Roman" panose="02020603050405020304" pitchFamily="18" charset="0"/>
              </a:rPr>
              <a:t>  Automated Detection </a:t>
            </a:r>
          </a:p>
          <a:p>
            <a:pPr marL="0" indent="0">
              <a:buNone/>
            </a:pPr>
            <a:r>
              <a:rPr lang="en-US" sz="2400" dirty="0">
                <a:latin typeface="Times New Roman" panose="02020603050405020304" pitchFamily="18" charset="0"/>
                <a:cs typeface="Times New Roman" panose="02020603050405020304" pitchFamily="18" charset="0"/>
              </a:rPr>
              <a:t>  Adaptability to Variability</a:t>
            </a:r>
          </a:p>
          <a:p>
            <a:pPr marL="0" indent="0">
              <a:buNone/>
            </a:pPr>
            <a:r>
              <a:rPr lang="en-US" sz="2400" dirty="0">
                <a:latin typeface="Times New Roman" panose="02020603050405020304" pitchFamily="18" charset="0"/>
                <a:cs typeface="Times New Roman" panose="02020603050405020304" pitchFamily="18" charset="0"/>
              </a:rPr>
              <a:t>  Cost-Effectiveness</a:t>
            </a:r>
          </a:p>
          <a:p>
            <a:pPr marL="0" indent="0">
              <a:buNone/>
            </a:pPr>
            <a:r>
              <a:rPr lang="en-US" sz="2400" dirty="0">
                <a:latin typeface="Times New Roman" panose="02020603050405020304" pitchFamily="18" charset="0"/>
                <a:cs typeface="Times New Roman" panose="02020603050405020304" pitchFamily="18" charset="0"/>
              </a:rPr>
              <a:t>  Continuous Improvement</a:t>
            </a:r>
          </a:p>
          <a:p>
            <a:pPr marL="0" indent="0">
              <a:buNone/>
            </a:pPr>
            <a:r>
              <a:rPr lang="en-US" sz="2400" dirty="0">
                <a:latin typeface="Times New Roman" panose="02020603050405020304" pitchFamily="18" charset="0"/>
                <a:cs typeface="Times New Roman" panose="02020603050405020304" pitchFamily="18" charset="0"/>
              </a:rPr>
              <a:t>  Speed and </a:t>
            </a:r>
            <a:r>
              <a:rPr lang="en-US" sz="2400" dirty="0" err="1">
                <a:latin typeface="Times New Roman" panose="02020603050405020304" pitchFamily="18" charset="0"/>
                <a:cs typeface="Times New Roman" panose="02020603050405020304" pitchFamily="18" charset="0"/>
              </a:rPr>
              <a:t>Efficience</a:t>
            </a: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2"/>
          </p:nvPr>
        </p:nvSpPr>
        <p:spPr/>
        <p:txBody>
          <a:bodyPr/>
          <a:lstStyle/>
          <a:p>
            <a:fld id="{75DF2D63-3FF5-D547-96B9-BE9CCD1ABA58}" type="slidenum">
              <a:rPr lang="en-US" smtClean="0"/>
              <a:pPr/>
              <a:t>5</a:t>
            </a:fld>
            <a:endParaRPr lang="en-US" dirty="0"/>
          </a:p>
        </p:txBody>
      </p:sp>
      <p:pic>
        <p:nvPicPr>
          <p:cNvPr id="4098" name="Picture 2" descr="Plant disease detection and classification techniques: a comparative study  of the performances | Journal of Big Data | Full Text">
            <a:extLst>
              <a:ext uri="{FF2B5EF4-FFF2-40B4-BE49-F238E27FC236}">
                <a16:creationId xmlns:a16="http://schemas.microsoft.com/office/drawing/2014/main" id="{3C5C60F5-7776-FF70-A0D5-DDDA83834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640" y="2996467"/>
            <a:ext cx="7640320" cy="3609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35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CDBF-8B37-2752-B304-48C68077B06E}"/>
              </a:ext>
            </a:extLst>
          </p:cNvPr>
          <p:cNvSpPr>
            <a:spLocks noGrp="1"/>
          </p:cNvSpPr>
          <p:nvPr>
            <p:ph type="title"/>
          </p:nvPr>
        </p:nvSpPr>
        <p:spPr>
          <a:xfrm>
            <a:off x="2633031" y="528811"/>
            <a:ext cx="8423277" cy="716096"/>
          </a:xfrm>
        </p:spPr>
        <p:txBody>
          <a:bodyPr>
            <a:normAutofit/>
          </a:bodyPr>
          <a:lstStyle/>
          <a:p>
            <a:r>
              <a:rPr lang="en-US" sz="4000" dirty="0">
                <a:solidFill>
                  <a:srgbClr val="0070C0"/>
                </a:solidFill>
                <a:latin typeface="Times New Roman" panose="02020603050405020304" pitchFamily="18" charset="0"/>
                <a:cs typeface="Times New Roman" panose="02020603050405020304" pitchFamily="18" charset="0"/>
              </a:rPr>
              <a:t>SYSTEM ANALYSIS</a:t>
            </a:r>
            <a:endParaRPr lang="en-IN" sz="4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17C4EC-252D-C1BB-B1B7-61FF58F04B89}"/>
              </a:ext>
            </a:extLst>
          </p:cNvPr>
          <p:cNvSpPr>
            <a:spLocks noGrp="1"/>
          </p:cNvSpPr>
          <p:nvPr>
            <p:ph idx="1"/>
          </p:nvPr>
        </p:nvSpPr>
        <p:spPr>
          <a:xfrm>
            <a:off x="877824" y="1784733"/>
            <a:ext cx="10332720" cy="4424043"/>
          </a:xfrm>
        </p:spPr>
        <p:txBody>
          <a:bodyPr/>
          <a:lstStyle/>
          <a:p>
            <a:r>
              <a:rPr lang="en-IN" sz="2000" b="1" dirty="0"/>
              <a:t>        </a:t>
            </a:r>
            <a:r>
              <a:rPr lang="en-IN" sz="2000" b="1" dirty="0">
                <a:solidFill>
                  <a:srgbClr val="002060"/>
                </a:solidFill>
              </a:rPr>
              <a:t>SOFTWARE REQUIREMENTS                                  HARDWARE REQUIREMENTS</a:t>
            </a:r>
          </a:p>
          <a:p>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OPERATING SYSTEM           </a:t>
            </a:r>
            <a:r>
              <a:rPr lang="en-IN" sz="2000" dirty="0">
                <a:latin typeface="Times New Roman" panose="02020603050405020304" pitchFamily="18" charset="0"/>
                <a:cs typeface="Times New Roman" panose="02020603050405020304" pitchFamily="18" charset="0"/>
              </a:rPr>
              <a:t>: Windows11                                  PROCESSOR :</a:t>
            </a:r>
            <a:r>
              <a:rPr lang="en-IN" sz="2000" dirty="0" err="1">
                <a:latin typeface="Times New Roman" panose="02020603050405020304" pitchFamily="18" charset="0"/>
                <a:cs typeface="Times New Roman" panose="02020603050405020304" pitchFamily="18" charset="0"/>
              </a:rPr>
              <a:t>amd</a:t>
            </a:r>
            <a:r>
              <a:rPr lang="en-IN" sz="2000" dirty="0">
                <a:latin typeface="Times New Roman" panose="02020603050405020304" pitchFamily="18" charset="0"/>
                <a:cs typeface="Times New Roman" panose="02020603050405020304" pitchFamily="18" charset="0"/>
              </a:rPr>
              <a:t> ryzan5</a:t>
            </a:r>
            <a:endParaRPr lang="en-IN" dirty="0"/>
          </a:p>
        </p:txBody>
      </p:sp>
      <p:sp>
        <p:nvSpPr>
          <p:cNvPr id="4" name="Slide Number Placeholder 3">
            <a:extLst>
              <a:ext uri="{FF2B5EF4-FFF2-40B4-BE49-F238E27FC236}">
                <a16:creationId xmlns:a16="http://schemas.microsoft.com/office/drawing/2014/main" id="{B205306D-E1A2-C0FB-F0E2-898A25A4C848}"/>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5" name="Footer Placeholder 4">
            <a:extLst>
              <a:ext uri="{FF2B5EF4-FFF2-40B4-BE49-F238E27FC236}">
                <a16:creationId xmlns:a16="http://schemas.microsoft.com/office/drawing/2014/main" id="{9F925758-B0B2-EEDA-E74A-531C3E5F9DCC}"/>
              </a:ext>
            </a:extLst>
          </p:cNvPr>
          <p:cNvSpPr>
            <a:spLocks noGrp="1"/>
          </p:cNvSpPr>
          <p:nvPr>
            <p:ph type="ftr" sz="quarter" idx="12"/>
          </p:nvPr>
        </p:nvSpPr>
        <p:spPr/>
        <p:txBody>
          <a:bodyPr/>
          <a:lstStyle/>
          <a:p>
            <a:r>
              <a:rPr lang="en-US"/>
              <a:t>presentation title</a:t>
            </a:r>
            <a:endParaRPr lang="en-US" dirty="0"/>
          </a:p>
        </p:txBody>
      </p:sp>
      <p:sp>
        <p:nvSpPr>
          <p:cNvPr id="8" name="TextBox 7">
            <a:extLst>
              <a:ext uri="{FF2B5EF4-FFF2-40B4-BE49-F238E27FC236}">
                <a16:creationId xmlns:a16="http://schemas.microsoft.com/office/drawing/2014/main" id="{579E8AC4-6539-F284-B5D6-4E6893EC783D}"/>
              </a:ext>
            </a:extLst>
          </p:cNvPr>
          <p:cNvSpPr txBox="1"/>
          <p:nvPr/>
        </p:nvSpPr>
        <p:spPr>
          <a:xfrm>
            <a:off x="1156770" y="3119591"/>
            <a:ext cx="9529591" cy="2031325"/>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PROGRAMMING LANGUAGE : python                                                 SPEED              :1.1-3.4gHZ</a:t>
            </a:r>
          </a:p>
          <a:p>
            <a:endParaRPr lang="en-IN" dirty="0"/>
          </a:p>
          <a:p>
            <a:r>
              <a:rPr lang="en-IN" sz="1800" dirty="0">
                <a:latin typeface="Times New Roman" panose="02020603050405020304" pitchFamily="18" charset="0"/>
                <a:cs typeface="Times New Roman" panose="02020603050405020304" pitchFamily="18" charset="0"/>
              </a:rPr>
              <a:t>VERSION                                     : python3.9.0                                          RAM                :8GB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IDE                                              </a:t>
            </a:r>
            <a:r>
              <a:rPr lang="en-IN" sz="1800"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P</a:t>
            </a:r>
            <a:r>
              <a:rPr lang="en-IN" sz="1800" dirty="0">
                <a:latin typeface="Times New Roman" panose="02020603050405020304" pitchFamily="18" charset="0"/>
                <a:cs typeface="Times New Roman" panose="02020603050405020304" pitchFamily="18" charset="0"/>
              </a:rPr>
              <a:t>yCharm                                               HARDDISK    :512</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91781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719836" y="336808"/>
            <a:ext cx="6275832" cy="634481"/>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PROJECT LIFE CYCLE</a:t>
            </a:r>
          </a:p>
        </p:txBody>
      </p:sp>
      <p:sp>
        <p:nvSpPr>
          <p:cNvPr id="15" name="TextBox 14">
            <a:extLst>
              <a:ext uri="{FF2B5EF4-FFF2-40B4-BE49-F238E27FC236}">
                <a16:creationId xmlns:a16="http://schemas.microsoft.com/office/drawing/2014/main" id="{2BDD9BC7-A16F-C1D0-2D8A-64535140D252}"/>
              </a:ext>
            </a:extLst>
          </p:cNvPr>
          <p:cNvSpPr txBox="1"/>
          <p:nvPr/>
        </p:nvSpPr>
        <p:spPr>
          <a:xfrm>
            <a:off x="433726" y="1187431"/>
            <a:ext cx="5299456" cy="4801314"/>
          </a:xfrm>
          <a:prstGeom prst="rect">
            <a:avLst/>
          </a:prstGeom>
          <a:noFill/>
        </p:spPr>
        <p:txBody>
          <a:bodyPr wrap="square" rtlCol="0">
            <a:spAutoFit/>
          </a:bodyPr>
          <a:lstStyle/>
          <a:p>
            <a:r>
              <a:rPr lang="en-US" b="1" dirty="0">
                <a:solidFill>
                  <a:srgbClr val="FFC000"/>
                </a:solidFill>
                <a:latin typeface="Times New Roman" panose="02020603050405020304" pitchFamily="18" charset="0"/>
                <a:cs typeface="Times New Roman" panose="02020603050405020304" pitchFamily="18" charset="0"/>
              </a:rPr>
              <a:t>Data Collection :</a:t>
            </a:r>
          </a:p>
          <a:p>
            <a:r>
              <a:rPr lang="en-US" dirty="0">
                <a:latin typeface="Times New Roman" panose="02020603050405020304" pitchFamily="18" charset="0"/>
                <a:cs typeface="Times New Roman" panose="02020603050405020304" pitchFamily="18" charset="0"/>
              </a:rPr>
              <a:t> D</a:t>
            </a:r>
            <a:r>
              <a:rPr lang="en-US" b="0" i="0" dirty="0">
                <a:effectLst/>
                <a:latin typeface="Times New Roman" panose="02020603050405020304" pitchFamily="18" charset="0"/>
                <a:cs typeface="Times New Roman" panose="02020603050405020304" pitchFamily="18" charset="0"/>
              </a:rPr>
              <a:t>ataset of tomato leaf images containing both healthy leaves and leaves infected with various diseases.</a:t>
            </a:r>
            <a:endParaRPr lang="en-US" b="0" i="0" dirty="0">
              <a:solidFill>
                <a:srgbClr val="ECECEC"/>
              </a:solidFill>
              <a:effectLst/>
              <a:latin typeface="Times New Roman" panose="02020603050405020304" pitchFamily="18" charset="0"/>
              <a:cs typeface="Times New Roman" panose="02020603050405020304" pitchFamily="18" charset="0"/>
            </a:endParaRPr>
          </a:p>
          <a:p>
            <a:r>
              <a:rPr lang="en-US" b="1" dirty="0">
                <a:solidFill>
                  <a:srgbClr val="FFC000"/>
                </a:solidFill>
                <a:latin typeface="Times New Roman" panose="02020603050405020304" pitchFamily="18" charset="0"/>
                <a:cs typeface="Times New Roman" panose="02020603050405020304" pitchFamily="18" charset="0"/>
              </a:rPr>
              <a:t>Data Preprocessing :</a:t>
            </a:r>
          </a:p>
          <a:p>
            <a:r>
              <a:rPr lang="en-US" b="0" i="0" dirty="0">
                <a:effectLst/>
                <a:latin typeface="Times New Roman" panose="02020603050405020304" pitchFamily="18" charset="0"/>
                <a:cs typeface="Times New Roman" panose="02020603050405020304" pitchFamily="18" charset="0"/>
              </a:rPr>
              <a:t> Resize images to a uniform size suitable for CNN input . Normalize pixel values to a common scale. </a:t>
            </a:r>
          </a:p>
          <a:p>
            <a:r>
              <a:rPr lang="en-US" b="1" dirty="0">
                <a:solidFill>
                  <a:srgbClr val="FFC000"/>
                </a:solidFill>
                <a:latin typeface="Times New Roman" panose="02020603050405020304" pitchFamily="18" charset="0"/>
                <a:cs typeface="Times New Roman" panose="02020603050405020304" pitchFamily="18" charset="0"/>
              </a:rPr>
              <a:t>Architecture Design:</a:t>
            </a:r>
          </a:p>
          <a:p>
            <a:r>
              <a:rPr lang="en-US" dirty="0">
                <a:latin typeface="Times New Roman" panose="02020603050405020304" pitchFamily="18" charset="0"/>
                <a:cs typeface="Times New Roman" panose="02020603050405020304" pitchFamily="18" charset="0"/>
              </a:rPr>
              <a:t>Choose a pre-existing CNN architecture suitable for image classification tasks, such as VGG, ResNet , or Inception.</a:t>
            </a:r>
          </a:p>
          <a:p>
            <a:r>
              <a:rPr lang="en-IN" b="1" dirty="0">
                <a:solidFill>
                  <a:srgbClr val="FFC000"/>
                </a:solidFill>
                <a:latin typeface="Times New Roman" panose="02020603050405020304" pitchFamily="18" charset="0"/>
                <a:cs typeface="Times New Roman" panose="02020603050405020304" pitchFamily="18" charset="0"/>
              </a:rPr>
              <a:t>Model Training:</a:t>
            </a:r>
          </a:p>
          <a:p>
            <a:r>
              <a:rPr lang="en-US" dirty="0">
                <a:latin typeface="Times New Roman" panose="02020603050405020304" pitchFamily="18" charset="0"/>
                <a:cs typeface="Times New Roman" panose="02020603050405020304" pitchFamily="18" charset="0"/>
              </a:rPr>
              <a:t>Split the dataset into training, validation, and testing sets . Train the CNN model on the training data using techniques.</a:t>
            </a:r>
          </a:p>
          <a:p>
            <a:r>
              <a:rPr lang="en-US" b="1" dirty="0">
                <a:solidFill>
                  <a:srgbClr val="FFC000"/>
                </a:solidFill>
                <a:latin typeface="Times New Roman" panose="02020603050405020304" pitchFamily="18" charset="0"/>
                <a:cs typeface="Times New Roman" panose="02020603050405020304" pitchFamily="18" charset="0"/>
              </a:rPr>
              <a:t>Model Evaluation:</a:t>
            </a:r>
          </a:p>
          <a:p>
            <a:r>
              <a:rPr lang="en-US" dirty="0">
                <a:latin typeface="Times New Roman" panose="02020603050405020304" pitchFamily="18" charset="0"/>
                <a:cs typeface="Times New Roman" panose="02020603050405020304" pitchFamily="18" charset="0"/>
              </a:rPr>
              <a:t>Evaluate the trained model's performance using metrics like accuracy, precision, recall.</a:t>
            </a:r>
            <a:endParaRPr lang="en-IN" dirty="0">
              <a:latin typeface="Times New Roman" panose="02020603050405020304" pitchFamily="18" charset="0"/>
              <a:cs typeface="Times New Roman" panose="02020603050405020304" pitchFamily="18" charset="0"/>
            </a:endParaRPr>
          </a:p>
        </p:txBody>
      </p:sp>
      <p:pic>
        <p:nvPicPr>
          <p:cNvPr id="1028" name="Picture 4" descr="High-Performance Deep learning to Detection and Tracking Tomato Plant Leaf  Predict Disease and Expert Systems | ADCAIJ: Advances in Distributed  Computing and Artificial Intelligence Journal">
            <a:extLst>
              <a:ext uri="{FF2B5EF4-FFF2-40B4-BE49-F238E27FC236}">
                <a16:creationId xmlns:a16="http://schemas.microsoft.com/office/drawing/2014/main" id="{8A98243F-670D-977E-77D7-7DC74DEE1C70}"/>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8159" r="8159"/>
          <a:stretch>
            <a:fillRect/>
          </a:stretch>
        </p:blipFill>
        <p:spPr bwMode="auto">
          <a:xfrm>
            <a:off x="6096000" y="0"/>
            <a:ext cx="6059920" cy="676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85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0636" y="475862"/>
            <a:ext cx="8110728" cy="651898"/>
          </a:xfrm>
        </p:spPr>
        <p:txBody>
          <a:bodyPr>
            <a:normAutofit fontScale="90000"/>
          </a:bodyPr>
          <a:lstStyle/>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MODULES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p:txBody>
          <a:bodyPr/>
          <a:lstStyle/>
          <a:p>
            <a:endParaRPr lang="en-US" dirty="0"/>
          </a:p>
          <a:p>
            <a:endParaRPr lang="en-US" dirty="0"/>
          </a:p>
        </p:txBody>
      </p:sp>
      <p:sp>
        <p:nvSpPr>
          <p:cNvPr id="6" name="TextBox 5">
            <a:extLst>
              <a:ext uri="{FF2B5EF4-FFF2-40B4-BE49-F238E27FC236}">
                <a16:creationId xmlns:a16="http://schemas.microsoft.com/office/drawing/2014/main" id="{D30691BA-BC53-C62A-8518-B8AD25E16D4C}"/>
              </a:ext>
            </a:extLst>
          </p:cNvPr>
          <p:cNvSpPr txBox="1"/>
          <p:nvPr/>
        </p:nvSpPr>
        <p:spPr>
          <a:xfrm>
            <a:off x="1874461" y="1127760"/>
            <a:ext cx="9060024" cy="532453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PANDAS</a:t>
            </a:r>
            <a:r>
              <a:rPr lang="en-US" sz="2000" b="1" dirty="0">
                <a:solidFill>
                  <a:schemeClr val="bg1"/>
                </a:solidFill>
                <a:latin typeface="Times New Roman" panose="02020603050405020304" pitchFamily="18" charset="0"/>
                <a:cs typeface="Times New Roman" panose="02020603050405020304" pitchFamily="18" charset="0"/>
              </a:rPr>
              <a:t>:</a:t>
            </a:r>
            <a:r>
              <a:rPr lang="en-US" sz="2000" b="0" i="0" dirty="0">
                <a:solidFill>
                  <a:schemeClr val="bg1"/>
                </a:solidFill>
                <a:effectLst/>
                <a:latin typeface="Times New Roman" panose="02020603050405020304" pitchFamily="18" charset="0"/>
                <a:cs typeface="Times New Roman" panose="02020603050405020304" pitchFamily="18" charset="0"/>
              </a:rPr>
              <a:t> Pandas is a software library written for the Python programming language for data manipulation and analysis.</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NUMPY</a:t>
            </a:r>
            <a:r>
              <a:rPr lang="en-US" sz="2000" b="1" dirty="0">
                <a:solidFill>
                  <a:schemeClr val="bg1"/>
                </a:solidFill>
                <a:latin typeface="Times New Roman" panose="02020603050405020304" pitchFamily="18" charset="0"/>
                <a:cs typeface="Times New Roman" panose="02020603050405020304" pitchFamily="18" charset="0"/>
              </a:rPr>
              <a:t>: </a:t>
            </a:r>
            <a:r>
              <a:rPr lang="en-US" sz="2000" b="0" i="0" dirty="0">
                <a:solidFill>
                  <a:schemeClr val="bg1"/>
                </a:solidFill>
                <a:effectLst/>
                <a:latin typeface="Times New Roman" panose="02020603050405020304" pitchFamily="18" charset="0"/>
                <a:cs typeface="Times New Roman" panose="02020603050405020304" pitchFamily="18" charset="0"/>
              </a:rPr>
              <a:t>NumPy is a library for the Python programming language, adding support for large, multi-dimensional arrays and matrices, along with a large collection of high-level mathematical functions to operate on these arrays</a:t>
            </a:r>
            <a:r>
              <a:rPr lang="en-US" sz="2000" b="0" i="0" dirty="0">
                <a:solidFill>
                  <a:schemeClr val="bg1"/>
                </a:solidFill>
                <a:effectLst/>
                <a:latin typeface="arial" panose="020B0604020202020204" pitchFamily="34" charset="0"/>
              </a:rPr>
              <a:t>.</a:t>
            </a:r>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SEABORN</a:t>
            </a:r>
            <a:r>
              <a:rPr lang="en-US" sz="20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 Seaborn is a library for making statistical graphics in Python. It builds on top of matplotlib and integrates closely with pandas data structures.</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OPEN CV : </a:t>
            </a:r>
            <a:r>
              <a:rPr lang="en-US" sz="2000" dirty="0">
                <a:solidFill>
                  <a:schemeClr val="bg1"/>
                </a:solidFill>
                <a:latin typeface="Times New Roman" panose="02020603050405020304" pitchFamily="18" charset="0"/>
                <a:cs typeface="Times New Roman" panose="02020603050405020304" pitchFamily="18" charset="0"/>
              </a:rPr>
              <a:t>OpenCV is a great tool for image processing and performing computer vision tasks. It is an open-source library that can be used to perform tasks like face detection, objection tracking, landmark detection, and much more.</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MATPLOTLIB</a:t>
            </a:r>
            <a:r>
              <a:rPr lang="en-US" sz="2000" dirty="0">
                <a:solidFill>
                  <a:schemeClr val="bg1"/>
                </a:solidFill>
                <a:latin typeface="Times New Roman" panose="02020603050405020304" pitchFamily="18" charset="0"/>
                <a:cs typeface="Times New Roman" panose="02020603050405020304" pitchFamily="18" charset="0"/>
              </a:rPr>
              <a:t>: Matplotlib is a comprehensive library for creating static, animated, and interactive visualizations in Python. Matplotlib makes easy things easy and hard things possible.</a:t>
            </a:r>
          </a:p>
        </p:txBody>
      </p:sp>
    </p:spTree>
    <p:extLst>
      <p:ext uri="{BB962C8B-B14F-4D97-AF65-F5344CB8AC3E}">
        <p14:creationId xmlns:p14="http://schemas.microsoft.com/office/powerpoint/2010/main" val="222205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2783-F459-0866-DA7E-17ABFDCFEECD}"/>
              </a:ext>
            </a:extLst>
          </p:cNvPr>
          <p:cNvSpPr>
            <a:spLocks noGrp="1"/>
          </p:cNvSpPr>
          <p:nvPr>
            <p:ph type="title"/>
          </p:nvPr>
        </p:nvSpPr>
        <p:spPr>
          <a:xfrm>
            <a:off x="2971800" y="631824"/>
            <a:ext cx="8263128" cy="914400"/>
          </a:xfrm>
        </p:spPr>
        <p:txBody>
          <a:bodyPr/>
          <a:lstStyle/>
          <a:p>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NECESSARY MODULES</a:t>
            </a:r>
            <a:endParaRPr lang="en-IN"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A35CA63-7E69-7CF9-FA10-0AB403263C81}"/>
              </a:ext>
            </a:extLst>
          </p:cNvPr>
          <p:cNvPicPr>
            <a:picLocks noGrp="1" noChangeAspect="1"/>
          </p:cNvPicPr>
          <p:nvPr>
            <p:ph idx="1"/>
          </p:nvPr>
        </p:nvPicPr>
        <p:blipFill>
          <a:blip r:embed="rId2"/>
          <a:srcRect t="3110" b="3110"/>
          <a:stretch>
            <a:fillRect/>
          </a:stretch>
        </p:blipFill>
        <p:spPr>
          <a:xfrm>
            <a:off x="1004977" y="1546224"/>
            <a:ext cx="1537477" cy="1362229"/>
          </a:xfrm>
          <a:prstGeom prst="rect">
            <a:avLst/>
          </a:prstGeom>
        </p:spPr>
      </p:pic>
      <p:sp>
        <p:nvSpPr>
          <p:cNvPr id="5" name="Footer Placeholder 4">
            <a:extLst>
              <a:ext uri="{FF2B5EF4-FFF2-40B4-BE49-F238E27FC236}">
                <a16:creationId xmlns:a16="http://schemas.microsoft.com/office/drawing/2014/main" id="{1E11713B-F9D9-1104-D4A7-021CC8B7EE3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1F82F35-6809-A520-559C-3B9D6E170339}"/>
              </a:ext>
            </a:extLst>
          </p:cNvPr>
          <p:cNvSpPr>
            <a:spLocks noGrp="1"/>
          </p:cNvSpPr>
          <p:nvPr>
            <p:ph type="sldNum" sz="quarter" idx="12"/>
          </p:nvPr>
        </p:nvSpPr>
        <p:spPr/>
        <p:txBody>
          <a:bodyPr/>
          <a:lstStyle/>
          <a:p>
            <a:fld id="{75DF2D63-3FF5-D547-96B9-BE9CCD1ABA58}" type="slidenum">
              <a:rPr lang="en-US" smtClean="0"/>
              <a:t>9</a:t>
            </a:fld>
            <a:endParaRPr lang="en-US" dirty="0"/>
          </a:p>
        </p:txBody>
      </p:sp>
      <p:sp>
        <p:nvSpPr>
          <p:cNvPr id="10" name="TextBox 9">
            <a:extLst>
              <a:ext uri="{FF2B5EF4-FFF2-40B4-BE49-F238E27FC236}">
                <a16:creationId xmlns:a16="http://schemas.microsoft.com/office/drawing/2014/main" id="{C3BACA41-AFB8-367F-00D0-5F8388C706F6}"/>
              </a:ext>
            </a:extLst>
          </p:cNvPr>
          <p:cNvSpPr txBox="1"/>
          <p:nvPr/>
        </p:nvSpPr>
        <p:spPr>
          <a:xfrm>
            <a:off x="877824" y="3015988"/>
            <a:ext cx="2394186" cy="156966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TensorFlow</a:t>
            </a:r>
          </a:p>
          <a:p>
            <a:endParaRPr lang="en-IN" sz="20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Installation command:</a:t>
            </a:r>
          </a:p>
          <a:p>
            <a:r>
              <a:rPr lang="en-IN" dirty="0">
                <a:latin typeface="Times New Roman" panose="02020603050405020304" pitchFamily="18" charset="0"/>
                <a:cs typeface="Times New Roman" panose="02020603050405020304" pitchFamily="18" charset="0"/>
              </a:rPr>
              <a:t>‘pip install </a:t>
            </a:r>
            <a:r>
              <a:rPr lang="en-IN" dirty="0" err="1">
                <a:latin typeface="Times New Roman" panose="02020603050405020304" pitchFamily="18" charset="0"/>
                <a:cs typeface="Times New Roman" panose="02020603050405020304" pitchFamily="18" charset="0"/>
              </a:rPr>
              <a:t>tensorflow</a:t>
            </a:r>
            <a:r>
              <a:rPr lang="en-IN"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0D4040F-B200-3DF4-0776-8168BBCAF55B}"/>
              </a:ext>
            </a:extLst>
          </p:cNvPr>
          <p:cNvPicPr>
            <a:picLocks noGrp="1" noChangeAspect="1"/>
          </p:cNvPicPr>
          <p:nvPr/>
        </p:nvPicPr>
        <p:blipFill>
          <a:blip r:embed="rId3"/>
          <a:srcRect l="131" r="131"/>
          <a:stretch>
            <a:fillRect/>
          </a:stretch>
        </p:blipFill>
        <p:spPr>
          <a:xfrm>
            <a:off x="3998498" y="1546224"/>
            <a:ext cx="1289598" cy="892177"/>
          </a:xfrm>
          <a:prstGeom prst="rect">
            <a:avLst/>
          </a:prstGeom>
        </p:spPr>
      </p:pic>
      <p:sp>
        <p:nvSpPr>
          <p:cNvPr id="15" name="TextBox 14">
            <a:extLst>
              <a:ext uri="{FF2B5EF4-FFF2-40B4-BE49-F238E27FC236}">
                <a16:creationId xmlns:a16="http://schemas.microsoft.com/office/drawing/2014/main" id="{8C752956-9AA8-88FB-6709-5C24AED67118}"/>
              </a:ext>
            </a:extLst>
          </p:cNvPr>
          <p:cNvSpPr txBox="1"/>
          <p:nvPr/>
        </p:nvSpPr>
        <p:spPr>
          <a:xfrm>
            <a:off x="3756753" y="2831322"/>
            <a:ext cx="2544896" cy="1815882"/>
          </a:xfrm>
          <a:prstGeom prst="rect">
            <a:avLst/>
          </a:prstGeom>
          <a:noFill/>
        </p:spPr>
        <p:txBody>
          <a:bodyPr wrap="square">
            <a:spAutoFit/>
          </a:bodyPr>
          <a:lstStyle/>
          <a:p>
            <a:r>
              <a:rPr lang="en-IN" sz="2400" b="1" dirty="0" err="1">
                <a:latin typeface="Times New Roman" panose="02020603050405020304" pitchFamily="18" charset="0"/>
                <a:cs typeface="Times New Roman" panose="02020603050405020304" pitchFamily="18" charset="0"/>
              </a:rPr>
              <a:t>Keras</a:t>
            </a:r>
            <a:endParaRPr lang="en-IN"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Installation command:</a:t>
            </a:r>
          </a:p>
          <a:p>
            <a:r>
              <a:rPr lang="en-IN" sz="2000" dirty="0">
                <a:latin typeface="Times New Roman" panose="02020603050405020304" pitchFamily="18" charset="0"/>
                <a:cs typeface="Times New Roman" panose="02020603050405020304" pitchFamily="18" charset="0"/>
              </a:rPr>
              <a:t>‘pip install </a:t>
            </a: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59B5578-D336-1300-176B-62C3BACE77C9}"/>
              </a:ext>
            </a:extLst>
          </p:cNvPr>
          <p:cNvPicPr>
            <a:picLocks noGrp="1" noChangeAspect="1"/>
          </p:cNvPicPr>
          <p:nvPr/>
        </p:nvPicPr>
        <p:blipFill>
          <a:blip r:embed="rId4"/>
          <a:srcRect l="1575" r="1575"/>
          <a:stretch>
            <a:fillRect/>
          </a:stretch>
        </p:blipFill>
        <p:spPr>
          <a:xfrm>
            <a:off x="6692727" y="1623834"/>
            <a:ext cx="1569923" cy="1064282"/>
          </a:xfrm>
          <a:prstGeom prst="rect">
            <a:avLst/>
          </a:prstGeom>
        </p:spPr>
      </p:pic>
      <p:sp>
        <p:nvSpPr>
          <p:cNvPr id="20" name="TextBox 19">
            <a:extLst>
              <a:ext uri="{FF2B5EF4-FFF2-40B4-BE49-F238E27FC236}">
                <a16:creationId xmlns:a16="http://schemas.microsoft.com/office/drawing/2014/main" id="{378B87C1-068A-2D62-C775-DA78655A87FD}"/>
              </a:ext>
            </a:extLst>
          </p:cNvPr>
          <p:cNvSpPr txBox="1"/>
          <p:nvPr/>
        </p:nvSpPr>
        <p:spPr>
          <a:xfrm>
            <a:off x="6786391" y="2831322"/>
            <a:ext cx="2467777" cy="2831544"/>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OpenCV</a:t>
            </a:r>
          </a:p>
          <a:p>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Installation command:</a:t>
            </a:r>
          </a:p>
          <a:p>
            <a:r>
              <a:rPr lang="en-IN" sz="2000" dirty="0">
                <a:latin typeface="Times New Roman" panose="02020603050405020304" pitchFamily="18" charset="0"/>
                <a:cs typeface="Times New Roman" panose="02020603050405020304" pitchFamily="18" charset="0"/>
              </a:rPr>
              <a:t>‘pip install </a:t>
            </a:r>
            <a:r>
              <a:rPr lang="en-IN" sz="2000" dirty="0" err="1">
                <a:latin typeface="Times New Roman" panose="02020603050405020304" pitchFamily="18" charset="0"/>
                <a:cs typeface="Times New Roman" panose="02020603050405020304" pitchFamily="18" charset="0"/>
              </a:rPr>
              <a:t>opencv</a:t>
            </a:r>
            <a:r>
              <a:rPr lang="en-IN" sz="2000" dirty="0">
                <a:latin typeface="Times New Roman" panose="02020603050405020304" pitchFamily="18" charset="0"/>
                <a:cs typeface="Times New Roman" panose="02020603050405020304" pitchFamily="18" charset="0"/>
              </a:rPr>
              <a:t>-python’</a:t>
            </a: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03744830-AE17-AA65-B6B0-F379FCC9A49A}"/>
              </a:ext>
            </a:extLst>
          </p:cNvPr>
          <p:cNvPicPr>
            <a:picLocks noGrp="1" noChangeAspect="1"/>
          </p:cNvPicPr>
          <p:nvPr/>
        </p:nvPicPr>
        <p:blipFill>
          <a:blip r:embed="rId5"/>
          <a:srcRect/>
          <a:stretch>
            <a:fillRect/>
          </a:stretch>
        </p:blipFill>
        <p:spPr>
          <a:xfrm>
            <a:off x="9438369" y="1690687"/>
            <a:ext cx="1796559" cy="914400"/>
          </a:xfrm>
          <a:prstGeom prst="rect">
            <a:avLst/>
          </a:prstGeom>
        </p:spPr>
      </p:pic>
      <p:sp>
        <p:nvSpPr>
          <p:cNvPr id="23" name="TextBox 22">
            <a:extLst>
              <a:ext uri="{FF2B5EF4-FFF2-40B4-BE49-F238E27FC236}">
                <a16:creationId xmlns:a16="http://schemas.microsoft.com/office/drawing/2014/main" id="{D657AFF8-A375-1F62-B30F-889C13A38441}"/>
              </a:ext>
            </a:extLst>
          </p:cNvPr>
          <p:cNvSpPr txBox="1"/>
          <p:nvPr/>
        </p:nvSpPr>
        <p:spPr>
          <a:xfrm flipH="1">
            <a:off x="9507558" y="2831322"/>
            <a:ext cx="2467777" cy="2616101"/>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Matplotlib</a:t>
            </a:r>
          </a:p>
          <a:p>
            <a:endParaRPr lang="en-IN" sz="24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Installation command:</a:t>
            </a:r>
          </a:p>
          <a:p>
            <a:r>
              <a:rPr lang="en-IN" sz="2000" dirty="0">
                <a:latin typeface="Times New Roman" panose="02020603050405020304" pitchFamily="18" charset="0"/>
                <a:cs typeface="Times New Roman" panose="02020603050405020304" pitchFamily="18" charset="0"/>
              </a:rPr>
              <a:t>‘pip install matplotlib’</a:t>
            </a:r>
          </a:p>
          <a:p>
            <a:endParaRPr lang="en-IN" sz="2800" b="1" dirty="0">
              <a:latin typeface="Times New Roman" panose="02020603050405020304" pitchFamily="18" charset="0"/>
              <a:cs typeface="Times New Roman" panose="02020603050405020304" pitchFamily="18" charset="0"/>
            </a:endParaRPr>
          </a:p>
          <a:p>
            <a:endParaRPr lang="en-IN" sz="2400" dirty="0">
              <a:solidFill>
                <a:schemeClr val="bg1">
                  <a:lumMod val="95000"/>
                </a:schemeClr>
              </a:solidFill>
              <a:latin typeface="Times New Roman" panose="02020603050405020304" pitchFamily="18" charset="0"/>
              <a:cs typeface="Times New Roman" panose="02020603050405020304" pitchFamily="18" charset="0"/>
            </a:endParaRPr>
          </a:p>
          <a:p>
            <a:endParaRPr lang="en-IN" sz="2400" dirty="0">
              <a:solidFill>
                <a:schemeClr val="bg1">
                  <a:lumMod val="95000"/>
                </a:schemeClr>
              </a:solidFill>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05401CE9-7FBD-93A3-3EEE-174A8E2A5D33}"/>
              </a:ext>
            </a:extLst>
          </p:cNvPr>
          <p:cNvPicPr>
            <a:picLocks noChangeAspect="1"/>
          </p:cNvPicPr>
          <p:nvPr/>
        </p:nvPicPr>
        <p:blipFill>
          <a:blip r:embed="rId6"/>
          <a:stretch>
            <a:fillRect/>
          </a:stretch>
        </p:blipFill>
        <p:spPr>
          <a:xfrm>
            <a:off x="5029201" y="4452050"/>
            <a:ext cx="1407112" cy="1187336"/>
          </a:xfrm>
          <a:prstGeom prst="rect">
            <a:avLst/>
          </a:prstGeom>
        </p:spPr>
      </p:pic>
      <p:sp>
        <p:nvSpPr>
          <p:cNvPr id="28" name="TextBox 27">
            <a:extLst>
              <a:ext uri="{FF2B5EF4-FFF2-40B4-BE49-F238E27FC236}">
                <a16:creationId xmlns:a16="http://schemas.microsoft.com/office/drawing/2014/main" id="{6BA0530F-5491-FABC-2352-42CB8CBFEE2F}"/>
              </a:ext>
            </a:extLst>
          </p:cNvPr>
          <p:cNvSpPr txBox="1"/>
          <p:nvPr/>
        </p:nvSpPr>
        <p:spPr>
          <a:xfrm>
            <a:off x="5029201" y="5344227"/>
            <a:ext cx="4808238" cy="400110"/>
          </a:xfrm>
          <a:prstGeom prst="rect">
            <a:avLst/>
          </a:prstGeom>
          <a:noFill/>
        </p:spPr>
        <p:txBody>
          <a:bodyPr wrap="square">
            <a:spAutoFit/>
          </a:bodyPr>
          <a:lstStyle/>
          <a:p>
            <a:r>
              <a:rPr lang="en-IN" sz="2000" b="1" i="0" dirty="0">
                <a:effectLst/>
                <a:latin typeface="Times New Roman" panose="02020603050405020304" pitchFamily="18" charset="0"/>
                <a:cs typeface="Times New Roman" panose="02020603050405020304" pitchFamily="18" charset="0"/>
              </a:rPr>
              <a:t>Scikit-learn</a:t>
            </a:r>
            <a:endParaRPr lang="en-IN" sz="2000"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46B3823-6F88-183F-2249-AA3CB07C30AB}"/>
              </a:ext>
            </a:extLst>
          </p:cNvPr>
          <p:cNvSpPr txBox="1"/>
          <p:nvPr/>
        </p:nvSpPr>
        <p:spPr>
          <a:xfrm>
            <a:off x="4805777" y="5788710"/>
            <a:ext cx="6097836"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Installation command:</a:t>
            </a:r>
          </a:p>
          <a:p>
            <a:r>
              <a:rPr lang="en-IN" sz="2000" dirty="0">
                <a:latin typeface="Times New Roman" panose="02020603050405020304" pitchFamily="18" charset="0"/>
                <a:cs typeface="Times New Roman" panose="02020603050405020304" pitchFamily="18" charset="0"/>
              </a:rPr>
              <a:t>‘pip install scikit-learn</a:t>
            </a:r>
          </a:p>
        </p:txBody>
      </p:sp>
    </p:spTree>
    <p:extLst>
      <p:ext uri="{BB962C8B-B14F-4D97-AF65-F5344CB8AC3E}">
        <p14:creationId xmlns:p14="http://schemas.microsoft.com/office/powerpoint/2010/main" val="41059764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630</TotalTime>
  <Words>1669</Words>
  <Application>Microsoft Office PowerPoint</Application>
  <PresentationFormat>Widescreen</PresentationFormat>
  <Paragraphs>193</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Arial</vt:lpstr>
      <vt:lpstr>Arial</vt:lpstr>
      <vt:lpstr>Calibri</vt:lpstr>
      <vt:lpstr>Times New Roman</vt:lpstr>
      <vt:lpstr>Trebuchet MS</vt:lpstr>
      <vt:lpstr>Wingdings</vt:lpstr>
      <vt:lpstr>Wingdings 3</vt:lpstr>
      <vt:lpstr>Facet</vt:lpstr>
      <vt:lpstr>VIKAS GROUP OF INSTITUTIONS</vt:lpstr>
      <vt:lpstr>    ABSTRACT</vt:lpstr>
      <vt:lpstr>INTRODUCTION</vt:lpstr>
      <vt:lpstr>      EXISTING SYSTEM</vt:lpstr>
      <vt:lpstr>PROPOSED SYSTEM</vt:lpstr>
      <vt:lpstr>SYSTEM ANALYSIS</vt:lpstr>
      <vt:lpstr>PROJECT LIFE CYCLE</vt:lpstr>
      <vt:lpstr>MODULES</vt:lpstr>
      <vt:lpstr>NECESSARY MODULES</vt:lpstr>
      <vt:lpstr>DIFFERENT LEAF CATEGORIES</vt:lpstr>
      <vt:lpstr>DATA SET AND IMPLEMENTATION</vt:lpstr>
      <vt:lpstr>MODEL ARCHITECTURE</vt:lpstr>
      <vt:lpstr>DATA PREPROCESSING  </vt:lpstr>
      <vt:lpstr>PowerPoint Presentation</vt:lpstr>
      <vt:lpstr>EVALUATION</vt:lpstr>
      <vt:lpstr>MODEL EVALUATION</vt:lpstr>
      <vt:lpstr>RESULTS</vt:lpstr>
      <vt:lpstr>RESULTS</vt:lpstr>
      <vt:lpstr>PowerPoint Presentation</vt:lpstr>
      <vt:lpstr>FUTURE SCOPE AND ENHANCEMENT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Vikas group of institutions</dc:title>
  <dc:creator>Nithin Kumar</dc:creator>
  <cp:lastModifiedBy>Yedugudi Bhargav</cp:lastModifiedBy>
  <cp:revision>3</cp:revision>
  <dcterms:created xsi:type="dcterms:W3CDTF">2024-03-25T08:47:14Z</dcterms:created>
  <dcterms:modified xsi:type="dcterms:W3CDTF">2024-05-20T17:30:44Z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